
<file path=[Content_Types].xml><?xml version="1.0" encoding="utf-8"?>
<Types xmlns="http://schemas.openxmlformats.org/package/2006/content-types">
  <Default ContentType="application/vnd.openxmlformats-officedocument.spreadsheetml.sheet" Extension="xlsx"/>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drawingml.chart+xml" PartName="/ppt/charts/chart1.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Lst>
  <p:sldSz cy="30266625" cx="427939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 uri="GoogleSlidesCustomDataVersion2">
      <go:slidesCustomData xmlns:go="http://customooxmlschemas.google.com/" r:id="rId7" roundtripDataSignature="AMtx7mhtNaIuwoM5mhDX1HOE8kofhgI/s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5" Type="http://schemas.openxmlformats.org/officeDocument/2006/relationships/notesMaster" Target="notesMasters/notesMaster1.xml"/><Relationship Id="rId6" Type="http://schemas.openxmlformats.org/officeDocument/2006/relationships/slide" Target="slides/slide1.xml"/><Relationship Id="rId7" Type="http://customschemas.google.com/relationships/presentationmetadata" Target="metadata"/></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chart>
    <c:autoTitleDeleted val="0"/>
    <c:plotArea>
      <c:barChart>
        <c:barDir val="bar"/>
        <c:grouping val="clustered"/>
        <c:ser>
          <c:idx val="0"/>
          <c:order val="0"/>
          <c:tx>
            <c:strRef>
              <c:f>Sheet1!$B$1</c:f>
              <c:strCache>
                <c:ptCount val="1"/>
                <c:pt idx="0">
                  <c:v>Duration (Months)</c:v>
                </c:pt>
              </c:strCache>
            </c:strRef>
          </c:tx>
          <c:cat>
            <c:strRef>
              <c:f>Sheet1!$A$2:$A$6</c:f>
              <c:strCache>
                <c:ptCount val="5"/>
                <c:pt idx="0">
                  <c:v>Planning</c:v>
                </c:pt>
                <c:pt idx="1">
                  <c:v>Design</c:v>
                </c:pt>
                <c:pt idx="2">
                  <c:v>Construction</c:v>
                </c:pt>
                <c:pt idx="3">
                  <c:v>Testing</c:v>
                </c:pt>
                <c:pt idx="4">
                  <c:v>Handover</c:v>
                </c:pt>
              </c:strCache>
            </c:strRef>
          </c:cat>
          <c:val>
            <c:numRef>
              <c:f>Sheet1!$B$2:$B$6</c:f>
              <c:numCache>
                <c:formatCode>General</c:formatCode>
                <c:ptCount val="5"/>
                <c:pt idx="0">
                  <c:v>3</c:v>
                </c:pt>
                <c:pt idx="1">
                  <c:v>3</c:v>
                </c:pt>
                <c:pt idx="2">
                  <c:v>6</c:v>
                </c:pt>
                <c:pt idx="3">
                  <c:v>2</c:v>
                </c:pt>
                <c:pt idx="4">
                  <c:v>1</c:v>
                </c:pt>
              </c:numCache>
            </c:numRef>
          </c:val>
        </c:ser>
        <c:axId val="-2068027336"/>
        <c:axId val="-2113994440"/>
      </c:barChart>
      <c:catAx>
        <c:axId val="-2068027336"/>
        <c:scaling>
          <c:orientation val="minMax"/>
        </c:scaling>
        <c:delete val="0"/>
        <c:axPos val="l"/>
        <c:majorTickMark val="out"/>
        <c:minorTickMark val="none"/>
        <c:tickLblPos val="nextTo"/>
        <c:crossAx val="-2113994440"/>
        <c:crosses val="autoZero"/>
        <c:auto val="1"/>
        <c:lblAlgn val="ctr"/>
        <c:lblOffset val="100"/>
        <c:noMultiLvlLbl val="0"/>
      </c:catAx>
      <c:valAx>
        <c:axId val="-2113994440"/>
        <c:scaling>
          <c:max val="12.0"/>
        </c:scaling>
        <c:delete val="0"/>
        <c:axPos val="b"/>
        <c:majorGridlines/>
        <c:majorTickMark val="out"/>
        <c:minorTickMark val="none"/>
        <c:tickLblPos val="nextTo"/>
        <c:crossAx val="-2068027336"/>
        <c:crosses val="autoZero"/>
      </c:valAx>
    </c:plotArea>
    <c:dispBlanksAs val="gap"/>
  </c:chart>
  <c:txPr>
    <a:bodyPr/>
    <a:lstStyle/>
    <a:p>
      <a:pPr>
        <a:defRPr sz="1800"/>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1" name="Shape 11"/>
        <p:cNvGrpSpPr/>
        <p:nvPr/>
      </p:nvGrpSpPr>
      <p:grpSpPr>
        <a:xfrm>
          <a:off x="0" y="0"/>
          <a:ext cx="0" cy="0"/>
          <a:chOff x="0" y="0"/>
          <a:chExt cx="0" cy="0"/>
        </a:xfrm>
      </p:grpSpPr>
      <p:sp>
        <p:nvSpPr>
          <p:cNvPr id="12" name="Google Shape;12;p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4"/>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4"/>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5"/>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4" name="Google Shape;24;p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6"/>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6"/>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0" name="Google Shape;30;p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7"/>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6" name="Google Shape;36;p7"/>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7" name="Google Shape;37;p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8"/>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3" name="Google Shape;43;p8"/>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4" name="Google Shape;44;p8"/>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5" name="Google Shape;45;p8"/>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6" name="Google Shape;46;p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10"/>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10"/>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7" name="Google Shape;57;p10"/>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8" name="Google Shape;58;p1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1"/>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1"/>
          <p:cNvSpPr/>
          <p:nvPr>
            <p:ph idx="2" type="pic"/>
          </p:nvPr>
        </p:nvSpPr>
        <p:spPr>
          <a:xfrm>
            <a:off x="1792288" y="612775"/>
            <a:ext cx="5486400" cy="4114800"/>
          </a:xfrm>
          <a:prstGeom prst="rect">
            <a:avLst/>
          </a:prstGeom>
          <a:noFill/>
          <a:ln>
            <a:noFill/>
          </a:ln>
        </p:spPr>
      </p:sp>
      <p:sp>
        <p:nvSpPr>
          <p:cNvPr id="64" name="Google Shape;64;p11"/>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5" name="Google Shape;65;p1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2"/>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1" name="Google Shape;71;p1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3"/>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3"/>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7" name="Google Shape;77;p1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2"/>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8" name="Google Shape;8;p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
          <p:cNvSpPr txBox="1"/>
          <p:nvPr/>
        </p:nvSpPr>
        <p:spPr>
          <a:xfrm>
            <a:off x="914400" y="457200"/>
            <a:ext cx="40233600" cy="22860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US" sz="4800" u="none" cap="none" strike="noStrike">
                <a:solidFill>
                  <a:schemeClr val="dk1"/>
                </a:solidFill>
                <a:latin typeface="Calibri"/>
                <a:ea typeface="Calibri"/>
                <a:cs typeface="Calibri"/>
                <a:sym typeface="Calibri"/>
              </a:rPr>
              <a:t>Rebuilding the Principal Transportation Corridor in the West Midlands Following the 2025 Flooding</a:t>
            </a:r>
            <a:endParaRPr/>
          </a:p>
        </p:txBody>
      </p:sp>
      <p:sp>
        <p:nvSpPr>
          <p:cNvPr id="85" name="Google Shape;85;p1"/>
          <p:cNvSpPr txBox="1"/>
          <p:nvPr/>
        </p:nvSpPr>
        <p:spPr>
          <a:xfrm>
            <a:off x="914400" y="3200400"/>
            <a:ext cx="13258800" cy="9144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i="0" lang="en-US" sz="2400" u="none" cap="none" strike="noStrike">
                <a:solidFill>
                  <a:schemeClr val="dk1"/>
                </a:solidFill>
                <a:latin typeface="Calibri"/>
                <a:ea typeface="Calibri"/>
                <a:cs typeface="Calibri"/>
                <a:sym typeface="Calibri"/>
              </a:rPr>
              <a:t>Introduction / Problem Statement</a:t>
            </a:r>
            <a:endParaRPr/>
          </a:p>
          <a:p>
            <a:pPr indent="0" lvl="0" marL="0" marR="0" rtl="0" algn="l">
              <a:spcBef>
                <a:spcPts val="0"/>
              </a:spcBef>
              <a:spcAft>
                <a:spcPts val="0"/>
              </a:spcAft>
              <a:buNone/>
            </a:pPr>
            <a:r>
              <a:rPr lang="en-US" sz="1800">
                <a:solidFill>
                  <a:schemeClr val="dk1"/>
                </a:solidFill>
                <a:latin typeface="Calibri"/>
                <a:ea typeface="Calibri"/>
                <a:cs typeface="Calibri"/>
                <a:sym typeface="Calibri"/>
              </a:rPr>
              <a:t>In July </a:t>
            </a:r>
            <a:r>
              <a:rPr lang="en-US" sz="1800">
                <a:solidFill>
                  <a:schemeClr val="dk1"/>
                </a:solidFill>
                <a:latin typeface="Calibri"/>
                <a:ea typeface="Calibri"/>
                <a:cs typeface="Calibri"/>
                <a:sym typeface="Calibri"/>
              </a:rPr>
              <a:t>2025, the West Midlands experienced severe flooding due to prolonged extreme rainfall, particularly affecting areas such as Worcester, Shrewsbury, and Kidderminster. Key transportation corridors were damaged or rendered unusable, disrupting economic activity, restricting emergency access, and posing risks to public safety. This project addresses the need to restore a principal transport corridor while improving resilience against future flood events.</a:t>
            </a:r>
            <a:endParaRPr/>
          </a:p>
        </p:txBody>
      </p:sp>
      <p:sp>
        <p:nvSpPr>
          <p:cNvPr id="86" name="Google Shape;86;p1"/>
          <p:cNvSpPr txBox="1"/>
          <p:nvPr/>
        </p:nvSpPr>
        <p:spPr>
          <a:xfrm>
            <a:off x="14630400" y="3200400"/>
            <a:ext cx="13258800" cy="7315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400">
                <a:solidFill>
                  <a:schemeClr val="dk1"/>
                </a:solidFill>
                <a:latin typeface="Calibri"/>
                <a:ea typeface="Calibri"/>
                <a:cs typeface="Calibri"/>
                <a:sym typeface="Calibri"/>
              </a:rPr>
              <a:t>Project Purpose and Objectives</a:t>
            </a:r>
            <a:endParaRPr/>
          </a:p>
          <a:p>
            <a:pPr indent="0" lvl="0" marL="0" marR="0" rtl="0" algn="l">
              <a:spcBef>
                <a:spcPts val="0"/>
              </a:spcBef>
              <a:spcAft>
                <a:spcPts val="0"/>
              </a:spcAft>
              <a:buNone/>
            </a:pPr>
            <a:r>
              <a:rPr lang="en-US" sz="1800">
                <a:solidFill>
                  <a:schemeClr val="dk1"/>
                </a:solidFill>
                <a:latin typeface="Calibri"/>
                <a:ea typeface="Calibri"/>
                <a:cs typeface="Calibri"/>
                <a:sym typeface="Calibri"/>
              </a:rPr>
              <a:t>The purpose of this project is to reconstruct a flood-damaged transportation corridor to a higher resilience standard. Objectives include restoring full operational capacity within 18 months, delivering the project within the approved public-sector budget, complying with UK highway safety and quality standards, and integrating flood-resilient design measures.</a:t>
            </a:r>
            <a:endParaRPr/>
          </a:p>
        </p:txBody>
      </p:sp>
      <p:sp>
        <p:nvSpPr>
          <p:cNvPr id="87" name="Google Shape;87;p1"/>
          <p:cNvSpPr txBox="1"/>
          <p:nvPr/>
        </p:nvSpPr>
        <p:spPr>
          <a:xfrm>
            <a:off x="28346400" y="3200400"/>
            <a:ext cx="13258800" cy="7315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400">
                <a:solidFill>
                  <a:schemeClr val="dk1"/>
                </a:solidFill>
                <a:latin typeface="Calibri"/>
                <a:ea typeface="Calibri"/>
                <a:cs typeface="Calibri"/>
                <a:sym typeface="Calibri"/>
              </a:rPr>
              <a:t>Stakeholders</a:t>
            </a:r>
            <a:endParaRPr/>
          </a:p>
          <a:p>
            <a:pPr indent="0" lvl="0" marL="0" marR="0" rtl="0" algn="l">
              <a:spcBef>
                <a:spcPts val="0"/>
              </a:spcBef>
              <a:spcAft>
                <a:spcPts val="0"/>
              </a:spcAft>
              <a:buNone/>
            </a:pPr>
            <a:r>
              <a:rPr lang="en-US" sz="1800">
                <a:solidFill>
                  <a:schemeClr val="dk1"/>
                </a:solidFill>
                <a:latin typeface="Calibri"/>
                <a:ea typeface="Calibri"/>
                <a:cs typeface="Calibri"/>
                <a:sym typeface="Calibri"/>
              </a:rPr>
              <a:t>Stakeholders include local authorities responsible for planning and approvals, the Department for Transport as the funding and regulatory body, appointed civil engineering contractors, emergency services, local businesses, residents, environmental agencies, and community groups affected by the disruption and reconstruction works.</a:t>
            </a:r>
            <a:endParaRPr/>
          </a:p>
        </p:txBody>
      </p:sp>
      <p:sp>
        <p:nvSpPr>
          <p:cNvPr id="88" name="Google Shape;88;p1"/>
          <p:cNvSpPr txBox="1"/>
          <p:nvPr/>
        </p:nvSpPr>
        <p:spPr>
          <a:xfrm>
            <a:off x="914400" y="12801600"/>
            <a:ext cx="13258800" cy="8229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400">
                <a:solidFill>
                  <a:schemeClr val="dk1"/>
                </a:solidFill>
                <a:latin typeface="Calibri"/>
                <a:ea typeface="Calibri"/>
                <a:cs typeface="Calibri"/>
                <a:sym typeface="Calibri"/>
              </a:rPr>
              <a:t>Work Breakdown Structure</a:t>
            </a:r>
            <a:endParaRPr/>
          </a:p>
          <a:p>
            <a:pPr indent="0" lvl="0" marL="0" marR="0" rtl="0" algn="l">
              <a:spcBef>
                <a:spcPts val="0"/>
              </a:spcBef>
              <a:spcAft>
                <a:spcPts val="0"/>
              </a:spcAft>
              <a:buNone/>
            </a:pPr>
            <a:r>
              <a:rPr lang="en-US" sz="1800">
                <a:solidFill>
                  <a:schemeClr val="dk1"/>
                </a:solidFill>
                <a:latin typeface="Calibri"/>
                <a:ea typeface="Calibri"/>
                <a:cs typeface="Calibri"/>
                <a:sym typeface="Calibri"/>
              </a:rPr>
              <a:t>The project follows five structured phases: Planning, Design, Construction, Testing, and Handover. Planning involves feasibility studies and stakeholder engagement. Design focuses on engineering solutions and flood mitigation. Construction includes demolition, reconstruction, and drainage improvements. Testing ensures compliance with safety and performance standards prior to handover.</a:t>
            </a:r>
            <a:endParaRPr/>
          </a:p>
        </p:txBody>
      </p:sp>
      <p:sp>
        <p:nvSpPr>
          <p:cNvPr id="89" name="Google Shape;89;p1"/>
          <p:cNvSpPr txBox="1"/>
          <p:nvPr/>
        </p:nvSpPr>
        <p:spPr>
          <a:xfrm>
            <a:off x="14630400" y="11430000"/>
            <a:ext cx="13258800" cy="64008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400">
                <a:solidFill>
                  <a:schemeClr val="dk1"/>
                </a:solidFill>
                <a:latin typeface="Calibri"/>
                <a:ea typeface="Calibri"/>
                <a:cs typeface="Calibri"/>
                <a:sym typeface="Calibri"/>
              </a:rPr>
              <a:t>Desired Results &amp; Success Measures</a:t>
            </a:r>
            <a:endParaRPr/>
          </a:p>
          <a:p>
            <a:pPr indent="0" lvl="0" marL="0" marR="0" rtl="0" algn="l">
              <a:spcBef>
                <a:spcPts val="0"/>
              </a:spcBef>
              <a:spcAft>
                <a:spcPts val="0"/>
              </a:spcAft>
              <a:buNone/>
            </a:pPr>
            <a:r>
              <a:rPr lang="en-US" sz="1800">
                <a:solidFill>
                  <a:schemeClr val="dk1"/>
                </a:solidFill>
                <a:latin typeface="Calibri"/>
                <a:ea typeface="Calibri"/>
                <a:cs typeface="Calibri"/>
                <a:sym typeface="Calibri"/>
              </a:rPr>
              <a:t>Success will be measured through timely delivery, adherence to budget, compliance with flood resilience standards, reduced disruption during extreme weather events, improved road safety, and positive stakeholder feedback following project completion.</a:t>
            </a:r>
            <a:endParaRPr/>
          </a:p>
        </p:txBody>
      </p:sp>
      <p:graphicFrame>
        <p:nvGraphicFramePr>
          <p:cNvPr id="90" name="Google Shape;90;p1"/>
          <p:cNvGraphicFramePr/>
          <p:nvPr/>
        </p:nvGraphicFramePr>
        <p:xfrm>
          <a:off x="28346400" y="11430000"/>
          <a:ext cx="13258800" cy="8229600"/>
        </p:xfrm>
        <a:graphic>
          <a:graphicData uri="http://schemas.openxmlformats.org/drawingml/2006/chart">
            <c:chart r:id="rId3"/>
          </a:graphicData>
        </a:graphic>
      </p:graphicFrame>
      <p:sp>
        <p:nvSpPr>
          <p:cNvPr id="91" name="Google Shape;91;p1"/>
          <p:cNvSpPr txBox="1"/>
          <p:nvPr/>
        </p:nvSpPr>
        <p:spPr>
          <a:xfrm>
            <a:off x="28346400" y="20116800"/>
            <a:ext cx="13258800" cy="54864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400">
                <a:solidFill>
                  <a:schemeClr val="dk1"/>
                </a:solidFill>
                <a:latin typeface="Calibri"/>
                <a:ea typeface="Calibri"/>
                <a:cs typeface="Calibri"/>
                <a:sym typeface="Calibri"/>
              </a:rPr>
              <a:t>Gantt Chart Reference</a:t>
            </a:r>
            <a:endParaRPr/>
          </a:p>
          <a:p>
            <a:pPr indent="0" lvl="0" marL="0" marR="0" rtl="0" algn="l">
              <a:spcBef>
                <a:spcPts val="0"/>
              </a:spcBef>
              <a:spcAft>
                <a:spcPts val="0"/>
              </a:spcAft>
              <a:buNone/>
            </a:pPr>
            <a:r>
              <a:rPr lang="en-US" sz="1800">
                <a:solidFill>
                  <a:schemeClr val="dk1"/>
                </a:solidFill>
                <a:latin typeface="Calibri"/>
                <a:ea typeface="Calibri"/>
                <a:cs typeface="Calibri"/>
                <a:sym typeface="Calibri"/>
              </a:rPr>
              <a:t>The Gantt chart illustrates the phased delivery of the project over an 18-month period. The first six months are allocated to planning and design activities, followed by a six-month construction phase. Testing and commissioning occur during months 13–14, with final handover completed by month 18. This staged schedule supports effective sequencing, risk management, and stakeholder coordination.</a:t>
            </a:r>
            <a:endParaRPr/>
          </a:p>
        </p:txBody>
      </p:sp>
      <p:sp>
        <p:nvSpPr>
          <p:cNvPr id="92" name="Google Shape;92;p1"/>
          <p:cNvSpPr txBox="1"/>
          <p:nvPr/>
        </p:nvSpPr>
        <p:spPr>
          <a:xfrm>
            <a:off x="14630400" y="19202400"/>
            <a:ext cx="13258800" cy="64008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400">
                <a:solidFill>
                  <a:schemeClr val="dk1"/>
                </a:solidFill>
                <a:latin typeface="Calibri"/>
                <a:ea typeface="Calibri"/>
                <a:cs typeface="Calibri"/>
                <a:sym typeface="Calibri"/>
              </a:rPr>
              <a:t>Conclusion</a:t>
            </a:r>
            <a:endParaRPr/>
          </a:p>
          <a:p>
            <a:pPr indent="0" lvl="0" marL="0" marR="0" rtl="0" algn="l">
              <a:spcBef>
                <a:spcPts val="0"/>
              </a:spcBef>
              <a:spcAft>
                <a:spcPts val="0"/>
              </a:spcAft>
              <a:buNone/>
            </a:pPr>
            <a:r>
              <a:rPr lang="en-US" sz="1800">
                <a:solidFill>
                  <a:schemeClr val="dk1"/>
                </a:solidFill>
                <a:latin typeface="Calibri"/>
                <a:ea typeface="Calibri"/>
                <a:cs typeface="Calibri"/>
                <a:sym typeface="Calibri"/>
              </a:rPr>
              <a:t>Rebuilding the principal transportation corridor is essential for restoring connectivity, supporting economic recovery, and enhancing regional resilience following the 2025 flooding. By adopting a structured project management approach and incorporating flood-resilient design, the project aims to deliver long-term infrastructure reliability while safeguarding public safety and minimizing the impact of future extreme weather events.</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2013-01-27T09:14:16Z</dcterms:created>
</cp:coreProperties>
</file>