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549" autoAdjust="0"/>
  </p:normalViewPr>
  <p:slideViewPr>
    <p:cSldViewPr snapToGrid="0">
      <p:cViewPr varScale="1">
        <p:scale>
          <a:sx n="61" d="100"/>
          <a:sy n="61" d="100"/>
        </p:scale>
        <p:origin x="7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149017-CA50-4780-9721-BE9184D2743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EB68D095-15C5-4EE1-B090-5A22BE00B064}">
      <dgm:prSet phldrT="[文本]"/>
      <dgm:spPr/>
      <dgm:t>
        <a:bodyPr/>
        <a:lstStyle/>
        <a:p>
          <a:r>
            <a:rPr lang="en-US" b="0" i="0" dirty="0"/>
            <a:t>Establish the limits of acceptable error in final results</a:t>
          </a:r>
          <a:endParaRPr lang="zh-CN" altLang="en-US" dirty="0"/>
        </a:p>
      </dgm:t>
    </dgm:pt>
    <dgm:pt modelId="{640F2757-F651-4229-9B5C-D799F2ECA71E}" type="parTrans" cxnId="{1D3B33E9-5758-4202-8A3F-23F6E4548226}">
      <dgm:prSet/>
      <dgm:spPr/>
      <dgm:t>
        <a:bodyPr/>
        <a:lstStyle/>
        <a:p>
          <a:endParaRPr lang="zh-CN" altLang="en-US"/>
        </a:p>
      </dgm:t>
    </dgm:pt>
    <dgm:pt modelId="{94FA92E3-93E2-4138-8043-5AF1FE3F3B8B}" type="sibTrans" cxnId="{1D3B33E9-5758-4202-8A3F-23F6E4548226}">
      <dgm:prSet/>
      <dgm:spPr/>
      <dgm:t>
        <a:bodyPr/>
        <a:lstStyle/>
        <a:p>
          <a:endParaRPr lang="zh-CN" altLang="en-US"/>
        </a:p>
      </dgm:t>
    </dgm:pt>
    <dgm:pt modelId="{5C923F20-CE7F-4418-AFFA-F82EF7617980}">
      <dgm:prSet phldrT="[文本]"/>
      <dgm:spPr/>
      <dgm:t>
        <a:bodyPr/>
        <a:lstStyle/>
        <a:p>
          <a:r>
            <a:rPr lang="en-US" altLang="en-US" dirty="0"/>
            <a:t> Determine each predominant source of error in the method</a:t>
          </a:r>
          <a:endParaRPr lang="zh-CN" altLang="en-US" dirty="0"/>
        </a:p>
      </dgm:t>
    </dgm:pt>
    <dgm:pt modelId="{F4B5E2D1-FF62-4F98-B2D8-349107901980}" type="parTrans" cxnId="{3C24003A-F109-4035-965D-47860A74D18B}">
      <dgm:prSet/>
      <dgm:spPr/>
      <dgm:t>
        <a:bodyPr/>
        <a:lstStyle/>
        <a:p>
          <a:endParaRPr lang="zh-CN" altLang="en-US"/>
        </a:p>
      </dgm:t>
    </dgm:pt>
    <dgm:pt modelId="{5198F762-64E2-4118-8C34-F51F2E5BCB54}" type="sibTrans" cxnId="{3C24003A-F109-4035-965D-47860A74D18B}">
      <dgm:prSet/>
      <dgm:spPr/>
      <dgm:t>
        <a:bodyPr/>
        <a:lstStyle/>
        <a:p>
          <a:endParaRPr lang="zh-CN" altLang="en-US"/>
        </a:p>
      </dgm:t>
    </dgm:pt>
    <dgm:pt modelId="{82752A21-09A3-4F78-9749-0C245CA02E22}">
      <dgm:prSet phldrT="[文本]"/>
      <dgm:spPr/>
      <dgm:t>
        <a:bodyPr/>
        <a:lstStyle/>
        <a:p>
          <a:r>
            <a:rPr lang="en-US" b="0" i="0" dirty="0"/>
            <a:t>Do a statistical analysis of the effect of these errors on your results</a:t>
          </a:r>
          <a:endParaRPr lang="zh-CN" altLang="en-US" dirty="0"/>
        </a:p>
      </dgm:t>
    </dgm:pt>
    <dgm:pt modelId="{838593C1-8071-4EE8-A28B-79BCE9472021}" type="parTrans" cxnId="{FB9942C1-706B-4D96-A8C6-3D3038E9FC5D}">
      <dgm:prSet/>
      <dgm:spPr/>
      <dgm:t>
        <a:bodyPr/>
        <a:lstStyle/>
        <a:p>
          <a:endParaRPr lang="zh-CN" altLang="en-US"/>
        </a:p>
      </dgm:t>
    </dgm:pt>
    <dgm:pt modelId="{81DC34F4-26F0-476B-8836-645104A255A1}" type="sibTrans" cxnId="{FB9942C1-706B-4D96-A8C6-3D3038E9FC5D}">
      <dgm:prSet/>
      <dgm:spPr/>
      <dgm:t>
        <a:bodyPr/>
        <a:lstStyle/>
        <a:p>
          <a:endParaRPr lang="zh-CN" altLang="en-US"/>
        </a:p>
      </dgm:t>
    </dgm:pt>
    <dgm:pt modelId="{FAE80D00-B0B7-46A5-8021-33E379EF5AD9}" type="pres">
      <dgm:prSet presAssocID="{8B149017-CA50-4780-9721-BE9184D27438}" presName="Name0" presStyleCnt="0">
        <dgm:presLayoutVars>
          <dgm:dir/>
          <dgm:resizeHandles val="exact"/>
        </dgm:presLayoutVars>
      </dgm:prSet>
      <dgm:spPr/>
    </dgm:pt>
    <dgm:pt modelId="{6E68F255-A786-4085-86FB-D0C1385E68CE}" type="pres">
      <dgm:prSet presAssocID="{EB68D095-15C5-4EE1-B090-5A22BE00B064}" presName="node" presStyleLbl="node1" presStyleIdx="0" presStyleCnt="3">
        <dgm:presLayoutVars>
          <dgm:bulletEnabled val="1"/>
        </dgm:presLayoutVars>
      </dgm:prSet>
      <dgm:spPr/>
    </dgm:pt>
    <dgm:pt modelId="{68E691DB-6D75-44D4-B9FF-6ABCAF0C0E9F}" type="pres">
      <dgm:prSet presAssocID="{94FA92E3-93E2-4138-8043-5AF1FE3F3B8B}" presName="sibTrans" presStyleLbl="sibTrans2D1" presStyleIdx="0" presStyleCnt="2"/>
      <dgm:spPr/>
    </dgm:pt>
    <dgm:pt modelId="{F71E6110-B1BF-4F28-8064-4755DFECABA5}" type="pres">
      <dgm:prSet presAssocID="{94FA92E3-93E2-4138-8043-5AF1FE3F3B8B}" presName="connectorText" presStyleLbl="sibTrans2D1" presStyleIdx="0" presStyleCnt="2"/>
      <dgm:spPr/>
    </dgm:pt>
    <dgm:pt modelId="{536CC53A-D43B-4077-A3B7-3465D9EF22AA}" type="pres">
      <dgm:prSet presAssocID="{5C923F20-CE7F-4418-AFFA-F82EF7617980}" presName="node" presStyleLbl="node1" presStyleIdx="1" presStyleCnt="3">
        <dgm:presLayoutVars>
          <dgm:bulletEnabled val="1"/>
        </dgm:presLayoutVars>
      </dgm:prSet>
      <dgm:spPr/>
    </dgm:pt>
    <dgm:pt modelId="{BAB73841-BEEB-42D6-BC4C-A1FBF696F2D9}" type="pres">
      <dgm:prSet presAssocID="{5198F762-64E2-4118-8C34-F51F2E5BCB54}" presName="sibTrans" presStyleLbl="sibTrans2D1" presStyleIdx="1" presStyleCnt="2"/>
      <dgm:spPr/>
    </dgm:pt>
    <dgm:pt modelId="{89690118-FAB2-45A6-B0B1-54FBD4B20D0F}" type="pres">
      <dgm:prSet presAssocID="{5198F762-64E2-4118-8C34-F51F2E5BCB54}" presName="connectorText" presStyleLbl="sibTrans2D1" presStyleIdx="1" presStyleCnt="2"/>
      <dgm:spPr/>
    </dgm:pt>
    <dgm:pt modelId="{160AF779-ABC4-48E0-A4CB-79BB4B5F53D2}" type="pres">
      <dgm:prSet presAssocID="{82752A21-09A3-4F78-9749-0C245CA02E22}" presName="node" presStyleLbl="node1" presStyleIdx="2" presStyleCnt="3">
        <dgm:presLayoutVars>
          <dgm:bulletEnabled val="1"/>
        </dgm:presLayoutVars>
      </dgm:prSet>
      <dgm:spPr/>
    </dgm:pt>
  </dgm:ptLst>
  <dgm:cxnLst>
    <dgm:cxn modelId="{0A498A00-ADC9-4269-9410-8CF270DFBCBA}" type="presOf" srcId="{5C923F20-CE7F-4418-AFFA-F82EF7617980}" destId="{536CC53A-D43B-4077-A3B7-3465D9EF22AA}" srcOrd="0" destOrd="0" presId="urn:microsoft.com/office/officeart/2005/8/layout/process1"/>
    <dgm:cxn modelId="{15D04022-2E84-4AA9-A181-6BC7A416BDAB}" type="presOf" srcId="{82752A21-09A3-4F78-9749-0C245CA02E22}" destId="{160AF779-ABC4-48E0-A4CB-79BB4B5F53D2}" srcOrd="0" destOrd="0" presId="urn:microsoft.com/office/officeart/2005/8/layout/process1"/>
    <dgm:cxn modelId="{F84FAF32-6E8E-451A-B77A-99D0829CE5D4}" type="presOf" srcId="{5198F762-64E2-4118-8C34-F51F2E5BCB54}" destId="{89690118-FAB2-45A6-B0B1-54FBD4B20D0F}" srcOrd="1" destOrd="0" presId="urn:microsoft.com/office/officeart/2005/8/layout/process1"/>
    <dgm:cxn modelId="{3C24003A-F109-4035-965D-47860A74D18B}" srcId="{8B149017-CA50-4780-9721-BE9184D27438}" destId="{5C923F20-CE7F-4418-AFFA-F82EF7617980}" srcOrd="1" destOrd="0" parTransId="{F4B5E2D1-FF62-4F98-B2D8-349107901980}" sibTransId="{5198F762-64E2-4118-8C34-F51F2E5BCB54}"/>
    <dgm:cxn modelId="{0B16C578-6381-4424-9FA1-05AD6E160AD7}" type="presOf" srcId="{8B149017-CA50-4780-9721-BE9184D27438}" destId="{FAE80D00-B0B7-46A5-8021-33E379EF5AD9}" srcOrd="0" destOrd="0" presId="urn:microsoft.com/office/officeart/2005/8/layout/process1"/>
    <dgm:cxn modelId="{C838DD58-DD90-4FBF-BA45-7B7C13B0ED56}" type="presOf" srcId="{EB68D095-15C5-4EE1-B090-5A22BE00B064}" destId="{6E68F255-A786-4085-86FB-D0C1385E68CE}" srcOrd="0" destOrd="0" presId="urn:microsoft.com/office/officeart/2005/8/layout/process1"/>
    <dgm:cxn modelId="{C9B26D7D-6081-4FD4-8341-3BD3F8FE7E13}" type="presOf" srcId="{5198F762-64E2-4118-8C34-F51F2E5BCB54}" destId="{BAB73841-BEEB-42D6-BC4C-A1FBF696F2D9}" srcOrd="0" destOrd="0" presId="urn:microsoft.com/office/officeart/2005/8/layout/process1"/>
    <dgm:cxn modelId="{FB9942C1-706B-4D96-A8C6-3D3038E9FC5D}" srcId="{8B149017-CA50-4780-9721-BE9184D27438}" destId="{82752A21-09A3-4F78-9749-0C245CA02E22}" srcOrd="2" destOrd="0" parTransId="{838593C1-8071-4EE8-A28B-79BCE9472021}" sibTransId="{81DC34F4-26F0-476B-8836-645104A255A1}"/>
    <dgm:cxn modelId="{6CD3E4DB-E70C-4DE7-9947-F0E568303D84}" type="presOf" srcId="{94FA92E3-93E2-4138-8043-5AF1FE3F3B8B}" destId="{68E691DB-6D75-44D4-B9FF-6ABCAF0C0E9F}" srcOrd="0" destOrd="0" presId="urn:microsoft.com/office/officeart/2005/8/layout/process1"/>
    <dgm:cxn modelId="{A328C3E4-6753-41EB-ACFB-7E3070B9D1FE}" type="presOf" srcId="{94FA92E3-93E2-4138-8043-5AF1FE3F3B8B}" destId="{F71E6110-B1BF-4F28-8064-4755DFECABA5}" srcOrd="1" destOrd="0" presId="urn:microsoft.com/office/officeart/2005/8/layout/process1"/>
    <dgm:cxn modelId="{1D3B33E9-5758-4202-8A3F-23F6E4548226}" srcId="{8B149017-CA50-4780-9721-BE9184D27438}" destId="{EB68D095-15C5-4EE1-B090-5A22BE00B064}" srcOrd="0" destOrd="0" parTransId="{640F2757-F651-4229-9B5C-D799F2ECA71E}" sibTransId="{94FA92E3-93E2-4138-8043-5AF1FE3F3B8B}"/>
    <dgm:cxn modelId="{817C0C85-94ED-4F87-A6DE-4313F4983A19}" type="presParOf" srcId="{FAE80D00-B0B7-46A5-8021-33E379EF5AD9}" destId="{6E68F255-A786-4085-86FB-D0C1385E68CE}" srcOrd="0" destOrd="0" presId="urn:microsoft.com/office/officeart/2005/8/layout/process1"/>
    <dgm:cxn modelId="{D494B7BF-A44A-43B6-BF89-D5D2A0E9B540}" type="presParOf" srcId="{FAE80D00-B0B7-46A5-8021-33E379EF5AD9}" destId="{68E691DB-6D75-44D4-B9FF-6ABCAF0C0E9F}" srcOrd="1" destOrd="0" presId="urn:microsoft.com/office/officeart/2005/8/layout/process1"/>
    <dgm:cxn modelId="{68BE1191-4528-4E59-AABE-4B9ECD9907C7}" type="presParOf" srcId="{68E691DB-6D75-44D4-B9FF-6ABCAF0C0E9F}" destId="{F71E6110-B1BF-4F28-8064-4755DFECABA5}" srcOrd="0" destOrd="0" presId="urn:microsoft.com/office/officeart/2005/8/layout/process1"/>
    <dgm:cxn modelId="{5D64AD8B-BABD-4A9D-BDEE-99E2DB517849}" type="presParOf" srcId="{FAE80D00-B0B7-46A5-8021-33E379EF5AD9}" destId="{536CC53A-D43B-4077-A3B7-3465D9EF22AA}" srcOrd="2" destOrd="0" presId="urn:microsoft.com/office/officeart/2005/8/layout/process1"/>
    <dgm:cxn modelId="{6CB6E87B-4E06-49BF-BCF6-D410A258412C}" type="presParOf" srcId="{FAE80D00-B0B7-46A5-8021-33E379EF5AD9}" destId="{BAB73841-BEEB-42D6-BC4C-A1FBF696F2D9}" srcOrd="3" destOrd="0" presId="urn:microsoft.com/office/officeart/2005/8/layout/process1"/>
    <dgm:cxn modelId="{A0C04C62-C708-41A4-8F0C-F9D3767AB762}" type="presParOf" srcId="{BAB73841-BEEB-42D6-BC4C-A1FBF696F2D9}" destId="{89690118-FAB2-45A6-B0B1-54FBD4B20D0F}" srcOrd="0" destOrd="0" presId="urn:microsoft.com/office/officeart/2005/8/layout/process1"/>
    <dgm:cxn modelId="{47E4A7A4-7268-453B-A5E5-809F47F88265}" type="presParOf" srcId="{FAE80D00-B0B7-46A5-8021-33E379EF5AD9}" destId="{160AF779-ABC4-48E0-A4CB-79BB4B5F53D2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99086B-E69C-4A36-8305-798A88CEF673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BDDC482F-F45A-4BBF-A7AB-8261044848B8}">
      <dgm:prSet phldrT="[文本]"/>
      <dgm:spPr/>
      <dgm:t>
        <a:bodyPr/>
        <a:lstStyle/>
        <a:p>
          <a:r>
            <a:rPr lang="en-US" b="1" i="0" dirty="0"/>
            <a:t>Verify against other information sources</a:t>
          </a:r>
          <a:endParaRPr lang="zh-CN" altLang="en-US" dirty="0"/>
        </a:p>
      </dgm:t>
    </dgm:pt>
    <dgm:pt modelId="{D17A3BE1-D20A-42E5-BAAF-8FE878A13A59}" type="parTrans" cxnId="{BED72701-BE6B-4BC0-A79E-5CD78A1C06DC}">
      <dgm:prSet/>
      <dgm:spPr/>
      <dgm:t>
        <a:bodyPr/>
        <a:lstStyle/>
        <a:p>
          <a:endParaRPr lang="zh-CN" altLang="en-US"/>
        </a:p>
      </dgm:t>
    </dgm:pt>
    <dgm:pt modelId="{C9903CB2-AE12-4221-A2C3-97B53080368A}" type="sibTrans" cxnId="{BED72701-BE6B-4BC0-A79E-5CD78A1C06DC}">
      <dgm:prSet/>
      <dgm:spPr/>
      <dgm:t>
        <a:bodyPr/>
        <a:lstStyle/>
        <a:p>
          <a:endParaRPr lang="zh-CN" altLang="en-US"/>
        </a:p>
      </dgm:t>
    </dgm:pt>
    <dgm:pt modelId="{6895BA71-CBC3-4077-974C-56D6E7DA4990}">
      <dgm:prSet phldrT="[文本]"/>
      <dgm:spPr/>
      <dgm:t>
        <a:bodyPr/>
        <a:lstStyle/>
        <a:p>
          <a:r>
            <a:rPr lang="en-US" b="1" i="0" dirty="0"/>
            <a:t>Verify using real world tests</a:t>
          </a:r>
          <a:endParaRPr lang="zh-CN" altLang="en-US" dirty="0"/>
        </a:p>
      </dgm:t>
    </dgm:pt>
    <dgm:pt modelId="{BA72C283-EAA0-49A1-9CDB-70A29C6BA020}" type="parTrans" cxnId="{7F8E6CE6-EB39-45CA-8A50-BE16E8C141AE}">
      <dgm:prSet/>
      <dgm:spPr/>
      <dgm:t>
        <a:bodyPr/>
        <a:lstStyle/>
        <a:p>
          <a:endParaRPr lang="zh-CN" altLang="en-US"/>
        </a:p>
      </dgm:t>
    </dgm:pt>
    <dgm:pt modelId="{6A306033-2C64-4806-9E84-E5A6B8B235BC}" type="sibTrans" cxnId="{7F8E6CE6-EB39-45CA-8A50-BE16E8C141AE}">
      <dgm:prSet/>
      <dgm:spPr/>
      <dgm:t>
        <a:bodyPr/>
        <a:lstStyle/>
        <a:p>
          <a:endParaRPr lang="zh-CN" altLang="en-US"/>
        </a:p>
      </dgm:t>
    </dgm:pt>
    <dgm:pt modelId="{C369E8D4-43ED-4A46-9224-30C5D6CCBB33}" type="pres">
      <dgm:prSet presAssocID="{5199086B-E69C-4A36-8305-798A88CEF673}" presName="Name0" presStyleCnt="0">
        <dgm:presLayoutVars>
          <dgm:dir/>
          <dgm:resizeHandles val="exact"/>
        </dgm:presLayoutVars>
      </dgm:prSet>
      <dgm:spPr/>
    </dgm:pt>
    <dgm:pt modelId="{D5B0184F-A5CA-4E63-B790-654BE40B2337}" type="pres">
      <dgm:prSet presAssocID="{BDDC482F-F45A-4BBF-A7AB-8261044848B8}" presName="Name5" presStyleLbl="vennNode1" presStyleIdx="0" presStyleCnt="2">
        <dgm:presLayoutVars>
          <dgm:bulletEnabled val="1"/>
        </dgm:presLayoutVars>
      </dgm:prSet>
      <dgm:spPr/>
    </dgm:pt>
    <dgm:pt modelId="{32944E8D-1708-49F5-966D-9FAFCC8B2E80}" type="pres">
      <dgm:prSet presAssocID="{C9903CB2-AE12-4221-A2C3-97B53080368A}" presName="space" presStyleCnt="0"/>
      <dgm:spPr/>
    </dgm:pt>
    <dgm:pt modelId="{81A062C0-0F87-419D-A6C5-90847776AEA0}" type="pres">
      <dgm:prSet presAssocID="{6895BA71-CBC3-4077-974C-56D6E7DA4990}" presName="Name5" presStyleLbl="vennNode1" presStyleIdx="1" presStyleCnt="2">
        <dgm:presLayoutVars>
          <dgm:bulletEnabled val="1"/>
        </dgm:presLayoutVars>
      </dgm:prSet>
      <dgm:spPr/>
    </dgm:pt>
  </dgm:ptLst>
  <dgm:cxnLst>
    <dgm:cxn modelId="{BED72701-BE6B-4BC0-A79E-5CD78A1C06DC}" srcId="{5199086B-E69C-4A36-8305-798A88CEF673}" destId="{BDDC482F-F45A-4BBF-A7AB-8261044848B8}" srcOrd="0" destOrd="0" parTransId="{D17A3BE1-D20A-42E5-BAAF-8FE878A13A59}" sibTransId="{C9903CB2-AE12-4221-A2C3-97B53080368A}"/>
    <dgm:cxn modelId="{0EC48812-B785-4D85-B789-03A5DE04BD5A}" type="presOf" srcId="{5199086B-E69C-4A36-8305-798A88CEF673}" destId="{C369E8D4-43ED-4A46-9224-30C5D6CCBB33}" srcOrd="0" destOrd="0" presId="urn:microsoft.com/office/officeart/2005/8/layout/venn3"/>
    <dgm:cxn modelId="{C9CEF837-4936-42AD-ADA3-C585B53107B8}" type="presOf" srcId="{6895BA71-CBC3-4077-974C-56D6E7DA4990}" destId="{81A062C0-0F87-419D-A6C5-90847776AEA0}" srcOrd="0" destOrd="0" presId="urn:microsoft.com/office/officeart/2005/8/layout/venn3"/>
    <dgm:cxn modelId="{7F8E6CE6-EB39-45CA-8A50-BE16E8C141AE}" srcId="{5199086B-E69C-4A36-8305-798A88CEF673}" destId="{6895BA71-CBC3-4077-974C-56D6E7DA4990}" srcOrd="1" destOrd="0" parTransId="{BA72C283-EAA0-49A1-9CDB-70A29C6BA020}" sibTransId="{6A306033-2C64-4806-9E84-E5A6B8B235BC}"/>
    <dgm:cxn modelId="{A8EFDAFD-C2D1-41E0-99FA-3D94227C139F}" type="presOf" srcId="{BDDC482F-F45A-4BBF-A7AB-8261044848B8}" destId="{D5B0184F-A5CA-4E63-B790-654BE40B2337}" srcOrd="0" destOrd="0" presId="urn:microsoft.com/office/officeart/2005/8/layout/venn3"/>
    <dgm:cxn modelId="{C18433ED-87C4-497D-AFF0-3A1CCC62CA89}" type="presParOf" srcId="{C369E8D4-43ED-4A46-9224-30C5D6CCBB33}" destId="{D5B0184F-A5CA-4E63-B790-654BE40B2337}" srcOrd="0" destOrd="0" presId="urn:microsoft.com/office/officeart/2005/8/layout/venn3"/>
    <dgm:cxn modelId="{7C8C070B-76DF-4F17-8443-63954002F798}" type="presParOf" srcId="{C369E8D4-43ED-4A46-9224-30C5D6CCBB33}" destId="{32944E8D-1708-49F5-966D-9FAFCC8B2E80}" srcOrd="1" destOrd="0" presId="urn:microsoft.com/office/officeart/2005/8/layout/venn3"/>
    <dgm:cxn modelId="{21BFD966-66A4-480B-8CC3-DB89CE4BFE9B}" type="presParOf" srcId="{C369E8D4-43ED-4A46-9224-30C5D6CCBB33}" destId="{81A062C0-0F87-419D-A6C5-90847776AEA0}" srcOrd="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68F255-A786-4085-86FB-D0C1385E68CE}">
      <dsp:nvSpPr>
        <dsp:cNvPr id="0" name=""/>
        <dsp:cNvSpPr/>
      </dsp:nvSpPr>
      <dsp:spPr>
        <a:xfrm>
          <a:off x="8778" y="353485"/>
          <a:ext cx="2623892" cy="1574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Establish the limits of acceptable error in final results</a:t>
          </a:r>
          <a:endParaRPr lang="zh-CN" altLang="en-US" sz="2000" kern="1200" dirty="0"/>
        </a:p>
      </dsp:txBody>
      <dsp:txXfrm>
        <a:off x="54889" y="399596"/>
        <a:ext cx="2531670" cy="1482113"/>
      </dsp:txXfrm>
    </dsp:sp>
    <dsp:sp modelId="{68E691DB-6D75-44D4-B9FF-6ABCAF0C0E9F}">
      <dsp:nvSpPr>
        <dsp:cNvPr id="0" name=""/>
        <dsp:cNvSpPr/>
      </dsp:nvSpPr>
      <dsp:spPr>
        <a:xfrm>
          <a:off x="2895060" y="815290"/>
          <a:ext cx="556265" cy="650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600" kern="1200"/>
        </a:p>
      </dsp:txBody>
      <dsp:txXfrm>
        <a:off x="2895060" y="945435"/>
        <a:ext cx="389386" cy="390435"/>
      </dsp:txXfrm>
    </dsp:sp>
    <dsp:sp modelId="{536CC53A-D43B-4077-A3B7-3465D9EF22AA}">
      <dsp:nvSpPr>
        <dsp:cNvPr id="0" name=""/>
        <dsp:cNvSpPr/>
      </dsp:nvSpPr>
      <dsp:spPr>
        <a:xfrm>
          <a:off x="3682228" y="353485"/>
          <a:ext cx="2623892" cy="1574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000" kern="1200" dirty="0"/>
            <a:t> Determine each predominant source of error in the method</a:t>
          </a:r>
          <a:endParaRPr lang="zh-CN" altLang="en-US" sz="2000" kern="1200" dirty="0"/>
        </a:p>
      </dsp:txBody>
      <dsp:txXfrm>
        <a:off x="3728339" y="399596"/>
        <a:ext cx="2531670" cy="1482113"/>
      </dsp:txXfrm>
    </dsp:sp>
    <dsp:sp modelId="{BAB73841-BEEB-42D6-BC4C-A1FBF696F2D9}">
      <dsp:nvSpPr>
        <dsp:cNvPr id="0" name=""/>
        <dsp:cNvSpPr/>
      </dsp:nvSpPr>
      <dsp:spPr>
        <a:xfrm>
          <a:off x="6568509" y="815290"/>
          <a:ext cx="556265" cy="650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600" kern="1200"/>
        </a:p>
      </dsp:txBody>
      <dsp:txXfrm>
        <a:off x="6568509" y="945435"/>
        <a:ext cx="389386" cy="390435"/>
      </dsp:txXfrm>
    </dsp:sp>
    <dsp:sp modelId="{160AF779-ABC4-48E0-A4CB-79BB4B5F53D2}">
      <dsp:nvSpPr>
        <dsp:cNvPr id="0" name=""/>
        <dsp:cNvSpPr/>
      </dsp:nvSpPr>
      <dsp:spPr>
        <a:xfrm>
          <a:off x="7355677" y="353485"/>
          <a:ext cx="2623892" cy="1574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Do a statistical analysis of the effect of these errors on your results</a:t>
          </a:r>
          <a:endParaRPr lang="zh-CN" altLang="en-US" sz="2000" kern="1200" dirty="0"/>
        </a:p>
      </dsp:txBody>
      <dsp:txXfrm>
        <a:off x="7401788" y="399596"/>
        <a:ext cx="2531670" cy="1482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B0184F-A5CA-4E63-B790-654BE40B2337}">
      <dsp:nvSpPr>
        <dsp:cNvPr id="0" name=""/>
        <dsp:cNvSpPr/>
      </dsp:nvSpPr>
      <dsp:spPr>
        <a:xfrm>
          <a:off x="147995" y="1948"/>
          <a:ext cx="2595981" cy="259598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2866" tIns="27940" rIns="142866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/>
            <a:t>Verify against other information sources</a:t>
          </a:r>
          <a:endParaRPr lang="zh-CN" altLang="en-US" sz="2200" kern="1200" dirty="0"/>
        </a:p>
      </dsp:txBody>
      <dsp:txXfrm>
        <a:off x="528168" y="382121"/>
        <a:ext cx="1835635" cy="1835635"/>
      </dsp:txXfrm>
    </dsp:sp>
    <dsp:sp modelId="{81A062C0-0F87-419D-A6C5-90847776AEA0}">
      <dsp:nvSpPr>
        <dsp:cNvPr id="0" name=""/>
        <dsp:cNvSpPr/>
      </dsp:nvSpPr>
      <dsp:spPr>
        <a:xfrm>
          <a:off x="2224780" y="1948"/>
          <a:ext cx="2595981" cy="259598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2866" tIns="27940" rIns="142866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/>
            <a:t>Verify using real world tests</a:t>
          </a:r>
          <a:endParaRPr lang="zh-CN" altLang="en-US" sz="2200" kern="1200" dirty="0"/>
        </a:p>
      </dsp:txBody>
      <dsp:txXfrm>
        <a:off x="2604953" y="382121"/>
        <a:ext cx="1835635" cy="1835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78CB-1798-44E9-98EB-40343BEB73B7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9162A9-4084-461B-ACCE-6567ED7A14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7157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162A9-4084-461B-ACCE-6567ED7A14E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4948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https://www.qualitydigest.com/inside/fda-compliance-article/defining-accuracy-and-precision.html</a:t>
            </a:r>
          </a:p>
          <a:p>
            <a:endParaRPr lang="en-US" altLang="zh-CN" dirty="0"/>
          </a:p>
          <a:p>
            <a:r>
              <a:rPr lang="en-US" altLang="zh-CN" dirty="0"/>
              <a:t>https://subjectguides.esc.edu/researchskillstutorial/accuracy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162A9-4084-461B-ACCE-6567ED7A14E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84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https://www.fsg.org/blog/redefining-rigor-describing-quality-evaluation-complex-adaptive-settings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162A9-4084-461B-ACCE-6567ED7A14ED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3437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162A9-4084-461B-ACCE-6567ED7A14E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2601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9162A9-4084-461B-ACCE-6567ED7A14E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1653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999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33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2232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038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1654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2234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978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9492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7777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75339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8981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9065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317259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3247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5431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6049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437B3-2E6D-42E1-9024-56D46569A82C}" type="datetimeFigureOut">
              <a:rPr lang="zh-CN" altLang="en-US" smtClean="0"/>
              <a:t>2019/4/15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151817E-84CF-4CFE-AC13-4A6CF2E835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9409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4C857B4-9BD1-4DED-85F1-D3F5C6177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Accuracy &amp; </a:t>
            </a:r>
            <a:r>
              <a:rPr lang="en-US" altLang="zh-CN" b="1" dirty="0" err="1"/>
              <a:t>Rigour</a:t>
            </a:r>
            <a:endParaRPr lang="zh-CN" altLang="en-US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35DDDBC0-66B3-478E-B0FF-D1DFCCEA25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865" y="1270000"/>
            <a:ext cx="8903717" cy="4978400"/>
          </a:xfrm>
          <a:prstGeom prst="rect">
            <a:avLst/>
          </a:prstGeom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EB421C1-0793-4BF8-8365-5F311686A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248400"/>
            <a:ext cx="8596668" cy="457200"/>
          </a:xfrm>
        </p:spPr>
        <p:txBody>
          <a:bodyPr/>
          <a:lstStyle/>
          <a:p>
            <a:r>
              <a:rPr lang="en-US" altLang="zh-CN" dirty="0"/>
              <a:t>By Peng Chen, </a:t>
            </a:r>
            <a:r>
              <a:rPr lang="en-US" altLang="zh-CN" dirty="0" err="1"/>
              <a:t>Xiaohui</a:t>
            </a:r>
            <a:r>
              <a:rPr lang="en-US" altLang="zh-CN" dirty="0"/>
              <a:t> Zeng, Xi Jiang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80605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47881B09-4431-4F0D-A3C3-350BFD1D59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698" y="133851"/>
            <a:ext cx="5340887" cy="368416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98AEC92-EE77-44C5-A0C2-1F0AD8AA0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4574" y="133851"/>
            <a:ext cx="6377425" cy="340618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6F8D867-055A-4F85-8838-5A455E5A85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07" y="3951871"/>
            <a:ext cx="11404460" cy="2700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933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8C75317E-0334-41EC-BA3F-35DE86495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altLang="zh-CN" b="1" dirty="0"/>
              <a:t>Evaluate--Accuracy</a:t>
            </a:r>
            <a:endParaRPr lang="zh-CN" altLang="en-US" b="1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07C75DCE-8BAE-46BD-AB3A-4DC0AA7A5E89}"/>
              </a:ext>
            </a:extLst>
          </p:cNvPr>
          <p:cNvSpPr/>
          <p:nvPr/>
        </p:nvSpPr>
        <p:spPr>
          <a:xfrm>
            <a:off x="842597" y="1524391"/>
            <a:ext cx="36335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Defining Accuracy and Precision</a:t>
            </a:r>
          </a:p>
        </p:txBody>
      </p:sp>
      <p:graphicFrame>
        <p:nvGraphicFramePr>
          <p:cNvPr id="7" name="图示 6">
            <a:extLst>
              <a:ext uri="{FF2B5EF4-FFF2-40B4-BE49-F238E27FC236}">
                <a16:creationId xmlns:a16="http://schemas.microsoft.com/office/drawing/2014/main" id="{B33D86E0-6F71-4219-94F4-A8AE611082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6458136"/>
              </p:ext>
            </p:extLst>
          </p:nvPr>
        </p:nvGraphicFramePr>
        <p:xfrm>
          <a:off x="835572" y="1907627"/>
          <a:ext cx="9988349" cy="2281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矩形 7">
            <a:extLst>
              <a:ext uri="{FF2B5EF4-FFF2-40B4-BE49-F238E27FC236}">
                <a16:creationId xmlns:a16="http://schemas.microsoft.com/office/drawing/2014/main" id="{FD8955FA-092A-41A4-8E9F-6C6C682EEFA6}"/>
              </a:ext>
            </a:extLst>
          </p:cNvPr>
          <p:cNvSpPr/>
          <p:nvPr/>
        </p:nvSpPr>
        <p:spPr>
          <a:xfrm>
            <a:off x="370119" y="4370238"/>
            <a:ext cx="27836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>
                <a:solidFill>
                  <a:srgbClr val="333333"/>
                </a:solidFill>
                <a:latin typeface="Arial" panose="020B0604020202020204" pitchFamily="34" charset="0"/>
              </a:rPr>
              <a:t>Research Skills Tutorial</a:t>
            </a:r>
            <a:endParaRPr lang="en-US" altLang="zh-CN" b="1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图示 8">
            <a:extLst>
              <a:ext uri="{FF2B5EF4-FFF2-40B4-BE49-F238E27FC236}">
                <a16:creationId xmlns:a16="http://schemas.microsoft.com/office/drawing/2014/main" id="{B8F12C7F-770D-4CC6-A944-6F73613DD1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0114231"/>
              </p:ext>
            </p:extLst>
          </p:nvPr>
        </p:nvGraphicFramePr>
        <p:xfrm>
          <a:off x="3611621" y="4188934"/>
          <a:ext cx="4968757" cy="2599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255231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8C75317E-0334-41EC-BA3F-35DE86495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42" y="82287"/>
            <a:ext cx="8596668" cy="734351"/>
          </a:xfrm>
        </p:spPr>
        <p:txBody>
          <a:bodyPr>
            <a:normAutofit/>
          </a:bodyPr>
          <a:lstStyle/>
          <a:p>
            <a:r>
              <a:rPr lang="en-US" altLang="zh-CN" b="1" dirty="0"/>
              <a:t>Evaluate--</a:t>
            </a:r>
            <a:r>
              <a:rPr lang="en-US" altLang="zh-CN" b="1" dirty="0" err="1"/>
              <a:t>Rigour</a:t>
            </a:r>
            <a:endParaRPr lang="zh-CN" altLang="en-US" b="1" dirty="0"/>
          </a:p>
        </p:txBody>
      </p:sp>
      <p:sp>
        <p:nvSpPr>
          <p:cNvPr id="24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5CEBEDF-95F3-4B92-85D6-95BC42626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597" y="898925"/>
            <a:ext cx="10678843" cy="5666154"/>
          </a:xfrm>
        </p:spPr>
        <p:txBody>
          <a:bodyPr>
            <a:normAutofit/>
          </a:bodyPr>
          <a:lstStyle/>
          <a:p>
            <a:r>
              <a:rPr lang="en-US" altLang="zh-CN" dirty="0"/>
              <a:t>Redefining Rigor: Describing Quality Evaluation in Complex, Adaptive Settings(HALLIE PRESKILL, JEWLYA LYNN,2016)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zh-CN" dirty="0"/>
              <a:t>include a balance between four criteria:</a:t>
            </a:r>
          </a:p>
          <a:p>
            <a:pPr marL="457200" lvl="1" indent="0">
              <a:buNone/>
            </a:pPr>
            <a:r>
              <a:rPr lang="en-US" altLang="zh-CN" dirty="0"/>
              <a:t>     Quality of the Thinking</a:t>
            </a:r>
          </a:p>
          <a:p>
            <a:pPr marL="457200" lvl="1" indent="0">
              <a:buNone/>
            </a:pPr>
            <a:r>
              <a:rPr lang="en-US" altLang="zh-CN" dirty="0"/>
              <a:t>     Credibility and Legitimacy of the Claims</a:t>
            </a:r>
          </a:p>
          <a:p>
            <a:pPr marL="457200" lvl="1" indent="0">
              <a:buNone/>
            </a:pPr>
            <a:r>
              <a:rPr lang="en-US" altLang="zh-CN" dirty="0"/>
              <a:t>     Cultural Responsiveness and Context</a:t>
            </a:r>
          </a:p>
          <a:p>
            <a:pPr marL="457200" lvl="1" indent="0">
              <a:buNone/>
            </a:pPr>
            <a:r>
              <a:rPr lang="en-US" altLang="zh-CN" dirty="0"/>
              <a:t>     Quality and Value of the Learning Process</a:t>
            </a:r>
          </a:p>
          <a:p>
            <a:pPr marL="457200" lvl="1" indent="0">
              <a:buNone/>
            </a:pPr>
            <a:r>
              <a:rPr lang="en-US" altLang="zh-CN" dirty="0"/>
              <a:t>(From an evaluator’s/an evaluation purchaser’s /a programmatic point of view)</a:t>
            </a:r>
          </a:p>
          <a:p>
            <a:r>
              <a:rPr lang="en-GB" altLang="zh-CN" dirty="0"/>
              <a:t>THE MEANS TO ESTABLISH RIGOUR(Hammersley (1992, p. 67))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Self-description and reflective journal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Respondent validation (member check) </a:t>
            </a:r>
            <a:endParaRPr lang="zh-CN" altLang="zh-CN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Prolonged involvement and persistent observation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Peer debriefing </a:t>
            </a:r>
            <a:endParaRPr lang="zh-CN" altLang="zh-CN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Triangulation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zh-CN" dirty="0"/>
              <a:t>Audit of the decision trail </a:t>
            </a:r>
            <a:endParaRPr lang="zh-CN" altLang="zh-CN" dirty="0"/>
          </a:p>
          <a:p>
            <a:endParaRPr lang="en-GB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5721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FD77CFC-C837-4EF9-A865-4075A42C4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507" y="304799"/>
            <a:ext cx="10159737" cy="4700338"/>
          </a:xfrm>
          <a:prstGeom prst="rect">
            <a:avLst/>
          </a:prstGeom>
        </p:spPr>
      </p:pic>
      <p:sp>
        <p:nvSpPr>
          <p:cNvPr id="9" name="标题 1">
            <a:extLst>
              <a:ext uri="{FF2B5EF4-FFF2-40B4-BE49-F238E27FC236}">
                <a16:creationId xmlns:a16="http://schemas.microsoft.com/office/drawing/2014/main" id="{8CD09509-F68A-4934-AE44-8D3D35116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807" y="5422088"/>
            <a:ext cx="4625136" cy="1018960"/>
          </a:xfrm>
        </p:spPr>
        <p:txBody>
          <a:bodyPr>
            <a:normAutofit/>
          </a:bodyPr>
          <a:lstStyle/>
          <a:p>
            <a:pPr algn="ctr"/>
            <a:r>
              <a:rPr lang="en-US" altLang="zh-CN" sz="4800" b="1" dirty="0"/>
              <a:t>Discussion</a:t>
            </a:r>
            <a:endParaRPr lang="zh-CN" alt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87155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5245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1267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25887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2271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22712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25886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25887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1988FFDF-FFCA-4D10-A274-CA2EBE64F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120" y="1020871"/>
            <a:ext cx="6960759" cy="2849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6600" dirty="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92146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833970"/>
      </p:ext>
    </p:extLst>
  </p:cSld>
  <p:clrMapOvr>
    <a:masterClrMapping/>
  </p:clrMapOvr>
</p:sld>
</file>

<file path=ppt/theme/theme1.xml><?xml version="1.0" encoding="utf-8"?>
<a:theme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123</Words>
  <Application>Microsoft Office PowerPoint</Application>
  <PresentationFormat>宽屏</PresentationFormat>
  <Paragraphs>37</Paragraphs>
  <Slides>6</Slides>
  <Notes>5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2" baseType="lpstr">
      <vt:lpstr>等线</vt:lpstr>
      <vt:lpstr>Arial</vt:lpstr>
      <vt:lpstr>Trebuchet MS</vt:lpstr>
      <vt:lpstr>Wingdings</vt:lpstr>
      <vt:lpstr>Wingdings 3</vt:lpstr>
      <vt:lpstr>平面</vt:lpstr>
      <vt:lpstr>Accuracy &amp; Rigour</vt:lpstr>
      <vt:lpstr>PowerPoint 演示文稿</vt:lpstr>
      <vt:lpstr>Evaluate--Accuracy</vt:lpstr>
      <vt:lpstr>Evaluate--Rigour</vt:lpstr>
      <vt:lpstr>Discussion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Accuracy &amp; Rigour</dc:title>
  <dc:creator>zifeiwo</dc:creator>
  <cp:lastModifiedBy>zifeiwo</cp:lastModifiedBy>
  <cp:revision>1</cp:revision>
  <dcterms:created xsi:type="dcterms:W3CDTF">2019-04-15T13:31:31Z</dcterms:created>
  <dcterms:modified xsi:type="dcterms:W3CDTF">2019-04-15T13:34:21Z</dcterms:modified>
</cp:coreProperties>
</file>