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28" r:id="rId1"/>
  </p:sldMasterIdLst>
  <p:notesMasterIdLst>
    <p:notesMasterId r:id="rId28"/>
  </p:notesMasterIdLst>
  <p:sldIdLst>
    <p:sldId id="286" r:id="rId2"/>
    <p:sldId id="280" r:id="rId3"/>
    <p:sldId id="279" r:id="rId4"/>
    <p:sldId id="259" r:id="rId5"/>
    <p:sldId id="260" r:id="rId6"/>
    <p:sldId id="261" r:id="rId7"/>
    <p:sldId id="262" r:id="rId8"/>
    <p:sldId id="266" r:id="rId9"/>
    <p:sldId id="283" r:id="rId10"/>
    <p:sldId id="284" r:id="rId11"/>
    <p:sldId id="285" r:id="rId12"/>
    <p:sldId id="263" r:id="rId13"/>
    <p:sldId id="281" r:id="rId14"/>
    <p:sldId id="264" r:id="rId15"/>
    <p:sldId id="265" r:id="rId16"/>
    <p:sldId id="268" r:id="rId17"/>
    <p:sldId id="278" r:id="rId18"/>
    <p:sldId id="269" r:id="rId19"/>
    <p:sldId id="276" r:id="rId20"/>
    <p:sldId id="270" r:id="rId21"/>
    <p:sldId id="271" r:id="rId22"/>
    <p:sldId id="272" r:id="rId23"/>
    <p:sldId id="273" r:id="rId24"/>
    <p:sldId id="274" r:id="rId25"/>
    <p:sldId id="275" r:id="rId26"/>
    <p:sldId id="282"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ur-PK"/>
          </a:p>
        </p:txBody>
      </p:sp>
      <p:sp>
        <p:nvSpPr>
          <p:cNvPr id="3" name="Date Placeholder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B6916541-E291-4A45-97D1-94D3B564534D}" type="datetimeFigureOut">
              <a:rPr lang="ur-PK" smtClean="0"/>
              <a:t>11/09/1445</a:t>
            </a:fld>
            <a:endParaRPr lang="ur-PK"/>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ur-PK"/>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ur-PK"/>
          </a:p>
        </p:txBody>
      </p:sp>
      <p:sp>
        <p:nvSpPr>
          <p:cNvPr id="6" name="Footer Placeholder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ur-PK"/>
          </a:p>
        </p:txBody>
      </p:sp>
      <p:sp>
        <p:nvSpPr>
          <p:cNvPr id="7" name="Slide Number Placeholder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6215F462-2F74-498F-B9CF-A260D512E27C}" type="slidenum">
              <a:rPr lang="ur-PK" smtClean="0"/>
              <a:t>‹#›</a:t>
            </a:fld>
            <a:endParaRPr lang="ur-PK"/>
          </a:p>
        </p:txBody>
      </p:sp>
    </p:spTree>
    <p:extLst>
      <p:ext uri="{BB962C8B-B14F-4D97-AF65-F5344CB8AC3E}">
        <p14:creationId xmlns:p14="http://schemas.microsoft.com/office/powerpoint/2010/main" val="193356248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7801430-843A-490E-AC5E-F932BD563D18}" type="slidenum">
              <a:rPr lang="en-US" smtClean="0"/>
              <a:t>2</a:t>
            </a:fld>
            <a:endParaRPr lang="en-US"/>
          </a:p>
        </p:txBody>
      </p:sp>
    </p:spTree>
    <p:extLst>
      <p:ext uri="{BB962C8B-B14F-4D97-AF65-F5344CB8AC3E}">
        <p14:creationId xmlns:p14="http://schemas.microsoft.com/office/powerpoint/2010/main" val="36008040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DA51639-B2D6-4652-B8C3-1B4C224A7BAF}" type="datetimeFigureOut">
              <a:rPr lang="en-US" smtClean="0"/>
              <a:t>3/20/2024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76591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FF5DD9-2C52-442D-92E2-8072C0C3D7CD}" type="datetimeFigureOut">
              <a:rPr lang="en-US" smtClean="0"/>
              <a:t>3/20/2024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161102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44961B7-6B89-48AB-966F-622E2788EECC}" type="datetimeFigureOut">
              <a:rPr lang="en-US" smtClean="0"/>
              <a:t>3/20/2024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47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smtClean="0"/>
              <a:t>3/20/2024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989842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smtClean="0"/>
              <a:t>3/20/2024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72633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smtClean="0"/>
              <a:t>3/20/2024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732471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A57002E4-6836-46D1-9DBB-3C27C0DD3A89}" type="datetimeFigureOut">
              <a:rPr lang="en-US" smtClean="0"/>
              <a:t>3/20/2024</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903326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CF131DD-A141-4471-BCF9-C6073EDD7E20}" type="datetimeFigureOut">
              <a:rPr lang="en-US" smtClean="0"/>
              <a:t>3/20/2024</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6760963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B334A90-EB03-42F3-8859-2C2B2724C058}" type="datetimeFigureOut">
              <a:rPr lang="en-US" smtClean="0"/>
              <a:t>3/20/2024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000798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smtClean="0"/>
              <a:t>3/20/2024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3273927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smtClean="0"/>
              <a:t>3/20/2024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1832992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BC48EC7-AF6A-48D3-8284-14BACBEBDD84}" type="datetimeFigureOut">
              <a:rPr lang="en-US" smtClean="0"/>
              <a:t>3/20/2024</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smtClean="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0464677"/>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hf sldNum="0" hdr="0" ftr="0" dt="0"/>
  <p:txStyles>
    <p:titleStyle>
      <a:lvl1pPr algn="l" defTabSz="914400" rtl="1"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r" defTabSz="914400" rtl="1"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r" defTabSz="914400" rtl="1"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www.england.nhs.uk/2017/10/half-of-adults-aged-55-and-over-have-experienced-common-mental-health-problems-say-age"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en-US" sz="3600" b="1" dirty="0"/>
              <a:t/>
            </a:r>
            <a:br>
              <a:rPr lang="en-US" sz="3600" b="1" dirty="0"/>
            </a:br>
            <a:r>
              <a:rPr lang="en-US" sz="3600" b="1" dirty="0"/>
              <a:t>Name : </a:t>
            </a:r>
            <a:r>
              <a:rPr lang="en-US" sz="3600" b="1" dirty="0" err="1"/>
              <a:t>Dhvani</a:t>
            </a:r>
            <a:r>
              <a:rPr lang="en-US" sz="3600" b="1" dirty="0"/>
              <a:t> </a:t>
            </a:r>
            <a:r>
              <a:rPr lang="en-US" sz="3600" b="1" dirty="0" err="1"/>
              <a:t>Rajeshbhai</a:t>
            </a:r>
            <a:r>
              <a:rPr lang="en-US" sz="3600" b="1" dirty="0"/>
              <a:t> </a:t>
            </a:r>
            <a:r>
              <a:rPr lang="en-US" sz="3600" b="1" dirty="0" err="1"/>
              <a:t>Gohil</a:t>
            </a:r>
            <a:r>
              <a:rPr lang="en-US" sz="3600" b="1" dirty="0"/>
              <a:t/>
            </a:r>
            <a:br>
              <a:rPr lang="en-US" sz="3600" b="1" dirty="0"/>
            </a:br>
            <a:r>
              <a:rPr lang="en-US" sz="3600" b="1" dirty="0"/>
              <a:t>Student ID : 2315279</a:t>
            </a:r>
            <a:br>
              <a:rPr lang="en-US" sz="3600" b="1" dirty="0"/>
            </a:br>
            <a:r>
              <a:rPr lang="en-US" sz="3600" b="1" dirty="0"/>
              <a:t>Module Title/Code : Practice-Based </a:t>
            </a:r>
            <a:r>
              <a:rPr lang="en-US" sz="3600" b="1" dirty="0" smtClean="0"/>
              <a:t>Research LCHS7001</a:t>
            </a:r>
            <a:br>
              <a:rPr lang="en-US" sz="3600" b="1" dirty="0" smtClean="0"/>
            </a:br>
            <a:r>
              <a:rPr lang="en-US" sz="3600" b="1" dirty="0" smtClean="0"/>
              <a:t>Date : 20 March 2024</a:t>
            </a:r>
            <a:br>
              <a:rPr lang="en-US" sz="3600" b="1" dirty="0" smtClean="0"/>
            </a:br>
            <a:r>
              <a:rPr lang="en-US" sz="3600" b="1" dirty="0" smtClean="0"/>
              <a:t>Lecturer : Dr. </a:t>
            </a:r>
            <a:r>
              <a:rPr lang="en-US" sz="3600" b="1" dirty="0" err="1" smtClean="0"/>
              <a:t>Diola</a:t>
            </a:r>
            <a:r>
              <a:rPr lang="en-US" sz="3600" b="1" dirty="0" smtClean="0"/>
              <a:t> </a:t>
            </a:r>
            <a:r>
              <a:rPr lang="en-US" sz="3600" b="1" dirty="0" err="1" smtClean="0"/>
              <a:t>Bijlhout</a:t>
            </a:r>
            <a:endParaRPr lang="en-IN" sz="3600" b="1" dirty="0"/>
          </a:p>
        </p:txBody>
      </p:sp>
      <p:sp>
        <p:nvSpPr>
          <p:cNvPr id="3" name="Subtitle 2"/>
          <p:cNvSpPr>
            <a:spLocks noGrp="1"/>
          </p:cNvSpPr>
          <p:nvPr>
            <p:ph type="subTitle" idx="1"/>
          </p:nvPr>
        </p:nvSpPr>
        <p:spPr/>
        <p:txBody>
          <a:bodyPr/>
          <a:lstStyle/>
          <a:p>
            <a:endParaRPr lang="en-IN"/>
          </a:p>
        </p:txBody>
      </p:sp>
    </p:spTree>
    <p:extLst>
      <p:ext uri="{BB962C8B-B14F-4D97-AF65-F5344CB8AC3E}">
        <p14:creationId xmlns:p14="http://schemas.microsoft.com/office/powerpoint/2010/main" val="41891317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1"/>
          <p:cNvSpPr txBox="1"/>
          <p:nvPr/>
        </p:nvSpPr>
        <p:spPr>
          <a:xfrm>
            <a:off x="1362447" y="0"/>
            <a:ext cx="9166075" cy="1762470"/>
          </a:xfrm>
          <a:prstGeom prst="rect">
            <a:avLst/>
          </a:prstGeom>
        </p:spPr>
        <p:txBody>
          <a:bodyPr lIns="0" tIns="0" rIns="0" bIns="0" rtlCol="0" anchor="t">
            <a:spAutoFit/>
          </a:bodyPr>
          <a:lstStyle/>
          <a:p>
            <a:pPr algn="ctr">
              <a:lnSpc>
                <a:spcPts val="7539"/>
              </a:lnSpc>
            </a:pPr>
            <a:r>
              <a:rPr lang="en-US" sz="2400" b="1" dirty="0">
                <a:cs typeface="+mj-cs"/>
              </a:rPr>
              <a:t>Impact </a:t>
            </a:r>
            <a:r>
              <a:rPr lang="en-US" sz="2400" b="1" dirty="0" smtClean="0">
                <a:cs typeface="+mj-cs"/>
              </a:rPr>
              <a:t>of </a:t>
            </a:r>
            <a:r>
              <a:rPr lang="en-US" sz="2400" b="1" dirty="0">
                <a:cs typeface="+mj-cs"/>
              </a:rPr>
              <a:t>housing insecurity on chronic health condition in the older population (50-70 years) who are suffering from mental health in the UK</a:t>
            </a:r>
            <a:endParaRPr lang="en-US" sz="2400" dirty="0">
              <a:solidFill>
                <a:srgbClr val="EBE8E8"/>
              </a:solidFill>
              <a:latin typeface="Times New Roman" panose="02020603050405020304" pitchFamily="18" charset="0"/>
              <a:cs typeface="+mj-cs"/>
            </a:endParaRPr>
          </a:p>
        </p:txBody>
      </p:sp>
      <p:sp>
        <p:nvSpPr>
          <p:cNvPr id="6" name="AutoShape 5">
            <a:extLst>
              <a:ext uri="{FF2B5EF4-FFF2-40B4-BE49-F238E27FC236}">
                <a16:creationId xmlns:a16="http://schemas.microsoft.com/office/drawing/2014/main" id="{1009F61B-4B06-DF0A-F668-A99BD3CA56E2}"/>
              </a:ext>
            </a:extLst>
          </p:cNvPr>
          <p:cNvSpPr/>
          <p:nvPr/>
        </p:nvSpPr>
        <p:spPr>
          <a:xfrm flipH="1">
            <a:off x="457200" y="0"/>
            <a:ext cx="34895" cy="6858000"/>
          </a:xfrm>
          <a:prstGeom prst="line">
            <a:avLst/>
          </a:prstGeom>
          <a:ln w="190500" cap="flat">
            <a:solidFill>
              <a:srgbClr val="A12A2E"/>
            </a:solidFill>
            <a:prstDash val="solid"/>
            <a:headEnd type="none" w="sm" len="sm"/>
            <a:tailEnd type="none" w="sm" len="sm"/>
          </a:ln>
        </p:spPr>
        <p:txBody>
          <a:bodyPr/>
          <a:lstStyle/>
          <a:p>
            <a:endParaRPr lang="en-US" sz="1200"/>
          </a:p>
        </p:txBody>
      </p:sp>
      <p:sp>
        <p:nvSpPr>
          <p:cNvPr id="7" name="AutoShape 5">
            <a:extLst>
              <a:ext uri="{FF2B5EF4-FFF2-40B4-BE49-F238E27FC236}">
                <a16:creationId xmlns:a16="http://schemas.microsoft.com/office/drawing/2014/main" id="{B99123FE-735B-DC4E-90A7-5E1575C29BD6}"/>
              </a:ext>
            </a:extLst>
          </p:cNvPr>
          <p:cNvSpPr/>
          <p:nvPr/>
        </p:nvSpPr>
        <p:spPr>
          <a:xfrm flipH="1" flipV="1">
            <a:off x="457200" y="2385065"/>
            <a:ext cx="10976570" cy="10886"/>
          </a:xfrm>
          <a:prstGeom prst="line">
            <a:avLst/>
          </a:prstGeom>
          <a:ln w="190500" cap="flat">
            <a:solidFill>
              <a:srgbClr val="A12A2E"/>
            </a:solidFill>
            <a:prstDash val="solid"/>
            <a:headEnd type="none" w="sm" len="sm"/>
            <a:tailEnd type="none" w="sm" len="sm"/>
          </a:ln>
        </p:spPr>
        <p:txBody>
          <a:bodyPr/>
          <a:lstStyle/>
          <a:p>
            <a:endParaRPr lang="en-US" sz="1200" dirty="0"/>
          </a:p>
        </p:txBody>
      </p:sp>
      <p:pic>
        <p:nvPicPr>
          <p:cNvPr id="1028" name="Picture 4" descr="Mortgage Stress and the Law | 3CR Community Radi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52633" y="2524835"/>
            <a:ext cx="5145205" cy="373201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ousing Insecurity - Health Indicators - Santa Barbara County - Cottage  Healt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47964" y="2524835"/>
            <a:ext cx="2985806" cy="363503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New HRB report identifies best practice for addressing drug use among  people who are homeles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537" y="2511186"/>
            <a:ext cx="2391322" cy="3771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9486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50543" y="827961"/>
            <a:ext cx="10820400" cy="5486400"/>
            <a:chOff x="0" y="0"/>
            <a:chExt cx="4274726" cy="2167467"/>
          </a:xfrm>
        </p:grpSpPr>
        <p:sp>
          <p:nvSpPr>
            <p:cNvPr id="3" name="Freeform 3"/>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EBE8E8"/>
            </a:solidFill>
          </p:spPr>
          <p:txBody>
            <a:bodyPr/>
            <a:lstStyle/>
            <a:p>
              <a:endParaRPr lang="en-US" sz="1200"/>
            </a:p>
          </p:txBody>
        </p:sp>
        <p:sp>
          <p:nvSpPr>
            <p:cNvPr id="4" name="TextBox 4"/>
            <p:cNvSpPr txBox="1"/>
            <p:nvPr/>
          </p:nvSpPr>
          <p:spPr>
            <a:xfrm>
              <a:off x="0" y="-123825"/>
              <a:ext cx="4274726" cy="2291292"/>
            </a:xfrm>
            <a:prstGeom prst="rect">
              <a:avLst/>
            </a:prstGeom>
          </p:spPr>
          <p:txBody>
            <a:bodyPr lIns="33867" tIns="33867" rIns="33867" bIns="33867" rtlCol="0" anchor="ctr"/>
            <a:lstStyle/>
            <a:p>
              <a:pPr algn="ctr">
                <a:lnSpc>
                  <a:spcPts val="2427"/>
                </a:lnSpc>
              </a:pPr>
              <a:endParaRPr sz="1200"/>
            </a:p>
          </p:txBody>
        </p:sp>
      </p:grpSp>
      <p:grpSp>
        <p:nvGrpSpPr>
          <p:cNvPr id="5" name="Group 5"/>
          <p:cNvGrpSpPr/>
          <p:nvPr/>
        </p:nvGrpSpPr>
        <p:grpSpPr>
          <a:xfrm>
            <a:off x="3907549" y="849290"/>
            <a:ext cx="4225823" cy="5573072"/>
            <a:chOff x="0" y="-123825"/>
            <a:chExt cx="1669461" cy="1841481"/>
          </a:xfrm>
        </p:grpSpPr>
        <p:sp>
          <p:nvSpPr>
            <p:cNvPr id="6" name="Freeform 6"/>
            <p:cNvSpPr/>
            <p:nvPr/>
          </p:nvSpPr>
          <p:spPr>
            <a:xfrm>
              <a:off x="0" y="12779"/>
              <a:ext cx="1669461" cy="1662708"/>
            </a:xfrm>
            <a:custGeom>
              <a:avLst/>
              <a:gdLst/>
              <a:ahLst/>
              <a:cxnLst/>
              <a:rect l="l" t="t" r="r" b="b"/>
              <a:pathLst>
                <a:path w="1541327" h="1717656">
                  <a:moveTo>
                    <a:pt x="67468" y="0"/>
                  </a:moveTo>
                  <a:lnTo>
                    <a:pt x="1473859" y="0"/>
                  </a:lnTo>
                  <a:cubicBezTo>
                    <a:pt x="1491753" y="0"/>
                    <a:pt x="1508913" y="7108"/>
                    <a:pt x="1521566" y="19761"/>
                  </a:cubicBezTo>
                  <a:cubicBezTo>
                    <a:pt x="1534219" y="32414"/>
                    <a:pt x="1541327" y="49574"/>
                    <a:pt x="1541327" y="67468"/>
                  </a:cubicBezTo>
                  <a:lnTo>
                    <a:pt x="1541327" y="1650188"/>
                  </a:lnTo>
                  <a:cubicBezTo>
                    <a:pt x="1541327" y="1668081"/>
                    <a:pt x="1534219" y="1685242"/>
                    <a:pt x="1521566" y="1697895"/>
                  </a:cubicBezTo>
                  <a:cubicBezTo>
                    <a:pt x="1508913" y="1710547"/>
                    <a:pt x="1491753" y="1717656"/>
                    <a:pt x="1473859" y="1717656"/>
                  </a:cubicBezTo>
                  <a:lnTo>
                    <a:pt x="67468" y="1717656"/>
                  </a:lnTo>
                  <a:cubicBezTo>
                    <a:pt x="49574" y="1717656"/>
                    <a:pt x="32414" y="1710547"/>
                    <a:pt x="19761" y="1697895"/>
                  </a:cubicBezTo>
                  <a:cubicBezTo>
                    <a:pt x="7108" y="1685242"/>
                    <a:pt x="0" y="1668081"/>
                    <a:pt x="0" y="1650188"/>
                  </a:cubicBezTo>
                  <a:lnTo>
                    <a:pt x="0" y="67468"/>
                  </a:lnTo>
                  <a:cubicBezTo>
                    <a:pt x="0" y="49574"/>
                    <a:pt x="7108" y="32414"/>
                    <a:pt x="19761" y="19761"/>
                  </a:cubicBezTo>
                  <a:cubicBezTo>
                    <a:pt x="32414" y="7108"/>
                    <a:pt x="49574" y="0"/>
                    <a:pt x="67468" y="0"/>
                  </a:cubicBezTo>
                  <a:close/>
                </a:path>
              </a:pathLst>
            </a:custGeom>
            <a:solidFill>
              <a:srgbClr val="A12A2E"/>
            </a:solidFill>
          </p:spPr>
          <p:txBody>
            <a:bodyPr/>
            <a:lstStyle/>
            <a:p>
              <a:endParaRPr lang="en-US" sz="1200"/>
            </a:p>
          </p:txBody>
        </p:sp>
        <p:sp>
          <p:nvSpPr>
            <p:cNvPr id="7" name="TextBox 7"/>
            <p:cNvSpPr txBox="1"/>
            <p:nvPr/>
          </p:nvSpPr>
          <p:spPr>
            <a:xfrm>
              <a:off x="0" y="-123825"/>
              <a:ext cx="1541327" cy="1841481"/>
            </a:xfrm>
            <a:prstGeom prst="rect">
              <a:avLst/>
            </a:prstGeom>
          </p:spPr>
          <p:txBody>
            <a:bodyPr lIns="33867" tIns="33867" rIns="33867" bIns="33867" rtlCol="0" anchor="ctr"/>
            <a:lstStyle/>
            <a:p>
              <a:pPr algn="ctr">
                <a:lnSpc>
                  <a:spcPts val="2427"/>
                </a:lnSpc>
              </a:pPr>
              <a:endParaRPr sz="1200"/>
            </a:p>
          </p:txBody>
        </p:sp>
      </p:grpSp>
      <p:sp>
        <p:nvSpPr>
          <p:cNvPr id="8" name="TextBox 8"/>
          <p:cNvSpPr txBox="1"/>
          <p:nvPr/>
        </p:nvSpPr>
        <p:spPr>
          <a:xfrm>
            <a:off x="3926774" y="700023"/>
            <a:ext cx="4511710" cy="617926"/>
          </a:xfrm>
          <a:prstGeom prst="rect">
            <a:avLst/>
          </a:prstGeom>
        </p:spPr>
        <p:txBody>
          <a:bodyPr wrap="square" lIns="0" tIns="0" rIns="0" bIns="0" rtlCol="0" anchor="t">
            <a:spAutoFit/>
          </a:bodyPr>
          <a:lstStyle/>
          <a:p>
            <a:pPr algn="ctr">
              <a:lnSpc>
                <a:spcPts val="5334"/>
              </a:lnSpc>
            </a:pPr>
            <a:r>
              <a:rPr lang="en-US" sz="3600" dirty="0">
                <a:latin typeface="Times New Roman" panose="02020603050405020304" pitchFamily="18" charset="0"/>
                <a:cs typeface="Times New Roman" panose="02020603050405020304" pitchFamily="18" charset="0"/>
              </a:rPr>
              <a:t>Content</a:t>
            </a:r>
          </a:p>
        </p:txBody>
      </p:sp>
      <p:sp>
        <p:nvSpPr>
          <p:cNvPr id="12" name="TextBox 12"/>
          <p:cNvSpPr txBox="1"/>
          <p:nvPr/>
        </p:nvSpPr>
        <p:spPr>
          <a:xfrm>
            <a:off x="3926774" y="1190011"/>
            <a:ext cx="4206597" cy="5126403"/>
          </a:xfrm>
          <a:prstGeom prst="rect">
            <a:avLst/>
          </a:prstGeom>
        </p:spPr>
        <p:txBody>
          <a:bodyPr wrap="square" lIns="0" tIns="0" rIns="0" bIns="0" rtlCol="0" anchor="t">
            <a:spAutoFit/>
          </a:bodyPr>
          <a:lstStyle/>
          <a:p>
            <a:pPr marL="285750" indent="-285750">
              <a:lnSpc>
                <a:spcPct val="150000"/>
              </a:lnSpc>
              <a:buFont typeface="Wingdings" panose="05000000000000000000" pitchFamily="2" charset="2"/>
              <a:buChar char="Ø"/>
            </a:pPr>
            <a:r>
              <a:rPr lang="en-US" sz="1600" dirty="0">
                <a:solidFill>
                  <a:schemeClr val="bg1"/>
                </a:solidFill>
                <a:latin typeface="Times New Roman" panose="02020603050405020304" pitchFamily="18" charset="0"/>
                <a:cs typeface="Times New Roman" panose="02020603050405020304" pitchFamily="18" charset="0"/>
              </a:rPr>
              <a:t>Introduction </a:t>
            </a:r>
          </a:p>
          <a:p>
            <a:pPr marL="285750" indent="-285750">
              <a:lnSpc>
                <a:spcPct val="150000"/>
              </a:lnSpc>
              <a:buFont typeface="Wingdings" panose="05000000000000000000" pitchFamily="2" charset="2"/>
              <a:buChar char="Ø"/>
            </a:pPr>
            <a:r>
              <a:rPr lang="en-US" sz="1600" dirty="0" smtClean="0">
                <a:solidFill>
                  <a:schemeClr val="bg1"/>
                </a:solidFill>
                <a:latin typeface="Times New Roman" panose="02020603050405020304" pitchFamily="18" charset="0"/>
                <a:cs typeface="Times New Roman" panose="02020603050405020304" pitchFamily="18" charset="0"/>
              </a:rPr>
              <a:t>Rational of the Study</a:t>
            </a:r>
            <a:endParaRPr lang="en-US" sz="1600" dirty="0">
              <a:solidFill>
                <a:schemeClr val="bg1"/>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sz="1600" dirty="0" smtClean="0">
                <a:solidFill>
                  <a:schemeClr val="bg1"/>
                </a:solidFill>
                <a:latin typeface="Times New Roman" panose="02020603050405020304" pitchFamily="18" charset="0"/>
                <a:cs typeface="Times New Roman" panose="02020603050405020304" pitchFamily="18" charset="0"/>
              </a:rPr>
              <a:t>Aim of the Study</a:t>
            </a:r>
            <a:endParaRPr lang="en-US" sz="1600" dirty="0">
              <a:solidFill>
                <a:schemeClr val="bg1"/>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sz="1600" dirty="0" smtClean="0">
                <a:solidFill>
                  <a:schemeClr val="bg1"/>
                </a:solidFill>
                <a:latin typeface="Times New Roman" panose="02020603050405020304" pitchFamily="18" charset="0"/>
                <a:cs typeface="Times New Roman" panose="02020603050405020304" pitchFamily="18" charset="0"/>
              </a:rPr>
              <a:t>Research Question</a:t>
            </a:r>
            <a:endParaRPr lang="en-US" sz="1600" dirty="0">
              <a:solidFill>
                <a:schemeClr val="bg1"/>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sz="1600" dirty="0" smtClean="0">
                <a:solidFill>
                  <a:schemeClr val="bg1"/>
                </a:solidFill>
                <a:latin typeface="Times New Roman" panose="02020603050405020304" pitchFamily="18" charset="0"/>
                <a:cs typeface="Times New Roman" panose="02020603050405020304" pitchFamily="18" charset="0"/>
              </a:rPr>
              <a:t>Methodology</a:t>
            </a:r>
          </a:p>
          <a:p>
            <a:pPr marL="285750" indent="-285750">
              <a:lnSpc>
                <a:spcPct val="150000"/>
              </a:lnSpc>
              <a:buFont typeface="Wingdings" panose="05000000000000000000" pitchFamily="2" charset="2"/>
              <a:buChar char="Ø"/>
            </a:pPr>
            <a:r>
              <a:rPr lang="en-US" sz="1600" dirty="0">
                <a:solidFill>
                  <a:schemeClr val="bg1"/>
                </a:solidFill>
                <a:latin typeface="Times New Roman" panose="02020603050405020304" pitchFamily="18" charset="0"/>
                <a:cs typeface="Times New Roman" panose="02020603050405020304" pitchFamily="18" charset="0"/>
              </a:rPr>
              <a:t>Recruitment, Sampling &amp; Study </a:t>
            </a:r>
            <a:r>
              <a:rPr lang="en-US" sz="1600" dirty="0" smtClean="0">
                <a:solidFill>
                  <a:schemeClr val="bg1"/>
                </a:solidFill>
                <a:latin typeface="Times New Roman" panose="02020603050405020304" pitchFamily="18" charset="0"/>
                <a:cs typeface="Times New Roman" panose="02020603050405020304" pitchFamily="18" charset="0"/>
              </a:rPr>
              <a:t>Participants</a:t>
            </a:r>
          </a:p>
          <a:p>
            <a:pPr marL="285750" indent="-285750">
              <a:lnSpc>
                <a:spcPct val="150000"/>
              </a:lnSpc>
              <a:buFont typeface="Wingdings" panose="05000000000000000000" pitchFamily="2" charset="2"/>
              <a:buChar char="Ø"/>
            </a:pPr>
            <a:r>
              <a:rPr lang="en-US" sz="1600" dirty="0">
                <a:solidFill>
                  <a:schemeClr val="bg1"/>
                </a:solidFill>
                <a:latin typeface="Times New Roman" panose="02020603050405020304" pitchFamily="18" charset="0"/>
                <a:cs typeface="Times New Roman" panose="02020603050405020304" pitchFamily="18" charset="0"/>
              </a:rPr>
              <a:t>Data Collection Method / </a:t>
            </a:r>
            <a:r>
              <a:rPr lang="en-US" sz="1600" dirty="0" smtClean="0">
                <a:solidFill>
                  <a:schemeClr val="bg1"/>
                </a:solidFill>
                <a:latin typeface="Times New Roman" panose="02020603050405020304" pitchFamily="18" charset="0"/>
                <a:cs typeface="Times New Roman" panose="02020603050405020304" pitchFamily="18" charset="0"/>
              </a:rPr>
              <a:t>Material</a:t>
            </a:r>
          </a:p>
          <a:p>
            <a:pPr marL="285750" indent="-285750">
              <a:lnSpc>
                <a:spcPct val="150000"/>
              </a:lnSpc>
              <a:buFont typeface="Wingdings" panose="05000000000000000000" pitchFamily="2" charset="2"/>
              <a:buChar char="Ø"/>
            </a:pPr>
            <a:r>
              <a:rPr lang="en-US" sz="1600" dirty="0">
                <a:solidFill>
                  <a:schemeClr val="bg1"/>
                </a:solidFill>
                <a:latin typeface="Times New Roman" panose="02020603050405020304" pitchFamily="18" charset="0"/>
                <a:cs typeface="Times New Roman" panose="02020603050405020304" pitchFamily="18" charset="0"/>
              </a:rPr>
              <a:t>Data Analysis </a:t>
            </a:r>
            <a:r>
              <a:rPr lang="en-US" sz="1600" dirty="0" smtClean="0">
                <a:solidFill>
                  <a:schemeClr val="bg1"/>
                </a:solidFill>
                <a:latin typeface="Times New Roman" panose="02020603050405020304" pitchFamily="18" charset="0"/>
                <a:cs typeface="Times New Roman" panose="02020603050405020304" pitchFamily="18" charset="0"/>
              </a:rPr>
              <a:t>Technique</a:t>
            </a:r>
          </a:p>
          <a:p>
            <a:pPr marL="285750" indent="-285750">
              <a:lnSpc>
                <a:spcPct val="150000"/>
              </a:lnSpc>
              <a:buFont typeface="Wingdings" panose="05000000000000000000" pitchFamily="2" charset="2"/>
              <a:buChar char="Ø"/>
            </a:pPr>
            <a:r>
              <a:rPr lang="en-US" sz="1600" dirty="0" smtClean="0">
                <a:solidFill>
                  <a:schemeClr val="bg1"/>
                </a:solidFill>
                <a:latin typeface="Times New Roman" panose="02020603050405020304"/>
                <a:ea typeface="Times New Roman" panose="02020603050405020304"/>
                <a:cs typeface="Times New Roman" panose="02020603050405020304"/>
              </a:rPr>
              <a:t>Participants</a:t>
            </a:r>
          </a:p>
          <a:p>
            <a:pPr marL="285750" indent="-285750">
              <a:lnSpc>
                <a:spcPct val="150000"/>
              </a:lnSpc>
              <a:buFont typeface="Wingdings" panose="05000000000000000000" pitchFamily="2" charset="2"/>
              <a:buChar char="Ø"/>
            </a:pPr>
            <a:r>
              <a:rPr lang="en-US" sz="1600" dirty="0" smtClean="0">
                <a:solidFill>
                  <a:schemeClr val="bg1"/>
                </a:solidFill>
                <a:latin typeface="Times New Roman" panose="02020603050405020304"/>
                <a:cs typeface="Times New Roman" panose="02020603050405020304"/>
              </a:rPr>
              <a:t>Methods of Asking</a:t>
            </a:r>
          </a:p>
          <a:p>
            <a:pPr marL="285750" indent="-285750">
              <a:lnSpc>
                <a:spcPct val="150000"/>
              </a:lnSpc>
              <a:buFont typeface="Wingdings" panose="05000000000000000000" pitchFamily="2" charset="2"/>
              <a:buChar char="Ø"/>
            </a:pPr>
            <a:r>
              <a:rPr lang="en-US" sz="1600" dirty="0" smtClean="0">
                <a:solidFill>
                  <a:schemeClr val="bg1"/>
                </a:solidFill>
                <a:latin typeface="Times New Roman" panose="02020603050405020304" pitchFamily="18" charset="0"/>
                <a:cs typeface="Times New Roman" panose="02020603050405020304" pitchFamily="18" charset="0"/>
              </a:rPr>
              <a:t>Implication </a:t>
            </a:r>
            <a:r>
              <a:rPr lang="en-US" sz="1600" dirty="0">
                <a:solidFill>
                  <a:schemeClr val="bg1"/>
                </a:solidFill>
                <a:latin typeface="Times New Roman" panose="02020603050405020304" pitchFamily="18" charset="0"/>
                <a:cs typeface="Times New Roman" panose="02020603050405020304" pitchFamily="18" charset="0"/>
              </a:rPr>
              <a:t>of the </a:t>
            </a:r>
            <a:r>
              <a:rPr lang="en-US" sz="1600" dirty="0" smtClean="0">
                <a:solidFill>
                  <a:schemeClr val="bg1"/>
                </a:solidFill>
                <a:latin typeface="Times New Roman" panose="02020603050405020304" pitchFamily="18" charset="0"/>
                <a:cs typeface="Times New Roman" panose="02020603050405020304" pitchFamily="18" charset="0"/>
              </a:rPr>
              <a:t>Research</a:t>
            </a:r>
          </a:p>
          <a:p>
            <a:pPr marL="285750" indent="-285750">
              <a:lnSpc>
                <a:spcPct val="150000"/>
              </a:lnSpc>
              <a:buFont typeface="Wingdings" panose="05000000000000000000" pitchFamily="2" charset="2"/>
              <a:buChar char="Ø"/>
            </a:pPr>
            <a:r>
              <a:rPr lang="en-US" sz="1600" dirty="0" smtClean="0">
                <a:solidFill>
                  <a:schemeClr val="bg1"/>
                </a:solidFill>
                <a:latin typeface="Times New Roman" panose="02020603050405020304" pitchFamily="18" charset="0"/>
                <a:cs typeface="Times New Roman" panose="02020603050405020304" pitchFamily="18" charset="0"/>
              </a:rPr>
              <a:t>Ethical Consideration</a:t>
            </a:r>
          </a:p>
          <a:p>
            <a:pPr marL="285750" indent="-285750">
              <a:lnSpc>
                <a:spcPct val="150000"/>
              </a:lnSpc>
              <a:buFont typeface="Wingdings" panose="05000000000000000000" pitchFamily="2" charset="2"/>
              <a:buChar char="Ø"/>
            </a:pPr>
            <a:r>
              <a:rPr lang="en-US" sz="1600" dirty="0" smtClean="0">
                <a:solidFill>
                  <a:schemeClr val="bg1"/>
                </a:solidFill>
                <a:latin typeface="Times New Roman" panose="02020603050405020304" pitchFamily="18" charset="0"/>
                <a:cs typeface="Times New Roman" panose="02020603050405020304" pitchFamily="18" charset="0"/>
              </a:rPr>
              <a:t>Gantt Chart</a:t>
            </a:r>
          </a:p>
          <a:p>
            <a:pPr marL="285750" indent="-285750">
              <a:lnSpc>
                <a:spcPct val="150000"/>
              </a:lnSpc>
              <a:buFont typeface="Wingdings" panose="05000000000000000000" pitchFamily="2" charset="2"/>
              <a:buChar char="Ø"/>
            </a:pPr>
            <a:r>
              <a:rPr lang="en-US" sz="1600" dirty="0" smtClean="0">
                <a:solidFill>
                  <a:schemeClr val="bg1"/>
                </a:solidFill>
                <a:latin typeface="Times New Roman" panose="02020603050405020304" pitchFamily="18" charset="0"/>
                <a:cs typeface="Times New Roman" panose="02020603050405020304" pitchFamily="18" charset="0"/>
              </a:rPr>
              <a:t>References</a:t>
            </a:r>
          </a:p>
        </p:txBody>
      </p:sp>
    </p:spTree>
    <p:extLst>
      <p:ext uri="{BB962C8B-B14F-4D97-AF65-F5344CB8AC3E}">
        <p14:creationId xmlns:p14="http://schemas.microsoft.com/office/powerpoint/2010/main" val="15876224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4095" y="393574"/>
            <a:ext cx="10058400" cy="1083214"/>
          </a:xfrm>
        </p:spPr>
        <p:txBody>
          <a:bodyPr/>
          <a:lstStyle/>
          <a:p>
            <a:pPr algn="ctr"/>
            <a:r>
              <a:rPr lang="en-US" b="1" dirty="0">
                <a:latin typeface="Times New Roman" panose="02020603050405020304" pitchFamily="18" charset="0"/>
                <a:cs typeface="Times New Roman" panose="02020603050405020304" pitchFamily="18" charset="0"/>
              </a:rPr>
              <a:t>Introduction </a:t>
            </a:r>
          </a:p>
        </p:txBody>
      </p:sp>
      <p:sp>
        <p:nvSpPr>
          <p:cNvPr id="9" name="Content Placeholder 8">
            <a:extLst>
              <a:ext uri="{FF2B5EF4-FFF2-40B4-BE49-F238E27FC236}">
                <a16:creationId xmlns:a16="http://schemas.microsoft.com/office/drawing/2014/main" id="{8AB02829-38A1-5601-1C8B-3B8533B2D1AA}"/>
              </a:ext>
            </a:extLst>
          </p:cNvPr>
          <p:cNvSpPr>
            <a:spLocks noGrp="1"/>
          </p:cNvSpPr>
          <p:nvPr>
            <p:ph idx="1"/>
          </p:nvPr>
        </p:nvSpPr>
        <p:spPr>
          <a:xfrm>
            <a:off x="1094094" y="1620822"/>
            <a:ext cx="6671481" cy="4725385"/>
          </a:xfrm>
        </p:spPr>
        <p:txBody>
          <a:bodyPr>
            <a:noAutofit/>
          </a:bodyPr>
          <a:lstStyle/>
          <a:p>
            <a:pPr algn="just" rtl="0">
              <a:lnSpc>
                <a:spcPct val="150000"/>
              </a:lnSpc>
              <a:buFont typeface="Wingdings" panose="05000000000000000000" pitchFamily="2" charset="2"/>
              <a:buChar char="Ø"/>
            </a:pPr>
            <a:r>
              <a:rPr lang="en-GB" sz="1600" dirty="0">
                <a:solidFill>
                  <a:schemeClr val="tx1"/>
                </a:solidFill>
                <a:effectLst/>
                <a:latin typeface="Times New Roman" panose="02020603050405020304"/>
                <a:ea typeface="Calibri" panose="020F0502020204030204" pitchFamily="34" charset="0"/>
                <a:cs typeface="+mj-cs"/>
              </a:rPr>
              <a:t>Housing insecurity is </a:t>
            </a:r>
            <a:r>
              <a:rPr lang="en-GB" sz="1600" dirty="0" smtClean="0">
                <a:solidFill>
                  <a:schemeClr val="tx1"/>
                </a:solidFill>
                <a:effectLst/>
                <a:latin typeface="Times New Roman" panose="02020603050405020304"/>
                <a:ea typeface="Calibri" panose="020F0502020204030204" pitchFamily="34" charset="0"/>
                <a:cs typeface="+mj-cs"/>
              </a:rPr>
              <a:t>the core </a:t>
            </a:r>
            <a:r>
              <a:rPr lang="en-GB" sz="1600" dirty="0">
                <a:solidFill>
                  <a:schemeClr val="tx1"/>
                </a:solidFill>
                <a:effectLst/>
                <a:latin typeface="Times New Roman" panose="02020603050405020304"/>
                <a:ea typeface="Calibri" panose="020F0502020204030204" pitchFamily="34" charset="0"/>
                <a:cs typeface="+mj-cs"/>
              </a:rPr>
              <a:t>significant issue across the globe, which eventually affects individuals through certain demographic groups. Among the most susceptible are the older adults having the age group (50-70 years) who have experienced mental health </a:t>
            </a:r>
            <a:r>
              <a:rPr lang="en-GB" sz="1600" dirty="0" smtClean="0">
                <a:solidFill>
                  <a:schemeClr val="tx1"/>
                </a:solidFill>
                <a:effectLst/>
                <a:latin typeface="Times New Roman" panose="02020603050405020304"/>
                <a:ea typeface="Calibri" panose="020F0502020204030204" pitchFamily="34" charset="0"/>
                <a:cs typeface="+mj-cs"/>
              </a:rPr>
              <a:t>issues </a:t>
            </a:r>
            <a:r>
              <a:rPr lang="en-US" sz="1600" dirty="0">
                <a:solidFill>
                  <a:schemeClr val="tx1"/>
                </a:solidFill>
              </a:rPr>
              <a:t>(</a:t>
            </a:r>
            <a:r>
              <a:rPr lang="en-US" sz="1600" dirty="0" err="1">
                <a:solidFill>
                  <a:schemeClr val="tx1"/>
                </a:solidFill>
              </a:rPr>
              <a:t>Carnemolla</a:t>
            </a:r>
            <a:r>
              <a:rPr lang="en-US" sz="1600" dirty="0">
                <a:solidFill>
                  <a:schemeClr val="tx1"/>
                </a:solidFill>
              </a:rPr>
              <a:t> et al., 2021)</a:t>
            </a:r>
            <a:r>
              <a:rPr lang="en-GB" sz="1600" dirty="0" smtClean="0">
                <a:solidFill>
                  <a:schemeClr val="tx1"/>
                </a:solidFill>
                <a:effectLst/>
                <a:latin typeface="Times New Roman" panose="02020603050405020304"/>
                <a:ea typeface="Calibri" panose="020F0502020204030204" pitchFamily="34" charset="0"/>
                <a:cs typeface="+mj-cs"/>
              </a:rPr>
              <a:t>. </a:t>
            </a:r>
          </a:p>
          <a:p>
            <a:pPr algn="just" rtl="0">
              <a:lnSpc>
                <a:spcPct val="150000"/>
              </a:lnSpc>
              <a:buFont typeface="Wingdings" panose="05000000000000000000" pitchFamily="2" charset="2"/>
              <a:buChar char="Ø"/>
            </a:pPr>
            <a:r>
              <a:rPr lang="en-GB" sz="1600" dirty="0" smtClean="0">
                <a:solidFill>
                  <a:schemeClr val="tx1"/>
                </a:solidFill>
                <a:effectLst/>
                <a:latin typeface="Times New Roman" panose="02020603050405020304"/>
                <a:ea typeface="Calibri" panose="020F0502020204030204" pitchFamily="34" charset="0"/>
                <a:cs typeface="+mj-cs"/>
              </a:rPr>
              <a:t>The </a:t>
            </a:r>
            <a:r>
              <a:rPr lang="en-GB" sz="1600" dirty="0">
                <a:solidFill>
                  <a:schemeClr val="tx1"/>
                </a:solidFill>
                <a:effectLst/>
                <a:latin typeface="Times New Roman" panose="02020603050405020304"/>
                <a:ea typeface="Calibri" panose="020F0502020204030204" pitchFamily="34" charset="0"/>
                <a:cs typeface="+mj-cs"/>
              </a:rPr>
              <a:t>research proposal is designed to targets for the study properly with the typical connection among housing </a:t>
            </a:r>
            <a:r>
              <a:rPr lang="en-GB" sz="1600" dirty="0" smtClean="0">
                <a:solidFill>
                  <a:schemeClr val="tx1"/>
                </a:solidFill>
                <a:effectLst/>
                <a:latin typeface="Times New Roman" panose="02020603050405020304"/>
                <a:ea typeface="Calibri" panose="020F0502020204030204" pitchFamily="34" charset="0"/>
                <a:cs typeface="+mj-cs"/>
              </a:rPr>
              <a:t>insecurity and several challenges, chronic </a:t>
            </a:r>
            <a:r>
              <a:rPr lang="en-GB" sz="1600" dirty="0">
                <a:solidFill>
                  <a:schemeClr val="tx1"/>
                </a:solidFill>
                <a:effectLst/>
                <a:latin typeface="Times New Roman" panose="02020603050405020304"/>
                <a:ea typeface="Calibri" panose="020F0502020204030204" pitchFamily="34" charset="0"/>
                <a:cs typeface="+mj-cs"/>
              </a:rPr>
              <a:t>health conditions among older adults having the age group of 50-70 in the </a:t>
            </a:r>
            <a:r>
              <a:rPr lang="en-GB" sz="1600" dirty="0" smtClean="0">
                <a:solidFill>
                  <a:schemeClr val="tx1"/>
                </a:solidFill>
                <a:effectLst/>
                <a:latin typeface="Times New Roman" panose="02020603050405020304"/>
                <a:ea typeface="Calibri" panose="020F0502020204030204" pitchFamily="34" charset="0"/>
                <a:cs typeface="+mj-cs"/>
              </a:rPr>
              <a:t>UK </a:t>
            </a:r>
            <a:r>
              <a:rPr lang="en-US" sz="1600" dirty="0">
                <a:solidFill>
                  <a:schemeClr val="tx1"/>
                </a:solidFill>
              </a:rPr>
              <a:t>(</a:t>
            </a:r>
            <a:r>
              <a:rPr lang="en-US" sz="1600" dirty="0" err="1">
                <a:solidFill>
                  <a:schemeClr val="tx1"/>
                </a:solidFill>
              </a:rPr>
              <a:t>Carnemolla</a:t>
            </a:r>
            <a:r>
              <a:rPr lang="en-US" sz="1600" dirty="0">
                <a:solidFill>
                  <a:schemeClr val="tx1"/>
                </a:solidFill>
              </a:rPr>
              <a:t> et al., 2021)</a:t>
            </a:r>
            <a:r>
              <a:rPr lang="en-GB" sz="1600" dirty="0" smtClean="0">
                <a:solidFill>
                  <a:schemeClr val="tx1"/>
                </a:solidFill>
                <a:effectLst/>
                <a:latin typeface="Times New Roman" panose="02020603050405020304"/>
                <a:ea typeface="Calibri" panose="020F0502020204030204" pitchFamily="34" charset="0"/>
                <a:cs typeface="+mj-cs"/>
              </a:rPr>
              <a:t>. </a:t>
            </a:r>
          </a:p>
          <a:p>
            <a:pPr algn="just" rtl="0">
              <a:lnSpc>
                <a:spcPct val="150000"/>
              </a:lnSpc>
              <a:buFont typeface="Wingdings" panose="05000000000000000000" pitchFamily="2" charset="2"/>
              <a:buChar char="Ø"/>
            </a:pPr>
            <a:r>
              <a:rPr lang="en-GB" sz="1600" dirty="0" smtClean="0">
                <a:solidFill>
                  <a:schemeClr val="tx1"/>
                </a:solidFill>
                <a:effectLst/>
                <a:latin typeface="Times New Roman" panose="02020603050405020304"/>
                <a:ea typeface="Calibri" panose="020F0502020204030204" pitchFamily="34" charset="0"/>
                <a:cs typeface="+mj-cs"/>
              </a:rPr>
              <a:t>The </a:t>
            </a:r>
            <a:r>
              <a:rPr lang="en-GB" sz="1600" dirty="0">
                <a:solidFill>
                  <a:schemeClr val="tx1"/>
                </a:solidFill>
                <a:effectLst/>
                <a:latin typeface="Times New Roman" panose="02020603050405020304"/>
                <a:ea typeface="Calibri" panose="020F0502020204030204" pitchFamily="34" charset="0"/>
                <a:cs typeface="+mj-cs"/>
              </a:rPr>
              <a:t>mechanisms through which housing instability affects the health results, the study targets to </a:t>
            </a:r>
            <a:r>
              <a:rPr lang="en-GB" sz="1600" dirty="0" smtClean="0">
                <a:solidFill>
                  <a:schemeClr val="tx1"/>
                </a:solidFill>
                <a:effectLst/>
                <a:latin typeface="Times New Roman" panose="02020603050405020304"/>
                <a:ea typeface="Calibri" panose="020F0502020204030204" pitchFamily="34" charset="0"/>
                <a:cs typeface="+mj-cs"/>
              </a:rPr>
              <a:t>contribute </a:t>
            </a:r>
            <a:r>
              <a:rPr lang="en-GB" sz="1600" dirty="0">
                <a:solidFill>
                  <a:schemeClr val="tx1"/>
                </a:solidFill>
                <a:effectLst/>
                <a:latin typeface="Times New Roman" panose="02020603050405020304"/>
                <a:ea typeface="Calibri" panose="020F0502020204030204" pitchFamily="34" charset="0"/>
                <a:cs typeface="+mj-cs"/>
              </a:rPr>
              <a:t>in the development of evidence-based interventions that encourage the health along well-being of older </a:t>
            </a:r>
            <a:r>
              <a:rPr lang="en-GB" sz="1600" dirty="0" smtClean="0">
                <a:solidFill>
                  <a:schemeClr val="tx1"/>
                </a:solidFill>
                <a:effectLst/>
                <a:latin typeface="Times New Roman" panose="02020603050405020304"/>
                <a:ea typeface="Calibri" panose="020F0502020204030204" pitchFamily="34" charset="0"/>
                <a:cs typeface="+mj-cs"/>
              </a:rPr>
              <a:t>adults </a:t>
            </a:r>
            <a:r>
              <a:rPr lang="en-US" sz="1600" dirty="0">
                <a:solidFill>
                  <a:schemeClr val="tx1"/>
                </a:solidFill>
              </a:rPr>
              <a:t>(</a:t>
            </a:r>
            <a:r>
              <a:rPr lang="en-GB" sz="1600" dirty="0">
                <a:solidFill>
                  <a:schemeClr val="tx1"/>
                </a:solidFill>
              </a:rPr>
              <a:t>Leung et al., 2020)</a:t>
            </a:r>
            <a:r>
              <a:rPr lang="en-GB" sz="1600" dirty="0" smtClean="0">
                <a:solidFill>
                  <a:schemeClr val="tx1"/>
                </a:solidFill>
                <a:effectLst/>
                <a:latin typeface="Times New Roman" panose="02020603050405020304"/>
                <a:ea typeface="Calibri" panose="020F0502020204030204" pitchFamily="34" charset="0"/>
                <a:cs typeface="+mj-cs"/>
              </a:rPr>
              <a:t>.</a:t>
            </a:r>
            <a:endParaRPr lang="en-GB" sz="1600" dirty="0">
              <a:solidFill>
                <a:schemeClr val="tx1"/>
              </a:solidFill>
              <a:effectLst/>
              <a:latin typeface="Times New Roman" panose="02020603050405020304"/>
              <a:ea typeface="Calibri" panose="020F0502020204030204" pitchFamily="34" charset="0"/>
              <a:cs typeface="+mj-cs"/>
            </a:endParaRPr>
          </a:p>
        </p:txBody>
      </p:sp>
      <p:pic>
        <p:nvPicPr>
          <p:cNvPr id="2050" name="Picture 2" descr="Campus programs provide resources aimed to address housing, food  insecurites – The Advoc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15701" y="1859382"/>
            <a:ext cx="3398293" cy="4023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47320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642594"/>
            <a:ext cx="10058400" cy="1003326"/>
          </a:xfrm>
        </p:spPr>
        <p:txBody>
          <a:bodyPr/>
          <a:lstStyle/>
          <a:p>
            <a:pPr algn="ctr"/>
            <a:r>
              <a:rPr lang="en-US" b="1" dirty="0">
                <a:solidFill>
                  <a:schemeClr val="tx1"/>
                </a:solidFill>
                <a:latin typeface="Times New Roman" panose="02020603050405020304" pitchFamily="18" charset="0"/>
                <a:cs typeface="Times New Roman" panose="02020603050405020304" pitchFamily="18" charset="0"/>
              </a:rPr>
              <a:t>Rational of the Study</a:t>
            </a:r>
          </a:p>
        </p:txBody>
      </p:sp>
      <p:sp>
        <p:nvSpPr>
          <p:cNvPr id="3" name="Content Placeholder 2"/>
          <p:cNvSpPr>
            <a:spLocks noGrp="1"/>
          </p:cNvSpPr>
          <p:nvPr>
            <p:ph idx="1"/>
          </p:nvPr>
        </p:nvSpPr>
        <p:spPr>
          <a:xfrm>
            <a:off x="1066800" y="1873029"/>
            <a:ext cx="4924567" cy="4023360"/>
          </a:xfrm>
        </p:spPr>
        <p:txBody>
          <a:bodyPr>
            <a:normAutofit fontScale="85000" lnSpcReduction="20000"/>
          </a:bodyPr>
          <a:lstStyle/>
          <a:p>
            <a:pPr algn="just" rtl="0">
              <a:lnSpc>
                <a:spcPct val="150000"/>
              </a:lnSpc>
              <a:buFont typeface="Wingdings" panose="05000000000000000000" pitchFamily="2" charset="2"/>
              <a:buChar char="Ø"/>
            </a:pPr>
            <a:r>
              <a:rPr lang="en-US" dirty="0">
                <a:solidFill>
                  <a:schemeClr val="tx1"/>
                </a:solidFill>
                <a:latin typeface="Times New Roman" panose="02020603050405020304" pitchFamily="18" charset="0"/>
                <a:cs typeface="Times New Roman" panose="02020603050405020304" pitchFamily="18" charset="0"/>
              </a:rPr>
              <a:t>This research explores the intersection of housing insecurity, mental health </a:t>
            </a:r>
            <a:r>
              <a:rPr lang="en-US" dirty="0" smtClean="0">
                <a:solidFill>
                  <a:schemeClr val="tx1"/>
                </a:solidFill>
                <a:latin typeface="Times New Roman" panose="02020603050405020304" pitchFamily="18" charset="0"/>
                <a:cs typeface="Times New Roman" panose="02020603050405020304" pitchFamily="18" charset="0"/>
              </a:rPr>
              <a:t>challenges among </a:t>
            </a:r>
            <a:r>
              <a:rPr lang="en-US" dirty="0">
                <a:solidFill>
                  <a:schemeClr val="tx1"/>
                </a:solidFill>
                <a:latin typeface="Times New Roman" panose="02020603050405020304" pitchFamily="18" charset="0"/>
                <a:cs typeface="Times New Roman" panose="02020603050405020304" pitchFamily="18" charset="0"/>
              </a:rPr>
              <a:t>older adults (aged 50-70) in the United Kingdom. Housing insecurity poses significant challenges for this demographic, impacting their mental and physical </a:t>
            </a:r>
            <a:r>
              <a:rPr lang="en-US" dirty="0" smtClean="0">
                <a:solidFill>
                  <a:schemeClr val="tx1"/>
                </a:solidFill>
                <a:latin typeface="Times New Roman" panose="02020603050405020304" pitchFamily="18" charset="0"/>
                <a:cs typeface="Times New Roman" panose="02020603050405020304" pitchFamily="18" charset="0"/>
              </a:rPr>
              <a:t>well-being </a:t>
            </a:r>
            <a:r>
              <a:rPr lang="en-US" dirty="0">
                <a:solidFill>
                  <a:schemeClr val="tx1"/>
                </a:solidFill>
              </a:rPr>
              <a:t>(</a:t>
            </a:r>
            <a:r>
              <a:rPr lang="en-US" dirty="0" err="1">
                <a:solidFill>
                  <a:schemeClr val="tx1"/>
                </a:solidFill>
              </a:rPr>
              <a:t>Mahmood</a:t>
            </a:r>
            <a:r>
              <a:rPr lang="en-US" dirty="0">
                <a:solidFill>
                  <a:schemeClr val="tx1"/>
                </a:solidFill>
              </a:rPr>
              <a:t> et al., 2022)</a:t>
            </a:r>
            <a:r>
              <a:rPr lang="en-US" dirty="0" smtClean="0">
                <a:solidFill>
                  <a:schemeClr val="tx1"/>
                </a:solidFill>
                <a:latin typeface="Times New Roman" panose="02020603050405020304" pitchFamily="18" charset="0"/>
                <a:cs typeface="Times New Roman" panose="02020603050405020304" pitchFamily="18" charset="0"/>
              </a:rPr>
              <a:t>.</a:t>
            </a:r>
          </a:p>
          <a:p>
            <a:pPr algn="just" rtl="0">
              <a:lnSpc>
                <a:spcPct val="150000"/>
              </a:lnSpc>
              <a:buFont typeface="Wingdings" panose="05000000000000000000" pitchFamily="2" charset="2"/>
              <a:buChar char="Ø"/>
            </a:pPr>
            <a:r>
              <a:rPr lang="en-US" dirty="0" smtClean="0">
                <a:solidFill>
                  <a:schemeClr val="tx1"/>
                </a:solidFill>
                <a:latin typeface="Times New Roman" panose="02020603050405020304" pitchFamily="18" charset="0"/>
                <a:cs typeface="Times New Roman" panose="02020603050405020304" pitchFamily="18" charset="0"/>
              </a:rPr>
              <a:t>This research is important because of the issue arising for the housing insecurity in older adults which very much imperative because this issue is effecting the lives of the adults which needs to be maintained accordingly </a:t>
            </a:r>
            <a:r>
              <a:rPr lang="en-US" dirty="0">
                <a:solidFill>
                  <a:schemeClr val="tx1"/>
                </a:solidFill>
              </a:rPr>
              <a:t>(Mason et al., 2019)</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3074" name="Picture 2" descr="How to write rationale in resear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1617" y="2076142"/>
            <a:ext cx="5588805" cy="3238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74999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8964" y="136477"/>
            <a:ext cx="10058400" cy="1371600"/>
          </a:xfrm>
        </p:spPr>
        <p:txBody>
          <a:bodyPr>
            <a:normAutofit/>
          </a:bodyPr>
          <a:lstStyle/>
          <a:p>
            <a:r>
              <a:rPr lang="en-US" sz="2300" b="1" dirty="0">
                <a:latin typeface="Times New Roman" panose="02020603050405020304" pitchFamily="18" charset="0"/>
                <a:cs typeface="Times New Roman" panose="02020603050405020304" pitchFamily="18" charset="0"/>
              </a:rPr>
              <a:t>Aim of the Study</a:t>
            </a:r>
          </a:p>
        </p:txBody>
      </p:sp>
      <p:sp>
        <p:nvSpPr>
          <p:cNvPr id="3" name="Content Placeholder 2"/>
          <p:cNvSpPr>
            <a:spLocks noGrp="1"/>
          </p:cNvSpPr>
          <p:nvPr>
            <p:ph idx="1"/>
          </p:nvPr>
        </p:nvSpPr>
        <p:spPr>
          <a:xfrm>
            <a:off x="1208965" y="1815152"/>
            <a:ext cx="5983406" cy="3794080"/>
          </a:xfrm>
        </p:spPr>
        <p:txBody>
          <a:bodyPr>
            <a:normAutofit/>
          </a:bodyPr>
          <a:lstStyle/>
          <a:p>
            <a:pPr marL="0" indent="0" algn="just" rtl="0">
              <a:lnSpc>
                <a:spcPct val="150000"/>
              </a:lnSpc>
              <a:buNone/>
            </a:pPr>
            <a:r>
              <a:rPr lang="en-US" sz="1900" dirty="0">
                <a:solidFill>
                  <a:schemeClr val="tx1"/>
                </a:solidFill>
                <a:latin typeface="Times New Roman" panose="02020603050405020304" pitchFamily="18" charset="0"/>
                <a:cs typeface="Times New Roman" panose="02020603050405020304" pitchFamily="18" charset="0"/>
              </a:rPr>
              <a:t>Investigating the impact of housing insecurity on chronic health conditions between older adults </a:t>
            </a:r>
            <a:r>
              <a:rPr lang="en-US" sz="1900" dirty="0" smtClean="0">
                <a:solidFill>
                  <a:schemeClr val="tx1"/>
                </a:solidFill>
                <a:latin typeface="Times New Roman" panose="02020603050405020304" pitchFamily="18" charset="0"/>
                <a:cs typeface="Times New Roman" panose="02020603050405020304" pitchFamily="18" charset="0"/>
              </a:rPr>
              <a:t>having age </a:t>
            </a:r>
            <a:r>
              <a:rPr lang="en-US" sz="1900" dirty="0">
                <a:solidFill>
                  <a:schemeClr val="tx1"/>
                </a:solidFill>
                <a:latin typeface="Times New Roman" panose="02020603050405020304" pitchFamily="18" charset="0"/>
                <a:cs typeface="Times New Roman" panose="02020603050405020304" pitchFamily="18" charset="0"/>
              </a:rPr>
              <a:t>range of (aged 50-70) with mental health </a:t>
            </a:r>
            <a:r>
              <a:rPr lang="en-US" sz="1900" dirty="0" smtClean="0">
                <a:solidFill>
                  <a:schemeClr val="tx1"/>
                </a:solidFill>
                <a:latin typeface="Times New Roman" panose="02020603050405020304" pitchFamily="18" charset="0"/>
                <a:cs typeface="Times New Roman" panose="02020603050405020304" pitchFamily="18" charset="0"/>
              </a:rPr>
              <a:t>challenges </a:t>
            </a:r>
            <a:r>
              <a:rPr lang="en-US" sz="1900" dirty="0">
                <a:solidFill>
                  <a:schemeClr val="tx1"/>
                </a:solidFill>
                <a:latin typeface="Times New Roman" panose="02020603050405020304" pitchFamily="18" charset="0"/>
                <a:cs typeface="Times New Roman" panose="02020603050405020304" pitchFamily="18" charset="0"/>
              </a:rPr>
              <a:t>in the United Kingdom</a:t>
            </a:r>
            <a:r>
              <a:rPr lang="en-US" sz="1900" dirty="0" smtClean="0">
                <a:solidFill>
                  <a:schemeClr val="tx1"/>
                </a:solidFill>
                <a:latin typeface="Times New Roman" panose="02020603050405020304" pitchFamily="18" charset="0"/>
                <a:cs typeface="Times New Roman" panose="02020603050405020304" pitchFamily="18" charset="0"/>
              </a:rPr>
              <a:t>.</a:t>
            </a:r>
            <a:endParaRPr lang="en-GB" sz="1900" dirty="0">
              <a:solidFill>
                <a:schemeClr val="tx1"/>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7991901" y="1787856"/>
            <a:ext cx="3671247" cy="3038121"/>
          </a:xfrm>
          <a:prstGeom prst="rect">
            <a:avLst/>
          </a:prstGeom>
        </p:spPr>
      </p:pic>
    </p:spTree>
    <p:extLst>
      <p:ext uri="{BB962C8B-B14F-4D97-AF65-F5344CB8AC3E}">
        <p14:creationId xmlns:p14="http://schemas.microsoft.com/office/powerpoint/2010/main" val="33869293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305175"/>
            <a:ext cx="10058400" cy="1032306"/>
          </a:xfrm>
        </p:spPr>
        <p:txBody>
          <a:bodyPr>
            <a:normAutofit/>
          </a:bodyPr>
          <a:lstStyle/>
          <a:p>
            <a:pPr algn="ctr"/>
            <a:r>
              <a:rPr lang="en-US" sz="3600" b="1" dirty="0">
                <a:latin typeface="Times New Roman" panose="02020603050405020304" pitchFamily="18" charset="0"/>
                <a:cs typeface="Times New Roman" panose="02020603050405020304" pitchFamily="18" charset="0"/>
              </a:rPr>
              <a:t>Research Question</a:t>
            </a:r>
          </a:p>
        </p:txBody>
      </p:sp>
      <p:sp>
        <p:nvSpPr>
          <p:cNvPr id="3" name="Content Placeholder 2"/>
          <p:cNvSpPr>
            <a:spLocks noGrp="1"/>
          </p:cNvSpPr>
          <p:nvPr>
            <p:ph idx="1"/>
          </p:nvPr>
        </p:nvSpPr>
        <p:spPr>
          <a:xfrm>
            <a:off x="1066800" y="1993937"/>
            <a:ext cx="5320352" cy="2578063"/>
          </a:xfrm>
        </p:spPr>
        <p:txBody>
          <a:bodyPr>
            <a:normAutofit/>
          </a:bodyPr>
          <a:lstStyle/>
          <a:p>
            <a:pPr algn="just" rtl="0">
              <a:lnSpc>
                <a:spcPct val="150000"/>
              </a:lnSpc>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How does housing insecurity in the UK affect the mental health of the aged population and what measures can reduce such mental issues?</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5122" name="Picture 2" descr="Research Questions: The Foundation Of Scientific Inquiry, 43% OF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46460" y="1993937"/>
            <a:ext cx="4478740" cy="3632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14849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305175"/>
            <a:ext cx="10058400" cy="1032306"/>
          </a:xfrm>
        </p:spPr>
        <p:txBody>
          <a:bodyPr>
            <a:normAutofit/>
          </a:bodyPr>
          <a:lstStyle/>
          <a:p>
            <a:pPr algn="ctr"/>
            <a:r>
              <a:rPr lang="en-US" sz="3600" b="1" dirty="0">
                <a:latin typeface="Times New Roman" panose="02020603050405020304" pitchFamily="18" charset="0"/>
                <a:cs typeface="Times New Roman" panose="02020603050405020304" pitchFamily="18" charset="0"/>
              </a:rPr>
              <a:t>Objectives of the Study</a:t>
            </a:r>
          </a:p>
        </p:txBody>
      </p:sp>
      <p:sp>
        <p:nvSpPr>
          <p:cNvPr id="3" name="Content Placeholder 2"/>
          <p:cNvSpPr>
            <a:spLocks noGrp="1"/>
          </p:cNvSpPr>
          <p:nvPr>
            <p:ph idx="1"/>
          </p:nvPr>
        </p:nvSpPr>
        <p:spPr>
          <a:xfrm>
            <a:off x="1066800" y="1801504"/>
            <a:ext cx="6603242" cy="3971500"/>
          </a:xfrm>
        </p:spPr>
        <p:txBody>
          <a:bodyPr>
            <a:normAutofit/>
          </a:bodyPr>
          <a:lstStyle/>
          <a:p>
            <a:pPr algn="just" rtl="0"/>
            <a:endParaRPr lang="en-GB" sz="1700" dirty="0">
              <a:solidFill>
                <a:schemeClr val="tx1"/>
              </a:solidFill>
              <a:cs typeface="+mj-cs"/>
            </a:endParaRPr>
          </a:p>
          <a:p>
            <a:pPr algn="just" rtl="0"/>
            <a:r>
              <a:rPr lang="en-GB" sz="1700" dirty="0">
                <a:solidFill>
                  <a:schemeClr val="tx1"/>
                </a:solidFill>
                <a:cs typeface="+mj-cs"/>
              </a:rPr>
              <a:t>Investigating the relationship between housing insecurity and the older population’s mental health conditions. The key objectives to accomplish are, </a:t>
            </a:r>
            <a:endParaRPr lang="en-US" sz="1700" dirty="0">
              <a:solidFill>
                <a:schemeClr val="tx1"/>
              </a:solidFill>
              <a:cs typeface="+mj-cs"/>
            </a:endParaRPr>
          </a:p>
          <a:p>
            <a:pPr marL="457200" indent="-457200" algn="just" rtl="0">
              <a:buFont typeface="+mj-lt"/>
              <a:buAutoNum type="arabicPeriod"/>
            </a:pPr>
            <a:r>
              <a:rPr lang="en-GB" sz="1700" dirty="0">
                <a:solidFill>
                  <a:schemeClr val="tx1"/>
                </a:solidFill>
                <a:cs typeface="+mj-cs"/>
              </a:rPr>
              <a:t>To explore the housing insecurity of the older population in the UK </a:t>
            </a:r>
            <a:endParaRPr lang="en-US" sz="1700" dirty="0">
              <a:solidFill>
                <a:schemeClr val="tx1"/>
              </a:solidFill>
              <a:cs typeface="+mj-cs"/>
            </a:endParaRPr>
          </a:p>
          <a:p>
            <a:pPr marL="457200" indent="-457200" algn="just" rtl="0">
              <a:buFont typeface="+mj-lt"/>
              <a:buAutoNum type="arabicPeriod"/>
            </a:pPr>
            <a:r>
              <a:rPr lang="en-GB" sz="1700" dirty="0">
                <a:solidFill>
                  <a:schemeClr val="tx1"/>
                </a:solidFill>
                <a:cs typeface="+mj-cs"/>
              </a:rPr>
              <a:t>To assess the relationship between housing insecurity and the mental health of the older population in the UK </a:t>
            </a:r>
            <a:r>
              <a:rPr lang="en-US" sz="1800" dirty="0">
                <a:solidFill>
                  <a:schemeClr val="tx1"/>
                </a:solidFill>
              </a:rPr>
              <a:t>(Mosley-Johnson et al., 2022)</a:t>
            </a:r>
            <a:endParaRPr lang="en-US" sz="1700" dirty="0">
              <a:solidFill>
                <a:schemeClr val="tx1"/>
              </a:solidFill>
              <a:cs typeface="+mj-cs"/>
            </a:endParaRPr>
          </a:p>
          <a:p>
            <a:pPr marL="457200" indent="-457200" algn="just" rtl="0">
              <a:buFont typeface="+mj-lt"/>
              <a:buAutoNum type="arabicPeriod"/>
            </a:pPr>
            <a:r>
              <a:rPr lang="en-GB" sz="1700" dirty="0">
                <a:solidFill>
                  <a:schemeClr val="tx1"/>
                </a:solidFill>
                <a:cs typeface="+mj-cs"/>
              </a:rPr>
              <a:t>To examine existing policies and support systems for addressing housing issues of the aged population in the UK </a:t>
            </a:r>
            <a:r>
              <a:rPr lang="en-US" sz="1800" dirty="0">
                <a:solidFill>
                  <a:schemeClr val="tx1"/>
                </a:solidFill>
              </a:rPr>
              <a:t>(</a:t>
            </a:r>
            <a:r>
              <a:rPr lang="en-GB" sz="1800" dirty="0">
                <a:solidFill>
                  <a:schemeClr val="tx1"/>
                </a:solidFill>
              </a:rPr>
              <a:t>Wilder et al., 2021)</a:t>
            </a:r>
            <a:endParaRPr lang="en-US" sz="1700" dirty="0">
              <a:solidFill>
                <a:schemeClr val="tx1"/>
              </a:solidFill>
              <a:cs typeface="+mj-cs"/>
            </a:endParaRPr>
          </a:p>
          <a:p>
            <a:pPr marL="457200" indent="-457200" algn="just" rtl="0">
              <a:buFont typeface="+mj-lt"/>
              <a:buAutoNum type="arabicPeriod"/>
            </a:pPr>
            <a:r>
              <a:rPr lang="en-GB" sz="1700" dirty="0">
                <a:solidFill>
                  <a:schemeClr val="tx1"/>
                </a:solidFill>
                <a:cs typeface="+mj-cs"/>
              </a:rPr>
              <a:t>To recommend best strategies for mental health issues of the aged population related to housing </a:t>
            </a:r>
            <a:r>
              <a:rPr lang="en-GB" sz="1700" dirty="0" smtClean="0">
                <a:solidFill>
                  <a:schemeClr val="tx1"/>
                </a:solidFill>
                <a:cs typeface="+mj-cs"/>
              </a:rPr>
              <a:t>insecurity </a:t>
            </a:r>
            <a:r>
              <a:rPr lang="en-US" sz="1800" dirty="0">
                <a:solidFill>
                  <a:schemeClr val="tx1"/>
                </a:solidFill>
              </a:rPr>
              <a:t>(</a:t>
            </a:r>
            <a:r>
              <a:rPr lang="en-US" sz="1800" dirty="0" err="1">
                <a:solidFill>
                  <a:schemeClr val="tx1"/>
                </a:solidFill>
              </a:rPr>
              <a:t>Pirrie</a:t>
            </a:r>
            <a:r>
              <a:rPr lang="en-US" sz="1800" dirty="0">
                <a:solidFill>
                  <a:schemeClr val="tx1"/>
                </a:solidFill>
              </a:rPr>
              <a:t> et al., 2020)</a:t>
            </a:r>
            <a:r>
              <a:rPr lang="en-GB" sz="1700" dirty="0" smtClean="0">
                <a:solidFill>
                  <a:schemeClr val="tx1"/>
                </a:solidFill>
                <a:cs typeface="+mj-cs"/>
              </a:rPr>
              <a:t>. </a:t>
            </a:r>
            <a:endParaRPr lang="en-US" sz="1700" dirty="0">
              <a:solidFill>
                <a:schemeClr val="tx1"/>
              </a:solidFill>
              <a:cs typeface="+mj-cs"/>
            </a:endParaRPr>
          </a:p>
        </p:txBody>
      </p:sp>
      <p:pic>
        <p:nvPicPr>
          <p:cNvPr id="6148" name="Picture 4" descr="OBJECTIVES -100% SCORING NOTES - COMMERCEIE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61111" y="2224585"/>
            <a:ext cx="4006802" cy="3125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56830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305175"/>
            <a:ext cx="10058400" cy="1032306"/>
          </a:xfrm>
        </p:spPr>
        <p:txBody>
          <a:bodyPr>
            <a:normAutofit/>
          </a:bodyPr>
          <a:lstStyle/>
          <a:p>
            <a:pPr algn="ctr" rtl="0"/>
            <a:r>
              <a:rPr lang="en-US" sz="3600" b="1" dirty="0" smtClean="0">
                <a:latin typeface="Times New Roman" panose="02020603050405020304" pitchFamily="18" charset="0"/>
                <a:cs typeface="Times New Roman" panose="02020603050405020304" pitchFamily="18" charset="0"/>
              </a:rPr>
              <a:t>Literature Review</a:t>
            </a:r>
            <a:endParaRPr lang="en-US" sz="36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66800" y="1746910"/>
            <a:ext cx="6603242" cy="4612945"/>
          </a:xfrm>
        </p:spPr>
        <p:txBody>
          <a:bodyPr>
            <a:noAutofit/>
          </a:bodyPr>
          <a:lstStyle/>
          <a:p>
            <a:pPr algn="just" rtl="0"/>
            <a:r>
              <a:rPr lang="en-US" sz="1700" b="1" dirty="0">
                <a:solidFill>
                  <a:schemeClr val="tx1"/>
                </a:solidFill>
                <a:cs typeface="+mj-cs"/>
              </a:rPr>
              <a:t>Housing Insecurity Among Older Adults in the </a:t>
            </a:r>
            <a:r>
              <a:rPr lang="en-US" sz="1700" b="1" dirty="0" smtClean="0">
                <a:solidFill>
                  <a:schemeClr val="tx1"/>
                </a:solidFill>
                <a:cs typeface="+mj-cs"/>
              </a:rPr>
              <a:t>UK</a:t>
            </a:r>
            <a:endParaRPr lang="en-US" sz="1700" b="1" dirty="0">
              <a:solidFill>
                <a:schemeClr val="tx1"/>
              </a:solidFill>
              <a:cs typeface="+mj-cs"/>
            </a:endParaRPr>
          </a:p>
          <a:p>
            <a:pPr algn="just" rtl="0"/>
            <a:r>
              <a:rPr lang="en-US" sz="1700" b="1" dirty="0" smtClean="0">
                <a:solidFill>
                  <a:schemeClr val="tx1"/>
                </a:solidFill>
                <a:cs typeface="+mj-cs"/>
              </a:rPr>
              <a:t>Prevalence </a:t>
            </a:r>
            <a:r>
              <a:rPr lang="en-US" sz="1700" b="1" dirty="0">
                <a:solidFill>
                  <a:schemeClr val="tx1"/>
                </a:solidFill>
                <a:cs typeface="+mj-cs"/>
              </a:rPr>
              <a:t>and </a:t>
            </a:r>
            <a:r>
              <a:rPr lang="en-US" sz="1700" b="1" dirty="0" smtClean="0">
                <a:solidFill>
                  <a:schemeClr val="tx1"/>
                </a:solidFill>
                <a:cs typeface="+mj-cs"/>
              </a:rPr>
              <a:t>Trends</a:t>
            </a:r>
            <a:endParaRPr lang="en-US" sz="1700" b="1" dirty="0">
              <a:solidFill>
                <a:schemeClr val="tx1"/>
              </a:solidFill>
              <a:cs typeface="+mj-cs"/>
            </a:endParaRPr>
          </a:p>
          <a:p>
            <a:pPr algn="just" rtl="0"/>
            <a:r>
              <a:rPr lang="en-US" sz="1700" dirty="0">
                <a:solidFill>
                  <a:schemeClr val="tx1"/>
                </a:solidFill>
                <a:cs typeface="+mj-cs"/>
              </a:rPr>
              <a:t>Housing instability is </a:t>
            </a:r>
            <a:r>
              <a:rPr lang="en-US" sz="1700" dirty="0" smtClean="0">
                <a:solidFill>
                  <a:schemeClr val="tx1"/>
                </a:solidFill>
                <a:cs typeface="+mj-cs"/>
              </a:rPr>
              <a:t>rousingly prevalent between the older </a:t>
            </a:r>
            <a:r>
              <a:rPr lang="en-US" sz="1700" dirty="0">
                <a:solidFill>
                  <a:schemeClr val="tx1"/>
                </a:solidFill>
                <a:cs typeface="+mj-cs"/>
              </a:rPr>
              <a:t>adults in the UK </a:t>
            </a:r>
            <a:r>
              <a:rPr lang="en-US" sz="1700" dirty="0" smtClean="0">
                <a:solidFill>
                  <a:schemeClr val="tx1"/>
                </a:solidFill>
                <a:cs typeface="+mj-cs"/>
              </a:rPr>
              <a:t>because of the certain socioeconomic </a:t>
            </a:r>
            <a:r>
              <a:rPr lang="en-US" sz="1700" dirty="0">
                <a:solidFill>
                  <a:schemeClr val="tx1"/>
                </a:solidFill>
                <a:cs typeface="+mj-cs"/>
              </a:rPr>
              <a:t>factors </a:t>
            </a:r>
            <a:r>
              <a:rPr lang="en-US" sz="1700" dirty="0" smtClean="0">
                <a:solidFill>
                  <a:schemeClr val="tx1"/>
                </a:solidFill>
                <a:cs typeface="+mj-cs"/>
              </a:rPr>
              <a:t>along with the demographic shifts </a:t>
            </a:r>
            <a:r>
              <a:rPr lang="en-US" sz="1800" dirty="0">
                <a:solidFill>
                  <a:schemeClr val="tx1"/>
                </a:solidFill>
              </a:rPr>
              <a:t>(</a:t>
            </a:r>
            <a:r>
              <a:rPr lang="en-US" sz="1800" dirty="0" err="1">
                <a:solidFill>
                  <a:schemeClr val="tx1"/>
                </a:solidFill>
              </a:rPr>
              <a:t>Mahmood</a:t>
            </a:r>
            <a:r>
              <a:rPr lang="en-US" sz="1800" dirty="0">
                <a:solidFill>
                  <a:schemeClr val="tx1"/>
                </a:solidFill>
              </a:rPr>
              <a:t> et al., 2022)</a:t>
            </a:r>
            <a:r>
              <a:rPr lang="en-US" sz="1800" dirty="0">
                <a:solidFill>
                  <a:schemeClr val="tx1"/>
                </a:solidFill>
                <a:latin typeface="Times New Roman" panose="02020603050405020304" pitchFamily="18" charset="0"/>
                <a:cs typeface="Times New Roman" panose="02020603050405020304" pitchFamily="18" charset="0"/>
              </a:rPr>
              <a:t>. </a:t>
            </a:r>
            <a:r>
              <a:rPr lang="en-US" sz="1700" dirty="0" smtClean="0">
                <a:solidFill>
                  <a:schemeClr val="tx1"/>
                </a:solidFill>
                <a:cs typeface="+mj-cs"/>
              </a:rPr>
              <a:t>.</a:t>
            </a:r>
            <a:endParaRPr lang="en-US" sz="1700" dirty="0">
              <a:solidFill>
                <a:schemeClr val="tx1"/>
              </a:solidFill>
              <a:cs typeface="+mj-cs"/>
            </a:endParaRPr>
          </a:p>
          <a:p>
            <a:pPr algn="just" rtl="0"/>
            <a:r>
              <a:rPr lang="en-US" sz="1700" b="1" dirty="0">
                <a:solidFill>
                  <a:schemeClr val="tx1"/>
                </a:solidFill>
                <a:cs typeface="+mj-cs"/>
              </a:rPr>
              <a:t>Impact on </a:t>
            </a:r>
            <a:r>
              <a:rPr lang="en-US" sz="1700" b="1" dirty="0" smtClean="0">
                <a:solidFill>
                  <a:schemeClr val="tx1"/>
                </a:solidFill>
                <a:cs typeface="+mj-cs"/>
              </a:rPr>
              <a:t>Well-being</a:t>
            </a:r>
            <a:endParaRPr lang="en-US" sz="1700" b="1" dirty="0">
              <a:solidFill>
                <a:schemeClr val="tx1"/>
              </a:solidFill>
              <a:cs typeface="+mj-cs"/>
            </a:endParaRPr>
          </a:p>
          <a:p>
            <a:pPr algn="just" rtl="0"/>
            <a:r>
              <a:rPr lang="en-US" sz="1700" dirty="0">
                <a:solidFill>
                  <a:schemeClr val="tx1"/>
                </a:solidFill>
                <a:cs typeface="+mj-cs"/>
              </a:rPr>
              <a:t>Housing insecurity </a:t>
            </a:r>
            <a:r>
              <a:rPr lang="en-US" sz="1700" dirty="0" smtClean="0">
                <a:solidFill>
                  <a:schemeClr val="tx1"/>
                </a:solidFill>
                <a:cs typeface="+mj-cs"/>
              </a:rPr>
              <a:t>directly affects </a:t>
            </a:r>
            <a:r>
              <a:rPr lang="en-US" sz="1700" dirty="0">
                <a:solidFill>
                  <a:schemeClr val="tx1"/>
                </a:solidFill>
                <a:cs typeface="+mj-cs"/>
              </a:rPr>
              <a:t>the quality of life, </a:t>
            </a:r>
            <a:r>
              <a:rPr lang="en-US" sz="1700" dirty="0" smtClean="0">
                <a:solidFill>
                  <a:schemeClr val="tx1"/>
                </a:solidFill>
                <a:cs typeface="+mj-cs"/>
              </a:rPr>
              <a:t>independence as well as the social </a:t>
            </a:r>
            <a:r>
              <a:rPr lang="en-US" sz="1700" dirty="0">
                <a:solidFill>
                  <a:schemeClr val="tx1"/>
                </a:solidFill>
                <a:cs typeface="+mj-cs"/>
              </a:rPr>
              <a:t>integration of older </a:t>
            </a:r>
            <a:r>
              <a:rPr lang="en-US" sz="1700" dirty="0" smtClean="0">
                <a:solidFill>
                  <a:schemeClr val="tx1"/>
                </a:solidFill>
                <a:cs typeface="+mj-cs"/>
              </a:rPr>
              <a:t>adults which rise certain vulnerabilities </a:t>
            </a:r>
            <a:r>
              <a:rPr lang="en-US" sz="1700" dirty="0">
                <a:solidFill>
                  <a:schemeClr val="tx1"/>
                </a:solidFill>
                <a:cs typeface="+mj-cs"/>
              </a:rPr>
              <a:t>in this </a:t>
            </a:r>
            <a:r>
              <a:rPr lang="en-US" sz="1700" dirty="0" smtClean="0">
                <a:solidFill>
                  <a:schemeClr val="tx1"/>
                </a:solidFill>
                <a:cs typeface="+mj-cs"/>
              </a:rPr>
              <a:t>population </a:t>
            </a:r>
            <a:r>
              <a:rPr lang="en-US" sz="1800" dirty="0">
                <a:solidFill>
                  <a:schemeClr val="tx1"/>
                </a:solidFill>
              </a:rPr>
              <a:t>(</a:t>
            </a:r>
            <a:r>
              <a:rPr lang="en-GB" sz="1800" dirty="0">
                <a:solidFill>
                  <a:schemeClr val="tx1"/>
                </a:solidFill>
              </a:rPr>
              <a:t>Berkowitz et al., 2021)</a:t>
            </a:r>
            <a:r>
              <a:rPr lang="en-GB" sz="1800" dirty="0">
                <a:solidFill>
                  <a:schemeClr val="tx1"/>
                </a:solidFill>
                <a:latin typeface="Times New Roman" panose="02020603050405020304" pitchFamily="18" charset="0"/>
                <a:cs typeface="Times New Roman" panose="02020603050405020304" pitchFamily="18" charset="0"/>
              </a:rPr>
              <a:t>. </a:t>
            </a:r>
            <a:r>
              <a:rPr lang="en-US" sz="1700" dirty="0" smtClean="0">
                <a:solidFill>
                  <a:schemeClr val="tx1"/>
                </a:solidFill>
                <a:cs typeface="+mj-cs"/>
              </a:rPr>
              <a:t>.</a:t>
            </a:r>
            <a:endParaRPr lang="en-US" sz="1700" dirty="0">
              <a:solidFill>
                <a:schemeClr val="tx1"/>
              </a:solidFill>
              <a:cs typeface="+mj-cs"/>
            </a:endParaRPr>
          </a:p>
          <a:p>
            <a:pPr algn="just" rtl="0"/>
            <a:r>
              <a:rPr lang="en-US" sz="1700" b="1" dirty="0">
                <a:solidFill>
                  <a:schemeClr val="tx1"/>
                </a:solidFill>
                <a:cs typeface="+mj-cs"/>
              </a:rPr>
              <a:t>Mental Health Disorders in Older </a:t>
            </a:r>
            <a:r>
              <a:rPr lang="en-US" sz="1700" b="1" dirty="0" smtClean="0">
                <a:solidFill>
                  <a:schemeClr val="tx1"/>
                </a:solidFill>
                <a:cs typeface="+mj-cs"/>
              </a:rPr>
              <a:t>Adults</a:t>
            </a:r>
            <a:endParaRPr lang="en-US" sz="1700" b="1" dirty="0">
              <a:solidFill>
                <a:schemeClr val="tx1"/>
              </a:solidFill>
              <a:cs typeface="+mj-cs"/>
            </a:endParaRPr>
          </a:p>
          <a:p>
            <a:pPr algn="just" rtl="0"/>
            <a:r>
              <a:rPr lang="en-US" sz="1700" b="1" dirty="0" smtClean="0">
                <a:solidFill>
                  <a:schemeClr val="tx1"/>
                </a:solidFill>
                <a:cs typeface="+mj-cs"/>
              </a:rPr>
              <a:t>Common Conditions</a:t>
            </a:r>
            <a:endParaRPr lang="en-US" sz="1700" b="1" dirty="0">
              <a:solidFill>
                <a:schemeClr val="tx1"/>
              </a:solidFill>
              <a:cs typeface="+mj-cs"/>
            </a:endParaRPr>
          </a:p>
          <a:p>
            <a:pPr algn="just" rtl="0"/>
            <a:r>
              <a:rPr lang="en-US" sz="1700" dirty="0" smtClean="0">
                <a:solidFill>
                  <a:schemeClr val="tx1"/>
                </a:solidFill>
                <a:cs typeface="+mj-cs"/>
              </a:rPr>
              <a:t>Depression and the substance </a:t>
            </a:r>
            <a:r>
              <a:rPr lang="en-US" sz="1700" dirty="0">
                <a:solidFill>
                  <a:schemeClr val="tx1"/>
                </a:solidFill>
                <a:cs typeface="+mj-cs"/>
              </a:rPr>
              <a:t>abuse are </a:t>
            </a:r>
            <a:r>
              <a:rPr lang="en-US" sz="1700" dirty="0" smtClean="0">
                <a:solidFill>
                  <a:schemeClr val="tx1"/>
                </a:solidFill>
                <a:cs typeface="+mj-cs"/>
              </a:rPr>
              <a:t>much prevalent in the mental </a:t>
            </a:r>
            <a:r>
              <a:rPr lang="en-US" sz="1700" dirty="0">
                <a:solidFill>
                  <a:schemeClr val="tx1"/>
                </a:solidFill>
                <a:cs typeface="+mj-cs"/>
              </a:rPr>
              <a:t>health disorders </a:t>
            </a:r>
            <a:r>
              <a:rPr lang="en-US" sz="1700" dirty="0" smtClean="0">
                <a:solidFill>
                  <a:schemeClr val="tx1"/>
                </a:solidFill>
                <a:cs typeface="+mj-cs"/>
              </a:rPr>
              <a:t>between the older adults which sometimes exacerbated </a:t>
            </a:r>
            <a:r>
              <a:rPr lang="en-US" sz="1700" dirty="0">
                <a:solidFill>
                  <a:schemeClr val="tx1"/>
                </a:solidFill>
                <a:cs typeface="+mj-cs"/>
              </a:rPr>
              <a:t>by aging-related </a:t>
            </a:r>
            <a:r>
              <a:rPr lang="en-US" sz="1700" dirty="0" smtClean="0">
                <a:solidFill>
                  <a:schemeClr val="tx1"/>
                </a:solidFill>
                <a:cs typeface="+mj-cs"/>
              </a:rPr>
              <a:t>stressors </a:t>
            </a:r>
            <a:r>
              <a:rPr lang="en-US" sz="1800" dirty="0">
                <a:solidFill>
                  <a:schemeClr val="tx1"/>
                </a:solidFill>
              </a:rPr>
              <a:t>(</a:t>
            </a:r>
            <a:r>
              <a:rPr lang="en-US" sz="1800" dirty="0" err="1">
                <a:solidFill>
                  <a:schemeClr val="tx1"/>
                </a:solidFill>
              </a:rPr>
              <a:t>Vicerra</a:t>
            </a:r>
            <a:r>
              <a:rPr lang="en-US" sz="1800" dirty="0">
                <a:solidFill>
                  <a:schemeClr val="tx1"/>
                </a:solidFill>
              </a:rPr>
              <a:t> et al., 2022)</a:t>
            </a:r>
            <a:r>
              <a:rPr lang="en-GB" sz="1800" dirty="0">
                <a:solidFill>
                  <a:schemeClr val="tx1"/>
                </a:solidFill>
                <a:latin typeface="Times New Roman" panose="02020603050405020304" pitchFamily="18" charset="0"/>
                <a:cs typeface="Times New Roman" panose="02020603050405020304" pitchFamily="18" charset="0"/>
              </a:rPr>
              <a:t>.</a:t>
            </a:r>
            <a:endParaRPr lang="en-US" sz="1800" dirty="0">
              <a:solidFill>
                <a:schemeClr val="tx1"/>
              </a:solidFill>
              <a:latin typeface="Times New Roman" panose="02020603050405020304" pitchFamily="18" charset="0"/>
              <a:cs typeface="Times New Roman" panose="02020603050405020304" pitchFamily="18" charset="0"/>
            </a:endParaRPr>
          </a:p>
          <a:p>
            <a:pPr algn="just" rtl="0"/>
            <a:r>
              <a:rPr lang="en-US" sz="1700" dirty="0" smtClean="0">
                <a:solidFill>
                  <a:schemeClr val="tx1"/>
                </a:solidFill>
                <a:cs typeface="+mj-cs"/>
              </a:rPr>
              <a:t>.</a:t>
            </a:r>
            <a:endParaRPr lang="en-US" sz="1700" dirty="0">
              <a:solidFill>
                <a:schemeClr val="tx1"/>
              </a:solidFill>
              <a:cs typeface="+mj-cs"/>
            </a:endParaRPr>
          </a:p>
        </p:txBody>
      </p:sp>
      <p:pic>
        <p:nvPicPr>
          <p:cNvPr id="1026" name="Picture 2" descr="Housing Insecurity in America - GoFresh Hom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3523" y="1965278"/>
            <a:ext cx="4708477" cy="3985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94116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305175"/>
            <a:ext cx="10058400" cy="1032306"/>
          </a:xfrm>
        </p:spPr>
        <p:txBody>
          <a:bodyPr>
            <a:normAutofit/>
          </a:bodyPr>
          <a:lstStyle/>
          <a:p>
            <a:pPr algn="ctr" rtl="0"/>
            <a:r>
              <a:rPr lang="en-US" sz="3600" b="1" dirty="0" smtClean="0">
                <a:latin typeface="Times New Roman" panose="02020603050405020304" pitchFamily="18" charset="0"/>
                <a:cs typeface="Times New Roman" panose="02020603050405020304" pitchFamily="18" charset="0"/>
              </a:rPr>
              <a:t>Literature Review</a:t>
            </a:r>
            <a:endParaRPr lang="en-US" sz="36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66800" y="1719615"/>
            <a:ext cx="6603242" cy="4612945"/>
          </a:xfrm>
        </p:spPr>
        <p:txBody>
          <a:bodyPr>
            <a:noAutofit/>
          </a:bodyPr>
          <a:lstStyle/>
          <a:p>
            <a:pPr algn="just" rtl="0"/>
            <a:r>
              <a:rPr lang="en-US" sz="1600" b="1" dirty="0">
                <a:solidFill>
                  <a:schemeClr val="tx1"/>
                </a:solidFill>
                <a:cs typeface="+mj-cs"/>
              </a:rPr>
              <a:t>Housing Insecurity and Mental </a:t>
            </a:r>
            <a:r>
              <a:rPr lang="en-US" sz="1600" b="1" dirty="0" smtClean="0">
                <a:solidFill>
                  <a:schemeClr val="tx1"/>
                </a:solidFill>
                <a:cs typeface="+mj-cs"/>
              </a:rPr>
              <a:t>Health</a:t>
            </a:r>
            <a:endParaRPr lang="en-US" sz="1600" b="1" dirty="0">
              <a:solidFill>
                <a:schemeClr val="tx1"/>
              </a:solidFill>
              <a:cs typeface="+mj-cs"/>
            </a:endParaRPr>
          </a:p>
          <a:p>
            <a:pPr algn="just" rtl="0"/>
            <a:r>
              <a:rPr lang="en-US" sz="1600" b="1" dirty="0" smtClean="0">
                <a:solidFill>
                  <a:schemeClr val="tx1"/>
                </a:solidFill>
                <a:cs typeface="+mj-cs"/>
              </a:rPr>
              <a:t>Impairing Factors</a:t>
            </a:r>
            <a:endParaRPr lang="en-US" sz="1600" b="1" dirty="0">
              <a:solidFill>
                <a:schemeClr val="tx1"/>
              </a:solidFill>
              <a:cs typeface="+mj-cs"/>
            </a:endParaRPr>
          </a:p>
          <a:p>
            <a:pPr algn="just" rtl="0"/>
            <a:r>
              <a:rPr lang="en-US" sz="1600" dirty="0">
                <a:solidFill>
                  <a:schemeClr val="tx1"/>
                </a:solidFill>
                <a:cs typeface="+mj-cs"/>
              </a:rPr>
              <a:t>Housing </a:t>
            </a:r>
            <a:r>
              <a:rPr lang="en-US" sz="1600" dirty="0" smtClean="0">
                <a:solidFill>
                  <a:schemeClr val="tx1"/>
                </a:solidFill>
                <a:cs typeface="+mj-cs"/>
              </a:rPr>
              <a:t>uncertainty which  </a:t>
            </a:r>
            <a:r>
              <a:rPr lang="en-US" sz="1600" dirty="0">
                <a:solidFill>
                  <a:schemeClr val="tx1"/>
                </a:solidFill>
                <a:cs typeface="+mj-cs"/>
              </a:rPr>
              <a:t>amplifies mental health </a:t>
            </a:r>
            <a:r>
              <a:rPr lang="en-US" sz="1600" dirty="0" smtClean="0">
                <a:solidFill>
                  <a:schemeClr val="tx1"/>
                </a:solidFill>
                <a:cs typeface="+mj-cs"/>
              </a:rPr>
              <a:t>issues through </a:t>
            </a:r>
            <a:r>
              <a:rPr lang="en-US" sz="1600" dirty="0">
                <a:solidFill>
                  <a:schemeClr val="tx1"/>
                </a:solidFill>
                <a:cs typeface="+mj-cs"/>
              </a:rPr>
              <a:t>increased </a:t>
            </a:r>
            <a:r>
              <a:rPr lang="en-US" sz="1600" dirty="0" smtClean="0">
                <a:solidFill>
                  <a:schemeClr val="tx1"/>
                </a:solidFill>
                <a:cs typeface="+mj-cs"/>
              </a:rPr>
              <a:t>stress and the limited </a:t>
            </a:r>
            <a:r>
              <a:rPr lang="en-US" sz="1600" dirty="0">
                <a:solidFill>
                  <a:schemeClr val="tx1"/>
                </a:solidFill>
                <a:cs typeface="+mj-cs"/>
              </a:rPr>
              <a:t>access to support </a:t>
            </a:r>
            <a:r>
              <a:rPr lang="en-US" sz="1600" dirty="0" smtClean="0">
                <a:solidFill>
                  <a:schemeClr val="tx1"/>
                </a:solidFill>
                <a:cs typeface="+mj-cs"/>
              </a:rPr>
              <a:t>networks </a:t>
            </a:r>
            <a:r>
              <a:rPr lang="en-US" sz="1600" dirty="0">
                <a:solidFill>
                  <a:schemeClr val="tx1"/>
                </a:solidFill>
                <a:cs typeface="+mj-cs"/>
              </a:rPr>
              <a:t>(Paul et al., 2020)</a:t>
            </a:r>
            <a:r>
              <a:rPr lang="en-US" sz="1600" dirty="0">
                <a:solidFill>
                  <a:schemeClr val="tx1"/>
                </a:solidFill>
                <a:latin typeface="Times New Roman" panose="02020603050405020304" pitchFamily="18" charset="0"/>
                <a:cs typeface="+mj-cs"/>
              </a:rPr>
              <a:t> </a:t>
            </a:r>
            <a:r>
              <a:rPr lang="en-US" sz="1600" dirty="0" smtClean="0">
                <a:solidFill>
                  <a:schemeClr val="tx1"/>
                </a:solidFill>
                <a:cs typeface="+mj-cs"/>
              </a:rPr>
              <a:t>.</a:t>
            </a:r>
            <a:endParaRPr lang="en-US" sz="1600" dirty="0">
              <a:solidFill>
                <a:schemeClr val="tx1"/>
              </a:solidFill>
              <a:cs typeface="+mj-cs"/>
            </a:endParaRPr>
          </a:p>
          <a:p>
            <a:pPr algn="just" rtl="0"/>
            <a:r>
              <a:rPr lang="en-US" sz="1600" b="1" dirty="0" smtClean="0">
                <a:solidFill>
                  <a:schemeClr val="tx1"/>
                </a:solidFill>
                <a:cs typeface="+mj-cs"/>
              </a:rPr>
              <a:t>Managing Mechanisms</a:t>
            </a:r>
            <a:endParaRPr lang="en-US" sz="1600" b="1" dirty="0">
              <a:solidFill>
                <a:schemeClr val="tx1"/>
              </a:solidFill>
              <a:cs typeface="+mj-cs"/>
            </a:endParaRPr>
          </a:p>
          <a:p>
            <a:pPr algn="just" rtl="0"/>
            <a:r>
              <a:rPr lang="en-US" sz="1600" dirty="0" smtClean="0">
                <a:solidFill>
                  <a:schemeClr val="tx1"/>
                </a:solidFill>
                <a:cs typeface="+mj-cs"/>
              </a:rPr>
              <a:t>The Older </a:t>
            </a:r>
            <a:r>
              <a:rPr lang="en-US" sz="1600" dirty="0">
                <a:solidFill>
                  <a:schemeClr val="tx1"/>
                </a:solidFill>
                <a:cs typeface="+mj-cs"/>
              </a:rPr>
              <a:t>adults </a:t>
            </a:r>
            <a:r>
              <a:rPr lang="en-US" sz="1600" dirty="0" smtClean="0">
                <a:solidFill>
                  <a:schemeClr val="tx1"/>
                </a:solidFill>
                <a:cs typeface="+mj-cs"/>
              </a:rPr>
              <a:t>owns certain coping </a:t>
            </a:r>
            <a:r>
              <a:rPr lang="en-US" sz="1600" dirty="0">
                <a:solidFill>
                  <a:schemeClr val="tx1"/>
                </a:solidFill>
                <a:cs typeface="+mj-cs"/>
              </a:rPr>
              <a:t>strategies to </a:t>
            </a:r>
            <a:r>
              <a:rPr lang="en-US" sz="1600" dirty="0" smtClean="0">
                <a:solidFill>
                  <a:schemeClr val="tx1"/>
                </a:solidFill>
                <a:cs typeface="+mj-cs"/>
              </a:rPr>
              <a:t>move through the </a:t>
            </a:r>
            <a:r>
              <a:rPr lang="en-US" sz="1600" dirty="0">
                <a:solidFill>
                  <a:schemeClr val="tx1"/>
                </a:solidFill>
                <a:cs typeface="+mj-cs"/>
              </a:rPr>
              <a:t>stressors of housing insecurity </a:t>
            </a:r>
            <a:r>
              <a:rPr lang="en-US" sz="1600" dirty="0" smtClean="0">
                <a:solidFill>
                  <a:schemeClr val="tx1"/>
                </a:solidFill>
                <a:cs typeface="+mj-cs"/>
              </a:rPr>
              <a:t>as well as the mental </a:t>
            </a:r>
            <a:r>
              <a:rPr lang="en-US" sz="1600" dirty="0">
                <a:solidFill>
                  <a:schemeClr val="tx1"/>
                </a:solidFill>
                <a:cs typeface="+mj-cs"/>
              </a:rPr>
              <a:t>health issues, </a:t>
            </a:r>
            <a:r>
              <a:rPr lang="en-US" sz="1600" dirty="0" smtClean="0">
                <a:solidFill>
                  <a:schemeClr val="tx1"/>
                </a:solidFill>
                <a:cs typeface="+mj-cs"/>
              </a:rPr>
              <a:t>which includes seeking </a:t>
            </a:r>
            <a:r>
              <a:rPr lang="en-US" sz="1600" dirty="0">
                <a:solidFill>
                  <a:schemeClr val="tx1"/>
                </a:solidFill>
                <a:cs typeface="+mj-cs"/>
              </a:rPr>
              <a:t>social support </a:t>
            </a:r>
            <a:r>
              <a:rPr lang="en-US" sz="1600" dirty="0" smtClean="0">
                <a:solidFill>
                  <a:schemeClr val="tx1"/>
                </a:solidFill>
                <a:cs typeface="+mj-cs"/>
              </a:rPr>
              <a:t>as well as engaging </a:t>
            </a:r>
            <a:r>
              <a:rPr lang="en-US" sz="1600" dirty="0">
                <a:solidFill>
                  <a:schemeClr val="tx1"/>
                </a:solidFill>
                <a:cs typeface="+mj-cs"/>
              </a:rPr>
              <a:t>in self-care </a:t>
            </a:r>
            <a:r>
              <a:rPr lang="en-US" sz="1600" dirty="0" smtClean="0">
                <a:solidFill>
                  <a:schemeClr val="tx1"/>
                </a:solidFill>
                <a:cs typeface="+mj-cs"/>
              </a:rPr>
              <a:t>practices </a:t>
            </a:r>
            <a:r>
              <a:rPr lang="en-US" sz="1600" dirty="0">
                <a:solidFill>
                  <a:schemeClr val="tx1"/>
                </a:solidFill>
                <a:cs typeface="+mj-cs"/>
              </a:rPr>
              <a:t>(Paul et al., 2020)</a:t>
            </a:r>
            <a:r>
              <a:rPr lang="en-US" sz="1600" dirty="0">
                <a:solidFill>
                  <a:schemeClr val="tx1"/>
                </a:solidFill>
                <a:latin typeface="Times New Roman" panose="02020603050405020304" pitchFamily="18" charset="0"/>
                <a:cs typeface="+mj-cs"/>
              </a:rPr>
              <a:t> </a:t>
            </a:r>
            <a:r>
              <a:rPr lang="en-US" sz="1600" dirty="0" smtClean="0">
                <a:solidFill>
                  <a:schemeClr val="tx1"/>
                </a:solidFill>
                <a:cs typeface="+mj-cs"/>
              </a:rPr>
              <a:t>.</a:t>
            </a:r>
            <a:endParaRPr lang="en-US" sz="1600" dirty="0">
              <a:solidFill>
                <a:schemeClr val="tx1"/>
              </a:solidFill>
              <a:cs typeface="+mj-cs"/>
            </a:endParaRPr>
          </a:p>
          <a:p>
            <a:pPr algn="just" rtl="0"/>
            <a:r>
              <a:rPr lang="en-US" sz="1600" b="1" dirty="0">
                <a:solidFill>
                  <a:schemeClr val="tx1"/>
                </a:solidFill>
                <a:cs typeface="+mj-cs"/>
              </a:rPr>
              <a:t>Impact of Housing Insecurity on Chronic Health </a:t>
            </a:r>
            <a:r>
              <a:rPr lang="en-US" sz="1600" b="1" dirty="0" smtClean="0">
                <a:solidFill>
                  <a:schemeClr val="tx1"/>
                </a:solidFill>
                <a:cs typeface="+mj-cs"/>
              </a:rPr>
              <a:t>Conditions</a:t>
            </a:r>
            <a:endParaRPr lang="en-US" sz="1600" b="1" dirty="0">
              <a:solidFill>
                <a:schemeClr val="tx1"/>
              </a:solidFill>
              <a:cs typeface="+mj-cs"/>
            </a:endParaRPr>
          </a:p>
          <a:p>
            <a:pPr algn="just" rtl="0"/>
            <a:r>
              <a:rPr lang="en-US" sz="1600" b="1" dirty="0" smtClean="0">
                <a:solidFill>
                  <a:schemeClr val="tx1"/>
                </a:solidFill>
                <a:cs typeface="+mj-cs"/>
              </a:rPr>
              <a:t>Physiological Effects</a:t>
            </a:r>
            <a:endParaRPr lang="en-US" sz="1600" b="1" dirty="0">
              <a:solidFill>
                <a:schemeClr val="tx1"/>
              </a:solidFill>
              <a:cs typeface="+mj-cs"/>
            </a:endParaRPr>
          </a:p>
          <a:p>
            <a:pPr algn="just" rtl="0"/>
            <a:r>
              <a:rPr lang="en-US" sz="1600" dirty="0" smtClean="0">
                <a:solidFill>
                  <a:schemeClr val="tx1"/>
                </a:solidFill>
                <a:cs typeface="+mj-cs"/>
              </a:rPr>
              <a:t>The stressors interconnected with housing insecurity also participate to physiological issues which increase the risk of developing chronic health conditions such as cardiovascular diseases and respiratory ailments .</a:t>
            </a:r>
            <a:endParaRPr lang="en-US" sz="1600" dirty="0">
              <a:solidFill>
                <a:schemeClr val="tx1"/>
              </a:solidFill>
              <a:cs typeface="+mj-cs"/>
            </a:endParaRPr>
          </a:p>
        </p:txBody>
      </p:sp>
      <p:pic>
        <p:nvPicPr>
          <p:cNvPr id="2050" name="Picture 2" descr="Homelessness is a systems proble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5575" y="2101755"/>
            <a:ext cx="4285871" cy="3567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46478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305175"/>
            <a:ext cx="10058400" cy="1032306"/>
          </a:xfrm>
        </p:spPr>
        <p:txBody>
          <a:bodyPr>
            <a:normAutofit/>
          </a:bodyPr>
          <a:lstStyle/>
          <a:p>
            <a:pPr algn="ctr" rtl="0"/>
            <a:r>
              <a:rPr lang="en-US" sz="3600" b="1" dirty="0" smtClean="0">
                <a:latin typeface="Times New Roman" panose="02020603050405020304" pitchFamily="18" charset="0"/>
                <a:cs typeface="Times New Roman" panose="02020603050405020304" pitchFamily="18" charset="0"/>
              </a:rPr>
              <a:t>Literature Review</a:t>
            </a:r>
            <a:endParaRPr lang="en-US" sz="36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66800" y="1746910"/>
            <a:ext cx="6603242" cy="4612945"/>
          </a:xfrm>
        </p:spPr>
        <p:txBody>
          <a:bodyPr>
            <a:noAutofit/>
          </a:bodyPr>
          <a:lstStyle/>
          <a:p>
            <a:pPr algn="just" rtl="0">
              <a:lnSpc>
                <a:spcPct val="150000"/>
              </a:lnSpc>
            </a:pPr>
            <a:r>
              <a:rPr lang="en-US" sz="1700" b="1" dirty="0">
                <a:solidFill>
                  <a:schemeClr val="tx1"/>
                </a:solidFill>
                <a:cs typeface="+mj-cs"/>
              </a:rPr>
              <a:t>Barriers to Healthcare </a:t>
            </a:r>
            <a:r>
              <a:rPr lang="en-US" sz="1700" b="1" dirty="0" smtClean="0">
                <a:solidFill>
                  <a:schemeClr val="tx1"/>
                </a:solidFill>
                <a:cs typeface="+mj-cs"/>
              </a:rPr>
              <a:t>Access</a:t>
            </a:r>
            <a:endParaRPr lang="en-US" sz="1700" b="1" dirty="0">
              <a:solidFill>
                <a:schemeClr val="tx1"/>
              </a:solidFill>
              <a:cs typeface="+mj-cs"/>
            </a:endParaRPr>
          </a:p>
          <a:p>
            <a:pPr algn="just" rtl="0">
              <a:lnSpc>
                <a:spcPct val="150000"/>
              </a:lnSpc>
            </a:pPr>
            <a:r>
              <a:rPr lang="en-US" sz="1700" dirty="0">
                <a:solidFill>
                  <a:schemeClr val="tx1"/>
                </a:solidFill>
                <a:cs typeface="+mj-cs"/>
              </a:rPr>
              <a:t>Housing instability </a:t>
            </a:r>
            <a:r>
              <a:rPr lang="en-US" sz="1700" dirty="0" smtClean="0">
                <a:solidFill>
                  <a:schemeClr val="tx1"/>
                </a:solidFill>
                <a:cs typeface="+mj-cs"/>
              </a:rPr>
              <a:t>develops the certain barriers </a:t>
            </a:r>
            <a:r>
              <a:rPr lang="en-US" sz="1700" dirty="0">
                <a:solidFill>
                  <a:schemeClr val="tx1"/>
                </a:solidFill>
                <a:cs typeface="+mj-cs"/>
              </a:rPr>
              <a:t>to accessing </a:t>
            </a:r>
            <a:r>
              <a:rPr lang="en-US" sz="1700" dirty="0" smtClean="0">
                <a:solidFill>
                  <a:schemeClr val="tx1"/>
                </a:solidFill>
                <a:cs typeface="+mj-cs"/>
              </a:rPr>
              <a:t>the healthcare services as well as also adhering </a:t>
            </a:r>
            <a:r>
              <a:rPr lang="en-US" sz="1700" dirty="0">
                <a:solidFill>
                  <a:schemeClr val="tx1"/>
                </a:solidFill>
                <a:cs typeface="+mj-cs"/>
              </a:rPr>
              <a:t>to treatment regimens, </a:t>
            </a:r>
            <a:r>
              <a:rPr lang="en-US" sz="1700" dirty="0" smtClean="0">
                <a:solidFill>
                  <a:schemeClr val="tx1"/>
                </a:solidFill>
                <a:cs typeface="+mj-cs"/>
              </a:rPr>
              <a:t>which further creates  </a:t>
            </a:r>
            <a:r>
              <a:rPr lang="en-US" sz="1700" dirty="0">
                <a:solidFill>
                  <a:schemeClr val="tx1"/>
                </a:solidFill>
                <a:cs typeface="+mj-cs"/>
              </a:rPr>
              <a:t>chronic health conditions </a:t>
            </a:r>
            <a:r>
              <a:rPr lang="en-US" sz="1700" dirty="0" smtClean="0">
                <a:solidFill>
                  <a:schemeClr val="tx1"/>
                </a:solidFill>
                <a:cs typeface="+mj-cs"/>
              </a:rPr>
              <a:t>between the older adults </a:t>
            </a:r>
            <a:r>
              <a:rPr lang="en-US" sz="1800" dirty="0">
                <a:solidFill>
                  <a:schemeClr val="tx1"/>
                </a:solidFill>
              </a:rPr>
              <a:t>(</a:t>
            </a:r>
            <a:r>
              <a:rPr lang="en-US" sz="1800" dirty="0" err="1">
                <a:solidFill>
                  <a:schemeClr val="tx1"/>
                </a:solidFill>
              </a:rPr>
              <a:t>Mahmood</a:t>
            </a:r>
            <a:r>
              <a:rPr lang="en-US" sz="1800" dirty="0">
                <a:solidFill>
                  <a:schemeClr val="tx1"/>
                </a:solidFill>
              </a:rPr>
              <a:t> et al., 2022)</a:t>
            </a:r>
            <a:r>
              <a:rPr lang="en-US" sz="1800" dirty="0">
                <a:solidFill>
                  <a:schemeClr val="tx1"/>
                </a:solidFill>
                <a:latin typeface="Times New Roman" panose="02020603050405020304" pitchFamily="18" charset="0"/>
                <a:cs typeface="Times New Roman" panose="02020603050405020304" pitchFamily="18" charset="0"/>
              </a:rPr>
              <a:t>. </a:t>
            </a:r>
            <a:r>
              <a:rPr lang="en-US" sz="1700" dirty="0" smtClean="0">
                <a:solidFill>
                  <a:schemeClr val="tx1"/>
                </a:solidFill>
                <a:cs typeface="+mj-cs"/>
              </a:rPr>
              <a:t>.</a:t>
            </a:r>
            <a:endParaRPr lang="en-US" sz="1700" dirty="0">
              <a:solidFill>
                <a:schemeClr val="tx1"/>
              </a:solidFill>
              <a:cs typeface="+mj-cs"/>
            </a:endParaRPr>
          </a:p>
        </p:txBody>
      </p:sp>
      <p:pic>
        <p:nvPicPr>
          <p:cNvPr id="5" name="Picture 4"/>
          <p:cNvPicPr>
            <a:picLocks noChangeAspect="1"/>
          </p:cNvPicPr>
          <p:nvPr/>
        </p:nvPicPr>
        <p:blipFill>
          <a:blip r:embed="rId2"/>
          <a:stretch>
            <a:fillRect/>
          </a:stretch>
        </p:blipFill>
        <p:spPr>
          <a:xfrm>
            <a:off x="7820167" y="1937979"/>
            <a:ext cx="4172589" cy="3070749"/>
          </a:xfrm>
          <a:prstGeom prst="rect">
            <a:avLst/>
          </a:prstGeom>
        </p:spPr>
      </p:pic>
    </p:spTree>
    <p:extLst>
      <p:ext uri="{BB962C8B-B14F-4D97-AF65-F5344CB8AC3E}">
        <p14:creationId xmlns:p14="http://schemas.microsoft.com/office/powerpoint/2010/main" val="20486547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320186"/>
            <a:ext cx="10058400" cy="1032306"/>
          </a:xfrm>
        </p:spPr>
        <p:txBody>
          <a:bodyPr>
            <a:normAutofit/>
          </a:bodyPr>
          <a:lstStyle/>
          <a:p>
            <a:pPr algn="ctr"/>
            <a:r>
              <a:rPr lang="en-US" sz="3600" b="1" dirty="0">
                <a:latin typeface="Times New Roman" panose="02020603050405020304" pitchFamily="18" charset="0"/>
                <a:cs typeface="Times New Roman" panose="02020603050405020304" pitchFamily="18" charset="0"/>
              </a:rPr>
              <a:t>Research Methodology</a:t>
            </a:r>
          </a:p>
        </p:txBody>
      </p:sp>
      <p:sp>
        <p:nvSpPr>
          <p:cNvPr id="3" name="Content Placeholder 2"/>
          <p:cNvSpPr>
            <a:spLocks noGrp="1"/>
          </p:cNvSpPr>
          <p:nvPr>
            <p:ph idx="1"/>
          </p:nvPr>
        </p:nvSpPr>
        <p:spPr>
          <a:xfrm>
            <a:off x="600499" y="1727807"/>
            <a:ext cx="11477770" cy="4891357"/>
          </a:xfrm>
        </p:spPr>
        <p:txBody>
          <a:bodyPr>
            <a:noAutofit/>
          </a:bodyPr>
          <a:lstStyle/>
          <a:p>
            <a:pPr marL="0" indent="0" algn="just" rtl="0">
              <a:lnSpc>
                <a:spcPct val="150000"/>
              </a:lnSpc>
              <a:buNone/>
            </a:pPr>
            <a:r>
              <a:rPr lang="en-GB" sz="1500" b="1" i="1" dirty="0">
                <a:solidFill>
                  <a:schemeClr val="tx1"/>
                </a:solidFill>
                <a:latin typeface="Times New Roman" panose="02020603050405020304" pitchFamily="18" charset="0"/>
                <a:cs typeface="Times New Roman" panose="02020603050405020304" pitchFamily="18" charset="0"/>
              </a:rPr>
              <a:t>Research Methodology</a:t>
            </a:r>
            <a:endParaRPr lang="en-US" sz="1500" b="1" i="1" dirty="0">
              <a:solidFill>
                <a:schemeClr val="tx1"/>
              </a:solidFill>
              <a:latin typeface="Times New Roman" panose="02020603050405020304" pitchFamily="18" charset="0"/>
              <a:cs typeface="Times New Roman" panose="02020603050405020304" pitchFamily="18" charset="0"/>
            </a:endParaRPr>
          </a:p>
          <a:p>
            <a:pPr marL="0" indent="0" algn="just" rtl="0">
              <a:lnSpc>
                <a:spcPct val="150000"/>
              </a:lnSpc>
              <a:buNone/>
            </a:pPr>
            <a:r>
              <a:rPr lang="en-GB" sz="1500" dirty="0">
                <a:solidFill>
                  <a:schemeClr val="tx1"/>
                </a:solidFill>
                <a:latin typeface="Times New Roman" panose="02020603050405020304" pitchFamily="18" charset="0"/>
                <a:cs typeface="Times New Roman" panose="02020603050405020304" pitchFamily="18" charset="0"/>
              </a:rPr>
              <a:t>This research will be going to focus on the qualitative research method which will employ a core significant approach to explore the lived experiences of older adults (aged 50-70) having mental health </a:t>
            </a:r>
            <a:r>
              <a:rPr lang="en-GB" sz="1500" dirty="0" smtClean="0">
                <a:solidFill>
                  <a:schemeClr val="tx1"/>
                </a:solidFill>
                <a:latin typeface="Times New Roman" panose="02020603050405020304" pitchFamily="18" charset="0"/>
                <a:cs typeface="Times New Roman" panose="02020603050405020304" pitchFamily="18" charset="0"/>
              </a:rPr>
              <a:t>challenges </a:t>
            </a:r>
            <a:r>
              <a:rPr lang="en-GB" sz="1500" dirty="0">
                <a:solidFill>
                  <a:schemeClr val="tx1"/>
                </a:solidFill>
                <a:latin typeface="Times New Roman" panose="02020603050405020304" pitchFamily="18" charset="0"/>
                <a:cs typeface="Times New Roman" panose="02020603050405020304" pitchFamily="18" charset="0"/>
              </a:rPr>
              <a:t>and they are facing housing insecurity in the </a:t>
            </a:r>
            <a:r>
              <a:rPr lang="en-GB" sz="1500" dirty="0" smtClean="0">
                <a:solidFill>
                  <a:schemeClr val="tx1"/>
                </a:solidFill>
                <a:latin typeface="Times New Roman" panose="02020603050405020304" pitchFamily="18" charset="0"/>
                <a:cs typeface="Times New Roman" panose="02020603050405020304" pitchFamily="18" charset="0"/>
              </a:rPr>
              <a:t>UK </a:t>
            </a:r>
            <a:r>
              <a:rPr lang="en-US" sz="1600" dirty="0">
                <a:solidFill>
                  <a:schemeClr val="tx1"/>
                </a:solidFill>
              </a:rPr>
              <a:t>(Porto Valente et al., 2022)</a:t>
            </a:r>
            <a:r>
              <a:rPr lang="en-GB" sz="1500" dirty="0" smtClean="0">
                <a:solidFill>
                  <a:schemeClr val="tx1"/>
                </a:solidFill>
                <a:latin typeface="Times New Roman" panose="02020603050405020304" pitchFamily="18" charset="0"/>
                <a:cs typeface="Times New Roman" panose="02020603050405020304" pitchFamily="18" charset="0"/>
              </a:rPr>
              <a:t> .</a:t>
            </a:r>
            <a:endParaRPr lang="en-US" sz="1500" dirty="0">
              <a:solidFill>
                <a:schemeClr val="tx1"/>
              </a:solidFill>
              <a:latin typeface="Times New Roman" panose="02020603050405020304" pitchFamily="18" charset="0"/>
              <a:cs typeface="Times New Roman" panose="02020603050405020304" pitchFamily="18" charset="0"/>
            </a:endParaRPr>
          </a:p>
          <a:p>
            <a:pPr marL="0" indent="0" algn="just" rtl="0">
              <a:lnSpc>
                <a:spcPct val="150000"/>
              </a:lnSpc>
              <a:buNone/>
            </a:pPr>
            <a:r>
              <a:rPr lang="en-GB" sz="1500" b="1" i="1" dirty="0">
                <a:solidFill>
                  <a:schemeClr val="tx1"/>
                </a:solidFill>
                <a:latin typeface="Times New Roman" panose="02020603050405020304" pitchFamily="18" charset="0"/>
                <a:cs typeface="Times New Roman" panose="02020603050405020304" pitchFamily="18" charset="0"/>
              </a:rPr>
              <a:t>Research Design</a:t>
            </a:r>
            <a:endParaRPr lang="en-US" sz="1500" b="1" i="1" dirty="0">
              <a:solidFill>
                <a:schemeClr val="tx1"/>
              </a:solidFill>
              <a:latin typeface="Times New Roman" panose="02020603050405020304" pitchFamily="18" charset="0"/>
              <a:cs typeface="Times New Roman" panose="02020603050405020304" pitchFamily="18" charset="0"/>
            </a:endParaRPr>
          </a:p>
          <a:p>
            <a:pPr algn="just" rtl="0">
              <a:lnSpc>
                <a:spcPct val="150000"/>
              </a:lnSpc>
              <a:buFont typeface="Wingdings" panose="05000000000000000000" pitchFamily="2" charset="2"/>
              <a:buChar char="Ø"/>
            </a:pPr>
            <a:r>
              <a:rPr lang="en-GB" sz="1500" dirty="0">
                <a:solidFill>
                  <a:schemeClr val="tx1"/>
                </a:solidFill>
                <a:latin typeface="Times New Roman" panose="02020603050405020304" pitchFamily="18" charset="0"/>
                <a:cs typeface="Times New Roman" panose="02020603050405020304" pitchFamily="18" charset="0"/>
              </a:rPr>
              <a:t>The study will be employing a qualitative research design having a core significant phenomenological approach, to explore the experiences of the older adults (aged 50-70) having mental health </a:t>
            </a:r>
            <a:r>
              <a:rPr lang="en-GB" sz="1500" dirty="0" smtClean="0">
                <a:solidFill>
                  <a:schemeClr val="tx1"/>
                </a:solidFill>
                <a:latin typeface="Times New Roman" panose="02020603050405020304" pitchFamily="18" charset="0"/>
                <a:cs typeface="Times New Roman" panose="02020603050405020304" pitchFamily="18" charset="0"/>
              </a:rPr>
              <a:t>challenges </a:t>
            </a:r>
            <a:r>
              <a:rPr lang="en-GB" sz="1500" dirty="0">
                <a:solidFill>
                  <a:schemeClr val="tx1"/>
                </a:solidFill>
                <a:latin typeface="Times New Roman" panose="02020603050405020304" pitchFamily="18" charset="0"/>
                <a:cs typeface="Times New Roman" panose="02020603050405020304" pitchFamily="18" charset="0"/>
              </a:rPr>
              <a:t>which they are facing with housing insecurity in the </a:t>
            </a:r>
            <a:r>
              <a:rPr lang="en-GB" sz="1500" dirty="0" smtClean="0">
                <a:solidFill>
                  <a:schemeClr val="tx1"/>
                </a:solidFill>
                <a:latin typeface="Times New Roman" panose="02020603050405020304" pitchFamily="18" charset="0"/>
                <a:cs typeface="Times New Roman" panose="02020603050405020304" pitchFamily="18" charset="0"/>
              </a:rPr>
              <a:t>UK </a:t>
            </a:r>
            <a:r>
              <a:rPr lang="en-US" sz="1500" dirty="0">
                <a:solidFill>
                  <a:schemeClr val="tx1"/>
                </a:solidFill>
              </a:rPr>
              <a:t>(Rosenthal et al., 2021)</a:t>
            </a:r>
            <a:r>
              <a:rPr lang="en-GB" sz="1500" dirty="0" smtClean="0">
                <a:solidFill>
                  <a:schemeClr val="tx1"/>
                </a:solidFill>
                <a:latin typeface="Times New Roman" panose="02020603050405020304" pitchFamily="18" charset="0"/>
                <a:cs typeface="Times New Roman" panose="02020603050405020304" pitchFamily="18" charset="0"/>
              </a:rPr>
              <a:t> .</a:t>
            </a:r>
            <a:endParaRPr lang="en-GB" sz="1500" dirty="0">
              <a:solidFill>
                <a:schemeClr val="tx1"/>
              </a:solidFill>
              <a:latin typeface="Times New Roman" panose="02020603050405020304" pitchFamily="18" charset="0"/>
              <a:cs typeface="Times New Roman" panose="02020603050405020304" pitchFamily="18" charset="0"/>
            </a:endParaRPr>
          </a:p>
          <a:p>
            <a:pPr algn="just" rtl="0">
              <a:lnSpc>
                <a:spcPct val="150000"/>
              </a:lnSpc>
              <a:buFont typeface="Wingdings" panose="05000000000000000000" pitchFamily="2" charset="2"/>
              <a:buChar char="Ø"/>
            </a:pPr>
            <a:r>
              <a:rPr lang="en-GB" sz="1500" dirty="0">
                <a:solidFill>
                  <a:schemeClr val="tx1"/>
                </a:solidFill>
                <a:latin typeface="Times New Roman" panose="02020603050405020304" pitchFamily="18" charset="0"/>
                <a:cs typeface="Times New Roman" panose="02020603050405020304" pitchFamily="18" charset="0"/>
              </a:rPr>
              <a:t>Through the usage of semi-structured interviews, the design provides the exploration of how the housing insecurity effects overall mental and physical health results in this population </a:t>
            </a:r>
            <a:r>
              <a:rPr lang="en-US" sz="1500" dirty="0">
                <a:solidFill>
                  <a:schemeClr val="tx1"/>
                </a:solidFill>
              </a:rPr>
              <a:t>(</a:t>
            </a:r>
            <a:r>
              <a:rPr lang="en-GB" sz="1500" dirty="0">
                <a:solidFill>
                  <a:schemeClr val="tx1"/>
                </a:solidFill>
              </a:rPr>
              <a:t>Berkowitz et al., 2021)</a:t>
            </a:r>
            <a:r>
              <a:rPr lang="en-GB" sz="1500" dirty="0">
                <a:solidFill>
                  <a:schemeClr val="tx1"/>
                </a:solidFill>
                <a:latin typeface="Times New Roman" panose="02020603050405020304" pitchFamily="18" charset="0"/>
                <a:cs typeface="Times New Roman" panose="02020603050405020304" pitchFamily="18" charset="0"/>
              </a:rPr>
              <a:t>. </a:t>
            </a:r>
          </a:p>
          <a:p>
            <a:pPr algn="just" rtl="0">
              <a:lnSpc>
                <a:spcPct val="150000"/>
              </a:lnSpc>
              <a:buFont typeface="Wingdings" panose="05000000000000000000" pitchFamily="2" charset="2"/>
              <a:buChar char="Ø"/>
            </a:pPr>
            <a:r>
              <a:rPr lang="en-GB" sz="1500" dirty="0">
                <a:solidFill>
                  <a:schemeClr val="tx1"/>
                </a:solidFill>
                <a:latin typeface="Times New Roman" panose="02020603050405020304" pitchFamily="18" charset="0"/>
                <a:cs typeface="Times New Roman" panose="02020603050405020304" pitchFamily="18" charset="0"/>
              </a:rPr>
              <a:t>The qualitative design is selected to hold the complexity as well as the nuances of participants' experiences which also provides valuable insights for policy and intervention </a:t>
            </a:r>
            <a:r>
              <a:rPr lang="en-GB" sz="1500" dirty="0" smtClean="0">
                <a:solidFill>
                  <a:schemeClr val="tx1"/>
                </a:solidFill>
                <a:latin typeface="Times New Roman" panose="02020603050405020304" pitchFamily="18" charset="0"/>
                <a:cs typeface="Times New Roman" panose="02020603050405020304" pitchFamily="18" charset="0"/>
              </a:rPr>
              <a:t>development </a:t>
            </a:r>
            <a:r>
              <a:rPr lang="en-US" sz="1500" dirty="0">
                <a:solidFill>
                  <a:schemeClr val="tx1"/>
                </a:solidFill>
              </a:rPr>
              <a:t>(</a:t>
            </a:r>
            <a:r>
              <a:rPr lang="en-US" sz="1500" dirty="0" err="1">
                <a:solidFill>
                  <a:schemeClr val="tx1"/>
                </a:solidFill>
              </a:rPr>
              <a:t>Vicerra</a:t>
            </a:r>
            <a:r>
              <a:rPr lang="en-US" sz="1500" dirty="0">
                <a:solidFill>
                  <a:schemeClr val="tx1"/>
                </a:solidFill>
              </a:rPr>
              <a:t> et al., 2022)</a:t>
            </a:r>
            <a:r>
              <a:rPr lang="en-GB" sz="1500" dirty="0" smtClean="0">
                <a:solidFill>
                  <a:schemeClr val="tx1"/>
                </a:solidFill>
                <a:latin typeface="Times New Roman" panose="02020603050405020304" pitchFamily="18" charset="0"/>
                <a:cs typeface="Times New Roman" panose="02020603050405020304" pitchFamily="18" charset="0"/>
              </a:rPr>
              <a:t>.</a:t>
            </a:r>
            <a:endParaRPr lang="en-US" sz="1500" dirty="0">
              <a:solidFill>
                <a:schemeClr val="tx1"/>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8625385" y="160930"/>
            <a:ext cx="3098042" cy="1566877"/>
          </a:xfrm>
          <a:prstGeom prst="rect">
            <a:avLst/>
          </a:prstGeom>
        </p:spPr>
      </p:pic>
    </p:spTree>
    <p:extLst>
      <p:ext uri="{BB962C8B-B14F-4D97-AF65-F5344CB8AC3E}">
        <p14:creationId xmlns:p14="http://schemas.microsoft.com/office/powerpoint/2010/main" val="27461610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3331" y="305175"/>
            <a:ext cx="10401869" cy="1032306"/>
          </a:xfrm>
        </p:spPr>
        <p:txBody>
          <a:bodyPr>
            <a:normAutofit/>
          </a:bodyPr>
          <a:lstStyle/>
          <a:p>
            <a:pPr algn="ctr"/>
            <a:r>
              <a:rPr lang="en-US" sz="3600" b="1" dirty="0">
                <a:latin typeface="Times New Roman" panose="02020603050405020304" pitchFamily="18" charset="0"/>
                <a:cs typeface="Times New Roman" panose="02020603050405020304" pitchFamily="18" charset="0"/>
              </a:rPr>
              <a:t>Recruitment, Sampling &amp; Study Participants</a:t>
            </a:r>
          </a:p>
        </p:txBody>
      </p:sp>
      <p:sp>
        <p:nvSpPr>
          <p:cNvPr id="3" name="Content Placeholder 2"/>
          <p:cNvSpPr>
            <a:spLocks noGrp="1"/>
          </p:cNvSpPr>
          <p:nvPr>
            <p:ph idx="1"/>
          </p:nvPr>
        </p:nvSpPr>
        <p:spPr>
          <a:xfrm>
            <a:off x="932597" y="1583141"/>
            <a:ext cx="4349087" cy="4735773"/>
          </a:xfrm>
        </p:spPr>
        <p:txBody>
          <a:bodyPr>
            <a:noAutofit/>
          </a:bodyPr>
          <a:lstStyle/>
          <a:p>
            <a:pPr marL="0" indent="0" algn="l" rtl="0">
              <a:lnSpc>
                <a:spcPct val="150000"/>
              </a:lnSpc>
              <a:buNone/>
            </a:pPr>
            <a:r>
              <a:rPr lang="en-US" sz="1600" b="1" dirty="0" smtClean="0">
                <a:solidFill>
                  <a:schemeClr val="tx1"/>
                </a:solidFill>
                <a:latin typeface="Times New Roman" panose="02020603050405020304" pitchFamily="18" charset="0"/>
                <a:cs typeface="Times New Roman" panose="02020603050405020304" pitchFamily="18" charset="0"/>
              </a:rPr>
              <a:t>Sampling</a:t>
            </a:r>
            <a:endParaRPr lang="en-US" sz="1600" dirty="0">
              <a:solidFill>
                <a:schemeClr val="tx1"/>
              </a:solidFill>
              <a:latin typeface="Times New Roman" panose="02020603050405020304" pitchFamily="18" charset="0"/>
              <a:cs typeface="Times New Roman" panose="02020603050405020304" pitchFamily="18" charset="0"/>
            </a:endParaRPr>
          </a:p>
          <a:p>
            <a:pPr algn="just" rtl="0">
              <a:lnSpc>
                <a:spcPct val="150000"/>
              </a:lnSpc>
              <a:buFont typeface="Wingdings" panose="05000000000000000000" pitchFamily="2" charset="2"/>
              <a:buChar char="Ø"/>
            </a:pPr>
            <a:r>
              <a:rPr lang="en-US" sz="1600" dirty="0">
                <a:solidFill>
                  <a:schemeClr val="tx1"/>
                </a:solidFill>
                <a:latin typeface="Times New Roman" panose="02020603050405020304" pitchFamily="18" charset="0"/>
                <a:cs typeface="Times New Roman" panose="02020603050405020304" pitchFamily="18" charset="0"/>
              </a:rPr>
              <a:t>Purposive sampling </a:t>
            </a:r>
            <a:r>
              <a:rPr lang="en-US" sz="1600" dirty="0" smtClean="0">
                <a:solidFill>
                  <a:schemeClr val="tx1"/>
                </a:solidFill>
                <a:latin typeface="Times New Roman" panose="02020603050405020304" pitchFamily="18" charset="0"/>
                <a:cs typeface="Times New Roman" panose="02020603050405020304" pitchFamily="18" charset="0"/>
              </a:rPr>
              <a:t>chosen to hire </a:t>
            </a:r>
            <a:r>
              <a:rPr lang="en-US" sz="1600" dirty="0">
                <a:solidFill>
                  <a:schemeClr val="tx1"/>
                </a:solidFill>
                <a:latin typeface="Times New Roman" panose="02020603050405020304" pitchFamily="18" charset="0"/>
                <a:cs typeface="Times New Roman" panose="02020603050405020304" pitchFamily="18" charset="0"/>
              </a:rPr>
              <a:t>participants meeting the inclusion criteria. Participants will be </a:t>
            </a:r>
            <a:r>
              <a:rPr lang="en-US" sz="1600" dirty="0" smtClean="0">
                <a:solidFill>
                  <a:schemeClr val="tx1"/>
                </a:solidFill>
                <a:latin typeface="Times New Roman" panose="02020603050405020304" pitchFamily="18" charset="0"/>
                <a:cs typeface="Times New Roman" panose="02020603050405020304" pitchFamily="18" charset="0"/>
              </a:rPr>
              <a:t>chosen </a:t>
            </a:r>
            <a:r>
              <a:rPr lang="en-US" sz="1600" dirty="0">
                <a:solidFill>
                  <a:schemeClr val="tx1"/>
                </a:solidFill>
                <a:latin typeface="Times New Roman" panose="02020603050405020304" pitchFamily="18" charset="0"/>
                <a:cs typeface="Times New Roman" panose="02020603050405020304" pitchFamily="18" charset="0"/>
              </a:rPr>
              <a:t>from </a:t>
            </a:r>
            <a:r>
              <a:rPr lang="en-US" sz="1600" dirty="0" smtClean="0">
                <a:solidFill>
                  <a:schemeClr val="tx1"/>
                </a:solidFill>
                <a:latin typeface="Times New Roman" panose="02020603050405020304" pitchFamily="18" charset="0"/>
                <a:cs typeface="Times New Roman" panose="02020603050405020304" pitchFamily="18" charset="0"/>
              </a:rPr>
              <a:t>certain regions </a:t>
            </a:r>
            <a:r>
              <a:rPr lang="en-US" sz="1600" dirty="0">
                <a:solidFill>
                  <a:schemeClr val="tx1"/>
                </a:solidFill>
                <a:latin typeface="Times New Roman" panose="02020603050405020304" pitchFamily="18" charset="0"/>
                <a:cs typeface="Times New Roman" panose="02020603050405020304" pitchFamily="18" charset="0"/>
              </a:rPr>
              <a:t>across the United </a:t>
            </a:r>
            <a:r>
              <a:rPr lang="en-US" sz="1600" dirty="0" smtClean="0">
                <a:solidFill>
                  <a:schemeClr val="tx1"/>
                </a:solidFill>
                <a:latin typeface="Times New Roman" panose="02020603050405020304" pitchFamily="18" charset="0"/>
                <a:cs typeface="Times New Roman" panose="02020603050405020304" pitchFamily="18" charset="0"/>
              </a:rPr>
              <a:t>Kingdom which mainly includes urban</a:t>
            </a:r>
            <a:r>
              <a:rPr lang="en-US" sz="1600" dirty="0">
                <a:solidFill>
                  <a:schemeClr val="tx1"/>
                </a:solidFill>
                <a:latin typeface="Times New Roman" panose="02020603050405020304" pitchFamily="18" charset="0"/>
                <a:cs typeface="Times New Roman" panose="02020603050405020304" pitchFamily="18" charset="0"/>
              </a:rPr>
              <a:t>, suburban, and rural </a:t>
            </a:r>
            <a:r>
              <a:rPr lang="en-US" sz="1600" dirty="0" smtClean="0">
                <a:solidFill>
                  <a:schemeClr val="tx1"/>
                </a:solidFill>
                <a:latin typeface="Times New Roman" panose="02020603050405020304" pitchFamily="18" charset="0"/>
                <a:cs typeface="Times New Roman" panose="02020603050405020304" pitchFamily="18" charset="0"/>
              </a:rPr>
              <a:t>areas </a:t>
            </a:r>
            <a:r>
              <a:rPr lang="en-US" sz="1600" dirty="0">
                <a:solidFill>
                  <a:schemeClr val="tx1"/>
                </a:solidFill>
              </a:rPr>
              <a:t>(Paul et al., 2020)</a:t>
            </a:r>
            <a:r>
              <a:rPr lang="en-US" sz="1600" dirty="0" smtClean="0">
                <a:solidFill>
                  <a:schemeClr val="tx1"/>
                </a:solidFill>
                <a:latin typeface="Times New Roman" panose="02020603050405020304" pitchFamily="18" charset="0"/>
                <a:cs typeface="Times New Roman" panose="02020603050405020304" pitchFamily="18" charset="0"/>
              </a:rPr>
              <a:t> </a:t>
            </a:r>
          </a:p>
          <a:p>
            <a:pPr algn="just" rtl="0">
              <a:lnSpc>
                <a:spcPct val="150000"/>
              </a:lnSpc>
              <a:buFont typeface="Wingdings" panose="05000000000000000000" pitchFamily="2" charset="2"/>
              <a:buChar char="Ø"/>
            </a:pPr>
            <a:r>
              <a:rPr lang="en-US" sz="1600" dirty="0" smtClean="0">
                <a:solidFill>
                  <a:schemeClr val="tx1"/>
                </a:solidFill>
                <a:latin typeface="Times New Roman" panose="02020603050405020304" pitchFamily="18" charset="0"/>
                <a:cs typeface="Times New Roman" panose="02020603050405020304" pitchFamily="18" charset="0"/>
              </a:rPr>
              <a:t>Efforts made </a:t>
            </a:r>
            <a:r>
              <a:rPr lang="en-US" sz="1600" dirty="0">
                <a:solidFill>
                  <a:schemeClr val="tx1"/>
                </a:solidFill>
                <a:latin typeface="Times New Roman" panose="02020603050405020304" pitchFamily="18" charset="0"/>
                <a:cs typeface="Times New Roman" panose="02020603050405020304" pitchFamily="18" charset="0"/>
              </a:rPr>
              <a:t>to access </a:t>
            </a:r>
            <a:r>
              <a:rPr lang="en-US" sz="1600" dirty="0" smtClean="0">
                <a:solidFill>
                  <a:schemeClr val="tx1"/>
                </a:solidFill>
                <a:latin typeface="Times New Roman" panose="02020603050405020304" pitchFamily="18" charset="0"/>
                <a:cs typeface="Times New Roman" panose="02020603050405020304" pitchFamily="18" charset="0"/>
              </a:rPr>
              <a:t>the community </a:t>
            </a:r>
            <a:r>
              <a:rPr lang="en-US" sz="1600" dirty="0">
                <a:solidFill>
                  <a:schemeClr val="tx1"/>
                </a:solidFill>
                <a:latin typeface="Times New Roman" panose="02020603050405020304" pitchFamily="18" charset="0"/>
                <a:cs typeface="Times New Roman" panose="02020603050405020304" pitchFamily="18" charset="0"/>
              </a:rPr>
              <a:t>centers, mental health support groups, and </a:t>
            </a:r>
            <a:r>
              <a:rPr lang="en-US" sz="1600" dirty="0" smtClean="0">
                <a:solidFill>
                  <a:schemeClr val="tx1"/>
                </a:solidFill>
                <a:latin typeface="Times New Roman" panose="02020603050405020304" pitchFamily="18" charset="0"/>
                <a:cs typeface="Times New Roman" panose="02020603050405020304" pitchFamily="18" charset="0"/>
              </a:rPr>
              <a:t>certain social </a:t>
            </a:r>
            <a:r>
              <a:rPr lang="en-US" sz="1600" dirty="0">
                <a:solidFill>
                  <a:schemeClr val="tx1"/>
                </a:solidFill>
                <a:latin typeface="Times New Roman" panose="02020603050405020304" pitchFamily="18" charset="0"/>
                <a:cs typeface="Times New Roman" panose="02020603050405020304" pitchFamily="18" charset="0"/>
              </a:rPr>
              <a:t>service agencies that </a:t>
            </a:r>
            <a:r>
              <a:rPr lang="en-US" sz="1600" dirty="0" smtClean="0">
                <a:solidFill>
                  <a:schemeClr val="tx1"/>
                </a:solidFill>
                <a:latin typeface="Times New Roman" panose="02020603050405020304" pitchFamily="18" charset="0"/>
                <a:cs typeface="Times New Roman" panose="02020603050405020304" pitchFamily="18" charset="0"/>
              </a:rPr>
              <a:t>cover up older </a:t>
            </a:r>
            <a:r>
              <a:rPr lang="en-US" sz="1600" dirty="0">
                <a:solidFill>
                  <a:schemeClr val="tx1"/>
                </a:solidFill>
                <a:latin typeface="Times New Roman" panose="02020603050405020304" pitchFamily="18" charset="0"/>
                <a:cs typeface="Times New Roman" panose="02020603050405020304" pitchFamily="18" charset="0"/>
              </a:rPr>
              <a:t>adults </a:t>
            </a:r>
            <a:r>
              <a:rPr lang="en-US" sz="1600" dirty="0" smtClean="0">
                <a:solidFill>
                  <a:schemeClr val="tx1"/>
                </a:solidFill>
                <a:latin typeface="Times New Roman" panose="02020603050405020304" pitchFamily="18" charset="0"/>
                <a:cs typeface="Times New Roman" panose="02020603050405020304" pitchFamily="18" charset="0"/>
              </a:rPr>
              <a:t>who are facing </a:t>
            </a:r>
            <a:r>
              <a:rPr lang="en-US" sz="1600" dirty="0">
                <a:solidFill>
                  <a:schemeClr val="tx1"/>
                </a:solidFill>
                <a:latin typeface="Times New Roman" panose="02020603050405020304" pitchFamily="18" charset="0"/>
                <a:cs typeface="Times New Roman" panose="02020603050405020304" pitchFamily="18" charset="0"/>
              </a:rPr>
              <a:t>housing </a:t>
            </a:r>
            <a:r>
              <a:rPr lang="en-US" sz="1600" dirty="0" smtClean="0">
                <a:solidFill>
                  <a:schemeClr val="tx1"/>
                </a:solidFill>
                <a:latin typeface="Times New Roman" panose="02020603050405020304" pitchFamily="18" charset="0"/>
                <a:cs typeface="Times New Roman" panose="02020603050405020304" pitchFamily="18" charset="0"/>
              </a:rPr>
              <a:t>insecurity </a:t>
            </a:r>
            <a:r>
              <a:rPr lang="en-US" sz="1600" dirty="0">
                <a:solidFill>
                  <a:schemeClr val="tx1"/>
                </a:solidFill>
              </a:rPr>
              <a:t>(</a:t>
            </a:r>
            <a:r>
              <a:rPr lang="en-US" sz="1600" dirty="0" err="1">
                <a:solidFill>
                  <a:schemeClr val="tx1"/>
                </a:solidFill>
              </a:rPr>
              <a:t>Mahmood</a:t>
            </a:r>
            <a:r>
              <a:rPr lang="en-US" sz="1600" dirty="0">
                <a:solidFill>
                  <a:schemeClr val="tx1"/>
                </a:solidFill>
              </a:rPr>
              <a:t> et al., 2022)</a:t>
            </a:r>
            <a:r>
              <a:rPr lang="en-US" sz="1600" dirty="0" smtClean="0">
                <a:solidFill>
                  <a:schemeClr val="tx1"/>
                </a:solidFill>
                <a:latin typeface="Times New Roman" panose="02020603050405020304" pitchFamily="18" charset="0"/>
                <a:cs typeface="Times New Roman" panose="02020603050405020304" pitchFamily="18" charset="0"/>
              </a:rPr>
              <a:t>. </a:t>
            </a:r>
            <a:r>
              <a:rPr lang="en-US" sz="1600" dirty="0">
                <a:solidFill>
                  <a:schemeClr val="tx1"/>
                </a:solidFill>
                <a:latin typeface="Times New Roman" panose="02020603050405020304" pitchFamily="18" charset="0"/>
                <a:cs typeface="Times New Roman" panose="02020603050405020304" pitchFamily="18" charset="0"/>
              </a:rPr>
              <a:t>This approach </a:t>
            </a:r>
            <a:r>
              <a:rPr lang="en-US" sz="1600" dirty="0" smtClean="0">
                <a:solidFill>
                  <a:schemeClr val="tx1"/>
                </a:solidFill>
                <a:latin typeface="Times New Roman" panose="02020603050405020304" pitchFamily="18" charset="0"/>
                <a:cs typeface="Times New Roman" panose="02020603050405020304" pitchFamily="18" charset="0"/>
              </a:rPr>
              <a:t>make sure a </a:t>
            </a:r>
            <a:r>
              <a:rPr lang="en-US" sz="1600" dirty="0">
                <a:solidFill>
                  <a:schemeClr val="tx1"/>
                </a:solidFill>
                <a:latin typeface="Times New Roman" panose="02020603050405020304" pitchFamily="18" charset="0"/>
                <a:cs typeface="Times New Roman" panose="02020603050405020304" pitchFamily="18" charset="0"/>
              </a:rPr>
              <a:t>diverse representation of experiences and </a:t>
            </a:r>
            <a:r>
              <a:rPr lang="en-US" sz="1600" dirty="0" smtClean="0">
                <a:solidFill>
                  <a:schemeClr val="tx1"/>
                </a:solidFill>
                <a:latin typeface="Times New Roman" panose="02020603050405020304" pitchFamily="18" charset="0"/>
                <a:cs typeface="Times New Roman" panose="02020603050405020304" pitchFamily="18" charset="0"/>
              </a:rPr>
              <a:t>perspectives</a:t>
            </a:r>
            <a:r>
              <a:rPr lang="en-US" sz="1600" dirty="0">
                <a:solidFill>
                  <a:schemeClr val="tx1"/>
                </a:solidFill>
                <a:latin typeface="Times New Roman" panose="02020603050405020304" pitchFamily="18" charset="0"/>
                <a:cs typeface="Times New Roman" panose="02020603050405020304" pitchFamily="18" charset="0"/>
              </a:rPr>
              <a:t>.</a:t>
            </a:r>
          </a:p>
        </p:txBody>
      </p:sp>
      <p:pic>
        <p:nvPicPr>
          <p:cNvPr id="8194" name="Picture 2" descr="Sampling | PSM Made Eas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7444" y="2134192"/>
            <a:ext cx="4572000" cy="3429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4090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3331" y="305175"/>
            <a:ext cx="10401869" cy="1032306"/>
          </a:xfrm>
        </p:spPr>
        <p:txBody>
          <a:bodyPr>
            <a:normAutofit/>
          </a:bodyPr>
          <a:lstStyle/>
          <a:p>
            <a:pPr algn="ctr"/>
            <a:r>
              <a:rPr lang="en-US" sz="3600" b="1" dirty="0">
                <a:latin typeface="Times New Roman" panose="02020603050405020304" pitchFamily="18" charset="0"/>
                <a:cs typeface="Times New Roman" panose="02020603050405020304" pitchFamily="18" charset="0"/>
              </a:rPr>
              <a:t>Recruitment, Sampling &amp; Study Participants</a:t>
            </a:r>
          </a:p>
        </p:txBody>
      </p:sp>
      <p:sp>
        <p:nvSpPr>
          <p:cNvPr id="3" name="Content Placeholder 2"/>
          <p:cNvSpPr>
            <a:spLocks noGrp="1"/>
          </p:cNvSpPr>
          <p:nvPr>
            <p:ph idx="1"/>
          </p:nvPr>
        </p:nvSpPr>
        <p:spPr>
          <a:xfrm>
            <a:off x="959892" y="1959820"/>
            <a:ext cx="4335439" cy="4140729"/>
          </a:xfrm>
        </p:spPr>
        <p:txBody>
          <a:bodyPr>
            <a:noAutofit/>
          </a:bodyPr>
          <a:lstStyle/>
          <a:p>
            <a:pPr marL="0" indent="0" algn="l" rtl="0">
              <a:lnSpc>
                <a:spcPct val="150000"/>
              </a:lnSpc>
              <a:buNone/>
            </a:pPr>
            <a:r>
              <a:rPr lang="en-US" sz="1600" b="1" dirty="0">
                <a:solidFill>
                  <a:schemeClr val="tx1"/>
                </a:solidFill>
                <a:latin typeface="Times New Roman" panose="02020603050405020304" pitchFamily="18" charset="0"/>
                <a:cs typeface="Times New Roman" panose="02020603050405020304" pitchFamily="18" charset="0"/>
              </a:rPr>
              <a:t>Participants</a:t>
            </a:r>
          </a:p>
          <a:p>
            <a:pPr algn="l" rtl="0">
              <a:lnSpc>
                <a:spcPct val="150000"/>
              </a:lnSpc>
              <a:buFont typeface="Wingdings" panose="05000000000000000000" pitchFamily="2" charset="2"/>
              <a:buChar char="Ø"/>
            </a:pPr>
            <a:r>
              <a:rPr lang="en-US" sz="1600" dirty="0">
                <a:solidFill>
                  <a:schemeClr val="tx1"/>
                </a:solidFill>
                <a:latin typeface="Times New Roman" panose="02020603050405020304" pitchFamily="18" charset="0"/>
                <a:cs typeface="Times New Roman" panose="02020603050405020304" pitchFamily="18" charset="0"/>
              </a:rPr>
              <a:t>The study involves older adults aged having 50-70 who have been encountered with mental health challenges and are experiencing housing insecurity in the </a:t>
            </a:r>
            <a:r>
              <a:rPr lang="en-US" sz="1600" dirty="0" smtClean="0">
                <a:solidFill>
                  <a:schemeClr val="tx1"/>
                </a:solidFill>
                <a:latin typeface="Times New Roman" panose="02020603050405020304" pitchFamily="18" charset="0"/>
                <a:cs typeface="Times New Roman" panose="02020603050405020304" pitchFamily="18" charset="0"/>
              </a:rPr>
              <a:t>UK </a:t>
            </a:r>
            <a:r>
              <a:rPr lang="en-US" sz="1600" dirty="0">
                <a:solidFill>
                  <a:schemeClr val="tx1"/>
                </a:solidFill>
              </a:rPr>
              <a:t>(Mosley-Johnson et al., 2022)</a:t>
            </a:r>
            <a:r>
              <a:rPr lang="en-US" sz="1600" dirty="0" smtClean="0">
                <a:solidFill>
                  <a:schemeClr val="tx1"/>
                </a:solidFill>
                <a:latin typeface="Times New Roman" panose="02020603050405020304" pitchFamily="18" charset="0"/>
                <a:cs typeface="Times New Roman" panose="02020603050405020304" pitchFamily="18" charset="0"/>
              </a:rPr>
              <a:t>. </a:t>
            </a:r>
            <a:endParaRPr lang="en-US" sz="1600" dirty="0">
              <a:solidFill>
                <a:schemeClr val="tx1"/>
              </a:solidFill>
              <a:latin typeface="Times New Roman" panose="02020603050405020304" pitchFamily="18" charset="0"/>
              <a:cs typeface="Times New Roman" panose="02020603050405020304" pitchFamily="18" charset="0"/>
            </a:endParaRPr>
          </a:p>
          <a:p>
            <a:pPr algn="l" rtl="0">
              <a:lnSpc>
                <a:spcPct val="150000"/>
              </a:lnSpc>
              <a:buFont typeface="Wingdings" panose="05000000000000000000" pitchFamily="2" charset="2"/>
              <a:buChar char="Ø"/>
            </a:pPr>
            <a:r>
              <a:rPr lang="en-US" sz="1600" dirty="0">
                <a:solidFill>
                  <a:schemeClr val="tx1"/>
                </a:solidFill>
                <a:latin typeface="Times New Roman" panose="02020603050405020304" pitchFamily="18" charset="0"/>
                <a:cs typeface="Times New Roman" panose="02020603050405020304" pitchFamily="18" charset="0"/>
              </a:rPr>
              <a:t>They will be hired from accessible locations like certain community centers and social service agencies which serve this demographic through different geographic locations in the </a:t>
            </a:r>
            <a:r>
              <a:rPr lang="en-US" sz="1600" dirty="0" smtClean="0">
                <a:solidFill>
                  <a:schemeClr val="tx1"/>
                </a:solidFill>
                <a:latin typeface="Times New Roman" panose="02020603050405020304" pitchFamily="18" charset="0"/>
                <a:cs typeface="Times New Roman" panose="02020603050405020304" pitchFamily="18" charset="0"/>
              </a:rPr>
              <a:t>UK </a:t>
            </a:r>
            <a:r>
              <a:rPr lang="en-US" sz="1600" dirty="0">
                <a:solidFill>
                  <a:schemeClr val="tx1"/>
                </a:solidFill>
              </a:rPr>
              <a:t>(Mason et al., 2019)</a:t>
            </a:r>
            <a:r>
              <a:rPr lang="en-US" sz="1600" dirty="0" smtClean="0">
                <a:solidFill>
                  <a:schemeClr val="tx1"/>
                </a:solidFill>
                <a:latin typeface="Times New Roman" panose="02020603050405020304" pitchFamily="18" charset="0"/>
                <a:cs typeface="Times New Roman" panose="02020603050405020304" pitchFamily="18" charset="0"/>
              </a:rPr>
              <a:t>.</a:t>
            </a:r>
            <a:endParaRPr lang="en-US" sz="1600" dirty="0">
              <a:solidFill>
                <a:schemeClr val="tx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591869" y="1809696"/>
            <a:ext cx="4833795" cy="4058842"/>
          </a:xfrm>
          <a:prstGeom prst="rect">
            <a:avLst/>
          </a:prstGeom>
        </p:spPr>
      </p:pic>
    </p:spTree>
    <p:extLst>
      <p:ext uri="{BB962C8B-B14F-4D97-AF65-F5344CB8AC3E}">
        <p14:creationId xmlns:p14="http://schemas.microsoft.com/office/powerpoint/2010/main" val="14738982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047" y="530095"/>
            <a:ext cx="10058400" cy="1032306"/>
          </a:xfrm>
        </p:spPr>
        <p:txBody>
          <a:bodyPr>
            <a:normAutofit/>
          </a:bodyPr>
          <a:lstStyle/>
          <a:p>
            <a:pPr algn="ctr"/>
            <a:r>
              <a:rPr lang="en-US" sz="3600" b="1" dirty="0">
                <a:latin typeface="Times New Roman" panose="02020603050405020304" pitchFamily="18" charset="0"/>
                <a:cs typeface="Times New Roman" panose="02020603050405020304" pitchFamily="18" charset="0"/>
              </a:rPr>
              <a:t>Data Collection Method / Material</a:t>
            </a:r>
          </a:p>
        </p:txBody>
      </p:sp>
      <p:sp>
        <p:nvSpPr>
          <p:cNvPr id="3" name="Content Placeholder 2"/>
          <p:cNvSpPr>
            <a:spLocks noGrp="1"/>
          </p:cNvSpPr>
          <p:nvPr>
            <p:ph idx="1"/>
          </p:nvPr>
        </p:nvSpPr>
        <p:spPr>
          <a:xfrm>
            <a:off x="630072" y="1673215"/>
            <a:ext cx="9414680" cy="5253023"/>
          </a:xfrm>
        </p:spPr>
        <p:txBody>
          <a:bodyPr>
            <a:noAutofit/>
          </a:bodyPr>
          <a:lstStyle/>
          <a:p>
            <a:pPr marL="0" indent="0" algn="just" rtl="0">
              <a:lnSpc>
                <a:spcPct val="100000"/>
              </a:lnSpc>
              <a:buNone/>
            </a:pPr>
            <a:r>
              <a:rPr lang="en-US" sz="1600" b="1" i="1" dirty="0">
                <a:solidFill>
                  <a:schemeClr val="tx1"/>
                </a:solidFill>
                <a:latin typeface="Times New Roman" panose="02020603050405020304" pitchFamily="18" charset="0"/>
                <a:cs typeface="Times New Roman" panose="02020603050405020304" pitchFamily="18" charset="0"/>
              </a:rPr>
              <a:t>Data Collection</a:t>
            </a:r>
          </a:p>
          <a:p>
            <a:pPr marL="0" indent="0" algn="just" rtl="0">
              <a:lnSpc>
                <a:spcPct val="100000"/>
              </a:lnSpc>
              <a:buNone/>
            </a:pPr>
            <a:r>
              <a:rPr lang="en-US" sz="1600" b="1" i="1" dirty="0">
                <a:solidFill>
                  <a:schemeClr val="tx1"/>
                </a:solidFill>
                <a:latin typeface="Times New Roman" panose="02020603050405020304" pitchFamily="18" charset="0"/>
                <a:cs typeface="Times New Roman" panose="02020603050405020304" pitchFamily="18" charset="0"/>
              </a:rPr>
              <a:t>In-depth Interviews</a:t>
            </a:r>
            <a:r>
              <a:rPr lang="en-GB" sz="1600" dirty="0">
                <a:solidFill>
                  <a:schemeClr val="tx1"/>
                </a:solidFill>
                <a:latin typeface="Times New Roman" panose="02020603050405020304" pitchFamily="18" charset="0"/>
                <a:cs typeface="Times New Roman" panose="02020603050405020304" pitchFamily="18" charset="0"/>
              </a:rPr>
              <a:t>: Semi-structured interviews will be performed which also allow participants to share their certain narratives about housing insecurity as well as its effect on their mental health along with chronic health </a:t>
            </a:r>
            <a:r>
              <a:rPr lang="en-GB" sz="1600" dirty="0" smtClean="0">
                <a:solidFill>
                  <a:schemeClr val="tx1"/>
                </a:solidFill>
                <a:latin typeface="Times New Roman" panose="02020603050405020304" pitchFamily="18" charset="0"/>
                <a:cs typeface="Times New Roman" panose="02020603050405020304" pitchFamily="18" charset="0"/>
              </a:rPr>
              <a:t>conditions </a:t>
            </a:r>
            <a:r>
              <a:rPr lang="en-US" sz="1600" dirty="0">
                <a:solidFill>
                  <a:schemeClr val="tx1"/>
                </a:solidFill>
              </a:rPr>
              <a:t>(</a:t>
            </a:r>
            <a:r>
              <a:rPr lang="en-US" sz="1600" dirty="0" err="1">
                <a:solidFill>
                  <a:schemeClr val="tx1"/>
                </a:solidFill>
              </a:rPr>
              <a:t>Carnemolla</a:t>
            </a:r>
            <a:r>
              <a:rPr lang="en-US" sz="1600" dirty="0">
                <a:solidFill>
                  <a:schemeClr val="tx1"/>
                </a:solidFill>
              </a:rPr>
              <a:t> et al., 2021)</a:t>
            </a:r>
            <a:r>
              <a:rPr lang="en-GB" sz="1600" dirty="0" smtClean="0">
                <a:solidFill>
                  <a:schemeClr val="tx1"/>
                </a:solidFill>
                <a:latin typeface="Times New Roman" panose="02020603050405020304" pitchFamily="18" charset="0"/>
                <a:cs typeface="Times New Roman" panose="02020603050405020304" pitchFamily="18" charset="0"/>
              </a:rPr>
              <a:t>.</a:t>
            </a:r>
            <a:endParaRPr lang="en-US" sz="1600" dirty="0">
              <a:solidFill>
                <a:schemeClr val="tx1"/>
              </a:solidFill>
              <a:latin typeface="Times New Roman" panose="02020603050405020304" pitchFamily="18" charset="0"/>
              <a:cs typeface="Times New Roman" panose="02020603050405020304" pitchFamily="18" charset="0"/>
            </a:endParaRPr>
          </a:p>
          <a:p>
            <a:pPr marL="0" indent="0" algn="just" rtl="0">
              <a:lnSpc>
                <a:spcPct val="100000"/>
              </a:lnSpc>
              <a:buNone/>
            </a:pPr>
            <a:r>
              <a:rPr lang="en-US" sz="1600" b="1" i="1" dirty="0">
                <a:solidFill>
                  <a:schemeClr val="tx1"/>
                </a:solidFill>
                <a:latin typeface="Times New Roman" panose="02020603050405020304" pitchFamily="18" charset="0"/>
                <a:cs typeface="Times New Roman" panose="02020603050405020304" pitchFamily="18" charset="0"/>
              </a:rPr>
              <a:t>Questions to Ask</a:t>
            </a:r>
          </a:p>
          <a:p>
            <a:pPr lvl="0" algn="just" rtl="0">
              <a:lnSpc>
                <a:spcPct val="100000"/>
              </a:lnSpc>
              <a:buFont typeface="Wingdings" panose="05000000000000000000" pitchFamily="2" charset="2"/>
              <a:buChar char="Ø"/>
            </a:pPr>
            <a:r>
              <a:rPr lang="en-GB" sz="1600" dirty="0">
                <a:solidFill>
                  <a:schemeClr val="tx1"/>
                </a:solidFill>
                <a:latin typeface="Times New Roman" panose="02020603050405020304" pitchFamily="18" charset="0"/>
                <a:cs typeface="Times New Roman" panose="02020603050405020304" pitchFamily="18" charset="0"/>
              </a:rPr>
              <a:t>How would you define your ongoing housing situation?</a:t>
            </a:r>
            <a:endParaRPr lang="en-US" sz="1600" dirty="0">
              <a:solidFill>
                <a:schemeClr val="tx1"/>
              </a:solidFill>
              <a:latin typeface="Times New Roman" panose="02020603050405020304" pitchFamily="18" charset="0"/>
              <a:cs typeface="Times New Roman" panose="02020603050405020304" pitchFamily="18" charset="0"/>
            </a:endParaRPr>
          </a:p>
          <a:p>
            <a:pPr lvl="0" algn="just" rtl="0">
              <a:lnSpc>
                <a:spcPct val="100000"/>
              </a:lnSpc>
              <a:buFont typeface="Wingdings" panose="05000000000000000000" pitchFamily="2" charset="2"/>
              <a:buChar char="Ø"/>
            </a:pPr>
            <a:r>
              <a:rPr lang="en-GB" sz="1600" dirty="0">
                <a:solidFill>
                  <a:schemeClr val="tx1"/>
                </a:solidFill>
                <a:latin typeface="Times New Roman" panose="02020603050405020304" pitchFamily="18" charset="0"/>
                <a:cs typeface="Times New Roman" panose="02020603050405020304" pitchFamily="18" charset="0"/>
              </a:rPr>
              <a:t>Can you please let me know for the challenges or difficulties you have gone through related to housing?</a:t>
            </a:r>
            <a:endParaRPr lang="en-US" sz="1600" dirty="0">
              <a:solidFill>
                <a:schemeClr val="tx1"/>
              </a:solidFill>
              <a:latin typeface="Times New Roman" panose="02020603050405020304" pitchFamily="18" charset="0"/>
              <a:cs typeface="Times New Roman" panose="02020603050405020304" pitchFamily="18" charset="0"/>
            </a:endParaRPr>
          </a:p>
          <a:p>
            <a:pPr lvl="0" algn="just" rtl="0">
              <a:lnSpc>
                <a:spcPct val="100000"/>
              </a:lnSpc>
              <a:buFont typeface="Wingdings" panose="05000000000000000000" pitchFamily="2" charset="2"/>
              <a:buChar char="Ø"/>
            </a:pPr>
            <a:r>
              <a:rPr lang="en-GB" sz="1600" dirty="0">
                <a:solidFill>
                  <a:schemeClr val="tx1"/>
                </a:solidFill>
                <a:latin typeface="Times New Roman" panose="02020603050405020304" pitchFamily="18" charset="0"/>
                <a:cs typeface="Times New Roman" panose="02020603050405020304" pitchFamily="18" charset="0"/>
              </a:rPr>
              <a:t>How do you think the housing situation affects the overall mental health?</a:t>
            </a:r>
            <a:endParaRPr lang="en-US" sz="1600" dirty="0">
              <a:solidFill>
                <a:schemeClr val="tx1"/>
              </a:solidFill>
              <a:latin typeface="Times New Roman" panose="02020603050405020304" pitchFamily="18" charset="0"/>
              <a:cs typeface="Times New Roman" panose="02020603050405020304" pitchFamily="18" charset="0"/>
            </a:endParaRPr>
          </a:p>
          <a:p>
            <a:pPr lvl="0" algn="just" rtl="0">
              <a:lnSpc>
                <a:spcPct val="100000"/>
              </a:lnSpc>
              <a:buFont typeface="Wingdings" panose="05000000000000000000" pitchFamily="2" charset="2"/>
              <a:buChar char="Ø"/>
            </a:pPr>
            <a:r>
              <a:rPr lang="en-GB" sz="1600" dirty="0">
                <a:solidFill>
                  <a:schemeClr val="tx1"/>
                </a:solidFill>
                <a:latin typeface="Times New Roman" panose="02020603050405020304" pitchFamily="18" charset="0"/>
                <a:cs typeface="Times New Roman" panose="02020603050405020304" pitchFamily="18" charset="0"/>
              </a:rPr>
              <a:t>Have you observed any fluctuations in your physical health since experiencing housing insecurity?</a:t>
            </a:r>
            <a:endParaRPr lang="en-US" sz="1600" dirty="0">
              <a:solidFill>
                <a:schemeClr val="tx1"/>
              </a:solidFill>
              <a:latin typeface="Times New Roman" panose="02020603050405020304" pitchFamily="18" charset="0"/>
              <a:cs typeface="Times New Roman" panose="02020603050405020304" pitchFamily="18" charset="0"/>
            </a:endParaRPr>
          </a:p>
          <a:p>
            <a:pPr lvl="0" algn="just" rtl="0">
              <a:lnSpc>
                <a:spcPct val="100000"/>
              </a:lnSpc>
              <a:buFont typeface="Wingdings" panose="05000000000000000000" pitchFamily="2" charset="2"/>
              <a:buChar char="Ø"/>
            </a:pPr>
            <a:r>
              <a:rPr lang="en-GB" sz="1600" dirty="0">
                <a:solidFill>
                  <a:schemeClr val="tx1"/>
                </a:solidFill>
                <a:latin typeface="Times New Roman" panose="02020603050405020304" pitchFamily="18" charset="0"/>
                <a:cs typeface="Times New Roman" panose="02020603050405020304" pitchFamily="18" charset="0"/>
              </a:rPr>
              <a:t>How do you deal with the stressors related to housing instability?</a:t>
            </a:r>
            <a:endParaRPr lang="en-US" sz="1600" dirty="0">
              <a:solidFill>
                <a:schemeClr val="tx1"/>
              </a:solidFill>
              <a:latin typeface="Times New Roman" panose="02020603050405020304" pitchFamily="18" charset="0"/>
              <a:cs typeface="Times New Roman" panose="02020603050405020304" pitchFamily="18" charset="0"/>
            </a:endParaRPr>
          </a:p>
          <a:p>
            <a:pPr lvl="0" algn="just" rtl="0">
              <a:lnSpc>
                <a:spcPct val="100000"/>
              </a:lnSpc>
              <a:buFont typeface="Wingdings" panose="05000000000000000000" pitchFamily="2" charset="2"/>
              <a:buChar char="Ø"/>
            </a:pPr>
            <a:r>
              <a:rPr lang="en-GB" sz="1600" dirty="0">
                <a:solidFill>
                  <a:schemeClr val="tx1"/>
                </a:solidFill>
                <a:latin typeface="Times New Roman" panose="02020603050405020304" pitchFamily="18" charset="0"/>
                <a:cs typeface="Times New Roman" panose="02020603050405020304" pitchFamily="18" charset="0"/>
              </a:rPr>
              <a:t>Can you share certain experiences in which the housing situation has effected your access to healthcare services?</a:t>
            </a:r>
            <a:endParaRPr lang="en-US" sz="1600" dirty="0">
              <a:solidFill>
                <a:schemeClr val="tx1"/>
              </a:solidFill>
              <a:latin typeface="Times New Roman" panose="02020603050405020304" pitchFamily="18" charset="0"/>
              <a:cs typeface="Times New Roman" panose="02020603050405020304" pitchFamily="18" charset="0"/>
            </a:endParaRPr>
          </a:p>
          <a:p>
            <a:pPr lvl="0" algn="just" rtl="0">
              <a:lnSpc>
                <a:spcPct val="100000"/>
              </a:lnSpc>
              <a:buFont typeface="Wingdings" panose="05000000000000000000" pitchFamily="2" charset="2"/>
              <a:buChar char="Ø"/>
            </a:pPr>
            <a:r>
              <a:rPr lang="en-GB" sz="1600" dirty="0">
                <a:solidFill>
                  <a:schemeClr val="tx1"/>
                </a:solidFill>
                <a:latin typeface="Times New Roman" panose="02020603050405020304" pitchFamily="18" charset="0"/>
                <a:cs typeface="Times New Roman" panose="02020603050405020304" pitchFamily="18" charset="0"/>
              </a:rPr>
              <a:t>How do you visualize an ideal housing situation that might positively affect your mental and physical well-being?</a:t>
            </a:r>
            <a:endParaRPr lang="en-US" sz="1600" dirty="0">
              <a:solidFill>
                <a:schemeClr val="tx1"/>
              </a:solidFill>
              <a:latin typeface="Times New Roman" panose="02020603050405020304" pitchFamily="18" charset="0"/>
              <a:cs typeface="Times New Roman" panose="02020603050405020304" pitchFamily="18" charset="0"/>
            </a:endParaRPr>
          </a:p>
          <a:p>
            <a:pPr marL="228600" indent="-228600" algn="just" rtl="0">
              <a:buFont typeface="+mj-lt"/>
              <a:buAutoNum type="arabicPeriod"/>
            </a:pPr>
            <a:endParaRPr lang="en-US" sz="1200" dirty="0">
              <a:solidFill>
                <a:schemeClr val="tx1"/>
              </a:solidFill>
            </a:endParaRPr>
          </a:p>
        </p:txBody>
      </p:sp>
      <p:pic>
        <p:nvPicPr>
          <p:cNvPr id="4" name="Picture 3"/>
          <p:cNvPicPr>
            <a:picLocks noChangeAspect="1"/>
          </p:cNvPicPr>
          <p:nvPr/>
        </p:nvPicPr>
        <p:blipFill>
          <a:blip r:embed="rId2"/>
          <a:stretch>
            <a:fillRect/>
          </a:stretch>
        </p:blipFill>
        <p:spPr>
          <a:xfrm>
            <a:off x="9294124" y="2593075"/>
            <a:ext cx="2756849" cy="2988859"/>
          </a:xfrm>
          <a:prstGeom prst="rect">
            <a:avLst/>
          </a:prstGeom>
        </p:spPr>
      </p:pic>
    </p:spTree>
    <p:extLst>
      <p:ext uri="{BB962C8B-B14F-4D97-AF65-F5344CB8AC3E}">
        <p14:creationId xmlns:p14="http://schemas.microsoft.com/office/powerpoint/2010/main" val="339375743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305175"/>
            <a:ext cx="10058400" cy="1032306"/>
          </a:xfrm>
        </p:spPr>
        <p:txBody>
          <a:bodyPr>
            <a:normAutofit/>
          </a:bodyPr>
          <a:lstStyle/>
          <a:p>
            <a:pPr algn="ctr"/>
            <a:r>
              <a:rPr lang="en-US" sz="3600" b="1" dirty="0">
                <a:latin typeface="Times New Roman" panose="02020603050405020304" pitchFamily="18" charset="0"/>
                <a:cs typeface="Times New Roman" panose="02020603050405020304" pitchFamily="18" charset="0"/>
              </a:rPr>
              <a:t>Data Analysis Technique</a:t>
            </a:r>
          </a:p>
        </p:txBody>
      </p:sp>
      <p:sp>
        <p:nvSpPr>
          <p:cNvPr id="3" name="Content Placeholder 2"/>
          <p:cNvSpPr>
            <a:spLocks noGrp="1"/>
          </p:cNvSpPr>
          <p:nvPr>
            <p:ph idx="1"/>
          </p:nvPr>
        </p:nvSpPr>
        <p:spPr>
          <a:xfrm>
            <a:off x="384411" y="1577680"/>
            <a:ext cx="7572233" cy="5253023"/>
          </a:xfrm>
        </p:spPr>
        <p:txBody>
          <a:bodyPr>
            <a:normAutofit/>
          </a:bodyPr>
          <a:lstStyle/>
          <a:p>
            <a:pPr algn="just" rtl="0">
              <a:lnSpc>
                <a:spcPct val="150000"/>
              </a:lnSpc>
              <a:buFont typeface="Wingdings" panose="05000000000000000000" pitchFamily="2" charset="2"/>
              <a:buChar char="Ø"/>
            </a:pPr>
            <a:r>
              <a:rPr lang="en-GB" sz="1600" dirty="0">
                <a:solidFill>
                  <a:schemeClr val="tx1"/>
                </a:solidFill>
                <a:latin typeface="Times New Roman" panose="02020603050405020304" pitchFamily="18" charset="0"/>
                <a:cs typeface="Times New Roman" panose="02020603050405020304" pitchFamily="18" charset="0"/>
              </a:rPr>
              <a:t>Thematic analysis will be used to analyse the interview data which is gathered from participants. This approach includes identifying recurring patterns, and themes along with the categories within the qualitative </a:t>
            </a:r>
            <a:r>
              <a:rPr lang="en-GB" sz="1600" dirty="0" smtClean="0">
                <a:solidFill>
                  <a:schemeClr val="tx1"/>
                </a:solidFill>
                <a:latin typeface="Times New Roman" panose="02020603050405020304" pitchFamily="18" charset="0"/>
                <a:cs typeface="Times New Roman" panose="02020603050405020304" pitchFamily="18" charset="0"/>
              </a:rPr>
              <a:t>data </a:t>
            </a:r>
            <a:r>
              <a:rPr lang="en-US" sz="1600" dirty="0">
                <a:solidFill>
                  <a:schemeClr val="tx1"/>
                </a:solidFill>
              </a:rPr>
              <a:t>(Lee et al., 2020)</a:t>
            </a:r>
            <a:r>
              <a:rPr lang="en-GB" sz="1600" dirty="0" smtClean="0">
                <a:solidFill>
                  <a:schemeClr val="tx1"/>
                </a:solidFill>
                <a:latin typeface="Times New Roman" panose="02020603050405020304" pitchFamily="18" charset="0"/>
                <a:cs typeface="Times New Roman" panose="02020603050405020304" pitchFamily="18" charset="0"/>
              </a:rPr>
              <a:t>. </a:t>
            </a:r>
            <a:endParaRPr lang="en-GB" sz="1600" dirty="0">
              <a:solidFill>
                <a:schemeClr val="tx1"/>
              </a:solidFill>
              <a:latin typeface="Times New Roman" panose="02020603050405020304" pitchFamily="18" charset="0"/>
              <a:cs typeface="Times New Roman" panose="02020603050405020304" pitchFamily="18" charset="0"/>
            </a:endParaRPr>
          </a:p>
          <a:p>
            <a:pPr algn="just" rtl="0">
              <a:lnSpc>
                <a:spcPct val="150000"/>
              </a:lnSpc>
              <a:buFont typeface="Wingdings" panose="05000000000000000000" pitchFamily="2" charset="2"/>
              <a:buChar char="Ø"/>
            </a:pPr>
            <a:r>
              <a:rPr lang="en-GB" sz="1600" dirty="0">
                <a:solidFill>
                  <a:schemeClr val="tx1"/>
                </a:solidFill>
                <a:latin typeface="Times New Roman" panose="02020603050405020304" pitchFamily="18" charset="0"/>
                <a:cs typeface="Times New Roman" panose="02020603050405020304" pitchFamily="18" charset="0"/>
              </a:rPr>
              <a:t>Following the transcription, the data will be systematically coded to hold the core key concepts as well as the ideas that are related to housing insecurity, mental health along chronic health </a:t>
            </a:r>
            <a:r>
              <a:rPr lang="en-GB" sz="1600" dirty="0" smtClean="0">
                <a:solidFill>
                  <a:schemeClr val="tx1"/>
                </a:solidFill>
                <a:latin typeface="Times New Roman" panose="02020603050405020304" pitchFamily="18" charset="0"/>
                <a:cs typeface="Times New Roman" panose="02020603050405020304" pitchFamily="18" charset="0"/>
              </a:rPr>
              <a:t>conditions </a:t>
            </a:r>
            <a:r>
              <a:rPr lang="en-US" sz="1600" dirty="0">
                <a:solidFill>
                  <a:schemeClr val="tx1"/>
                </a:solidFill>
              </a:rPr>
              <a:t>(Mosley-Johnson et al., 2022</a:t>
            </a:r>
            <a:r>
              <a:rPr lang="en-US" sz="1600" dirty="0" smtClean="0">
                <a:solidFill>
                  <a:schemeClr val="tx1"/>
                </a:solidFill>
              </a:rPr>
              <a:t>)</a:t>
            </a:r>
            <a:r>
              <a:rPr lang="en-GB" sz="1600" dirty="0" smtClean="0">
                <a:solidFill>
                  <a:schemeClr val="tx1"/>
                </a:solidFill>
                <a:latin typeface="Times New Roman" panose="02020603050405020304" pitchFamily="18" charset="0"/>
                <a:cs typeface="Times New Roman" panose="02020603050405020304" pitchFamily="18" charset="0"/>
              </a:rPr>
              <a:t>. </a:t>
            </a:r>
            <a:endParaRPr lang="en-GB" sz="1600" dirty="0">
              <a:solidFill>
                <a:schemeClr val="tx1"/>
              </a:solidFill>
              <a:latin typeface="Times New Roman" panose="02020603050405020304" pitchFamily="18" charset="0"/>
              <a:cs typeface="Times New Roman" panose="02020603050405020304" pitchFamily="18" charset="0"/>
            </a:endParaRPr>
          </a:p>
          <a:p>
            <a:pPr algn="just" rtl="0">
              <a:lnSpc>
                <a:spcPct val="150000"/>
              </a:lnSpc>
              <a:buFont typeface="Wingdings" panose="05000000000000000000" pitchFamily="2" charset="2"/>
              <a:buChar char="Ø"/>
            </a:pPr>
            <a:r>
              <a:rPr lang="en-GB" sz="1600" dirty="0">
                <a:solidFill>
                  <a:schemeClr val="tx1"/>
                </a:solidFill>
                <a:latin typeface="Times New Roman" panose="02020603050405020304" pitchFamily="18" charset="0"/>
                <a:cs typeface="Times New Roman" panose="02020603050405020304" pitchFamily="18" charset="0"/>
              </a:rPr>
              <a:t>Through an iterative process, codes will be grouped into broader themes that hold the participants' </a:t>
            </a:r>
            <a:r>
              <a:rPr lang="en-GB" sz="1600" dirty="0" smtClean="0">
                <a:solidFill>
                  <a:schemeClr val="tx1"/>
                </a:solidFill>
                <a:latin typeface="Times New Roman" panose="02020603050405020304" pitchFamily="18" charset="0"/>
                <a:cs typeface="Times New Roman" panose="02020603050405020304" pitchFamily="18" charset="0"/>
              </a:rPr>
              <a:t>experiences </a:t>
            </a:r>
            <a:r>
              <a:rPr lang="en-US" sz="1600" dirty="0">
                <a:solidFill>
                  <a:schemeClr val="tx1"/>
                </a:solidFill>
              </a:rPr>
              <a:t>(</a:t>
            </a:r>
            <a:r>
              <a:rPr lang="en-GB" sz="1600" dirty="0">
                <a:solidFill>
                  <a:schemeClr val="tx1"/>
                </a:solidFill>
              </a:rPr>
              <a:t>Wilder et al., 2021)</a:t>
            </a:r>
            <a:r>
              <a:rPr lang="en-GB" sz="1600" dirty="0" smtClean="0">
                <a:solidFill>
                  <a:schemeClr val="tx1"/>
                </a:solidFill>
                <a:latin typeface="Times New Roman" panose="02020603050405020304" pitchFamily="18" charset="0"/>
                <a:cs typeface="Times New Roman" panose="02020603050405020304" pitchFamily="18" charset="0"/>
              </a:rPr>
              <a:t>. </a:t>
            </a:r>
            <a:endParaRPr lang="en-GB" sz="1600" dirty="0">
              <a:solidFill>
                <a:schemeClr val="tx1"/>
              </a:solidFill>
              <a:latin typeface="Times New Roman" panose="02020603050405020304" pitchFamily="18" charset="0"/>
              <a:cs typeface="Times New Roman" panose="02020603050405020304" pitchFamily="18" charset="0"/>
            </a:endParaRPr>
          </a:p>
          <a:p>
            <a:pPr algn="just" rtl="0">
              <a:lnSpc>
                <a:spcPct val="150000"/>
              </a:lnSpc>
              <a:buFont typeface="Wingdings" panose="05000000000000000000" pitchFamily="2" charset="2"/>
              <a:buChar char="Ø"/>
            </a:pPr>
            <a:r>
              <a:rPr lang="en-GB" sz="1600" dirty="0">
                <a:solidFill>
                  <a:schemeClr val="tx1"/>
                </a:solidFill>
                <a:latin typeface="Times New Roman" panose="02020603050405020304" pitchFamily="18" charset="0"/>
                <a:cs typeface="Times New Roman" panose="02020603050405020304" pitchFamily="18" charset="0"/>
              </a:rPr>
              <a:t>The themes will be refined and also interpreted to create meaningful insights into the effect of housing insecurity on the mental as well as the physical health of older adults with mental health issues in the UK.</a:t>
            </a:r>
            <a:endParaRPr lang="en-US" sz="1600" dirty="0">
              <a:solidFill>
                <a:schemeClr val="tx1"/>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7956645" y="2562722"/>
            <a:ext cx="4092977" cy="2910029"/>
          </a:xfrm>
          <a:prstGeom prst="rect">
            <a:avLst/>
          </a:prstGeom>
        </p:spPr>
      </p:pic>
    </p:spTree>
    <p:extLst>
      <p:ext uri="{BB962C8B-B14F-4D97-AF65-F5344CB8AC3E}">
        <p14:creationId xmlns:p14="http://schemas.microsoft.com/office/powerpoint/2010/main" val="136786012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4B6F1A-0A93-109F-CB97-E5A6AF3A3875}"/>
              </a:ext>
            </a:extLst>
          </p:cNvPr>
          <p:cNvSpPr>
            <a:spLocks noGrp="1"/>
          </p:cNvSpPr>
          <p:nvPr>
            <p:ph type="title"/>
          </p:nvPr>
        </p:nvSpPr>
        <p:spPr>
          <a:xfrm>
            <a:off x="1097280" y="263527"/>
            <a:ext cx="10058400" cy="1450757"/>
          </a:xfrm>
        </p:spPr>
        <p:txBody>
          <a:bodyPr anchor="ctr">
            <a:normAutofit/>
          </a:bodyPr>
          <a:lstStyle/>
          <a:p>
            <a:pPr algn="ctr"/>
            <a:r>
              <a:rPr lang="en-US" sz="4000" b="1" dirty="0">
                <a:effectLst/>
                <a:latin typeface="Times New Roman" panose="02020603050405020304"/>
                <a:ea typeface="Times New Roman" panose="02020603050405020304"/>
                <a:cs typeface="Times New Roman" panose="02020603050405020304"/>
              </a:rPr>
              <a:t>Method of Asking</a:t>
            </a:r>
            <a:endParaRPr lang="en-GB" sz="4000" b="1" dirty="0">
              <a:effectLst/>
              <a:latin typeface="Times New Roman" panose="02020603050405020304"/>
              <a:ea typeface="Times New Roman" panose="02020603050405020304"/>
              <a:cs typeface="Times New Roman" panose="02020603050405020304"/>
            </a:endParaRPr>
          </a:p>
        </p:txBody>
      </p:sp>
      <p:sp>
        <p:nvSpPr>
          <p:cNvPr id="3" name="Content Placeholder 2">
            <a:extLst>
              <a:ext uri="{FF2B5EF4-FFF2-40B4-BE49-F238E27FC236}">
                <a16:creationId xmlns:a16="http://schemas.microsoft.com/office/drawing/2014/main" id="{272B06CB-7FFE-C3B5-4BAA-35D28EA4EA50}"/>
              </a:ext>
            </a:extLst>
          </p:cNvPr>
          <p:cNvSpPr>
            <a:spLocks noGrp="1"/>
          </p:cNvSpPr>
          <p:nvPr>
            <p:ph idx="1"/>
          </p:nvPr>
        </p:nvSpPr>
        <p:spPr>
          <a:xfrm>
            <a:off x="1247987" y="1798679"/>
            <a:ext cx="6695010" cy="4023360"/>
          </a:xfrm>
        </p:spPr>
        <p:txBody>
          <a:bodyPr>
            <a:normAutofit fontScale="92500" lnSpcReduction="20000"/>
          </a:bodyPr>
          <a:lstStyle/>
          <a:p>
            <a:pPr algn="l" rtl="0">
              <a:lnSpc>
                <a:spcPct val="150000"/>
              </a:lnSpc>
              <a:buFont typeface="Wingdings" panose="05000000000000000000" pitchFamily="2" charset="2"/>
              <a:buChar char="Ø"/>
            </a:pPr>
            <a:r>
              <a:rPr lang="en-GB" sz="1800" dirty="0">
                <a:solidFill>
                  <a:schemeClr val="tx1"/>
                </a:solidFill>
                <a:effectLst/>
                <a:latin typeface="Times New Roman" panose="02020603050405020304"/>
                <a:ea typeface="Calibri" panose="020F0502020204030204" pitchFamily="34" charset="0"/>
                <a:cs typeface="+mj-cs"/>
              </a:rPr>
              <a:t>Semi-structured interviews will be performed to facilitates participants to share their experiences </a:t>
            </a:r>
            <a:r>
              <a:rPr lang="en-GB" sz="1800" dirty="0" smtClean="0">
                <a:solidFill>
                  <a:schemeClr val="tx1"/>
                </a:solidFill>
                <a:effectLst/>
                <a:latin typeface="Times New Roman" panose="02020603050405020304"/>
                <a:ea typeface="Calibri" panose="020F0502020204030204" pitchFamily="34" charset="0"/>
                <a:cs typeface="+mj-cs"/>
              </a:rPr>
              <a:t>in-depth </a:t>
            </a:r>
            <a:r>
              <a:rPr lang="en-US" sz="1800" dirty="0">
                <a:solidFill>
                  <a:schemeClr val="tx1"/>
                </a:solidFill>
              </a:rPr>
              <a:t>(Rosenthal et al., 2021)</a:t>
            </a:r>
            <a:r>
              <a:rPr lang="en-GB" sz="1800" dirty="0" smtClean="0">
                <a:solidFill>
                  <a:schemeClr val="tx1"/>
                </a:solidFill>
                <a:effectLst/>
                <a:latin typeface="Times New Roman" panose="02020603050405020304"/>
                <a:ea typeface="Calibri" panose="020F0502020204030204" pitchFamily="34" charset="0"/>
                <a:cs typeface="+mj-cs"/>
              </a:rPr>
              <a:t>.</a:t>
            </a:r>
          </a:p>
          <a:p>
            <a:pPr algn="l" rtl="0">
              <a:lnSpc>
                <a:spcPct val="150000"/>
              </a:lnSpc>
              <a:buFont typeface="Wingdings" panose="05000000000000000000" pitchFamily="2" charset="2"/>
              <a:buChar char="Ø"/>
            </a:pPr>
            <a:r>
              <a:rPr lang="en-GB" sz="1800" dirty="0" smtClean="0">
                <a:solidFill>
                  <a:schemeClr val="tx1"/>
                </a:solidFill>
                <a:effectLst/>
                <a:latin typeface="Times New Roman" panose="02020603050405020304"/>
                <a:ea typeface="Calibri" panose="020F0502020204030204" pitchFamily="34" charset="0"/>
                <a:cs typeface="+mj-cs"/>
              </a:rPr>
              <a:t>Follow-up </a:t>
            </a:r>
            <a:r>
              <a:rPr lang="en-GB" sz="1800" dirty="0">
                <a:solidFill>
                  <a:schemeClr val="tx1"/>
                </a:solidFill>
                <a:effectLst/>
                <a:latin typeface="Times New Roman" panose="02020603050405020304"/>
                <a:ea typeface="Calibri" panose="020F0502020204030204" pitchFamily="34" charset="0"/>
                <a:cs typeface="+mj-cs"/>
              </a:rPr>
              <a:t>probes will also be utilized to deal more deeper into specific aspects of their experiences. Interviews will be performed either face-to-face or virtually which are based on participant preferences along with their </a:t>
            </a:r>
            <a:r>
              <a:rPr lang="en-GB" sz="1800" dirty="0" smtClean="0">
                <a:solidFill>
                  <a:schemeClr val="tx1"/>
                </a:solidFill>
                <a:effectLst/>
                <a:latin typeface="Times New Roman" panose="02020603050405020304"/>
                <a:ea typeface="Calibri" panose="020F0502020204030204" pitchFamily="34" charset="0"/>
                <a:cs typeface="+mj-cs"/>
              </a:rPr>
              <a:t>feasibility </a:t>
            </a:r>
            <a:r>
              <a:rPr lang="en-US" sz="1800" dirty="0">
                <a:solidFill>
                  <a:schemeClr val="tx1"/>
                </a:solidFill>
              </a:rPr>
              <a:t>(</a:t>
            </a:r>
            <a:r>
              <a:rPr lang="en-US" sz="1800" dirty="0" err="1">
                <a:solidFill>
                  <a:schemeClr val="tx1"/>
                </a:solidFill>
              </a:rPr>
              <a:t>Pirrie</a:t>
            </a:r>
            <a:r>
              <a:rPr lang="en-US" sz="1800" dirty="0">
                <a:solidFill>
                  <a:schemeClr val="tx1"/>
                </a:solidFill>
              </a:rPr>
              <a:t> et al., 2020)</a:t>
            </a:r>
            <a:r>
              <a:rPr lang="en-GB" sz="1800" dirty="0" smtClean="0">
                <a:solidFill>
                  <a:schemeClr val="tx1"/>
                </a:solidFill>
                <a:effectLst/>
                <a:latin typeface="Times New Roman" panose="02020603050405020304"/>
                <a:ea typeface="Calibri" panose="020F0502020204030204" pitchFamily="34" charset="0"/>
                <a:cs typeface="+mj-cs"/>
              </a:rPr>
              <a:t>.</a:t>
            </a:r>
            <a:endParaRPr lang="en-GB" sz="1800" dirty="0">
              <a:solidFill>
                <a:schemeClr val="tx1"/>
              </a:solidFill>
              <a:effectLst/>
              <a:latin typeface="Times New Roman" panose="02020603050405020304"/>
              <a:ea typeface="Calibri" panose="020F0502020204030204" pitchFamily="34" charset="0"/>
              <a:cs typeface="+mj-cs"/>
            </a:endParaRPr>
          </a:p>
          <a:p>
            <a:pPr algn="l" rtl="0">
              <a:lnSpc>
                <a:spcPct val="150000"/>
              </a:lnSpc>
              <a:buFont typeface="Wingdings" panose="05000000000000000000" pitchFamily="2" charset="2"/>
              <a:buChar char="Ø"/>
            </a:pPr>
            <a:r>
              <a:rPr lang="en-GB" sz="1800" dirty="0">
                <a:solidFill>
                  <a:schemeClr val="tx1"/>
                </a:solidFill>
                <a:effectLst/>
                <a:latin typeface="Times New Roman" panose="02020603050405020304"/>
                <a:ea typeface="Calibri" panose="020F0502020204030204" pitchFamily="34" charset="0"/>
                <a:cs typeface="+mj-cs"/>
              </a:rPr>
              <a:t>Employing a proper qualitative approach, this research aims to facilitate a proper rich understanding of the typical interplay among housing insecurity, mental health </a:t>
            </a:r>
            <a:r>
              <a:rPr lang="en-GB" sz="1800" dirty="0" smtClean="0">
                <a:solidFill>
                  <a:schemeClr val="tx1"/>
                </a:solidFill>
                <a:effectLst/>
                <a:latin typeface="Times New Roman" panose="02020603050405020304"/>
                <a:ea typeface="Calibri" panose="020F0502020204030204" pitchFamily="34" charset="0"/>
                <a:cs typeface="+mj-cs"/>
              </a:rPr>
              <a:t>challenges </a:t>
            </a:r>
            <a:r>
              <a:rPr lang="en-GB" sz="1800" dirty="0">
                <a:solidFill>
                  <a:schemeClr val="tx1"/>
                </a:solidFill>
                <a:effectLst/>
                <a:latin typeface="Times New Roman" panose="02020603050405020304"/>
                <a:ea typeface="Calibri" panose="020F0502020204030204" pitchFamily="34" charset="0"/>
                <a:cs typeface="+mj-cs"/>
              </a:rPr>
              <a:t>as well and chronic health conditions among older adults in the </a:t>
            </a:r>
            <a:r>
              <a:rPr lang="en-GB" sz="1800" dirty="0" smtClean="0">
                <a:solidFill>
                  <a:schemeClr val="tx1"/>
                </a:solidFill>
                <a:effectLst/>
                <a:latin typeface="Times New Roman" panose="02020603050405020304"/>
                <a:ea typeface="Calibri" panose="020F0502020204030204" pitchFamily="34" charset="0"/>
                <a:cs typeface="+mj-cs"/>
              </a:rPr>
              <a:t>UK </a:t>
            </a:r>
            <a:r>
              <a:rPr lang="en-US" sz="1800" dirty="0">
                <a:solidFill>
                  <a:schemeClr val="tx1"/>
                </a:solidFill>
              </a:rPr>
              <a:t>(</a:t>
            </a:r>
            <a:r>
              <a:rPr lang="en-US" sz="1800" dirty="0" err="1">
                <a:solidFill>
                  <a:schemeClr val="tx1"/>
                </a:solidFill>
              </a:rPr>
              <a:t>Vicerra</a:t>
            </a:r>
            <a:r>
              <a:rPr lang="en-US" sz="1800" dirty="0">
                <a:solidFill>
                  <a:schemeClr val="tx1"/>
                </a:solidFill>
              </a:rPr>
              <a:t> et al., 2022)</a:t>
            </a:r>
            <a:r>
              <a:rPr lang="en-GB" sz="1800" dirty="0" smtClean="0">
                <a:solidFill>
                  <a:schemeClr val="tx1"/>
                </a:solidFill>
                <a:effectLst/>
                <a:latin typeface="Times New Roman" panose="02020603050405020304"/>
                <a:ea typeface="Calibri" panose="020F0502020204030204" pitchFamily="34" charset="0"/>
                <a:cs typeface="+mj-cs"/>
              </a:rPr>
              <a:t>.</a:t>
            </a:r>
            <a:endParaRPr lang="en-GB" sz="1800" dirty="0">
              <a:solidFill>
                <a:schemeClr val="tx1"/>
              </a:solidFill>
              <a:effectLst/>
              <a:latin typeface="Times New Roman" panose="02020603050405020304"/>
              <a:ea typeface="Calibri" panose="020F0502020204030204" pitchFamily="34" charset="0"/>
              <a:cs typeface="+mj-cs"/>
            </a:endParaRPr>
          </a:p>
        </p:txBody>
      </p:sp>
      <p:pic>
        <p:nvPicPr>
          <p:cNvPr id="9218" name="Picture 2" descr="The Socratic Method Questioning Technique Explain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79724" y="2125591"/>
            <a:ext cx="3684897" cy="2705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67533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305175"/>
            <a:ext cx="10058400" cy="1032306"/>
          </a:xfrm>
        </p:spPr>
        <p:txBody>
          <a:bodyPr>
            <a:normAutofit/>
          </a:bodyPr>
          <a:lstStyle/>
          <a:p>
            <a:pPr algn="ctr"/>
            <a:r>
              <a:rPr lang="en-US" sz="3600" b="1" dirty="0">
                <a:latin typeface="Times New Roman" panose="02020603050405020304" pitchFamily="18" charset="0"/>
                <a:cs typeface="Times New Roman" panose="02020603050405020304" pitchFamily="18" charset="0"/>
              </a:rPr>
              <a:t>Implication of the Research</a:t>
            </a:r>
          </a:p>
        </p:txBody>
      </p:sp>
      <p:sp>
        <p:nvSpPr>
          <p:cNvPr id="3" name="Content Placeholder 2"/>
          <p:cNvSpPr>
            <a:spLocks noGrp="1"/>
          </p:cNvSpPr>
          <p:nvPr>
            <p:ph idx="1"/>
          </p:nvPr>
        </p:nvSpPr>
        <p:spPr>
          <a:xfrm>
            <a:off x="1203277" y="1768750"/>
            <a:ext cx="6275696" cy="5253023"/>
          </a:xfrm>
        </p:spPr>
        <p:txBody>
          <a:bodyPr>
            <a:normAutofit/>
          </a:bodyPr>
          <a:lstStyle/>
          <a:p>
            <a:pPr algn="just" rtl="0">
              <a:lnSpc>
                <a:spcPct val="150000"/>
              </a:lnSpc>
              <a:buFont typeface="Wingdings" panose="05000000000000000000" pitchFamily="2" charset="2"/>
              <a:buChar char="Ø"/>
            </a:pPr>
            <a:r>
              <a:rPr lang="en-GB" dirty="0" smtClean="0">
                <a:solidFill>
                  <a:schemeClr val="tx1"/>
                </a:solidFill>
                <a:latin typeface="Times New Roman" panose="02020603050405020304" pitchFamily="18" charset="0"/>
                <a:cs typeface="Times New Roman" panose="02020603050405020304" pitchFamily="18" charset="0"/>
              </a:rPr>
              <a:t>The usage of thematic </a:t>
            </a:r>
            <a:r>
              <a:rPr lang="en-GB" dirty="0">
                <a:solidFill>
                  <a:schemeClr val="tx1"/>
                </a:solidFill>
                <a:latin typeface="Times New Roman" panose="02020603050405020304" pitchFamily="18" charset="0"/>
                <a:cs typeface="Times New Roman" panose="02020603050405020304" pitchFamily="18" charset="0"/>
              </a:rPr>
              <a:t>analysis </a:t>
            </a:r>
            <a:r>
              <a:rPr lang="en-GB" dirty="0" smtClean="0">
                <a:solidFill>
                  <a:schemeClr val="tx1"/>
                </a:solidFill>
                <a:latin typeface="Times New Roman" panose="02020603050405020304" pitchFamily="18" charset="0"/>
                <a:cs typeface="Times New Roman" panose="02020603050405020304" pitchFamily="18" charset="0"/>
              </a:rPr>
              <a:t>will be used which allows to </a:t>
            </a:r>
            <a:r>
              <a:rPr lang="en-GB" dirty="0">
                <a:solidFill>
                  <a:schemeClr val="tx1"/>
                </a:solidFill>
                <a:latin typeface="Times New Roman" panose="02020603050405020304" pitchFamily="18" charset="0"/>
                <a:cs typeface="Times New Roman" panose="02020603050405020304" pitchFamily="18" charset="0"/>
              </a:rPr>
              <a:t>show </a:t>
            </a:r>
            <a:r>
              <a:rPr lang="en-GB" dirty="0" smtClean="0">
                <a:solidFill>
                  <a:schemeClr val="tx1"/>
                </a:solidFill>
                <a:latin typeface="Times New Roman" panose="02020603050405020304" pitchFamily="18" charset="0"/>
                <a:cs typeface="Times New Roman" panose="02020603050405020304" pitchFamily="18" charset="0"/>
              </a:rPr>
              <a:t>specific patterns for the impact of housing insecurity in older people in getting to know and the </a:t>
            </a:r>
            <a:r>
              <a:rPr lang="en-GB" dirty="0">
                <a:solidFill>
                  <a:schemeClr val="tx1"/>
                </a:solidFill>
                <a:latin typeface="Times New Roman" panose="02020603050405020304" pitchFamily="18" charset="0"/>
                <a:cs typeface="Times New Roman" panose="02020603050405020304" pitchFamily="18" charset="0"/>
              </a:rPr>
              <a:t>themes within data </a:t>
            </a:r>
            <a:r>
              <a:rPr lang="en-GB" dirty="0" smtClean="0">
                <a:solidFill>
                  <a:schemeClr val="tx1"/>
                </a:solidFill>
                <a:latin typeface="Times New Roman" panose="02020603050405020304" pitchFamily="18" charset="0"/>
                <a:cs typeface="Times New Roman" panose="02020603050405020304" pitchFamily="18" charset="0"/>
              </a:rPr>
              <a:t>that provides </a:t>
            </a:r>
            <a:r>
              <a:rPr lang="en-GB" dirty="0">
                <a:solidFill>
                  <a:schemeClr val="tx1"/>
                </a:solidFill>
                <a:latin typeface="Times New Roman" panose="02020603050405020304" pitchFamily="18" charset="0"/>
                <a:cs typeface="Times New Roman" panose="02020603050405020304" pitchFamily="18" charset="0"/>
              </a:rPr>
              <a:t>the valuable insights </a:t>
            </a:r>
            <a:r>
              <a:rPr lang="en-GB" dirty="0" smtClean="0">
                <a:solidFill>
                  <a:schemeClr val="tx1"/>
                </a:solidFill>
                <a:latin typeface="Times New Roman" panose="02020603050405020304" pitchFamily="18" charset="0"/>
                <a:cs typeface="Times New Roman" panose="02020603050405020304" pitchFamily="18" charset="0"/>
              </a:rPr>
              <a:t>which can </a:t>
            </a:r>
            <a:r>
              <a:rPr lang="en-GB" dirty="0">
                <a:solidFill>
                  <a:schemeClr val="tx1"/>
                </a:solidFill>
                <a:latin typeface="Times New Roman" panose="02020603050405020304" pitchFamily="18" charset="0"/>
                <a:cs typeface="Times New Roman" panose="02020603050405020304" pitchFamily="18" charset="0"/>
              </a:rPr>
              <a:t>inform theory development, policy-making </a:t>
            </a:r>
            <a:r>
              <a:rPr lang="en-GB" dirty="0" smtClean="0">
                <a:solidFill>
                  <a:schemeClr val="tx1"/>
                </a:solidFill>
                <a:latin typeface="Times New Roman" panose="02020603050405020304" pitchFamily="18" charset="0"/>
                <a:cs typeface="Times New Roman" panose="02020603050405020304" pitchFamily="18" charset="0"/>
              </a:rPr>
              <a:t>and certain the </a:t>
            </a:r>
            <a:r>
              <a:rPr lang="en-GB" dirty="0">
                <a:solidFill>
                  <a:schemeClr val="tx1"/>
                </a:solidFill>
                <a:latin typeface="Times New Roman" panose="02020603050405020304" pitchFamily="18" charset="0"/>
                <a:cs typeface="Times New Roman" panose="02020603050405020304" pitchFamily="18" charset="0"/>
              </a:rPr>
              <a:t>practical applications in several </a:t>
            </a:r>
            <a:r>
              <a:rPr lang="en-GB" dirty="0" smtClean="0">
                <a:solidFill>
                  <a:schemeClr val="tx1"/>
                </a:solidFill>
                <a:latin typeface="Times New Roman" panose="02020603050405020304" pitchFamily="18" charset="0"/>
                <a:cs typeface="Times New Roman" panose="02020603050405020304" pitchFamily="18" charset="0"/>
              </a:rPr>
              <a:t>fields </a:t>
            </a:r>
            <a:r>
              <a:rPr lang="en-US" dirty="0">
                <a:solidFill>
                  <a:schemeClr val="tx1"/>
                </a:solidFill>
              </a:rPr>
              <a:t>(Paul et al., 2020)</a:t>
            </a:r>
            <a:r>
              <a:rPr lang="en-GB" dirty="0" smtClean="0">
                <a:solidFill>
                  <a:schemeClr val="tx1"/>
                </a:solidFill>
                <a:latin typeface="Times New Roman" panose="02020603050405020304" pitchFamily="18" charset="0"/>
                <a:cs typeface="Times New Roman" panose="02020603050405020304" pitchFamily="18" charset="0"/>
              </a:rPr>
              <a:t>.</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10242" name="Picture 2" descr="The Art of Interpretation: A Journey through Thematic Analysis - Mind the  Graph Blo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02054" y="2224584"/>
            <a:ext cx="3711386" cy="28410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120333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E0572-BE3F-2325-A424-9615DF29D87F}"/>
              </a:ext>
            </a:extLst>
          </p:cNvPr>
          <p:cNvSpPr>
            <a:spLocks noGrp="1"/>
          </p:cNvSpPr>
          <p:nvPr>
            <p:ph type="title"/>
          </p:nvPr>
        </p:nvSpPr>
        <p:spPr>
          <a:xfrm>
            <a:off x="998388" y="595790"/>
            <a:ext cx="9583217" cy="984460"/>
          </a:xfrm>
        </p:spPr>
        <p:txBody>
          <a:bodyPr/>
          <a:lstStyle/>
          <a:p>
            <a:pPr algn="ctr"/>
            <a:r>
              <a:rPr lang="en-GB" b="1" dirty="0"/>
              <a:t>Ethical Consideration</a:t>
            </a:r>
            <a:endParaRPr lang="en-US" b="1" dirty="0"/>
          </a:p>
        </p:txBody>
      </p:sp>
      <p:sp>
        <p:nvSpPr>
          <p:cNvPr id="3" name="Content Placeholder 2">
            <a:extLst>
              <a:ext uri="{FF2B5EF4-FFF2-40B4-BE49-F238E27FC236}">
                <a16:creationId xmlns:a16="http://schemas.microsoft.com/office/drawing/2014/main" id="{DBAC3C0F-6528-F670-D7F2-1CAF1353094A}"/>
              </a:ext>
            </a:extLst>
          </p:cNvPr>
          <p:cNvSpPr>
            <a:spLocks noGrp="1"/>
          </p:cNvSpPr>
          <p:nvPr>
            <p:ph idx="1"/>
          </p:nvPr>
        </p:nvSpPr>
        <p:spPr>
          <a:xfrm>
            <a:off x="485098" y="1675784"/>
            <a:ext cx="8058400" cy="4684072"/>
          </a:xfrm>
        </p:spPr>
        <p:txBody>
          <a:bodyPr>
            <a:noAutofit/>
          </a:bodyPr>
          <a:lstStyle/>
          <a:p>
            <a:pPr marL="0" indent="0" algn="just" rtl="0">
              <a:lnSpc>
                <a:spcPct val="150000"/>
              </a:lnSpc>
              <a:buNone/>
            </a:pPr>
            <a:r>
              <a:rPr lang="en-GB" sz="1600" dirty="0">
                <a:solidFill>
                  <a:schemeClr val="tx1"/>
                </a:solidFill>
                <a:effectLst/>
                <a:latin typeface="Times New Roman" panose="02020603050405020304"/>
                <a:ea typeface="Calibri" panose="020F0502020204030204" pitchFamily="34" charset="0"/>
                <a:cs typeface="Arial" panose="020B0604020202020204" pitchFamily="34" charset="0"/>
              </a:rPr>
              <a:t>Potential Ethical approval will be collected from the relevant institutional review board. Informed consent will be acquired from all the participants along certain measures will be taken to ensure </a:t>
            </a:r>
            <a:r>
              <a:rPr lang="en-GB" sz="1600" dirty="0" smtClean="0">
                <a:solidFill>
                  <a:schemeClr val="tx1"/>
                </a:solidFill>
                <a:effectLst/>
                <a:latin typeface="Times New Roman" panose="02020603050405020304"/>
                <a:ea typeface="Calibri" panose="020F0502020204030204" pitchFamily="34" charset="0"/>
                <a:cs typeface="Arial" panose="020B0604020202020204" pitchFamily="34" charset="0"/>
              </a:rPr>
              <a:t>confidentiality </a:t>
            </a:r>
            <a:r>
              <a:rPr lang="en-US" sz="1600" dirty="0">
                <a:solidFill>
                  <a:schemeClr val="tx1"/>
                </a:solidFill>
              </a:rPr>
              <a:t>(Porto Valente et al., 2022)</a:t>
            </a:r>
            <a:r>
              <a:rPr lang="en-GB" sz="1600" dirty="0" smtClean="0">
                <a:solidFill>
                  <a:schemeClr val="tx1"/>
                </a:solidFill>
                <a:effectLst/>
                <a:latin typeface="Times New Roman" panose="02020603050405020304"/>
                <a:ea typeface="Calibri" panose="020F0502020204030204" pitchFamily="34" charset="0"/>
                <a:cs typeface="Arial" panose="020B0604020202020204" pitchFamily="34" charset="0"/>
              </a:rPr>
              <a:t>.</a:t>
            </a:r>
          </a:p>
          <a:p>
            <a:pPr algn="just" rtl="0">
              <a:lnSpc>
                <a:spcPct val="150000"/>
              </a:lnSpc>
              <a:buFont typeface="Wingdings" panose="05000000000000000000" pitchFamily="2" charset="2"/>
              <a:buChar char="Ø"/>
            </a:pPr>
            <a:r>
              <a:rPr lang="en-US" sz="1600" b="1" dirty="0">
                <a:solidFill>
                  <a:schemeClr val="tx1"/>
                </a:solidFill>
                <a:latin typeface="Times New Roman" panose="02020603050405020304"/>
                <a:ea typeface="Calibri" panose="020F0502020204030204" pitchFamily="34" charset="0"/>
                <a:cs typeface="Arial" panose="020B0604020202020204" pitchFamily="34" charset="0"/>
              </a:rPr>
              <a:t>Confidentiality</a:t>
            </a:r>
            <a:r>
              <a:rPr lang="en-US" sz="1600" dirty="0">
                <a:solidFill>
                  <a:schemeClr val="tx1"/>
                </a:solidFill>
                <a:latin typeface="Times New Roman" panose="02020603050405020304"/>
                <a:ea typeface="Calibri" panose="020F0502020204030204" pitchFamily="34" charset="0"/>
                <a:cs typeface="Arial" panose="020B0604020202020204" pitchFamily="34" charset="0"/>
              </a:rPr>
              <a:t>: </a:t>
            </a:r>
            <a:r>
              <a:rPr lang="en-US" sz="1600" dirty="0" smtClean="0">
                <a:solidFill>
                  <a:schemeClr val="tx1"/>
                </a:solidFill>
                <a:latin typeface="Times New Roman" panose="02020603050405020304"/>
                <a:ea typeface="Calibri" panose="020F0502020204030204" pitchFamily="34" charset="0"/>
                <a:cs typeface="Arial" panose="020B0604020202020204" pitchFamily="34" charset="0"/>
              </a:rPr>
              <a:t>Participant </a:t>
            </a:r>
            <a:r>
              <a:rPr lang="en-US" sz="1600" dirty="0">
                <a:solidFill>
                  <a:schemeClr val="tx1"/>
                </a:solidFill>
                <a:latin typeface="Times New Roman" panose="02020603050405020304"/>
                <a:ea typeface="Calibri" panose="020F0502020204030204" pitchFamily="34" charset="0"/>
                <a:cs typeface="Arial" panose="020B0604020202020204" pitchFamily="34" charset="0"/>
              </a:rPr>
              <a:t>will be </a:t>
            </a:r>
            <a:r>
              <a:rPr lang="en-US" sz="1600" dirty="0" smtClean="0">
                <a:solidFill>
                  <a:schemeClr val="tx1"/>
                </a:solidFill>
                <a:latin typeface="Times New Roman" panose="02020603050405020304"/>
                <a:ea typeface="Calibri" panose="020F0502020204030204" pitchFamily="34" charset="0"/>
                <a:cs typeface="Arial" panose="020B0604020202020204" pitchFamily="34" charset="0"/>
              </a:rPr>
              <a:t>given a </a:t>
            </a:r>
            <a:r>
              <a:rPr lang="en-US" sz="1600" dirty="0">
                <a:solidFill>
                  <a:schemeClr val="tx1"/>
                </a:solidFill>
                <a:latin typeface="Times New Roman" panose="02020603050405020304"/>
                <a:ea typeface="Calibri" panose="020F0502020204030204" pitchFamily="34" charset="0"/>
                <a:cs typeface="Arial" panose="020B0604020202020204" pitchFamily="34" charset="0"/>
              </a:rPr>
              <a:t>study code to </a:t>
            </a:r>
            <a:r>
              <a:rPr lang="en-US" sz="1600" dirty="0" smtClean="0">
                <a:solidFill>
                  <a:schemeClr val="tx1"/>
                </a:solidFill>
                <a:latin typeface="Times New Roman" panose="02020603050405020304"/>
                <a:ea typeface="Calibri" panose="020F0502020204030204" pitchFamily="34" charset="0"/>
                <a:cs typeface="Arial" panose="020B0604020202020204" pitchFamily="34" charset="0"/>
              </a:rPr>
              <a:t>individually anonymize data</a:t>
            </a:r>
            <a:r>
              <a:rPr lang="en-US" sz="1600" dirty="0">
                <a:solidFill>
                  <a:schemeClr val="tx1"/>
                </a:solidFill>
                <a:latin typeface="Times New Roman" panose="02020603050405020304"/>
                <a:ea typeface="Calibri" panose="020F0502020204030204" pitchFamily="34" charset="0"/>
                <a:cs typeface="Arial" panose="020B0604020202020204" pitchFamily="34" charset="0"/>
              </a:rPr>
              <a:t>.</a:t>
            </a:r>
          </a:p>
          <a:p>
            <a:pPr algn="just" rtl="0">
              <a:lnSpc>
                <a:spcPct val="150000"/>
              </a:lnSpc>
              <a:buFont typeface="Wingdings" panose="05000000000000000000" pitchFamily="2" charset="2"/>
              <a:buChar char="Ø"/>
            </a:pPr>
            <a:r>
              <a:rPr lang="en-US" sz="1600" b="1" dirty="0">
                <a:solidFill>
                  <a:schemeClr val="tx1"/>
                </a:solidFill>
                <a:latin typeface="Times New Roman" panose="02020603050405020304"/>
                <a:ea typeface="Calibri" panose="020F0502020204030204" pitchFamily="34" charset="0"/>
                <a:cs typeface="Arial" panose="020B0604020202020204" pitchFamily="34" charset="0"/>
              </a:rPr>
              <a:t>Voluntary Participation</a:t>
            </a:r>
            <a:r>
              <a:rPr lang="en-US" sz="1600" dirty="0">
                <a:solidFill>
                  <a:schemeClr val="tx1"/>
                </a:solidFill>
                <a:latin typeface="Times New Roman" panose="02020603050405020304"/>
                <a:ea typeface="Calibri" panose="020F0502020204030204" pitchFamily="34" charset="0"/>
                <a:cs typeface="Arial" panose="020B0604020202020204" pitchFamily="34" charset="0"/>
              </a:rPr>
              <a:t>: Participants </a:t>
            </a:r>
            <a:r>
              <a:rPr lang="en-US" sz="1600" dirty="0" smtClean="0">
                <a:solidFill>
                  <a:schemeClr val="tx1"/>
                </a:solidFill>
                <a:latin typeface="Times New Roman" panose="02020603050405020304"/>
                <a:ea typeface="Calibri" panose="020F0502020204030204" pitchFamily="34" charset="0"/>
                <a:cs typeface="Arial" panose="020B0604020202020204" pitchFamily="34" charset="0"/>
              </a:rPr>
              <a:t>might withdraw </a:t>
            </a:r>
            <a:r>
              <a:rPr lang="en-US" sz="1600" dirty="0">
                <a:solidFill>
                  <a:schemeClr val="tx1"/>
                </a:solidFill>
                <a:latin typeface="Times New Roman" panose="02020603050405020304"/>
                <a:ea typeface="Calibri" panose="020F0502020204030204" pitchFamily="34" charset="0"/>
                <a:cs typeface="Arial" panose="020B0604020202020204" pitchFamily="34" charset="0"/>
              </a:rPr>
              <a:t>from the study at any time without </a:t>
            </a:r>
            <a:r>
              <a:rPr lang="en-US" sz="1600" dirty="0" smtClean="0">
                <a:solidFill>
                  <a:schemeClr val="tx1"/>
                </a:solidFill>
                <a:latin typeface="Times New Roman" panose="02020603050405020304"/>
                <a:ea typeface="Calibri" panose="020F0502020204030204" pitchFamily="34" charset="0"/>
                <a:cs typeface="Arial" panose="020B0604020202020204" pitchFamily="34" charset="0"/>
              </a:rPr>
              <a:t>any issue </a:t>
            </a:r>
            <a:r>
              <a:rPr lang="en-US" sz="1600" dirty="0">
                <a:solidFill>
                  <a:schemeClr val="tx1"/>
                </a:solidFill>
              </a:rPr>
              <a:t>(</a:t>
            </a:r>
            <a:r>
              <a:rPr lang="en-US" sz="1600" dirty="0" err="1">
                <a:solidFill>
                  <a:schemeClr val="tx1"/>
                </a:solidFill>
              </a:rPr>
              <a:t>Pirrie</a:t>
            </a:r>
            <a:r>
              <a:rPr lang="en-US" sz="1600" dirty="0">
                <a:solidFill>
                  <a:schemeClr val="tx1"/>
                </a:solidFill>
              </a:rPr>
              <a:t> et al., 2020)</a:t>
            </a:r>
            <a:r>
              <a:rPr lang="en-US" sz="1600" dirty="0" smtClean="0">
                <a:solidFill>
                  <a:schemeClr val="tx1"/>
                </a:solidFill>
                <a:latin typeface="Times New Roman" panose="02020603050405020304"/>
                <a:ea typeface="Calibri" panose="020F0502020204030204" pitchFamily="34" charset="0"/>
                <a:cs typeface="Arial" panose="020B0604020202020204" pitchFamily="34" charset="0"/>
              </a:rPr>
              <a:t>.</a:t>
            </a:r>
            <a:endParaRPr lang="en-US" sz="1600" dirty="0">
              <a:solidFill>
                <a:schemeClr val="tx1"/>
              </a:solidFill>
              <a:latin typeface="Times New Roman" panose="02020603050405020304"/>
              <a:ea typeface="Calibri" panose="020F0502020204030204" pitchFamily="34" charset="0"/>
              <a:cs typeface="Arial" panose="020B0604020202020204" pitchFamily="34" charset="0"/>
            </a:endParaRPr>
          </a:p>
          <a:p>
            <a:pPr algn="just" rtl="0">
              <a:lnSpc>
                <a:spcPct val="150000"/>
              </a:lnSpc>
              <a:buFont typeface="Wingdings" panose="05000000000000000000" pitchFamily="2" charset="2"/>
              <a:buChar char="Ø"/>
            </a:pPr>
            <a:r>
              <a:rPr lang="en-US" sz="1600" b="1" dirty="0">
                <a:solidFill>
                  <a:schemeClr val="tx1"/>
                </a:solidFill>
                <a:latin typeface="Times New Roman" panose="02020603050405020304"/>
                <a:ea typeface="Calibri" panose="020F0502020204030204" pitchFamily="34" charset="0"/>
                <a:cs typeface="Arial" panose="020B0604020202020204" pitchFamily="34" charset="0"/>
              </a:rPr>
              <a:t>Secure Data Storage</a:t>
            </a:r>
            <a:r>
              <a:rPr lang="en-US" sz="1600" dirty="0">
                <a:solidFill>
                  <a:schemeClr val="tx1"/>
                </a:solidFill>
                <a:latin typeface="Times New Roman" panose="02020603050405020304"/>
                <a:ea typeface="Calibri" panose="020F0502020204030204" pitchFamily="34" charset="0"/>
                <a:cs typeface="Arial" panose="020B0604020202020204" pitchFamily="34" charset="0"/>
              </a:rPr>
              <a:t>: Data will be stored </a:t>
            </a:r>
            <a:r>
              <a:rPr lang="en-US" sz="1600" dirty="0" smtClean="0">
                <a:solidFill>
                  <a:schemeClr val="tx1"/>
                </a:solidFill>
                <a:latin typeface="Times New Roman" panose="02020603050405020304"/>
                <a:ea typeface="Calibri" panose="020F0502020204030204" pitchFamily="34" charset="0"/>
                <a:cs typeface="Arial" panose="020B0604020202020204" pitchFamily="34" charset="0"/>
              </a:rPr>
              <a:t>utilizing encrypted </a:t>
            </a:r>
            <a:r>
              <a:rPr lang="en-US" sz="1600" dirty="0">
                <a:solidFill>
                  <a:schemeClr val="tx1"/>
                </a:solidFill>
                <a:latin typeface="Times New Roman" panose="02020603050405020304"/>
                <a:ea typeface="Calibri" panose="020F0502020204030204" pitchFamily="34" charset="0"/>
                <a:cs typeface="Arial" panose="020B0604020202020204" pitchFamily="34" charset="0"/>
              </a:rPr>
              <a:t>files </a:t>
            </a:r>
            <a:r>
              <a:rPr lang="en-US" sz="1600" dirty="0" smtClean="0">
                <a:solidFill>
                  <a:schemeClr val="tx1"/>
                </a:solidFill>
                <a:latin typeface="Times New Roman" panose="02020603050405020304"/>
                <a:ea typeface="Calibri" panose="020F0502020204030204" pitchFamily="34" charset="0"/>
                <a:cs typeface="Arial" panose="020B0604020202020204" pitchFamily="34" charset="0"/>
              </a:rPr>
              <a:t>either university </a:t>
            </a:r>
            <a:r>
              <a:rPr lang="en-US" sz="1600" dirty="0">
                <a:solidFill>
                  <a:schemeClr val="tx1"/>
                </a:solidFill>
                <a:latin typeface="Times New Roman" panose="02020603050405020304"/>
                <a:ea typeface="Calibri" panose="020F0502020204030204" pitchFamily="34" charset="0"/>
                <a:cs typeface="Arial" panose="020B0604020202020204" pitchFamily="34" charset="0"/>
              </a:rPr>
              <a:t>cloud </a:t>
            </a:r>
            <a:r>
              <a:rPr lang="en-US" sz="1600" dirty="0" smtClean="0">
                <a:solidFill>
                  <a:schemeClr val="tx1"/>
                </a:solidFill>
                <a:latin typeface="Times New Roman" panose="02020603050405020304"/>
                <a:ea typeface="Calibri" panose="020F0502020204030204" pitchFamily="34" charset="0"/>
                <a:cs typeface="Arial" panose="020B0604020202020204" pitchFamily="34" charset="0"/>
              </a:rPr>
              <a:t>storage then will </a:t>
            </a:r>
            <a:r>
              <a:rPr lang="en-US" sz="1600" dirty="0">
                <a:solidFill>
                  <a:schemeClr val="tx1"/>
                </a:solidFill>
                <a:latin typeface="Times New Roman" panose="02020603050405020304"/>
                <a:ea typeface="Calibri" panose="020F0502020204030204" pitchFamily="34" charset="0"/>
                <a:cs typeface="Arial" panose="020B0604020202020204" pitchFamily="34" charset="0"/>
              </a:rPr>
              <a:t>be </a:t>
            </a:r>
            <a:r>
              <a:rPr lang="en-US" sz="1600" dirty="0" smtClean="0">
                <a:solidFill>
                  <a:schemeClr val="tx1"/>
                </a:solidFill>
                <a:latin typeface="Times New Roman" panose="02020603050405020304"/>
                <a:ea typeface="Calibri" panose="020F0502020204030204" pitchFamily="34" charset="0"/>
                <a:cs typeface="Arial" panose="020B0604020202020204" pitchFamily="34" charset="0"/>
              </a:rPr>
              <a:t>wasted upon </a:t>
            </a:r>
            <a:r>
              <a:rPr lang="en-US" sz="1600" dirty="0">
                <a:solidFill>
                  <a:schemeClr val="tx1"/>
                </a:solidFill>
                <a:latin typeface="Times New Roman" panose="02020603050405020304"/>
                <a:ea typeface="Calibri" panose="020F0502020204030204" pitchFamily="34" charset="0"/>
                <a:cs typeface="Arial" panose="020B0604020202020204" pitchFamily="34" charset="0"/>
              </a:rPr>
              <a:t>completion of the </a:t>
            </a:r>
            <a:r>
              <a:rPr lang="en-US" sz="1600" dirty="0" smtClean="0">
                <a:solidFill>
                  <a:schemeClr val="tx1"/>
                </a:solidFill>
                <a:latin typeface="Times New Roman" panose="02020603050405020304"/>
                <a:ea typeface="Calibri" panose="020F0502020204030204" pitchFamily="34" charset="0"/>
                <a:cs typeface="Arial" panose="020B0604020202020204" pitchFamily="34" charset="0"/>
              </a:rPr>
              <a:t>research </a:t>
            </a:r>
            <a:r>
              <a:rPr lang="en-US" sz="1600" dirty="0">
                <a:solidFill>
                  <a:schemeClr val="tx1"/>
                </a:solidFill>
              </a:rPr>
              <a:t>(</a:t>
            </a:r>
            <a:r>
              <a:rPr lang="en-GB" sz="1600" dirty="0">
                <a:solidFill>
                  <a:schemeClr val="tx1"/>
                </a:solidFill>
              </a:rPr>
              <a:t>Leung et al., 2020)</a:t>
            </a:r>
            <a:r>
              <a:rPr lang="en-US" sz="1600" dirty="0" smtClean="0">
                <a:solidFill>
                  <a:schemeClr val="tx1"/>
                </a:solidFill>
                <a:latin typeface="Times New Roman" panose="02020603050405020304"/>
                <a:ea typeface="Calibri" panose="020F0502020204030204" pitchFamily="34" charset="0"/>
                <a:cs typeface="Arial" panose="020B0604020202020204" pitchFamily="34" charset="0"/>
              </a:rPr>
              <a:t>.</a:t>
            </a:r>
            <a:endParaRPr lang="en-US" sz="1600" dirty="0">
              <a:solidFill>
                <a:schemeClr val="tx1"/>
              </a:solidFill>
              <a:latin typeface="Times New Roman" panose="02020603050405020304"/>
              <a:ea typeface="Calibri" panose="020F0502020204030204" pitchFamily="34" charset="0"/>
              <a:cs typeface="Arial" panose="020B0604020202020204" pitchFamily="34" charset="0"/>
            </a:endParaRPr>
          </a:p>
          <a:p>
            <a:pPr algn="just" rtl="0">
              <a:lnSpc>
                <a:spcPct val="150000"/>
              </a:lnSpc>
              <a:buFont typeface="Wingdings" panose="05000000000000000000" pitchFamily="2" charset="2"/>
              <a:buChar char="Ø"/>
            </a:pPr>
            <a:r>
              <a:rPr lang="en-US" sz="1600" b="1" dirty="0">
                <a:solidFill>
                  <a:schemeClr val="tx1"/>
                </a:solidFill>
                <a:latin typeface="Times New Roman" panose="02020603050405020304"/>
                <a:ea typeface="Calibri" panose="020F0502020204030204" pitchFamily="34" charset="0"/>
                <a:cs typeface="Arial" panose="020B0604020202020204" pitchFamily="34" charset="0"/>
              </a:rPr>
              <a:t>Informed Consent</a:t>
            </a:r>
            <a:r>
              <a:rPr lang="en-US" sz="1600" dirty="0">
                <a:solidFill>
                  <a:schemeClr val="tx1"/>
                </a:solidFill>
                <a:latin typeface="Times New Roman" panose="02020603050405020304"/>
                <a:ea typeface="Calibri" panose="020F0502020204030204" pitchFamily="34" charset="0"/>
                <a:cs typeface="Arial" panose="020B0604020202020204" pitchFamily="34" charset="0"/>
              </a:rPr>
              <a:t>: Participants will be </a:t>
            </a:r>
            <a:r>
              <a:rPr lang="en-US" sz="1600" dirty="0" smtClean="0">
                <a:solidFill>
                  <a:schemeClr val="tx1"/>
                </a:solidFill>
                <a:latin typeface="Times New Roman" panose="02020603050405020304"/>
                <a:ea typeface="Calibri" panose="020F0502020204030204" pitchFamily="34" charset="0"/>
                <a:cs typeface="Arial" panose="020B0604020202020204" pitchFamily="34" charset="0"/>
              </a:rPr>
              <a:t>properly informed for the </a:t>
            </a:r>
            <a:r>
              <a:rPr lang="en-US" sz="1600" dirty="0">
                <a:solidFill>
                  <a:schemeClr val="tx1"/>
                </a:solidFill>
                <a:latin typeface="Times New Roman" panose="02020603050405020304"/>
                <a:ea typeface="Calibri" panose="020F0502020204030204" pitchFamily="34" charset="0"/>
                <a:cs typeface="Arial" panose="020B0604020202020204" pitchFamily="34" charset="0"/>
              </a:rPr>
              <a:t>study aims, procedures, and potential risks before </a:t>
            </a:r>
            <a:r>
              <a:rPr lang="en-US" sz="1600" dirty="0" smtClean="0">
                <a:solidFill>
                  <a:schemeClr val="tx1"/>
                </a:solidFill>
                <a:latin typeface="Times New Roman" panose="02020603050405020304"/>
                <a:ea typeface="Calibri" panose="020F0502020204030204" pitchFamily="34" charset="0"/>
                <a:cs typeface="Arial" panose="020B0604020202020204" pitchFamily="34" charset="0"/>
              </a:rPr>
              <a:t>facilitating consent </a:t>
            </a:r>
            <a:r>
              <a:rPr lang="en-US" sz="1600" dirty="0">
                <a:solidFill>
                  <a:schemeClr val="tx1"/>
                </a:solidFill>
              </a:rPr>
              <a:t>(Mosley-Johnson et al., 2022)</a:t>
            </a:r>
            <a:r>
              <a:rPr lang="en-US" sz="1600" dirty="0" smtClean="0">
                <a:solidFill>
                  <a:schemeClr val="tx1"/>
                </a:solidFill>
                <a:latin typeface="Times New Roman" panose="02020603050405020304"/>
                <a:ea typeface="Calibri" panose="020F0502020204030204" pitchFamily="34" charset="0"/>
                <a:cs typeface="Arial" panose="020B0604020202020204" pitchFamily="34" charset="0"/>
              </a:rPr>
              <a:t>.</a:t>
            </a:r>
            <a:endParaRPr lang="en-GB" sz="1600" dirty="0">
              <a:solidFill>
                <a:schemeClr val="tx1"/>
              </a:solidFill>
              <a:effectLst/>
              <a:latin typeface="Times New Roman" panose="02020603050405020304"/>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8639032" y="2197290"/>
            <a:ext cx="3552968" cy="3220871"/>
          </a:xfrm>
          <a:prstGeom prst="rect">
            <a:avLst/>
          </a:prstGeom>
        </p:spPr>
      </p:pic>
    </p:spTree>
    <p:extLst>
      <p:ext uri="{BB962C8B-B14F-4D97-AF65-F5344CB8AC3E}">
        <p14:creationId xmlns:p14="http://schemas.microsoft.com/office/powerpoint/2010/main" val="11488589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4096" y="0"/>
            <a:ext cx="10058400" cy="1032306"/>
          </a:xfrm>
        </p:spPr>
        <p:txBody>
          <a:bodyPr>
            <a:normAutofit/>
          </a:bodyPr>
          <a:lstStyle/>
          <a:p>
            <a:pPr algn="ctr"/>
            <a:r>
              <a:rPr lang="en-US" sz="3600" b="1" dirty="0">
                <a:latin typeface="Times New Roman" panose="02020603050405020304" pitchFamily="18" charset="0"/>
                <a:cs typeface="Times New Roman" panose="02020603050405020304" pitchFamily="18" charset="0"/>
              </a:rPr>
              <a:t>Plan of work and Time Schedule (Gantt Chart)</a:t>
            </a:r>
          </a:p>
        </p:txBody>
      </p:sp>
      <p:pic>
        <p:nvPicPr>
          <p:cNvPr id="6" name="Content Placeholder 5"/>
          <p:cNvPicPr>
            <a:picLocks noGrp="1" noChangeAspect="1"/>
          </p:cNvPicPr>
          <p:nvPr>
            <p:ph idx="1"/>
          </p:nvPr>
        </p:nvPicPr>
        <p:blipFill>
          <a:blip r:embed="rId2"/>
          <a:stretch>
            <a:fillRect/>
          </a:stretch>
        </p:blipFill>
        <p:spPr>
          <a:xfrm>
            <a:off x="970671" y="1758462"/>
            <a:ext cx="10181825" cy="4492213"/>
          </a:xfrm>
          <a:prstGeom prst="rect">
            <a:avLst/>
          </a:prstGeom>
        </p:spPr>
      </p:pic>
    </p:spTree>
    <p:extLst>
      <p:ext uri="{BB962C8B-B14F-4D97-AF65-F5344CB8AC3E}">
        <p14:creationId xmlns:p14="http://schemas.microsoft.com/office/powerpoint/2010/main" val="22218680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2335" y="537187"/>
            <a:ext cx="10058400" cy="1032306"/>
          </a:xfrm>
        </p:spPr>
        <p:txBody>
          <a:bodyPr>
            <a:normAutofit/>
          </a:bodyPr>
          <a:lstStyle/>
          <a:p>
            <a:pPr algn="ctr"/>
            <a:r>
              <a:rPr lang="en-US" sz="3200" b="1" dirty="0">
                <a:latin typeface="Times New Roman" panose="02020603050405020304" pitchFamily="18" charset="0"/>
                <a:cs typeface="Times New Roman" panose="02020603050405020304" pitchFamily="18" charset="0"/>
              </a:rPr>
              <a:t>References</a:t>
            </a:r>
            <a:endParaRPr lang="en-US" sz="36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162335" y="1734629"/>
            <a:ext cx="10058400" cy="3931920"/>
          </a:xfrm>
        </p:spPr>
        <p:txBody>
          <a:bodyPr>
            <a:noAutofit/>
          </a:bodyPr>
          <a:lstStyle/>
          <a:p>
            <a:pPr marL="342900" lvl="0" indent="-342900" algn="l" rtl="0">
              <a:buFont typeface="+mj-lt"/>
              <a:buAutoNum type="arabicPeriod"/>
            </a:pPr>
            <a:r>
              <a:rPr lang="en-US" sz="1400" dirty="0" err="1">
                <a:solidFill>
                  <a:schemeClr val="tx1"/>
                </a:solidFill>
              </a:rPr>
              <a:t>Alidoust</a:t>
            </a:r>
            <a:r>
              <a:rPr lang="en-US" sz="1400" dirty="0">
                <a:solidFill>
                  <a:schemeClr val="tx1"/>
                </a:solidFill>
              </a:rPr>
              <a:t>, S. and Huang, W., </a:t>
            </a:r>
            <a:r>
              <a:rPr lang="en-US" sz="1400" dirty="0" smtClean="0">
                <a:solidFill>
                  <a:schemeClr val="tx1"/>
                </a:solidFill>
              </a:rPr>
              <a:t>(2023). </a:t>
            </a:r>
            <a:r>
              <a:rPr lang="en-US" sz="1400" dirty="0">
                <a:solidFill>
                  <a:schemeClr val="tx1"/>
                </a:solidFill>
              </a:rPr>
              <a:t>A decade of research on housing and health: a systematic literature review. </a:t>
            </a:r>
            <a:r>
              <a:rPr lang="en-US" sz="1400" i="1" dirty="0">
                <a:solidFill>
                  <a:schemeClr val="tx1"/>
                </a:solidFill>
              </a:rPr>
              <a:t>Reviews on Environmental health</a:t>
            </a:r>
            <a:r>
              <a:rPr lang="en-US" sz="1400" dirty="0">
                <a:solidFill>
                  <a:schemeClr val="tx1"/>
                </a:solidFill>
              </a:rPr>
              <a:t>, </a:t>
            </a:r>
            <a:r>
              <a:rPr lang="en-US" sz="1400" i="1" dirty="0">
                <a:solidFill>
                  <a:schemeClr val="tx1"/>
                </a:solidFill>
              </a:rPr>
              <a:t>38</a:t>
            </a:r>
            <a:r>
              <a:rPr lang="en-US" sz="1400" dirty="0">
                <a:solidFill>
                  <a:schemeClr val="tx1"/>
                </a:solidFill>
              </a:rPr>
              <a:t>(1), pp.45-64.</a:t>
            </a:r>
          </a:p>
          <a:p>
            <a:pPr marL="342900" lvl="0" indent="-342900" algn="l" rtl="0">
              <a:buFont typeface="+mj-lt"/>
              <a:buAutoNum type="arabicPeriod"/>
            </a:pPr>
            <a:r>
              <a:rPr lang="en-US" sz="1400" dirty="0" err="1">
                <a:solidFill>
                  <a:schemeClr val="tx1"/>
                </a:solidFill>
              </a:rPr>
              <a:t>Ayón</a:t>
            </a:r>
            <a:r>
              <a:rPr lang="en-US" sz="1400" dirty="0">
                <a:solidFill>
                  <a:schemeClr val="tx1"/>
                </a:solidFill>
              </a:rPr>
              <a:t>, C., Ramos Santiago, J. and </a:t>
            </a:r>
            <a:r>
              <a:rPr lang="en-US" sz="1400" dirty="0" err="1">
                <a:solidFill>
                  <a:schemeClr val="tx1"/>
                </a:solidFill>
              </a:rPr>
              <a:t>López</a:t>
            </a:r>
            <a:r>
              <a:rPr lang="en-US" sz="1400" dirty="0">
                <a:solidFill>
                  <a:schemeClr val="tx1"/>
                </a:solidFill>
              </a:rPr>
              <a:t> Torres, A.S., </a:t>
            </a:r>
            <a:r>
              <a:rPr lang="en-US" sz="1400" dirty="0" smtClean="0">
                <a:solidFill>
                  <a:schemeClr val="tx1"/>
                </a:solidFill>
              </a:rPr>
              <a:t>(2020). </a:t>
            </a:r>
            <a:r>
              <a:rPr lang="en-US" sz="1400" dirty="0" err="1">
                <a:solidFill>
                  <a:schemeClr val="tx1"/>
                </a:solidFill>
              </a:rPr>
              <a:t>Latinx</a:t>
            </a:r>
            <a:r>
              <a:rPr lang="en-US" sz="1400" dirty="0">
                <a:solidFill>
                  <a:schemeClr val="tx1"/>
                </a:solidFill>
              </a:rPr>
              <a:t> undocumented older adults, health needs and access to healthcare. </a:t>
            </a:r>
            <a:r>
              <a:rPr lang="en-US" sz="1400" i="1" dirty="0">
                <a:solidFill>
                  <a:schemeClr val="tx1"/>
                </a:solidFill>
              </a:rPr>
              <a:t>Journal of Immigrant and Minority Health</a:t>
            </a:r>
            <a:r>
              <a:rPr lang="en-US" sz="1400" dirty="0">
                <a:solidFill>
                  <a:schemeClr val="tx1"/>
                </a:solidFill>
              </a:rPr>
              <a:t>, </a:t>
            </a:r>
            <a:r>
              <a:rPr lang="en-US" sz="1400" i="1" dirty="0">
                <a:solidFill>
                  <a:schemeClr val="tx1"/>
                </a:solidFill>
              </a:rPr>
              <a:t>22</a:t>
            </a:r>
            <a:r>
              <a:rPr lang="en-US" sz="1400" dirty="0">
                <a:solidFill>
                  <a:schemeClr val="tx1"/>
                </a:solidFill>
              </a:rPr>
              <a:t>, pp.996-1009.</a:t>
            </a:r>
          </a:p>
          <a:p>
            <a:pPr marL="342900" lvl="0" indent="-342900" algn="l" rtl="0">
              <a:buFont typeface="+mj-lt"/>
              <a:buAutoNum type="arabicPeriod"/>
            </a:pPr>
            <a:r>
              <a:rPr lang="en-US" sz="1400" dirty="0">
                <a:solidFill>
                  <a:schemeClr val="tx1"/>
                </a:solidFill>
              </a:rPr>
              <a:t>Baker, E., Lester, L., Mason, K. and Bentley, R., </a:t>
            </a:r>
            <a:r>
              <a:rPr lang="en-US" sz="1400" dirty="0" smtClean="0">
                <a:solidFill>
                  <a:schemeClr val="tx1"/>
                </a:solidFill>
              </a:rPr>
              <a:t>(2020). </a:t>
            </a:r>
            <a:r>
              <a:rPr lang="en-US" sz="1400" dirty="0">
                <a:solidFill>
                  <a:schemeClr val="tx1"/>
                </a:solidFill>
              </a:rPr>
              <a:t>Mental health and prolonged exposure to unaffordable housing: a longitudinal analysis. </a:t>
            </a:r>
            <a:r>
              <a:rPr lang="en-US" sz="1400" i="1" dirty="0">
                <a:solidFill>
                  <a:schemeClr val="tx1"/>
                </a:solidFill>
              </a:rPr>
              <a:t>Social psychiatry and psychiatric epidemiology</a:t>
            </a:r>
            <a:r>
              <a:rPr lang="en-US" sz="1400" dirty="0">
                <a:solidFill>
                  <a:schemeClr val="tx1"/>
                </a:solidFill>
              </a:rPr>
              <a:t>, </a:t>
            </a:r>
            <a:r>
              <a:rPr lang="en-US" sz="1400" i="1" dirty="0">
                <a:solidFill>
                  <a:schemeClr val="tx1"/>
                </a:solidFill>
              </a:rPr>
              <a:t>55</a:t>
            </a:r>
            <a:r>
              <a:rPr lang="en-US" sz="1400" dirty="0">
                <a:solidFill>
                  <a:schemeClr val="tx1"/>
                </a:solidFill>
              </a:rPr>
              <a:t>, pp.715-721.</a:t>
            </a:r>
          </a:p>
          <a:p>
            <a:pPr marL="342900" lvl="0" indent="-342900" algn="l" rtl="0">
              <a:buFont typeface="+mj-lt"/>
              <a:buAutoNum type="arabicPeriod"/>
            </a:pPr>
            <a:r>
              <a:rPr lang="en-GB" sz="1400" dirty="0">
                <a:solidFill>
                  <a:schemeClr val="tx1"/>
                </a:solidFill>
              </a:rPr>
              <a:t>Berkowitz, S.A., </a:t>
            </a:r>
            <a:r>
              <a:rPr lang="en-GB" sz="1400" dirty="0" err="1">
                <a:solidFill>
                  <a:schemeClr val="tx1"/>
                </a:solidFill>
              </a:rPr>
              <a:t>Palakshappa</a:t>
            </a:r>
            <a:r>
              <a:rPr lang="en-GB" sz="1400" dirty="0">
                <a:solidFill>
                  <a:schemeClr val="tx1"/>
                </a:solidFill>
              </a:rPr>
              <a:t>, D., </a:t>
            </a:r>
            <a:r>
              <a:rPr lang="en-GB" sz="1400" dirty="0" err="1">
                <a:solidFill>
                  <a:schemeClr val="tx1"/>
                </a:solidFill>
              </a:rPr>
              <a:t>Rigdon</a:t>
            </a:r>
            <a:r>
              <a:rPr lang="en-GB" sz="1400" dirty="0">
                <a:solidFill>
                  <a:schemeClr val="tx1"/>
                </a:solidFill>
              </a:rPr>
              <a:t>, J., Seligman, H.K. and </a:t>
            </a:r>
            <a:r>
              <a:rPr lang="en-GB" sz="1400" dirty="0" err="1">
                <a:solidFill>
                  <a:schemeClr val="tx1"/>
                </a:solidFill>
              </a:rPr>
              <a:t>Basu</a:t>
            </a:r>
            <a:r>
              <a:rPr lang="en-GB" sz="1400" dirty="0">
                <a:solidFill>
                  <a:schemeClr val="tx1"/>
                </a:solidFill>
              </a:rPr>
              <a:t>, S., </a:t>
            </a:r>
            <a:r>
              <a:rPr lang="en-GB" sz="1400" dirty="0" smtClean="0">
                <a:solidFill>
                  <a:schemeClr val="tx1"/>
                </a:solidFill>
              </a:rPr>
              <a:t>(2021). </a:t>
            </a:r>
            <a:r>
              <a:rPr lang="en-GB" sz="1400" dirty="0">
                <a:solidFill>
                  <a:schemeClr val="tx1"/>
                </a:solidFill>
              </a:rPr>
              <a:t>Supplemental Nutrition Assistance Program participation and health care use in older adults: a cohort study. </a:t>
            </a:r>
            <a:r>
              <a:rPr lang="en-GB" sz="1400" i="1" dirty="0">
                <a:solidFill>
                  <a:schemeClr val="tx1"/>
                </a:solidFill>
              </a:rPr>
              <a:t>Annals of internal medicine</a:t>
            </a:r>
            <a:r>
              <a:rPr lang="en-GB" sz="1400" dirty="0">
                <a:solidFill>
                  <a:schemeClr val="tx1"/>
                </a:solidFill>
              </a:rPr>
              <a:t>, </a:t>
            </a:r>
            <a:r>
              <a:rPr lang="en-GB" sz="1400" i="1" dirty="0">
                <a:solidFill>
                  <a:schemeClr val="tx1"/>
                </a:solidFill>
              </a:rPr>
              <a:t>174</a:t>
            </a:r>
            <a:r>
              <a:rPr lang="en-GB" sz="1400" dirty="0">
                <a:solidFill>
                  <a:schemeClr val="tx1"/>
                </a:solidFill>
              </a:rPr>
              <a:t>(12), pp.1674-1682.</a:t>
            </a:r>
            <a:endParaRPr lang="en-US" sz="1400" dirty="0">
              <a:solidFill>
                <a:schemeClr val="tx1"/>
              </a:solidFill>
            </a:endParaRPr>
          </a:p>
          <a:p>
            <a:pPr marL="342900" lvl="0" indent="-342900" algn="l" rtl="0">
              <a:buFont typeface="+mj-lt"/>
              <a:buAutoNum type="arabicPeriod"/>
            </a:pPr>
            <a:r>
              <a:rPr lang="en-US" sz="1400" dirty="0" err="1">
                <a:solidFill>
                  <a:schemeClr val="tx1"/>
                </a:solidFill>
              </a:rPr>
              <a:t>Carnemolla</a:t>
            </a:r>
            <a:r>
              <a:rPr lang="en-US" sz="1400" dirty="0">
                <a:solidFill>
                  <a:schemeClr val="tx1"/>
                </a:solidFill>
              </a:rPr>
              <a:t>, P. and Skinner, V., </a:t>
            </a:r>
            <a:r>
              <a:rPr lang="en-US" sz="1400" dirty="0" smtClean="0">
                <a:solidFill>
                  <a:schemeClr val="tx1"/>
                </a:solidFill>
              </a:rPr>
              <a:t>(2021). </a:t>
            </a:r>
            <a:r>
              <a:rPr lang="en-US" sz="1400" dirty="0">
                <a:solidFill>
                  <a:schemeClr val="tx1"/>
                </a:solidFill>
              </a:rPr>
              <a:t>Outcomes associated with providing secure, stable, and permanent housing for people who have been homeless: An international scoping review. </a:t>
            </a:r>
            <a:r>
              <a:rPr lang="en-US" sz="1400" i="1" dirty="0">
                <a:solidFill>
                  <a:schemeClr val="tx1"/>
                </a:solidFill>
              </a:rPr>
              <a:t>Journal of Planning Literature</a:t>
            </a:r>
            <a:r>
              <a:rPr lang="en-US" sz="1400" dirty="0">
                <a:solidFill>
                  <a:schemeClr val="tx1"/>
                </a:solidFill>
              </a:rPr>
              <a:t>, </a:t>
            </a:r>
            <a:r>
              <a:rPr lang="en-US" sz="1400" i="1" dirty="0">
                <a:solidFill>
                  <a:schemeClr val="tx1"/>
                </a:solidFill>
              </a:rPr>
              <a:t>36</a:t>
            </a:r>
            <a:r>
              <a:rPr lang="en-US" sz="1400" dirty="0">
                <a:solidFill>
                  <a:schemeClr val="tx1"/>
                </a:solidFill>
              </a:rPr>
              <a:t>(4), pp.508-525.</a:t>
            </a:r>
          </a:p>
          <a:p>
            <a:pPr marL="342900" lvl="0" indent="-342900" algn="l" rtl="0">
              <a:buFont typeface="+mj-lt"/>
              <a:buAutoNum type="arabicPeriod"/>
            </a:pPr>
            <a:r>
              <a:rPr lang="en-GB" sz="1400" dirty="0">
                <a:solidFill>
                  <a:schemeClr val="tx1"/>
                </a:solidFill>
              </a:rPr>
              <a:t>Chen, K.L., </a:t>
            </a:r>
            <a:r>
              <a:rPr lang="en-GB" sz="1400" dirty="0" err="1">
                <a:solidFill>
                  <a:schemeClr val="tx1"/>
                </a:solidFill>
              </a:rPr>
              <a:t>Miake</a:t>
            </a:r>
            <a:r>
              <a:rPr lang="en-GB" sz="1400" dirty="0">
                <a:solidFill>
                  <a:schemeClr val="tx1"/>
                </a:solidFill>
              </a:rPr>
              <a:t>-Lye, I.M., </a:t>
            </a:r>
            <a:r>
              <a:rPr lang="en-GB" sz="1400" dirty="0" err="1">
                <a:solidFill>
                  <a:schemeClr val="tx1"/>
                </a:solidFill>
              </a:rPr>
              <a:t>Begashaw</a:t>
            </a:r>
            <a:r>
              <a:rPr lang="en-GB" sz="1400" dirty="0">
                <a:solidFill>
                  <a:schemeClr val="tx1"/>
                </a:solidFill>
              </a:rPr>
              <a:t>, M.M., Zimmerman, F.J., Larkin, J., McGrath, E.L. and </a:t>
            </a:r>
            <a:r>
              <a:rPr lang="en-GB" sz="1400" dirty="0" err="1">
                <a:solidFill>
                  <a:schemeClr val="tx1"/>
                </a:solidFill>
              </a:rPr>
              <a:t>Shekelle</a:t>
            </a:r>
            <a:r>
              <a:rPr lang="en-GB" sz="1400" dirty="0">
                <a:solidFill>
                  <a:schemeClr val="tx1"/>
                </a:solidFill>
              </a:rPr>
              <a:t>, P.G., </a:t>
            </a:r>
            <a:r>
              <a:rPr lang="en-GB" sz="1400" dirty="0" smtClean="0">
                <a:solidFill>
                  <a:schemeClr val="tx1"/>
                </a:solidFill>
              </a:rPr>
              <a:t>(2022). </a:t>
            </a:r>
            <a:r>
              <a:rPr lang="en-GB" sz="1400" dirty="0">
                <a:solidFill>
                  <a:schemeClr val="tx1"/>
                </a:solidFill>
              </a:rPr>
              <a:t>Association of promoting housing affordability and stability with improved health outcomes: A systematic review. </a:t>
            </a:r>
            <a:r>
              <a:rPr lang="en-GB" sz="1400" i="1" dirty="0">
                <a:solidFill>
                  <a:schemeClr val="tx1"/>
                </a:solidFill>
              </a:rPr>
              <a:t>JAMA Network Open</a:t>
            </a:r>
            <a:r>
              <a:rPr lang="en-GB" sz="1400" dirty="0">
                <a:solidFill>
                  <a:schemeClr val="tx1"/>
                </a:solidFill>
              </a:rPr>
              <a:t>, </a:t>
            </a:r>
            <a:r>
              <a:rPr lang="en-GB" sz="1400" i="1" dirty="0">
                <a:solidFill>
                  <a:schemeClr val="tx1"/>
                </a:solidFill>
              </a:rPr>
              <a:t>5</a:t>
            </a:r>
            <a:r>
              <a:rPr lang="en-GB" sz="1400" dirty="0">
                <a:solidFill>
                  <a:schemeClr val="tx1"/>
                </a:solidFill>
              </a:rPr>
              <a:t>(11), pp.e2239860-e2239860.</a:t>
            </a:r>
            <a:endParaRPr lang="en-US" sz="1400" dirty="0">
              <a:solidFill>
                <a:schemeClr val="tx1"/>
              </a:solidFill>
            </a:endParaRPr>
          </a:p>
          <a:p>
            <a:pPr marL="342900" lvl="0" indent="-342900" algn="l" rtl="0">
              <a:buFont typeface="+mj-lt"/>
              <a:buAutoNum type="arabicPeriod"/>
            </a:pPr>
            <a:r>
              <a:rPr lang="en-US" sz="1400" dirty="0">
                <a:solidFill>
                  <a:schemeClr val="tx1"/>
                </a:solidFill>
              </a:rPr>
              <a:t>DeLuca, S. and Rosen, E., </a:t>
            </a:r>
            <a:r>
              <a:rPr lang="en-US" sz="1400" dirty="0" smtClean="0">
                <a:solidFill>
                  <a:schemeClr val="tx1"/>
                </a:solidFill>
              </a:rPr>
              <a:t>(2022). </a:t>
            </a:r>
            <a:r>
              <a:rPr lang="en-US" sz="1400" dirty="0">
                <a:solidFill>
                  <a:schemeClr val="tx1"/>
                </a:solidFill>
              </a:rPr>
              <a:t>Housing insecurity among the poor today. </a:t>
            </a:r>
            <a:r>
              <a:rPr lang="en-US" sz="1400" i="1" dirty="0">
                <a:solidFill>
                  <a:schemeClr val="tx1"/>
                </a:solidFill>
              </a:rPr>
              <a:t>Annual Review of Sociology</a:t>
            </a:r>
            <a:r>
              <a:rPr lang="en-US" sz="1400" dirty="0">
                <a:solidFill>
                  <a:schemeClr val="tx1"/>
                </a:solidFill>
              </a:rPr>
              <a:t>, </a:t>
            </a:r>
            <a:r>
              <a:rPr lang="en-US" sz="1400" i="1" dirty="0">
                <a:solidFill>
                  <a:schemeClr val="tx1"/>
                </a:solidFill>
              </a:rPr>
              <a:t>48</a:t>
            </a:r>
            <a:r>
              <a:rPr lang="en-US" sz="1400" dirty="0">
                <a:solidFill>
                  <a:schemeClr val="tx1"/>
                </a:solidFill>
              </a:rPr>
              <a:t>, pp.343-371.</a:t>
            </a:r>
          </a:p>
        </p:txBody>
      </p:sp>
    </p:spTree>
    <p:extLst>
      <p:ext uri="{BB962C8B-B14F-4D97-AF65-F5344CB8AC3E}">
        <p14:creationId xmlns:p14="http://schemas.microsoft.com/office/powerpoint/2010/main" val="153572398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2335" y="428005"/>
            <a:ext cx="10058400" cy="1032306"/>
          </a:xfrm>
        </p:spPr>
        <p:txBody>
          <a:bodyPr>
            <a:normAutofit/>
          </a:bodyPr>
          <a:lstStyle/>
          <a:p>
            <a:pPr algn="ctr"/>
            <a:r>
              <a:rPr lang="en-US" sz="3200" b="1" dirty="0">
                <a:latin typeface="Times New Roman" panose="02020603050405020304" pitchFamily="18" charset="0"/>
                <a:cs typeface="Times New Roman" panose="02020603050405020304" pitchFamily="18" charset="0"/>
              </a:rPr>
              <a:t>References</a:t>
            </a:r>
            <a:endParaRPr lang="en-US" sz="36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394346" y="1720981"/>
            <a:ext cx="10058400" cy="4570638"/>
          </a:xfrm>
        </p:spPr>
        <p:txBody>
          <a:bodyPr>
            <a:noAutofit/>
          </a:bodyPr>
          <a:lstStyle/>
          <a:p>
            <a:pPr marL="342900" lvl="0" indent="-342900" algn="l" rtl="0">
              <a:buFont typeface="+mj-lt"/>
              <a:buAutoNum type="arabicPeriod" startAt="8"/>
            </a:pPr>
            <a:r>
              <a:rPr lang="en-GB" sz="1400" dirty="0">
                <a:solidFill>
                  <a:schemeClr val="tx1"/>
                </a:solidFill>
              </a:rPr>
              <a:t>Fan, Q., Keene, D.E., </a:t>
            </a:r>
            <a:r>
              <a:rPr lang="en-GB" sz="1400" dirty="0" err="1">
                <a:solidFill>
                  <a:schemeClr val="tx1"/>
                </a:solidFill>
              </a:rPr>
              <a:t>Banegas</a:t>
            </a:r>
            <a:r>
              <a:rPr lang="en-GB" sz="1400" dirty="0">
                <a:solidFill>
                  <a:schemeClr val="tx1"/>
                </a:solidFill>
              </a:rPr>
              <a:t>, M.P., </a:t>
            </a:r>
            <a:r>
              <a:rPr lang="en-GB" sz="1400" dirty="0" err="1">
                <a:solidFill>
                  <a:schemeClr val="tx1"/>
                </a:solidFill>
              </a:rPr>
              <a:t>Gehlert</a:t>
            </a:r>
            <a:r>
              <a:rPr lang="en-GB" sz="1400" dirty="0">
                <a:solidFill>
                  <a:schemeClr val="tx1"/>
                </a:solidFill>
              </a:rPr>
              <a:t>, S., Gottlieb, L.M., </a:t>
            </a:r>
            <a:r>
              <a:rPr lang="en-GB" sz="1400" dirty="0" err="1">
                <a:solidFill>
                  <a:schemeClr val="tx1"/>
                </a:solidFill>
              </a:rPr>
              <a:t>Yabroff</a:t>
            </a:r>
            <a:r>
              <a:rPr lang="en-GB" sz="1400" dirty="0">
                <a:solidFill>
                  <a:schemeClr val="tx1"/>
                </a:solidFill>
              </a:rPr>
              <a:t>, K.R. and Pollack, C.E., </a:t>
            </a:r>
            <a:r>
              <a:rPr lang="en-GB" sz="1400" dirty="0" smtClean="0">
                <a:solidFill>
                  <a:schemeClr val="tx1"/>
                </a:solidFill>
              </a:rPr>
              <a:t>(2022). </a:t>
            </a:r>
            <a:r>
              <a:rPr lang="en-GB" sz="1400" dirty="0">
                <a:solidFill>
                  <a:schemeClr val="tx1"/>
                </a:solidFill>
              </a:rPr>
              <a:t>Housing insecurity among patients with cancer. </a:t>
            </a:r>
            <a:r>
              <a:rPr lang="en-GB" sz="1400" i="1" dirty="0">
                <a:solidFill>
                  <a:schemeClr val="tx1"/>
                </a:solidFill>
              </a:rPr>
              <a:t>JNCI: Journal of the National Cancer Institute</a:t>
            </a:r>
            <a:r>
              <a:rPr lang="en-GB" sz="1400" dirty="0">
                <a:solidFill>
                  <a:schemeClr val="tx1"/>
                </a:solidFill>
              </a:rPr>
              <a:t>, </a:t>
            </a:r>
            <a:r>
              <a:rPr lang="en-GB" sz="1400" i="1" dirty="0">
                <a:solidFill>
                  <a:schemeClr val="tx1"/>
                </a:solidFill>
              </a:rPr>
              <a:t>114</a:t>
            </a:r>
            <a:r>
              <a:rPr lang="en-GB" sz="1400" dirty="0">
                <a:solidFill>
                  <a:schemeClr val="tx1"/>
                </a:solidFill>
              </a:rPr>
              <a:t>(12), pp.1584-1592.</a:t>
            </a:r>
            <a:endParaRPr lang="en-US" sz="1400" dirty="0">
              <a:solidFill>
                <a:schemeClr val="tx1"/>
              </a:solidFill>
            </a:endParaRPr>
          </a:p>
          <a:p>
            <a:pPr marL="342900" lvl="0" indent="-342900" algn="l" rtl="0">
              <a:buFont typeface="+mj-lt"/>
              <a:buAutoNum type="arabicPeriod" startAt="8"/>
            </a:pPr>
            <a:r>
              <a:rPr lang="en-US" sz="1400" dirty="0" err="1">
                <a:solidFill>
                  <a:schemeClr val="tx1"/>
                </a:solidFill>
              </a:rPr>
              <a:t>Gyasi</a:t>
            </a:r>
            <a:r>
              <a:rPr lang="en-US" sz="1400" dirty="0">
                <a:solidFill>
                  <a:schemeClr val="tx1"/>
                </a:solidFill>
              </a:rPr>
              <a:t>, R.M., </a:t>
            </a:r>
            <a:r>
              <a:rPr lang="en-US" sz="1400" dirty="0" err="1">
                <a:solidFill>
                  <a:schemeClr val="tx1"/>
                </a:solidFill>
              </a:rPr>
              <a:t>Obeng</a:t>
            </a:r>
            <a:r>
              <a:rPr lang="en-US" sz="1400" dirty="0">
                <a:solidFill>
                  <a:schemeClr val="tx1"/>
                </a:solidFill>
              </a:rPr>
              <a:t>, B. and </a:t>
            </a:r>
            <a:r>
              <a:rPr lang="en-US" sz="1400" dirty="0" err="1">
                <a:solidFill>
                  <a:schemeClr val="tx1"/>
                </a:solidFill>
              </a:rPr>
              <a:t>Yeboah</a:t>
            </a:r>
            <a:r>
              <a:rPr lang="en-US" sz="1400" dirty="0">
                <a:solidFill>
                  <a:schemeClr val="tx1"/>
                </a:solidFill>
              </a:rPr>
              <a:t>, J.Y., </a:t>
            </a:r>
            <a:r>
              <a:rPr lang="en-US" sz="1400" dirty="0" smtClean="0">
                <a:solidFill>
                  <a:schemeClr val="tx1"/>
                </a:solidFill>
              </a:rPr>
              <a:t>(2020). </a:t>
            </a:r>
            <a:r>
              <a:rPr lang="en-US" sz="1400" dirty="0">
                <a:solidFill>
                  <a:schemeClr val="tx1"/>
                </a:solidFill>
              </a:rPr>
              <a:t>Impact of food insecurity with hunger on mental distress among community-dwelling older adults. </a:t>
            </a:r>
            <a:r>
              <a:rPr lang="en-US" sz="1400" i="1" dirty="0" err="1">
                <a:solidFill>
                  <a:schemeClr val="tx1"/>
                </a:solidFill>
              </a:rPr>
              <a:t>PLoS</a:t>
            </a:r>
            <a:r>
              <a:rPr lang="en-US" sz="1400" i="1" dirty="0">
                <a:solidFill>
                  <a:schemeClr val="tx1"/>
                </a:solidFill>
              </a:rPr>
              <a:t> One</a:t>
            </a:r>
            <a:r>
              <a:rPr lang="en-US" sz="1400" dirty="0">
                <a:solidFill>
                  <a:schemeClr val="tx1"/>
                </a:solidFill>
              </a:rPr>
              <a:t>, </a:t>
            </a:r>
            <a:r>
              <a:rPr lang="en-US" sz="1400" i="1" dirty="0">
                <a:solidFill>
                  <a:schemeClr val="tx1"/>
                </a:solidFill>
              </a:rPr>
              <a:t>15</a:t>
            </a:r>
            <a:r>
              <a:rPr lang="en-US" sz="1400" dirty="0">
                <a:solidFill>
                  <a:schemeClr val="tx1"/>
                </a:solidFill>
              </a:rPr>
              <a:t>(3), p.e0229840.</a:t>
            </a:r>
          </a:p>
          <a:p>
            <a:pPr marL="342900" lvl="0" indent="-342900" algn="l" rtl="0">
              <a:buFont typeface="+mj-lt"/>
              <a:buAutoNum type="arabicPeriod" startAt="8"/>
            </a:pPr>
            <a:r>
              <a:rPr lang="en-US" sz="1400" dirty="0" err="1">
                <a:solidFill>
                  <a:schemeClr val="tx1"/>
                </a:solidFill>
              </a:rPr>
              <a:t>Hatem</a:t>
            </a:r>
            <a:r>
              <a:rPr lang="en-US" sz="1400" dirty="0">
                <a:solidFill>
                  <a:schemeClr val="tx1"/>
                </a:solidFill>
              </a:rPr>
              <a:t>, C., Lee, C.Y., Zhao, X., </a:t>
            </a:r>
            <a:r>
              <a:rPr lang="en-US" sz="1400" dirty="0" err="1">
                <a:solidFill>
                  <a:schemeClr val="tx1"/>
                </a:solidFill>
              </a:rPr>
              <a:t>Reesor-Oyer</a:t>
            </a:r>
            <a:r>
              <a:rPr lang="en-US" sz="1400" dirty="0">
                <a:solidFill>
                  <a:schemeClr val="tx1"/>
                </a:solidFill>
              </a:rPr>
              <a:t>, L., Lopez, T. and Hernandez, D.C., </a:t>
            </a:r>
            <a:r>
              <a:rPr lang="en-US" sz="1400" dirty="0" smtClean="0">
                <a:solidFill>
                  <a:schemeClr val="tx1"/>
                </a:solidFill>
              </a:rPr>
              <a:t>(2020). </a:t>
            </a:r>
            <a:r>
              <a:rPr lang="en-US" sz="1400" dirty="0">
                <a:solidFill>
                  <a:schemeClr val="tx1"/>
                </a:solidFill>
              </a:rPr>
              <a:t>Food insecurity and housing instability during early childhood as predictors of adolescent mental health. </a:t>
            </a:r>
            <a:r>
              <a:rPr lang="en-US" sz="1400" i="1" dirty="0">
                <a:solidFill>
                  <a:schemeClr val="tx1"/>
                </a:solidFill>
              </a:rPr>
              <a:t>Journal of Family Psychology</a:t>
            </a:r>
            <a:r>
              <a:rPr lang="en-US" sz="1400" dirty="0">
                <a:solidFill>
                  <a:schemeClr val="tx1"/>
                </a:solidFill>
              </a:rPr>
              <a:t>, </a:t>
            </a:r>
            <a:r>
              <a:rPr lang="en-US" sz="1400" i="1" dirty="0">
                <a:solidFill>
                  <a:schemeClr val="tx1"/>
                </a:solidFill>
              </a:rPr>
              <a:t>34</a:t>
            </a:r>
            <a:r>
              <a:rPr lang="en-US" sz="1400" dirty="0">
                <a:solidFill>
                  <a:schemeClr val="tx1"/>
                </a:solidFill>
              </a:rPr>
              <a:t>(6), p.721.</a:t>
            </a:r>
          </a:p>
          <a:p>
            <a:pPr marL="342900" lvl="0" indent="-342900" algn="l" rtl="0">
              <a:buFont typeface="+mj-lt"/>
              <a:buAutoNum type="arabicPeriod" startAt="8"/>
            </a:pPr>
            <a:r>
              <a:rPr lang="en-US" sz="1400" dirty="0" err="1">
                <a:solidFill>
                  <a:schemeClr val="tx1"/>
                </a:solidFill>
              </a:rPr>
              <a:t>Hoke</a:t>
            </a:r>
            <a:r>
              <a:rPr lang="en-US" sz="1400" dirty="0">
                <a:solidFill>
                  <a:schemeClr val="tx1"/>
                </a:solidFill>
              </a:rPr>
              <a:t>, M.K. and </a:t>
            </a:r>
            <a:r>
              <a:rPr lang="en-US" sz="1400" dirty="0" err="1">
                <a:solidFill>
                  <a:schemeClr val="tx1"/>
                </a:solidFill>
              </a:rPr>
              <a:t>Boen</a:t>
            </a:r>
            <a:r>
              <a:rPr lang="en-US" sz="1400" dirty="0">
                <a:solidFill>
                  <a:schemeClr val="tx1"/>
                </a:solidFill>
              </a:rPr>
              <a:t>, C.E., </a:t>
            </a:r>
            <a:r>
              <a:rPr lang="en-US" sz="1400" dirty="0" smtClean="0">
                <a:solidFill>
                  <a:schemeClr val="tx1"/>
                </a:solidFill>
              </a:rPr>
              <a:t>(2021). </a:t>
            </a:r>
            <a:r>
              <a:rPr lang="en-US" sz="1400" dirty="0">
                <a:solidFill>
                  <a:schemeClr val="tx1"/>
                </a:solidFill>
              </a:rPr>
              <a:t>The health impacts of eviction: Evidence from the national longitudinal study of adolescent to adult health. </a:t>
            </a:r>
            <a:r>
              <a:rPr lang="en-US" sz="1400" i="1" dirty="0">
                <a:solidFill>
                  <a:schemeClr val="tx1"/>
                </a:solidFill>
              </a:rPr>
              <a:t>Social Science &amp; Medicine</a:t>
            </a:r>
            <a:r>
              <a:rPr lang="en-US" sz="1400" dirty="0">
                <a:solidFill>
                  <a:schemeClr val="tx1"/>
                </a:solidFill>
              </a:rPr>
              <a:t>, </a:t>
            </a:r>
            <a:r>
              <a:rPr lang="en-US" sz="1400" i="1" dirty="0">
                <a:solidFill>
                  <a:schemeClr val="tx1"/>
                </a:solidFill>
              </a:rPr>
              <a:t>273</a:t>
            </a:r>
            <a:r>
              <a:rPr lang="en-US" sz="1400" dirty="0">
                <a:solidFill>
                  <a:schemeClr val="tx1"/>
                </a:solidFill>
              </a:rPr>
              <a:t>, p.113742.</a:t>
            </a:r>
          </a:p>
          <a:p>
            <a:pPr marL="342900" lvl="0" indent="-342900" algn="l" rtl="0">
              <a:buFont typeface="+mj-lt"/>
              <a:buAutoNum type="arabicPeriod" startAt="8"/>
            </a:pPr>
            <a:r>
              <a:rPr lang="en-US" sz="1400" dirty="0" err="1">
                <a:solidFill>
                  <a:schemeClr val="tx1"/>
                </a:solidFill>
              </a:rPr>
              <a:t>Howden</a:t>
            </a:r>
            <a:r>
              <a:rPr lang="en-US" sz="1400" dirty="0">
                <a:solidFill>
                  <a:schemeClr val="tx1"/>
                </a:solidFill>
              </a:rPr>
              <a:t>-Chapman, P., Bennett, J., Edwards, R., Jacobs, D., Nathan, K. and Ormandy, D., </a:t>
            </a:r>
            <a:r>
              <a:rPr lang="en-US" sz="1400" dirty="0" smtClean="0">
                <a:solidFill>
                  <a:schemeClr val="tx1"/>
                </a:solidFill>
              </a:rPr>
              <a:t>(2023). </a:t>
            </a:r>
            <a:r>
              <a:rPr lang="en-US" sz="1400" dirty="0">
                <a:solidFill>
                  <a:schemeClr val="tx1"/>
                </a:solidFill>
              </a:rPr>
              <a:t>Review of the impact of housing quality on inequalities in health and well-being. </a:t>
            </a:r>
            <a:r>
              <a:rPr lang="en-US" sz="1400" i="1" dirty="0">
                <a:solidFill>
                  <a:schemeClr val="tx1"/>
                </a:solidFill>
              </a:rPr>
              <a:t>Annual review of public health</a:t>
            </a:r>
            <a:r>
              <a:rPr lang="en-US" sz="1400" dirty="0">
                <a:solidFill>
                  <a:schemeClr val="tx1"/>
                </a:solidFill>
              </a:rPr>
              <a:t>, </a:t>
            </a:r>
            <a:r>
              <a:rPr lang="en-US" sz="1400" i="1" dirty="0">
                <a:solidFill>
                  <a:schemeClr val="tx1"/>
                </a:solidFill>
              </a:rPr>
              <a:t>44</a:t>
            </a:r>
            <a:r>
              <a:rPr lang="en-US" sz="1400" dirty="0">
                <a:solidFill>
                  <a:schemeClr val="tx1"/>
                </a:solidFill>
              </a:rPr>
              <a:t>, pp.233-254.</a:t>
            </a:r>
          </a:p>
          <a:p>
            <a:pPr marL="342900" lvl="0" indent="-342900" algn="l" rtl="0">
              <a:buFont typeface="+mj-lt"/>
              <a:buAutoNum type="arabicPeriod" startAt="8"/>
            </a:pPr>
            <a:r>
              <a:rPr lang="en-US" sz="1400" dirty="0" err="1">
                <a:solidFill>
                  <a:schemeClr val="tx1"/>
                </a:solidFill>
              </a:rPr>
              <a:t>Howden</a:t>
            </a:r>
            <a:r>
              <a:rPr lang="en-US" sz="1400" dirty="0">
                <a:solidFill>
                  <a:schemeClr val="tx1"/>
                </a:solidFill>
              </a:rPr>
              <a:t>-Chapman, P.L., </a:t>
            </a:r>
            <a:r>
              <a:rPr lang="en-US" sz="1400" dirty="0" err="1">
                <a:solidFill>
                  <a:schemeClr val="tx1"/>
                </a:solidFill>
              </a:rPr>
              <a:t>Chandola</a:t>
            </a:r>
            <a:r>
              <a:rPr lang="en-US" sz="1400" dirty="0">
                <a:solidFill>
                  <a:schemeClr val="tx1"/>
                </a:solidFill>
              </a:rPr>
              <a:t>, T., Stafford, M. and Marmot, M., </a:t>
            </a:r>
            <a:r>
              <a:rPr lang="en-US" sz="1400" dirty="0" smtClean="0">
                <a:solidFill>
                  <a:schemeClr val="tx1"/>
                </a:solidFill>
              </a:rPr>
              <a:t>(2011). </a:t>
            </a:r>
            <a:r>
              <a:rPr lang="en-US" sz="1400" dirty="0">
                <a:solidFill>
                  <a:schemeClr val="tx1"/>
                </a:solidFill>
              </a:rPr>
              <a:t>The effect of housing on the mental health of older people: the impact of lifetime housing history in Whitehall II. </a:t>
            </a:r>
            <a:r>
              <a:rPr lang="en-US" sz="1400" i="1" dirty="0">
                <a:solidFill>
                  <a:schemeClr val="tx1"/>
                </a:solidFill>
              </a:rPr>
              <a:t>BMC public health</a:t>
            </a:r>
            <a:r>
              <a:rPr lang="en-US" sz="1400" dirty="0">
                <a:solidFill>
                  <a:schemeClr val="tx1"/>
                </a:solidFill>
              </a:rPr>
              <a:t>, </a:t>
            </a:r>
            <a:r>
              <a:rPr lang="en-US" sz="1400" i="1" dirty="0">
                <a:solidFill>
                  <a:schemeClr val="tx1"/>
                </a:solidFill>
              </a:rPr>
              <a:t>11</a:t>
            </a:r>
            <a:r>
              <a:rPr lang="en-US" sz="1400" dirty="0">
                <a:solidFill>
                  <a:schemeClr val="tx1"/>
                </a:solidFill>
              </a:rPr>
              <a:t>, pp.1-8.</a:t>
            </a:r>
          </a:p>
          <a:p>
            <a:pPr marL="342900" lvl="0" indent="-342900" algn="l" rtl="0">
              <a:buFont typeface="+mj-lt"/>
              <a:buAutoNum type="arabicPeriod" startAt="8"/>
            </a:pPr>
            <a:r>
              <a:rPr lang="en-US" sz="1400" dirty="0">
                <a:solidFill>
                  <a:schemeClr val="tx1"/>
                </a:solidFill>
              </a:rPr>
              <a:t>Lee, B.A. and Evans, M., </a:t>
            </a:r>
            <a:r>
              <a:rPr lang="en-US" sz="1400" dirty="0" smtClean="0">
                <a:solidFill>
                  <a:schemeClr val="tx1"/>
                </a:solidFill>
              </a:rPr>
              <a:t>(2020). </a:t>
            </a:r>
            <a:r>
              <a:rPr lang="en-US" sz="1400" dirty="0">
                <a:solidFill>
                  <a:schemeClr val="tx1"/>
                </a:solidFill>
              </a:rPr>
              <a:t>Forced to move: Patterns and predictors of residential displacement during an era of housing insecurity. </a:t>
            </a:r>
            <a:r>
              <a:rPr lang="en-US" sz="1400" i="1" dirty="0">
                <a:solidFill>
                  <a:schemeClr val="tx1"/>
                </a:solidFill>
              </a:rPr>
              <a:t>Social Science Research</a:t>
            </a:r>
            <a:r>
              <a:rPr lang="en-US" sz="1400" dirty="0">
                <a:solidFill>
                  <a:schemeClr val="tx1"/>
                </a:solidFill>
              </a:rPr>
              <a:t>, </a:t>
            </a:r>
            <a:r>
              <a:rPr lang="en-US" sz="1400" i="1" dirty="0">
                <a:solidFill>
                  <a:schemeClr val="tx1"/>
                </a:solidFill>
              </a:rPr>
              <a:t>87</a:t>
            </a:r>
            <a:r>
              <a:rPr lang="en-US" sz="1400" dirty="0">
                <a:solidFill>
                  <a:schemeClr val="tx1"/>
                </a:solidFill>
              </a:rPr>
              <a:t>, p.102415.</a:t>
            </a:r>
          </a:p>
          <a:p>
            <a:pPr marL="342900" indent="-342900" algn="l" rtl="0">
              <a:buFont typeface="+mj-lt"/>
              <a:buAutoNum type="arabicPeriod" startAt="8"/>
            </a:pPr>
            <a:r>
              <a:rPr lang="en-GB" sz="1400" dirty="0">
                <a:solidFill>
                  <a:schemeClr val="tx1"/>
                </a:solidFill>
              </a:rPr>
              <a:t>Leung, C.W., </a:t>
            </a:r>
            <a:r>
              <a:rPr lang="en-GB" sz="1400" dirty="0" err="1">
                <a:solidFill>
                  <a:schemeClr val="tx1"/>
                </a:solidFill>
              </a:rPr>
              <a:t>Kullgren</a:t>
            </a:r>
            <a:r>
              <a:rPr lang="en-GB" sz="1400" dirty="0">
                <a:solidFill>
                  <a:schemeClr val="tx1"/>
                </a:solidFill>
              </a:rPr>
              <a:t>, J.T., </a:t>
            </a:r>
            <a:r>
              <a:rPr lang="en-GB" sz="1400" dirty="0" err="1">
                <a:solidFill>
                  <a:schemeClr val="tx1"/>
                </a:solidFill>
              </a:rPr>
              <a:t>Malani</a:t>
            </a:r>
            <a:r>
              <a:rPr lang="en-GB" sz="1400" dirty="0">
                <a:solidFill>
                  <a:schemeClr val="tx1"/>
                </a:solidFill>
              </a:rPr>
              <a:t>, P.N., Singer, D.C., </a:t>
            </a:r>
            <a:r>
              <a:rPr lang="en-GB" sz="1400" dirty="0" err="1">
                <a:solidFill>
                  <a:schemeClr val="tx1"/>
                </a:solidFill>
              </a:rPr>
              <a:t>Kirch</a:t>
            </a:r>
            <a:r>
              <a:rPr lang="en-GB" sz="1400" dirty="0">
                <a:solidFill>
                  <a:schemeClr val="tx1"/>
                </a:solidFill>
              </a:rPr>
              <a:t>, M., Solway, E. and </a:t>
            </a:r>
            <a:r>
              <a:rPr lang="en-GB" sz="1400" dirty="0" err="1">
                <a:solidFill>
                  <a:schemeClr val="tx1"/>
                </a:solidFill>
              </a:rPr>
              <a:t>Wolfson</a:t>
            </a:r>
            <a:r>
              <a:rPr lang="en-GB" sz="1400" dirty="0">
                <a:solidFill>
                  <a:schemeClr val="tx1"/>
                </a:solidFill>
              </a:rPr>
              <a:t>, J.A., </a:t>
            </a:r>
            <a:r>
              <a:rPr lang="en-GB" sz="1400" dirty="0" smtClean="0">
                <a:solidFill>
                  <a:schemeClr val="tx1"/>
                </a:solidFill>
              </a:rPr>
              <a:t>(2020). </a:t>
            </a:r>
            <a:r>
              <a:rPr lang="en-GB" sz="1400" dirty="0">
                <a:solidFill>
                  <a:schemeClr val="tx1"/>
                </a:solidFill>
              </a:rPr>
              <a:t>Food insecurity is associated with multiple chronic conditions and physical health status among older US adults. </a:t>
            </a:r>
            <a:r>
              <a:rPr lang="en-GB" sz="1400" i="1" dirty="0">
                <a:solidFill>
                  <a:schemeClr val="tx1"/>
                </a:solidFill>
              </a:rPr>
              <a:t>Preventive medicine reports</a:t>
            </a:r>
            <a:r>
              <a:rPr lang="en-GB" sz="1400" dirty="0">
                <a:solidFill>
                  <a:schemeClr val="tx1"/>
                </a:solidFill>
              </a:rPr>
              <a:t>, </a:t>
            </a:r>
            <a:r>
              <a:rPr lang="en-GB" sz="1400" i="1" dirty="0">
                <a:solidFill>
                  <a:schemeClr val="tx1"/>
                </a:solidFill>
              </a:rPr>
              <a:t>20</a:t>
            </a:r>
            <a:r>
              <a:rPr lang="en-GB" sz="1400" dirty="0">
                <a:solidFill>
                  <a:schemeClr val="tx1"/>
                </a:solidFill>
              </a:rPr>
              <a:t>, p.101211.</a:t>
            </a:r>
          </a:p>
        </p:txBody>
      </p:sp>
    </p:spTree>
    <p:extLst>
      <p:ext uri="{BB962C8B-B14F-4D97-AF65-F5344CB8AC3E}">
        <p14:creationId xmlns:p14="http://schemas.microsoft.com/office/powerpoint/2010/main" val="4970580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2335" y="428005"/>
            <a:ext cx="10058400" cy="1032306"/>
          </a:xfrm>
        </p:spPr>
        <p:txBody>
          <a:bodyPr>
            <a:normAutofit/>
          </a:bodyPr>
          <a:lstStyle/>
          <a:p>
            <a:pPr algn="ctr"/>
            <a:r>
              <a:rPr lang="en-US" sz="3200" b="1" dirty="0">
                <a:latin typeface="Times New Roman" panose="02020603050405020304" pitchFamily="18" charset="0"/>
                <a:cs typeface="Times New Roman" panose="02020603050405020304" pitchFamily="18" charset="0"/>
              </a:rPr>
              <a:t>References</a:t>
            </a:r>
            <a:endParaRPr lang="en-US" sz="36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339754" y="1775573"/>
            <a:ext cx="10058400" cy="4570638"/>
          </a:xfrm>
        </p:spPr>
        <p:txBody>
          <a:bodyPr>
            <a:noAutofit/>
          </a:bodyPr>
          <a:lstStyle/>
          <a:p>
            <a:pPr marL="342900" lvl="0" indent="-342900" algn="l" rtl="0">
              <a:buFont typeface="+mj-lt"/>
              <a:buAutoNum type="arabicPeriod" startAt="16"/>
            </a:pPr>
            <a:r>
              <a:rPr lang="en-US" sz="1400" dirty="0" err="1">
                <a:solidFill>
                  <a:schemeClr val="tx1"/>
                </a:solidFill>
              </a:rPr>
              <a:t>Mahmood</a:t>
            </a:r>
            <a:r>
              <a:rPr lang="en-US" sz="1400" dirty="0">
                <a:solidFill>
                  <a:schemeClr val="tx1"/>
                </a:solidFill>
              </a:rPr>
              <a:t>, A., </a:t>
            </a:r>
            <a:r>
              <a:rPr lang="en-US" sz="1400" dirty="0" err="1">
                <a:solidFill>
                  <a:schemeClr val="tx1"/>
                </a:solidFill>
              </a:rPr>
              <a:t>Patille</a:t>
            </a:r>
            <a:r>
              <a:rPr lang="en-US" sz="1400" dirty="0">
                <a:solidFill>
                  <a:schemeClr val="tx1"/>
                </a:solidFill>
              </a:rPr>
              <a:t>, R., Lam, E., Mora, D.J., </a:t>
            </a:r>
            <a:r>
              <a:rPr lang="en-US" sz="1400" dirty="0" err="1">
                <a:solidFill>
                  <a:schemeClr val="tx1"/>
                </a:solidFill>
              </a:rPr>
              <a:t>Gurung</a:t>
            </a:r>
            <a:r>
              <a:rPr lang="en-US" sz="1400" dirty="0">
                <a:solidFill>
                  <a:schemeClr val="tx1"/>
                </a:solidFill>
              </a:rPr>
              <a:t>, S., </a:t>
            </a:r>
            <a:r>
              <a:rPr lang="en-US" sz="1400" dirty="0" err="1">
                <a:solidFill>
                  <a:schemeClr val="tx1"/>
                </a:solidFill>
              </a:rPr>
              <a:t>Bookmyer</a:t>
            </a:r>
            <a:r>
              <a:rPr lang="en-US" sz="1400" dirty="0">
                <a:solidFill>
                  <a:schemeClr val="tx1"/>
                </a:solidFill>
              </a:rPr>
              <a:t>, G., </a:t>
            </a:r>
            <a:r>
              <a:rPr lang="en-US" sz="1400" dirty="0" err="1">
                <a:solidFill>
                  <a:schemeClr val="tx1"/>
                </a:solidFill>
              </a:rPr>
              <a:t>Weldrick</a:t>
            </a:r>
            <a:r>
              <a:rPr lang="en-US" sz="1400" dirty="0">
                <a:solidFill>
                  <a:schemeClr val="tx1"/>
                </a:solidFill>
              </a:rPr>
              <a:t>, R., </a:t>
            </a:r>
            <a:r>
              <a:rPr lang="en-US" sz="1400" dirty="0" err="1">
                <a:solidFill>
                  <a:schemeClr val="tx1"/>
                </a:solidFill>
              </a:rPr>
              <a:t>Chaudhury</a:t>
            </a:r>
            <a:r>
              <a:rPr lang="en-US" sz="1400" dirty="0">
                <a:solidFill>
                  <a:schemeClr val="tx1"/>
                </a:solidFill>
              </a:rPr>
              <a:t>, H. and </a:t>
            </a:r>
            <a:r>
              <a:rPr lang="en-US" sz="1400" dirty="0" err="1">
                <a:solidFill>
                  <a:schemeClr val="tx1"/>
                </a:solidFill>
              </a:rPr>
              <a:t>Canham</a:t>
            </a:r>
            <a:r>
              <a:rPr lang="en-US" sz="1400" dirty="0">
                <a:solidFill>
                  <a:schemeClr val="tx1"/>
                </a:solidFill>
              </a:rPr>
              <a:t>, S.L., </a:t>
            </a:r>
            <a:r>
              <a:rPr lang="en-US" sz="1400" dirty="0" smtClean="0">
                <a:solidFill>
                  <a:schemeClr val="tx1"/>
                </a:solidFill>
              </a:rPr>
              <a:t>(2022). </a:t>
            </a:r>
            <a:r>
              <a:rPr lang="en-US" sz="1400" dirty="0">
                <a:solidFill>
                  <a:schemeClr val="tx1"/>
                </a:solidFill>
              </a:rPr>
              <a:t>Aging in the right place for older adults experiencing housing insecurity: An environmental assessment of temporary housing program. </a:t>
            </a:r>
            <a:r>
              <a:rPr lang="en-US" sz="1400" i="1" dirty="0">
                <a:solidFill>
                  <a:schemeClr val="tx1"/>
                </a:solidFill>
              </a:rPr>
              <a:t>International Journal of Environmental Research and Public Health</a:t>
            </a:r>
            <a:r>
              <a:rPr lang="en-US" sz="1400" dirty="0">
                <a:solidFill>
                  <a:schemeClr val="tx1"/>
                </a:solidFill>
              </a:rPr>
              <a:t>, </a:t>
            </a:r>
            <a:r>
              <a:rPr lang="en-US" sz="1400" i="1" dirty="0">
                <a:solidFill>
                  <a:schemeClr val="tx1"/>
                </a:solidFill>
              </a:rPr>
              <a:t>19</a:t>
            </a:r>
            <a:r>
              <a:rPr lang="en-US" sz="1400" dirty="0">
                <a:solidFill>
                  <a:schemeClr val="tx1"/>
                </a:solidFill>
              </a:rPr>
              <a:t>(22), p.14857.</a:t>
            </a:r>
          </a:p>
          <a:p>
            <a:pPr marL="342900" lvl="0" indent="-342900" algn="l" rtl="0">
              <a:buFont typeface="+mj-lt"/>
              <a:buAutoNum type="arabicPeriod" startAt="16"/>
            </a:pPr>
            <a:r>
              <a:rPr lang="en-US" sz="1400" dirty="0">
                <a:solidFill>
                  <a:schemeClr val="tx1"/>
                </a:solidFill>
              </a:rPr>
              <a:t>Mason, K.E., </a:t>
            </a:r>
            <a:r>
              <a:rPr lang="en-US" sz="1400" dirty="0" err="1">
                <a:solidFill>
                  <a:schemeClr val="tx1"/>
                </a:solidFill>
              </a:rPr>
              <a:t>Alexioub</a:t>
            </a:r>
            <a:r>
              <a:rPr lang="en-US" sz="1400" dirty="0">
                <a:solidFill>
                  <a:schemeClr val="tx1"/>
                </a:solidFill>
              </a:rPr>
              <a:t>, A., </a:t>
            </a:r>
            <a:r>
              <a:rPr lang="en-US" sz="1400" dirty="0" err="1">
                <a:solidFill>
                  <a:schemeClr val="tx1"/>
                </a:solidFill>
              </a:rPr>
              <a:t>Lia</a:t>
            </a:r>
            <a:r>
              <a:rPr lang="en-US" sz="1400" dirty="0">
                <a:solidFill>
                  <a:schemeClr val="tx1"/>
                </a:solidFill>
              </a:rPr>
              <a:t>, A., and Taylor-Robinson, D., </a:t>
            </a:r>
            <a:r>
              <a:rPr lang="en-US" sz="1400" dirty="0" smtClean="0">
                <a:solidFill>
                  <a:schemeClr val="tx1"/>
                </a:solidFill>
              </a:rPr>
              <a:t>(2019). </a:t>
            </a:r>
            <a:r>
              <a:rPr lang="en-US" sz="1400" dirty="0">
                <a:solidFill>
                  <a:schemeClr val="tx1"/>
                </a:solidFill>
              </a:rPr>
              <a:t>The impact of housing insecurity on mental health, sleep and hypertension: a longitudinal analysis using linked UK household data, 2009-2019. Melbourne School of Population and Global Health, The University of Melbourne, Australia. [Accessed 29 Feb. 2024].</a:t>
            </a:r>
          </a:p>
          <a:p>
            <a:pPr marL="342900" lvl="0" indent="-342900" algn="l" rtl="0">
              <a:buFont typeface="+mj-lt"/>
              <a:buAutoNum type="arabicPeriod" startAt="16"/>
            </a:pPr>
            <a:r>
              <a:rPr lang="en-US" sz="1400" dirty="0">
                <a:solidFill>
                  <a:schemeClr val="tx1"/>
                </a:solidFill>
              </a:rPr>
              <a:t>Mosley-Johnson, E., Walker, R.J., Thakkar, M., Campbell, J.A., Hawks, L., </a:t>
            </a:r>
            <a:r>
              <a:rPr lang="en-US" sz="1400" dirty="0" err="1">
                <a:solidFill>
                  <a:schemeClr val="tx1"/>
                </a:solidFill>
              </a:rPr>
              <a:t>Pyzyk</a:t>
            </a:r>
            <a:r>
              <a:rPr lang="en-US" sz="1400" dirty="0">
                <a:solidFill>
                  <a:schemeClr val="tx1"/>
                </a:solidFill>
              </a:rPr>
              <a:t>, S. and </a:t>
            </a:r>
            <a:r>
              <a:rPr lang="en-US" sz="1400" dirty="0" err="1">
                <a:solidFill>
                  <a:schemeClr val="tx1"/>
                </a:solidFill>
              </a:rPr>
              <a:t>Egede</a:t>
            </a:r>
            <a:r>
              <a:rPr lang="en-US" sz="1400" dirty="0">
                <a:solidFill>
                  <a:schemeClr val="tx1"/>
                </a:solidFill>
              </a:rPr>
              <a:t>, L.E., </a:t>
            </a:r>
            <a:r>
              <a:rPr lang="en-US" sz="1400" dirty="0" smtClean="0">
                <a:solidFill>
                  <a:schemeClr val="tx1"/>
                </a:solidFill>
              </a:rPr>
              <a:t>(2022). </a:t>
            </a:r>
            <a:r>
              <a:rPr lang="en-US" sz="1400" dirty="0">
                <a:solidFill>
                  <a:schemeClr val="tx1"/>
                </a:solidFill>
              </a:rPr>
              <a:t>Relationship between housing insecurity, diabetes processes of care, and self-care behaviors. </a:t>
            </a:r>
            <a:r>
              <a:rPr lang="en-US" sz="1400" i="1" dirty="0">
                <a:solidFill>
                  <a:schemeClr val="tx1"/>
                </a:solidFill>
              </a:rPr>
              <a:t>BMC Health Services Research</a:t>
            </a:r>
            <a:r>
              <a:rPr lang="en-US" sz="1400" dirty="0">
                <a:solidFill>
                  <a:schemeClr val="tx1"/>
                </a:solidFill>
              </a:rPr>
              <a:t>, </a:t>
            </a:r>
            <a:r>
              <a:rPr lang="en-US" sz="1400" i="1" dirty="0">
                <a:solidFill>
                  <a:schemeClr val="tx1"/>
                </a:solidFill>
              </a:rPr>
              <a:t>22</a:t>
            </a:r>
            <a:r>
              <a:rPr lang="en-US" sz="1400" dirty="0">
                <a:solidFill>
                  <a:schemeClr val="tx1"/>
                </a:solidFill>
              </a:rPr>
              <a:t>, pp.1-8.</a:t>
            </a:r>
          </a:p>
          <a:p>
            <a:pPr marL="342900" lvl="0" indent="-342900" algn="l" rtl="0">
              <a:buFont typeface="+mj-lt"/>
              <a:buAutoNum type="arabicPeriod" startAt="16"/>
            </a:pPr>
            <a:r>
              <a:rPr lang="en-US" sz="1400" dirty="0">
                <a:solidFill>
                  <a:schemeClr val="tx1"/>
                </a:solidFill>
              </a:rPr>
              <a:t>National Housing Federation., </a:t>
            </a:r>
            <a:r>
              <a:rPr lang="en-US" sz="1400" dirty="0" smtClean="0">
                <a:solidFill>
                  <a:schemeClr val="tx1"/>
                </a:solidFill>
              </a:rPr>
              <a:t>(2023).</a:t>
            </a:r>
            <a:r>
              <a:rPr lang="en-US" sz="1400" dirty="0">
                <a:solidFill>
                  <a:schemeClr val="tx1"/>
                </a:solidFill>
              </a:rPr>
              <a:t> </a:t>
            </a:r>
            <a:r>
              <a:rPr lang="en-US" sz="1400" i="1" dirty="0">
                <a:solidFill>
                  <a:schemeClr val="tx1"/>
                </a:solidFill>
              </a:rPr>
              <a:t>Two in five older private renters struggle to afford food, heating or clothes</a:t>
            </a:r>
            <a:r>
              <a:rPr lang="en-US" sz="1400" dirty="0">
                <a:solidFill>
                  <a:schemeClr val="tx1"/>
                </a:solidFill>
              </a:rPr>
              <a:t>. [online] Available at: https://www.housing.org.uk/news-and-blogs/news/two-in-five-older-private-renters-struggle-to-afford-food-heating-or-clothes/#:~:text=More%20than%20two%2Dfifths%20(42,National%20Housing%20Federation%20(NHF). [Accessed 29 Feb. 2024].</a:t>
            </a:r>
          </a:p>
          <a:p>
            <a:pPr marL="342900" lvl="0" indent="-342900" algn="l" rtl="0">
              <a:buFont typeface="+mj-lt"/>
              <a:buAutoNum type="arabicPeriod" startAt="16"/>
            </a:pPr>
            <a:r>
              <a:rPr lang="en-GB" sz="1400" dirty="0">
                <a:solidFill>
                  <a:schemeClr val="tx1"/>
                </a:solidFill>
              </a:rPr>
              <a:t>NHS., </a:t>
            </a:r>
            <a:r>
              <a:rPr lang="en-GB" sz="1400" dirty="0" smtClean="0">
                <a:solidFill>
                  <a:schemeClr val="tx1"/>
                </a:solidFill>
              </a:rPr>
              <a:t>(2017).</a:t>
            </a:r>
            <a:r>
              <a:rPr lang="en-GB" sz="1400" dirty="0">
                <a:solidFill>
                  <a:schemeClr val="tx1"/>
                </a:solidFill>
              </a:rPr>
              <a:t> </a:t>
            </a:r>
            <a:r>
              <a:rPr lang="en-GB" sz="1400" i="1" dirty="0">
                <a:solidFill>
                  <a:schemeClr val="tx1"/>
                </a:solidFill>
              </a:rPr>
              <a:t>NHS England» Half of adults aged 55 and over have experienced common mental health problems, say Age UK</a:t>
            </a:r>
            <a:r>
              <a:rPr lang="en-GB" sz="1400" dirty="0">
                <a:solidFill>
                  <a:schemeClr val="tx1"/>
                </a:solidFill>
              </a:rPr>
              <a:t>. [online] England.nhs.uk. Available at: </a:t>
            </a:r>
            <a:r>
              <a:rPr lang="en-GB" sz="1400" u="sng" dirty="0">
                <a:solidFill>
                  <a:schemeClr val="tx1"/>
                </a:solidFill>
                <a:hlinkClick r:id="rId2"/>
              </a:rPr>
              <a:t>https://www.england.nhs.uk/2017/10/half-of-adults-aged-55-and-over-have-experienced-common-mental-health-problems-say-age</a:t>
            </a:r>
            <a:r>
              <a:rPr lang="en-GB" sz="1400" dirty="0">
                <a:solidFill>
                  <a:schemeClr val="tx1"/>
                </a:solidFill>
              </a:rPr>
              <a:t> </a:t>
            </a:r>
            <a:r>
              <a:rPr lang="en-GB" sz="1400" dirty="0" err="1">
                <a:solidFill>
                  <a:schemeClr val="tx1"/>
                </a:solidFill>
              </a:rPr>
              <a:t>uk</a:t>
            </a:r>
            <a:r>
              <a:rPr lang="en-GB" sz="1400" dirty="0">
                <a:solidFill>
                  <a:schemeClr val="tx1"/>
                </a:solidFill>
              </a:rPr>
              <a:t>/#:~:text=Nearly%20half%20of%20adults%20(7.7,people%20in%20the%20UK%20today. [Accessed 29 Feb. 2024].</a:t>
            </a:r>
            <a:endParaRPr lang="en-US" sz="1400" dirty="0">
              <a:solidFill>
                <a:schemeClr val="tx1"/>
              </a:solidFill>
            </a:endParaRPr>
          </a:p>
          <a:p>
            <a:pPr marL="342900" lvl="0" indent="-342900" algn="l" rtl="0">
              <a:buFont typeface="+mj-lt"/>
              <a:buAutoNum type="arabicPeriod" startAt="16"/>
            </a:pPr>
            <a:r>
              <a:rPr lang="en-GB" sz="1400" dirty="0" err="1">
                <a:solidFill>
                  <a:schemeClr val="tx1"/>
                </a:solidFill>
              </a:rPr>
              <a:t>Olfert</a:t>
            </a:r>
            <a:r>
              <a:rPr lang="en-GB" sz="1400" dirty="0">
                <a:solidFill>
                  <a:schemeClr val="tx1"/>
                </a:solidFill>
              </a:rPr>
              <a:t>, M.D., </a:t>
            </a:r>
            <a:r>
              <a:rPr lang="en-GB" sz="1400" dirty="0" err="1">
                <a:solidFill>
                  <a:schemeClr val="tx1"/>
                </a:solidFill>
              </a:rPr>
              <a:t>Hagedorn</a:t>
            </a:r>
            <a:r>
              <a:rPr lang="en-GB" sz="1400" dirty="0">
                <a:solidFill>
                  <a:schemeClr val="tx1"/>
                </a:solidFill>
              </a:rPr>
              <a:t>-Hatfield, R.L., </a:t>
            </a:r>
            <a:r>
              <a:rPr lang="en-GB" sz="1400" dirty="0" err="1">
                <a:solidFill>
                  <a:schemeClr val="tx1"/>
                </a:solidFill>
              </a:rPr>
              <a:t>Houghtaling</a:t>
            </a:r>
            <a:r>
              <a:rPr lang="en-GB" sz="1400" dirty="0">
                <a:solidFill>
                  <a:schemeClr val="tx1"/>
                </a:solidFill>
              </a:rPr>
              <a:t>, B., Esquivel, M.K., Hood, L.B., </a:t>
            </a:r>
            <a:r>
              <a:rPr lang="en-GB" sz="1400" dirty="0" err="1">
                <a:solidFill>
                  <a:schemeClr val="tx1"/>
                </a:solidFill>
              </a:rPr>
              <a:t>MacNell</a:t>
            </a:r>
            <a:r>
              <a:rPr lang="en-GB" sz="1400" dirty="0">
                <a:solidFill>
                  <a:schemeClr val="tx1"/>
                </a:solidFill>
              </a:rPr>
              <a:t>, L., </a:t>
            </a:r>
            <a:r>
              <a:rPr lang="en-GB" sz="1400" dirty="0" err="1">
                <a:solidFill>
                  <a:schemeClr val="tx1"/>
                </a:solidFill>
              </a:rPr>
              <a:t>Soldavini</a:t>
            </a:r>
            <a:r>
              <a:rPr lang="en-GB" sz="1400" dirty="0">
                <a:solidFill>
                  <a:schemeClr val="tx1"/>
                </a:solidFill>
              </a:rPr>
              <a:t>, J., </a:t>
            </a:r>
            <a:r>
              <a:rPr lang="en-GB" sz="1400" dirty="0" err="1">
                <a:solidFill>
                  <a:schemeClr val="tx1"/>
                </a:solidFill>
              </a:rPr>
              <a:t>Berner</a:t>
            </a:r>
            <a:r>
              <a:rPr lang="en-GB" sz="1400" dirty="0">
                <a:solidFill>
                  <a:schemeClr val="tx1"/>
                </a:solidFill>
              </a:rPr>
              <a:t>, M., </a:t>
            </a:r>
            <a:r>
              <a:rPr lang="en-GB" sz="1400" dirty="0" err="1">
                <a:solidFill>
                  <a:schemeClr val="tx1"/>
                </a:solidFill>
              </a:rPr>
              <a:t>Savoie</a:t>
            </a:r>
            <a:r>
              <a:rPr lang="en-GB" sz="1400" dirty="0">
                <a:solidFill>
                  <a:schemeClr val="tx1"/>
                </a:solidFill>
              </a:rPr>
              <a:t> </a:t>
            </a:r>
            <a:r>
              <a:rPr lang="en-GB" sz="1400" dirty="0" err="1">
                <a:solidFill>
                  <a:schemeClr val="tx1"/>
                </a:solidFill>
              </a:rPr>
              <a:t>Roskos</a:t>
            </a:r>
            <a:r>
              <a:rPr lang="en-GB" sz="1400" dirty="0">
                <a:solidFill>
                  <a:schemeClr val="tx1"/>
                </a:solidFill>
              </a:rPr>
              <a:t>, M.R., </a:t>
            </a:r>
            <a:r>
              <a:rPr lang="en-GB" sz="1400" dirty="0" err="1">
                <a:solidFill>
                  <a:schemeClr val="tx1"/>
                </a:solidFill>
              </a:rPr>
              <a:t>Hingle</a:t>
            </a:r>
            <a:r>
              <a:rPr lang="en-GB" sz="1400" dirty="0">
                <a:solidFill>
                  <a:schemeClr val="tx1"/>
                </a:solidFill>
              </a:rPr>
              <a:t>, M.D. and Mann, G.R., </a:t>
            </a:r>
            <a:r>
              <a:rPr lang="en-GB" sz="1400" dirty="0" smtClean="0">
                <a:solidFill>
                  <a:schemeClr val="tx1"/>
                </a:solidFill>
              </a:rPr>
              <a:t>(2023). </a:t>
            </a:r>
            <a:r>
              <a:rPr lang="en-GB" sz="1400" dirty="0">
                <a:solidFill>
                  <a:schemeClr val="tx1"/>
                </a:solidFill>
              </a:rPr>
              <a:t>Struggling with the basics: food and housing insecurity among college students across twenty-two colleges and universities. </a:t>
            </a:r>
            <a:r>
              <a:rPr lang="en-GB" sz="1400" i="1" dirty="0">
                <a:solidFill>
                  <a:schemeClr val="tx1"/>
                </a:solidFill>
              </a:rPr>
              <a:t>Journal of American College Health</a:t>
            </a:r>
            <a:r>
              <a:rPr lang="en-GB" sz="1400" dirty="0">
                <a:solidFill>
                  <a:schemeClr val="tx1"/>
                </a:solidFill>
              </a:rPr>
              <a:t>, </a:t>
            </a:r>
            <a:r>
              <a:rPr lang="en-GB" sz="1400" i="1" dirty="0">
                <a:solidFill>
                  <a:schemeClr val="tx1"/>
                </a:solidFill>
              </a:rPr>
              <a:t>71</a:t>
            </a:r>
            <a:r>
              <a:rPr lang="en-GB" sz="1400" dirty="0">
                <a:solidFill>
                  <a:schemeClr val="tx1"/>
                </a:solidFill>
              </a:rPr>
              <a:t>(8), pp.2518-2529.</a:t>
            </a:r>
            <a:endParaRPr lang="en-US" sz="1400" dirty="0">
              <a:solidFill>
                <a:schemeClr val="tx1"/>
              </a:solidFill>
            </a:endParaRPr>
          </a:p>
        </p:txBody>
      </p:sp>
    </p:spTree>
    <p:extLst>
      <p:ext uri="{BB962C8B-B14F-4D97-AF65-F5344CB8AC3E}">
        <p14:creationId xmlns:p14="http://schemas.microsoft.com/office/powerpoint/2010/main" val="427917655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2335" y="428005"/>
            <a:ext cx="10058400" cy="1032306"/>
          </a:xfrm>
        </p:spPr>
        <p:txBody>
          <a:bodyPr>
            <a:normAutofit/>
          </a:bodyPr>
          <a:lstStyle/>
          <a:p>
            <a:pPr algn="ctr"/>
            <a:r>
              <a:rPr lang="en-US" sz="3200" b="1" dirty="0">
                <a:latin typeface="Times New Roman" panose="02020603050405020304" pitchFamily="18" charset="0"/>
                <a:cs typeface="Times New Roman" panose="02020603050405020304" pitchFamily="18" charset="0"/>
              </a:rPr>
              <a:t>References</a:t>
            </a:r>
            <a:endParaRPr lang="en-US" sz="36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271516" y="1843811"/>
            <a:ext cx="10058400" cy="4570638"/>
          </a:xfrm>
        </p:spPr>
        <p:txBody>
          <a:bodyPr>
            <a:noAutofit/>
          </a:bodyPr>
          <a:lstStyle/>
          <a:p>
            <a:pPr marL="342900" lvl="0" indent="-342900" algn="l" rtl="0">
              <a:buFont typeface="+mj-lt"/>
              <a:buAutoNum type="arabicPeriod" startAt="22"/>
            </a:pPr>
            <a:r>
              <a:rPr lang="en-US" sz="1400" dirty="0">
                <a:solidFill>
                  <a:schemeClr val="tx1"/>
                </a:solidFill>
              </a:rPr>
              <a:t>Paul </a:t>
            </a:r>
            <a:r>
              <a:rPr lang="en-US" sz="1400" dirty="0" err="1">
                <a:solidFill>
                  <a:schemeClr val="tx1"/>
                </a:solidFill>
              </a:rPr>
              <a:t>Jr</a:t>
            </a:r>
            <a:r>
              <a:rPr lang="en-US" sz="1400" dirty="0">
                <a:solidFill>
                  <a:schemeClr val="tx1"/>
                </a:solidFill>
              </a:rPr>
              <a:t>, D.W., Knight, K.R., Olsen, P., Weeks, J., Yen, I.H. and </a:t>
            </a:r>
            <a:r>
              <a:rPr lang="en-US" sz="1400" dirty="0" err="1">
                <a:solidFill>
                  <a:schemeClr val="tx1"/>
                </a:solidFill>
              </a:rPr>
              <a:t>Kushel</a:t>
            </a:r>
            <a:r>
              <a:rPr lang="en-US" sz="1400" dirty="0">
                <a:solidFill>
                  <a:schemeClr val="tx1"/>
                </a:solidFill>
              </a:rPr>
              <a:t>, M.B., </a:t>
            </a:r>
            <a:r>
              <a:rPr lang="en-US" sz="1400" dirty="0" smtClean="0">
                <a:solidFill>
                  <a:schemeClr val="tx1"/>
                </a:solidFill>
              </a:rPr>
              <a:t>(2020). </a:t>
            </a:r>
            <a:r>
              <a:rPr lang="en-US" sz="1400" dirty="0">
                <a:solidFill>
                  <a:schemeClr val="tx1"/>
                </a:solidFill>
              </a:rPr>
              <a:t>Racial discrimination in the life course of older adults experiencing homelessness: results from the HOPE HOME study. </a:t>
            </a:r>
            <a:r>
              <a:rPr lang="en-US" sz="1400" i="1" dirty="0">
                <a:solidFill>
                  <a:schemeClr val="tx1"/>
                </a:solidFill>
              </a:rPr>
              <a:t>Journal of Social Distress and Homelessness</a:t>
            </a:r>
            <a:r>
              <a:rPr lang="en-US" sz="1400" dirty="0">
                <a:solidFill>
                  <a:schemeClr val="tx1"/>
                </a:solidFill>
              </a:rPr>
              <a:t>, </a:t>
            </a:r>
            <a:r>
              <a:rPr lang="en-US" sz="1400" i="1" dirty="0">
                <a:solidFill>
                  <a:schemeClr val="tx1"/>
                </a:solidFill>
              </a:rPr>
              <a:t>29</a:t>
            </a:r>
            <a:r>
              <a:rPr lang="en-US" sz="1400" dirty="0">
                <a:solidFill>
                  <a:schemeClr val="tx1"/>
                </a:solidFill>
              </a:rPr>
              <a:t>(2), pp.184-193.</a:t>
            </a:r>
          </a:p>
          <a:p>
            <a:pPr marL="342900" lvl="0" indent="-342900" algn="l" rtl="0">
              <a:buFont typeface="+mj-lt"/>
              <a:buAutoNum type="arabicPeriod" startAt="22"/>
            </a:pPr>
            <a:r>
              <a:rPr lang="en-US" sz="1400" dirty="0" err="1">
                <a:solidFill>
                  <a:schemeClr val="tx1"/>
                </a:solidFill>
              </a:rPr>
              <a:t>Pirrie</a:t>
            </a:r>
            <a:r>
              <a:rPr lang="en-US" sz="1400" dirty="0">
                <a:solidFill>
                  <a:schemeClr val="tx1"/>
                </a:solidFill>
              </a:rPr>
              <a:t>, M., Harrison, L., Angeles, R., </a:t>
            </a:r>
            <a:r>
              <a:rPr lang="en-US" sz="1400" dirty="0" err="1">
                <a:solidFill>
                  <a:schemeClr val="tx1"/>
                </a:solidFill>
              </a:rPr>
              <a:t>Marzanek</a:t>
            </a:r>
            <a:r>
              <a:rPr lang="en-US" sz="1400" dirty="0">
                <a:solidFill>
                  <a:schemeClr val="tx1"/>
                </a:solidFill>
              </a:rPr>
              <a:t>, F., </a:t>
            </a:r>
            <a:r>
              <a:rPr lang="en-US" sz="1400" dirty="0" err="1">
                <a:solidFill>
                  <a:schemeClr val="tx1"/>
                </a:solidFill>
              </a:rPr>
              <a:t>Ziesmann</a:t>
            </a:r>
            <a:r>
              <a:rPr lang="en-US" sz="1400" dirty="0">
                <a:solidFill>
                  <a:schemeClr val="tx1"/>
                </a:solidFill>
              </a:rPr>
              <a:t>, A. and Agarwal, G., </a:t>
            </a:r>
            <a:r>
              <a:rPr lang="en-US" sz="1400" dirty="0" smtClean="0">
                <a:solidFill>
                  <a:schemeClr val="tx1"/>
                </a:solidFill>
              </a:rPr>
              <a:t>(2020). </a:t>
            </a:r>
            <a:r>
              <a:rPr lang="en-US" sz="1400" dirty="0">
                <a:solidFill>
                  <a:schemeClr val="tx1"/>
                </a:solidFill>
              </a:rPr>
              <a:t>Poverty and food insecurity of older adults living in social housing in Ontario: a cross-sectional study. </a:t>
            </a:r>
            <a:r>
              <a:rPr lang="en-US" sz="1400" i="1" dirty="0">
                <a:solidFill>
                  <a:schemeClr val="tx1"/>
                </a:solidFill>
              </a:rPr>
              <a:t>BMC Public Health</a:t>
            </a:r>
            <a:r>
              <a:rPr lang="en-US" sz="1400" dirty="0">
                <a:solidFill>
                  <a:schemeClr val="tx1"/>
                </a:solidFill>
              </a:rPr>
              <a:t>, </a:t>
            </a:r>
            <a:r>
              <a:rPr lang="en-US" sz="1400" i="1" dirty="0">
                <a:solidFill>
                  <a:schemeClr val="tx1"/>
                </a:solidFill>
              </a:rPr>
              <a:t>20</a:t>
            </a:r>
            <a:r>
              <a:rPr lang="en-US" sz="1400" dirty="0">
                <a:solidFill>
                  <a:schemeClr val="tx1"/>
                </a:solidFill>
              </a:rPr>
              <a:t>, pp.1-10.</a:t>
            </a:r>
          </a:p>
          <a:p>
            <a:pPr marL="342900" lvl="0" indent="-342900" algn="l" rtl="0">
              <a:buFont typeface="+mj-lt"/>
              <a:buAutoNum type="arabicPeriod" startAt="22"/>
            </a:pPr>
            <a:r>
              <a:rPr lang="en-US" sz="1400" dirty="0">
                <a:solidFill>
                  <a:schemeClr val="tx1"/>
                </a:solidFill>
              </a:rPr>
              <a:t>Porto Valente, C., Morris, A. and Wilkinson, S.J., </a:t>
            </a:r>
            <a:r>
              <a:rPr lang="en-US" sz="1400" dirty="0" smtClean="0">
                <a:solidFill>
                  <a:schemeClr val="tx1"/>
                </a:solidFill>
              </a:rPr>
              <a:t>(2022). </a:t>
            </a:r>
            <a:r>
              <a:rPr lang="en-US" sz="1400" dirty="0">
                <a:solidFill>
                  <a:schemeClr val="tx1"/>
                </a:solidFill>
              </a:rPr>
              <a:t>Energy poverty, housing and health: the lived experience of older low-income Australians. </a:t>
            </a:r>
            <a:r>
              <a:rPr lang="en-US" sz="1400" i="1" dirty="0">
                <a:solidFill>
                  <a:schemeClr val="tx1"/>
                </a:solidFill>
              </a:rPr>
              <a:t>Building Research &amp; Information</a:t>
            </a:r>
            <a:r>
              <a:rPr lang="en-US" sz="1400" dirty="0">
                <a:solidFill>
                  <a:schemeClr val="tx1"/>
                </a:solidFill>
              </a:rPr>
              <a:t>, </a:t>
            </a:r>
            <a:r>
              <a:rPr lang="en-US" sz="1400" i="1" dirty="0">
                <a:solidFill>
                  <a:schemeClr val="tx1"/>
                </a:solidFill>
              </a:rPr>
              <a:t>50</a:t>
            </a:r>
            <a:r>
              <a:rPr lang="en-US" sz="1400" dirty="0">
                <a:solidFill>
                  <a:schemeClr val="tx1"/>
                </a:solidFill>
              </a:rPr>
              <a:t>(1-2), pp.6-18.</a:t>
            </a:r>
          </a:p>
          <a:p>
            <a:pPr marL="342900" lvl="0" indent="-342900" algn="l" rtl="0">
              <a:buFont typeface="+mj-lt"/>
              <a:buAutoNum type="arabicPeriod" startAt="22"/>
            </a:pPr>
            <a:r>
              <a:rPr lang="en-US" sz="1400" dirty="0">
                <a:solidFill>
                  <a:schemeClr val="tx1"/>
                </a:solidFill>
              </a:rPr>
              <a:t>Rosenthal, A., Stover, E. and </a:t>
            </a:r>
            <a:r>
              <a:rPr lang="en-US" sz="1400" dirty="0" err="1">
                <a:solidFill>
                  <a:schemeClr val="tx1"/>
                </a:solidFill>
              </a:rPr>
              <a:t>Haar</a:t>
            </a:r>
            <a:r>
              <a:rPr lang="en-US" sz="1400" dirty="0">
                <a:solidFill>
                  <a:schemeClr val="tx1"/>
                </a:solidFill>
              </a:rPr>
              <a:t>, R.J., </a:t>
            </a:r>
            <a:r>
              <a:rPr lang="en-US" sz="1400" dirty="0" smtClean="0">
                <a:solidFill>
                  <a:schemeClr val="tx1"/>
                </a:solidFill>
              </a:rPr>
              <a:t>(2021). </a:t>
            </a:r>
            <a:r>
              <a:rPr lang="en-US" sz="1400" dirty="0">
                <a:solidFill>
                  <a:schemeClr val="tx1"/>
                </a:solidFill>
              </a:rPr>
              <a:t>Health and social impacts of California wildfires and the deficiencies in current recovery resources: An exploratory qualitative study of systems-level issues. </a:t>
            </a:r>
            <a:r>
              <a:rPr lang="en-US" sz="1400" i="1" dirty="0" err="1">
                <a:solidFill>
                  <a:schemeClr val="tx1"/>
                </a:solidFill>
              </a:rPr>
              <a:t>PloS</a:t>
            </a:r>
            <a:r>
              <a:rPr lang="en-US" sz="1400" i="1" dirty="0">
                <a:solidFill>
                  <a:schemeClr val="tx1"/>
                </a:solidFill>
              </a:rPr>
              <a:t> one</a:t>
            </a:r>
            <a:r>
              <a:rPr lang="en-US" sz="1400" dirty="0">
                <a:solidFill>
                  <a:schemeClr val="tx1"/>
                </a:solidFill>
              </a:rPr>
              <a:t>, </a:t>
            </a:r>
            <a:r>
              <a:rPr lang="en-US" sz="1400" i="1" dirty="0">
                <a:solidFill>
                  <a:schemeClr val="tx1"/>
                </a:solidFill>
              </a:rPr>
              <a:t>16</a:t>
            </a:r>
            <a:r>
              <a:rPr lang="en-US" sz="1400" dirty="0">
                <a:solidFill>
                  <a:schemeClr val="tx1"/>
                </a:solidFill>
              </a:rPr>
              <a:t>(3), p.e0248617.</a:t>
            </a:r>
          </a:p>
          <a:p>
            <a:pPr marL="342900" lvl="0" indent="-342900" algn="l" rtl="0">
              <a:buFont typeface="+mj-lt"/>
              <a:buAutoNum type="arabicPeriod" startAt="22"/>
            </a:pPr>
            <a:r>
              <a:rPr lang="en-US" sz="1400" dirty="0" err="1">
                <a:solidFill>
                  <a:schemeClr val="tx1"/>
                </a:solidFill>
              </a:rPr>
              <a:t>Vicerra</a:t>
            </a:r>
            <a:r>
              <a:rPr lang="en-US" sz="1400" dirty="0">
                <a:solidFill>
                  <a:schemeClr val="tx1"/>
                </a:solidFill>
              </a:rPr>
              <a:t>, P.M.M., </a:t>
            </a:r>
            <a:r>
              <a:rPr lang="en-US" sz="1400" dirty="0" smtClean="0">
                <a:solidFill>
                  <a:schemeClr val="tx1"/>
                </a:solidFill>
              </a:rPr>
              <a:t>(2022). </a:t>
            </a:r>
            <a:r>
              <a:rPr lang="en-US" sz="1400" dirty="0">
                <a:solidFill>
                  <a:schemeClr val="tx1"/>
                </a:solidFill>
              </a:rPr>
              <a:t>Mental stress and well-being among low-income older adults during COVID-19 pandemic. </a:t>
            </a:r>
            <a:r>
              <a:rPr lang="en-US" sz="1400" i="1" dirty="0">
                <a:solidFill>
                  <a:schemeClr val="tx1"/>
                </a:solidFill>
              </a:rPr>
              <a:t>Asian Journal of Social Health and Behavior</a:t>
            </a:r>
            <a:r>
              <a:rPr lang="en-US" sz="1400" dirty="0">
                <a:solidFill>
                  <a:schemeClr val="tx1"/>
                </a:solidFill>
              </a:rPr>
              <a:t>, </a:t>
            </a:r>
            <a:r>
              <a:rPr lang="en-US" sz="1400" i="1" dirty="0">
                <a:solidFill>
                  <a:schemeClr val="tx1"/>
                </a:solidFill>
              </a:rPr>
              <a:t>5</a:t>
            </a:r>
            <a:r>
              <a:rPr lang="en-US" sz="1400" dirty="0">
                <a:solidFill>
                  <a:schemeClr val="tx1"/>
                </a:solidFill>
              </a:rPr>
              <a:t>(3), pp.101-107.</a:t>
            </a:r>
          </a:p>
          <a:p>
            <a:pPr marL="342900" lvl="0" indent="-342900" algn="l" rtl="0">
              <a:buFont typeface="+mj-lt"/>
              <a:buAutoNum type="arabicPeriod" startAt="22"/>
            </a:pPr>
            <a:r>
              <a:rPr lang="en-GB" sz="1400" dirty="0">
                <a:solidFill>
                  <a:schemeClr val="tx1"/>
                </a:solidFill>
              </a:rPr>
              <a:t>Wilder, M.E., </a:t>
            </a:r>
            <a:r>
              <a:rPr lang="en-GB" sz="1400" dirty="0" err="1">
                <a:solidFill>
                  <a:schemeClr val="tx1"/>
                </a:solidFill>
              </a:rPr>
              <a:t>Kulie</a:t>
            </a:r>
            <a:r>
              <a:rPr lang="en-GB" sz="1400" dirty="0">
                <a:solidFill>
                  <a:schemeClr val="tx1"/>
                </a:solidFill>
              </a:rPr>
              <a:t>, P., Jensen, C., </a:t>
            </a:r>
            <a:r>
              <a:rPr lang="en-GB" sz="1400" dirty="0" err="1">
                <a:solidFill>
                  <a:schemeClr val="tx1"/>
                </a:solidFill>
              </a:rPr>
              <a:t>Levett</a:t>
            </a:r>
            <a:r>
              <a:rPr lang="en-GB" sz="1400" dirty="0">
                <a:solidFill>
                  <a:schemeClr val="tx1"/>
                </a:solidFill>
              </a:rPr>
              <a:t>, P., Blanchard, J., Dominguez, L.W., </a:t>
            </a:r>
            <a:r>
              <a:rPr lang="en-GB" sz="1400" dirty="0" err="1">
                <a:solidFill>
                  <a:schemeClr val="tx1"/>
                </a:solidFill>
              </a:rPr>
              <a:t>Portela</a:t>
            </a:r>
            <a:r>
              <a:rPr lang="en-GB" sz="1400" dirty="0">
                <a:solidFill>
                  <a:schemeClr val="tx1"/>
                </a:solidFill>
              </a:rPr>
              <a:t>, M., Srivastava, A., Li, Y. and McCarthy, M.L., </a:t>
            </a:r>
            <a:r>
              <a:rPr lang="en-GB" sz="1400" dirty="0" smtClean="0">
                <a:solidFill>
                  <a:schemeClr val="tx1"/>
                </a:solidFill>
              </a:rPr>
              <a:t>(2021). </a:t>
            </a:r>
            <a:r>
              <a:rPr lang="en-GB" sz="1400" dirty="0">
                <a:solidFill>
                  <a:schemeClr val="tx1"/>
                </a:solidFill>
              </a:rPr>
              <a:t>The impact of social determinants of health on medication adherence: a systematic review and meta-analysis. </a:t>
            </a:r>
            <a:r>
              <a:rPr lang="en-GB" sz="1400" i="1" dirty="0">
                <a:solidFill>
                  <a:schemeClr val="tx1"/>
                </a:solidFill>
              </a:rPr>
              <a:t>Journal of general internal medicine</a:t>
            </a:r>
            <a:r>
              <a:rPr lang="en-GB" sz="1400" dirty="0">
                <a:solidFill>
                  <a:schemeClr val="tx1"/>
                </a:solidFill>
              </a:rPr>
              <a:t>, </a:t>
            </a:r>
            <a:r>
              <a:rPr lang="en-GB" sz="1400" i="1" dirty="0">
                <a:solidFill>
                  <a:schemeClr val="tx1"/>
                </a:solidFill>
              </a:rPr>
              <a:t>36</a:t>
            </a:r>
            <a:r>
              <a:rPr lang="en-GB" sz="1400" dirty="0">
                <a:solidFill>
                  <a:schemeClr val="tx1"/>
                </a:solidFill>
              </a:rPr>
              <a:t>, pp.1359-1370.</a:t>
            </a:r>
            <a:endParaRPr lang="en-US" sz="1400" dirty="0">
              <a:solidFill>
                <a:schemeClr val="tx1"/>
              </a:solidFill>
            </a:endParaRPr>
          </a:p>
          <a:p>
            <a:pPr marL="342900" lvl="0" indent="-342900" algn="l" rtl="0">
              <a:buFont typeface="+mj-lt"/>
              <a:buAutoNum type="arabicPeriod" startAt="22"/>
            </a:pPr>
            <a:r>
              <a:rPr lang="en-GB" sz="1400" dirty="0">
                <a:solidFill>
                  <a:schemeClr val="tx1"/>
                </a:solidFill>
              </a:rPr>
              <a:t>Wilder, M.E., </a:t>
            </a:r>
            <a:r>
              <a:rPr lang="en-GB" sz="1400" dirty="0" err="1">
                <a:solidFill>
                  <a:schemeClr val="tx1"/>
                </a:solidFill>
              </a:rPr>
              <a:t>Kulie</a:t>
            </a:r>
            <a:r>
              <a:rPr lang="en-GB" sz="1400" dirty="0">
                <a:solidFill>
                  <a:schemeClr val="tx1"/>
                </a:solidFill>
              </a:rPr>
              <a:t>, P., Jensen, C., </a:t>
            </a:r>
            <a:r>
              <a:rPr lang="en-GB" sz="1400" dirty="0" err="1">
                <a:solidFill>
                  <a:schemeClr val="tx1"/>
                </a:solidFill>
              </a:rPr>
              <a:t>Levett</a:t>
            </a:r>
            <a:r>
              <a:rPr lang="en-GB" sz="1400" dirty="0">
                <a:solidFill>
                  <a:schemeClr val="tx1"/>
                </a:solidFill>
              </a:rPr>
              <a:t>, P., Blanchard, J., Dominguez, L.W., </a:t>
            </a:r>
            <a:r>
              <a:rPr lang="en-GB" sz="1400" dirty="0" err="1">
                <a:solidFill>
                  <a:schemeClr val="tx1"/>
                </a:solidFill>
              </a:rPr>
              <a:t>Portela</a:t>
            </a:r>
            <a:r>
              <a:rPr lang="en-GB" sz="1400" dirty="0">
                <a:solidFill>
                  <a:schemeClr val="tx1"/>
                </a:solidFill>
              </a:rPr>
              <a:t>, M., Srivastava, A., Li, Y. and McCarthy, M.L., </a:t>
            </a:r>
            <a:r>
              <a:rPr lang="en-GB" sz="1400" dirty="0" smtClean="0">
                <a:solidFill>
                  <a:schemeClr val="tx1"/>
                </a:solidFill>
              </a:rPr>
              <a:t>(2021). </a:t>
            </a:r>
            <a:r>
              <a:rPr lang="en-GB" sz="1400" dirty="0">
                <a:solidFill>
                  <a:schemeClr val="tx1"/>
                </a:solidFill>
              </a:rPr>
              <a:t>The impact of social determinants of health on medication adherence: a systematic review and meta-analysis. </a:t>
            </a:r>
            <a:r>
              <a:rPr lang="en-GB" sz="1400" i="1" dirty="0">
                <a:solidFill>
                  <a:schemeClr val="tx1"/>
                </a:solidFill>
              </a:rPr>
              <a:t>Journal of general internal medicine</a:t>
            </a:r>
            <a:r>
              <a:rPr lang="en-GB" sz="1400" dirty="0">
                <a:solidFill>
                  <a:schemeClr val="tx1"/>
                </a:solidFill>
              </a:rPr>
              <a:t>, </a:t>
            </a:r>
            <a:r>
              <a:rPr lang="en-GB" sz="1400" i="1" dirty="0">
                <a:solidFill>
                  <a:schemeClr val="tx1"/>
                </a:solidFill>
              </a:rPr>
              <a:t>36</a:t>
            </a:r>
            <a:r>
              <a:rPr lang="en-GB" sz="1400" dirty="0">
                <a:solidFill>
                  <a:schemeClr val="tx1"/>
                </a:solidFill>
              </a:rPr>
              <a:t>, pp.1359-1370.</a:t>
            </a:r>
            <a:endParaRPr lang="en-US" sz="1400" dirty="0">
              <a:solidFill>
                <a:schemeClr val="tx1"/>
              </a:solidFill>
            </a:endParaRPr>
          </a:p>
        </p:txBody>
      </p:sp>
    </p:spTree>
    <p:extLst>
      <p:ext uri="{BB962C8B-B14F-4D97-AF65-F5344CB8AC3E}">
        <p14:creationId xmlns:p14="http://schemas.microsoft.com/office/powerpoint/2010/main" val="16461036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2335" y="428005"/>
            <a:ext cx="10058400" cy="1032306"/>
          </a:xfrm>
        </p:spPr>
        <p:txBody>
          <a:bodyPr>
            <a:normAutofit/>
          </a:bodyPr>
          <a:lstStyle/>
          <a:p>
            <a:pPr algn="ctr"/>
            <a:r>
              <a:rPr lang="en-US" sz="3200" b="1" dirty="0">
                <a:latin typeface="Times New Roman" panose="02020603050405020304" pitchFamily="18" charset="0"/>
                <a:cs typeface="Times New Roman" panose="02020603050405020304" pitchFamily="18" charset="0"/>
              </a:rPr>
              <a:t>References</a:t>
            </a:r>
            <a:endParaRPr lang="en-US" sz="36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271516" y="1843811"/>
            <a:ext cx="10058400" cy="4570638"/>
          </a:xfrm>
        </p:spPr>
        <p:txBody>
          <a:bodyPr>
            <a:noAutofit/>
          </a:bodyPr>
          <a:lstStyle/>
          <a:p>
            <a:pPr marL="342900" lvl="0" indent="-342900" algn="l" rtl="0">
              <a:buFont typeface="+mj-lt"/>
              <a:buAutoNum type="arabicPeriod" startAt="29"/>
            </a:pPr>
            <a:r>
              <a:rPr lang="en-US" sz="1400" dirty="0">
                <a:solidFill>
                  <a:schemeClr val="tx1"/>
                </a:solidFill>
              </a:rPr>
              <a:t>Paul </a:t>
            </a:r>
            <a:r>
              <a:rPr lang="en-US" sz="1400" dirty="0" err="1">
                <a:solidFill>
                  <a:schemeClr val="tx1"/>
                </a:solidFill>
              </a:rPr>
              <a:t>Jr</a:t>
            </a:r>
            <a:r>
              <a:rPr lang="en-US" sz="1400" dirty="0">
                <a:solidFill>
                  <a:schemeClr val="tx1"/>
                </a:solidFill>
              </a:rPr>
              <a:t>, D.W., Knight, K.R., Olsen, P., Weeks, J., Yen, I.H. and </a:t>
            </a:r>
            <a:r>
              <a:rPr lang="en-US" sz="1400" dirty="0" err="1">
                <a:solidFill>
                  <a:schemeClr val="tx1"/>
                </a:solidFill>
              </a:rPr>
              <a:t>Kushel</a:t>
            </a:r>
            <a:r>
              <a:rPr lang="en-US" sz="1400" dirty="0">
                <a:solidFill>
                  <a:schemeClr val="tx1"/>
                </a:solidFill>
              </a:rPr>
              <a:t>, M.B., </a:t>
            </a:r>
            <a:r>
              <a:rPr lang="en-US" sz="1400" dirty="0" smtClean="0">
                <a:solidFill>
                  <a:schemeClr val="tx1"/>
                </a:solidFill>
              </a:rPr>
              <a:t>(2020). </a:t>
            </a:r>
            <a:r>
              <a:rPr lang="en-US" sz="1400" dirty="0">
                <a:solidFill>
                  <a:schemeClr val="tx1"/>
                </a:solidFill>
              </a:rPr>
              <a:t>Racial discrimination in the life course of older adults experiencing homelessness: results from the HOPE HOME study. </a:t>
            </a:r>
            <a:r>
              <a:rPr lang="en-US" sz="1400" i="1" dirty="0">
                <a:solidFill>
                  <a:schemeClr val="tx1"/>
                </a:solidFill>
              </a:rPr>
              <a:t>Journal of Social Distress and Homelessness</a:t>
            </a:r>
            <a:r>
              <a:rPr lang="en-US" sz="1400" dirty="0">
                <a:solidFill>
                  <a:schemeClr val="tx1"/>
                </a:solidFill>
              </a:rPr>
              <a:t>, </a:t>
            </a:r>
            <a:r>
              <a:rPr lang="en-US" sz="1400" i="1" dirty="0">
                <a:solidFill>
                  <a:schemeClr val="tx1"/>
                </a:solidFill>
              </a:rPr>
              <a:t>29</a:t>
            </a:r>
            <a:r>
              <a:rPr lang="en-US" sz="1400" dirty="0">
                <a:solidFill>
                  <a:schemeClr val="tx1"/>
                </a:solidFill>
              </a:rPr>
              <a:t>(2), pp.184-193.</a:t>
            </a:r>
          </a:p>
          <a:p>
            <a:pPr marL="342900" lvl="0" indent="-342900" algn="l" rtl="0">
              <a:buFont typeface="+mj-lt"/>
              <a:buAutoNum type="arabicPeriod" startAt="29"/>
            </a:pPr>
            <a:r>
              <a:rPr lang="en-US" sz="1400" dirty="0" err="1">
                <a:solidFill>
                  <a:schemeClr val="tx1"/>
                </a:solidFill>
              </a:rPr>
              <a:t>Pirrie</a:t>
            </a:r>
            <a:r>
              <a:rPr lang="en-US" sz="1400" dirty="0">
                <a:solidFill>
                  <a:schemeClr val="tx1"/>
                </a:solidFill>
              </a:rPr>
              <a:t>, M., Harrison, L., Angeles, R., </a:t>
            </a:r>
            <a:r>
              <a:rPr lang="en-US" sz="1400" dirty="0" err="1">
                <a:solidFill>
                  <a:schemeClr val="tx1"/>
                </a:solidFill>
              </a:rPr>
              <a:t>Marzanek</a:t>
            </a:r>
            <a:r>
              <a:rPr lang="en-US" sz="1400" dirty="0">
                <a:solidFill>
                  <a:schemeClr val="tx1"/>
                </a:solidFill>
              </a:rPr>
              <a:t>, F., </a:t>
            </a:r>
            <a:r>
              <a:rPr lang="en-US" sz="1400" dirty="0" err="1">
                <a:solidFill>
                  <a:schemeClr val="tx1"/>
                </a:solidFill>
              </a:rPr>
              <a:t>Ziesmann</a:t>
            </a:r>
            <a:r>
              <a:rPr lang="en-US" sz="1400" dirty="0">
                <a:solidFill>
                  <a:schemeClr val="tx1"/>
                </a:solidFill>
              </a:rPr>
              <a:t>, A. and Agarwal, G</a:t>
            </a:r>
            <a:r>
              <a:rPr lang="en-US" sz="1400">
                <a:solidFill>
                  <a:schemeClr val="tx1"/>
                </a:solidFill>
              </a:rPr>
              <a:t>., </a:t>
            </a:r>
            <a:r>
              <a:rPr lang="en-US" sz="1400" smtClean="0">
                <a:solidFill>
                  <a:schemeClr val="tx1"/>
                </a:solidFill>
              </a:rPr>
              <a:t>(2020). </a:t>
            </a:r>
            <a:r>
              <a:rPr lang="en-US" sz="1400" dirty="0">
                <a:solidFill>
                  <a:schemeClr val="tx1"/>
                </a:solidFill>
              </a:rPr>
              <a:t>Poverty and food insecurity of older adults living in social housing in Ontario: a cross-sectional study. </a:t>
            </a:r>
            <a:r>
              <a:rPr lang="en-US" sz="1400" i="1" dirty="0">
                <a:solidFill>
                  <a:schemeClr val="tx1"/>
                </a:solidFill>
              </a:rPr>
              <a:t>BMC Public Health</a:t>
            </a:r>
            <a:r>
              <a:rPr lang="en-US" sz="1400" dirty="0">
                <a:solidFill>
                  <a:schemeClr val="tx1"/>
                </a:solidFill>
              </a:rPr>
              <a:t>, </a:t>
            </a:r>
            <a:r>
              <a:rPr lang="en-US" sz="1400" i="1" dirty="0">
                <a:solidFill>
                  <a:schemeClr val="tx1"/>
                </a:solidFill>
              </a:rPr>
              <a:t>20</a:t>
            </a:r>
            <a:r>
              <a:rPr lang="en-US" sz="1400" dirty="0">
                <a:solidFill>
                  <a:schemeClr val="tx1"/>
                </a:solidFill>
              </a:rPr>
              <a:t>, pp.1-10.</a:t>
            </a:r>
          </a:p>
        </p:txBody>
      </p:sp>
    </p:spTree>
    <p:extLst>
      <p:ext uri="{BB962C8B-B14F-4D97-AF65-F5344CB8AC3E}">
        <p14:creationId xmlns:p14="http://schemas.microsoft.com/office/powerpoint/2010/main" val="366666023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3879466" y="3340608"/>
            <a:ext cx="4431660" cy="740203"/>
          </a:xfrm>
          <a:prstGeom prst="rect">
            <a:avLst/>
          </a:prstGeom>
        </p:spPr>
        <p:txBody>
          <a:bodyPr wrap="square" lIns="0" tIns="0" rIns="0" bIns="0" rtlCol="0" anchor="t">
            <a:spAutoFit/>
          </a:bodyPr>
          <a:lstStyle/>
          <a:p>
            <a:pPr algn="ctr">
              <a:lnSpc>
                <a:spcPts val="5334"/>
              </a:lnSpc>
            </a:pPr>
            <a:r>
              <a:rPr lang="en-US" sz="7667" dirty="0">
                <a:latin typeface="Times New Roman" panose="02020603050405020304" pitchFamily="18" charset="0"/>
                <a:cs typeface="Times New Roman" panose="02020603050405020304" pitchFamily="18" charset="0"/>
              </a:rPr>
              <a:t>Thank you</a:t>
            </a:r>
          </a:p>
        </p:txBody>
      </p:sp>
      <p:sp>
        <p:nvSpPr>
          <p:cNvPr id="10" name="AutoShape 10"/>
          <p:cNvSpPr/>
          <p:nvPr/>
        </p:nvSpPr>
        <p:spPr>
          <a:xfrm>
            <a:off x="2158296" y="4455779"/>
            <a:ext cx="7874000" cy="50801"/>
          </a:xfrm>
          <a:prstGeom prst="line">
            <a:avLst/>
          </a:prstGeom>
          <a:ln w="190500" cap="flat">
            <a:solidFill>
              <a:srgbClr val="A12A2E"/>
            </a:solidFill>
            <a:prstDash val="solid"/>
            <a:headEnd type="none" w="sm" len="sm"/>
            <a:tailEnd type="none" w="sm" len="sm"/>
          </a:ln>
        </p:spPr>
        <p:txBody>
          <a:bodyPr/>
          <a:lstStyle/>
          <a:p>
            <a:pPr algn="ctr"/>
            <a:endParaRPr lang="en-US" sz="1200" dirty="0"/>
          </a:p>
        </p:txBody>
      </p:sp>
    </p:spTree>
    <p:extLst>
      <p:ext uri="{BB962C8B-B14F-4D97-AF65-F5344CB8AC3E}">
        <p14:creationId xmlns:p14="http://schemas.microsoft.com/office/powerpoint/2010/main" val="2463999339"/>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485</TotalTime>
  <Words>1943</Words>
  <Application>Microsoft Office PowerPoint</Application>
  <PresentationFormat>Widescreen</PresentationFormat>
  <Paragraphs>138</Paragraphs>
  <Slides>26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Calibri Light</vt:lpstr>
      <vt:lpstr>Times New Roman</vt:lpstr>
      <vt:lpstr>Wingdings</vt:lpstr>
      <vt:lpstr>Retrospect</vt:lpstr>
      <vt:lpstr> Name : Dhvani Rajeshbhai Gohil Student ID : 2315279 Module Title/Code : Practice-Based Research LCHS7001 Date : 20 March 2024 Lecturer : Dr. Diola Bijlhout</vt:lpstr>
      <vt:lpstr>PowerPoint Presentation</vt:lpstr>
      <vt:lpstr>PowerPoint Presentation</vt:lpstr>
      <vt:lpstr>Introduction </vt:lpstr>
      <vt:lpstr>Rational of the Study</vt:lpstr>
      <vt:lpstr>Aim of the Study</vt:lpstr>
      <vt:lpstr>Research Question</vt:lpstr>
      <vt:lpstr>Objectives of the Study</vt:lpstr>
      <vt:lpstr>Literature Review</vt:lpstr>
      <vt:lpstr>Literature Review</vt:lpstr>
      <vt:lpstr>Literature Review</vt:lpstr>
      <vt:lpstr>Research Methodology</vt:lpstr>
      <vt:lpstr>Recruitment, Sampling &amp; Study Participants</vt:lpstr>
      <vt:lpstr>Recruitment, Sampling &amp; Study Participants</vt:lpstr>
      <vt:lpstr>Data Collection Method / Material</vt:lpstr>
      <vt:lpstr>Data Analysis Technique</vt:lpstr>
      <vt:lpstr>Method of Asking</vt:lpstr>
      <vt:lpstr>Implication of the Research</vt:lpstr>
      <vt:lpstr>Ethical Consideration</vt:lpstr>
      <vt:lpstr>Plan of work and Time Schedule (Gantt Chart)</vt:lpstr>
      <vt:lpstr>References</vt:lpstr>
      <vt:lpstr>References</vt:lpstr>
      <vt:lpstr>References</vt:lpstr>
      <vt:lpstr>References</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Dhvani Gohil</dc:creator>
  <cp:lastModifiedBy>abc</cp:lastModifiedBy>
  <cp:revision>103</cp:revision>
  <dcterms:created xsi:type="dcterms:W3CDTF">2022-06-12T19:09:52Z</dcterms:created>
  <dcterms:modified xsi:type="dcterms:W3CDTF">2024-03-20T11:54:07Z</dcterms:modified>
</cp:coreProperties>
</file>