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24"/>
  </p:notesMasterIdLst>
  <p:sldIdLst>
    <p:sldId id="256" r:id="rId5"/>
    <p:sldId id="257" r:id="rId6"/>
    <p:sldId id="258" r:id="rId7"/>
    <p:sldId id="259" r:id="rId8"/>
    <p:sldId id="260" r:id="rId9"/>
    <p:sldId id="269" r:id="rId10"/>
    <p:sldId id="261" r:id="rId11"/>
    <p:sldId id="262" r:id="rId12"/>
    <p:sldId id="272" r:id="rId13"/>
    <p:sldId id="263" r:id="rId14"/>
    <p:sldId id="264" r:id="rId15"/>
    <p:sldId id="265" r:id="rId16"/>
    <p:sldId id="267" r:id="rId17"/>
    <p:sldId id="276" r:id="rId18"/>
    <p:sldId id="268" r:id="rId19"/>
    <p:sldId id="270" r:id="rId20"/>
    <p:sldId id="273" r:id="rId21"/>
    <p:sldId id="274" r:id="rId22"/>
    <p:sldId id="2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3E65E3-1D5D-4512-819B-F88C67F0A7AC}" v="101" dt="2026-04-29T23:36:32.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49" autoAdjust="0"/>
    <p:restoredTop sz="71503" autoAdjust="0"/>
  </p:normalViewPr>
  <p:slideViewPr>
    <p:cSldViewPr snapToGrid="0">
      <p:cViewPr varScale="1">
        <p:scale>
          <a:sx n="59" d="100"/>
          <a:sy n="59" d="100"/>
        </p:scale>
        <p:origin x="156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5F5029-4F67-421B-817C-66BE6B328FA5}" type="datetimeFigureOut">
              <a:rPr lang="en-GB" smtClean="0"/>
              <a:t>30/04/2026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1A11C0-6DAD-4BDC-A134-A8B865679F05}" type="slidenum">
              <a:rPr lang="en-GB" smtClean="0"/>
              <a:t>‹#›</a:t>
            </a:fld>
            <a:endParaRPr lang="en-GB"/>
          </a:p>
        </p:txBody>
      </p:sp>
    </p:spTree>
    <p:extLst>
      <p:ext uri="{BB962C8B-B14F-4D97-AF65-F5344CB8AC3E}">
        <p14:creationId xmlns:p14="http://schemas.microsoft.com/office/powerpoint/2010/main" val="3646003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I am Amber Treharne and today I will be reflecting on academic, industry and digital skills I have learnt throughout the module. </a:t>
            </a:r>
          </a:p>
        </p:txBody>
      </p:sp>
      <p:sp>
        <p:nvSpPr>
          <p:cNvPr id="4" name="Slide Number Placeholder 3"/>
          <p:cNvSpPr>
            <a:spLocks noGrp="1"/>
          </p:cNvSpPr>
          <p:nvPr>
            <p:ph type="sldNum" sz="quarter" idx="5"/>
          </p:nvPr>
        </p:nvSpPr>
        <p:spPr/>
        <p:txBody>
          <a:bodyPr/>
          <a:lstStyle/>
          <a:p>
            <a:fld id="{491A11C0-6DAD-4BDC-A134-A8B865679F05}" type="slidenum">
              <a:rPr lang="en-GB" smtClean="0"/>
              <a:t>1</a:t>
            </a:fld>
            <a:endParaRPr lang="en-GB"/>
          </a:p>
        </p:txBody>
      </p:sp>
    </p:spTree>
    <p:extLst>
      <p:ext uri="{BB962C8B-B14F-4D97-AF65-F5344CB8AC3E}">
        <p14:creationId xmlns:p14="http://schemas.microsoft.com/office/powerpoint/2010/main" val="3550859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1A11C0-6DAD-4BDC-A134-A8B865679F05}" type="slidenum">
              <a:rPr lang="en-GB" smtClean="0"/>
              <a:t>3</a:t>
            </a:fld>
            <a:endParaRPr lang="en-GB"/>
          </a:p>
        </p:txBody>
      </p:sp>
    </p:spTree>
    <p:extLst>
      <p:ext uri="{BB962C8B-B14F-4D97-AF65-F5344CB8AC3E}">
        <p14:creationId xmlns:p14="http://schemas.microsoft.com/office/powerpoint/2010/main" val="2159852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u="sng" dirty="0">
                <a:latin typeface="Arial" panose="020B0604020202020204" pitchFamily="34" charset="0"/>
                <a:cs typeface="Arial" panose="020B0604020202020204" pitchFamily="34" charset="0"/>
              </a:rPr>
              <a:t>Examples:</a:t>
            </a:r>
          </a:p>
          <a:p>
            <a:r>
              <a:rPr lang="en-GB" sz="1200" dirty="0">
                <a:latin typeface="Arial" panose="020B0604020202020204" pitchFamily="34" charset="0"/>
                <a:cs typeface="Arial" panose="020B0604020202020204" pitchFamily="34" charset="0"/>
              </a:rPr>
              <a:t>Planning time to research and study ahead of an upcoming deadline to avoid stress and improve quality. </a:t>
            </a:r>
          </a:p>
          <a:p>
            <a:endParaRPr lang="en-GB" dirty="0"/>
          </a:p>
        </p:txBody>
      </p:sp>
      <p:sp>
        <p:nvSpPr>
          <p:cNvPr id="4" name="Slide Number Placeholder 3"/>
          <p:cNvSpPr>
            <a:spLocks noGrp="1"/>
          </p:cNvSpPr>
          <p:nvPr>
            <p:ph type="sldNum" sz="quarter" idx="5"/>
          </p:nvPr>
        </p:nvSpPr>
        <p:spPr/>
        <p:txBody>
          <a:bodyPr/>
          <a:lstStyle/>
          <a:p>
            <a:fld id="{491A11C0-6DAD-4BDC-A134-A8B865679F05}" type="slidenum">
              <a:rPr lang="en-GB" smtClean="0"/>
              <a:t>4</a:t>
            </a:fld>
            <a:endParaRPr lang="en-GB"/>
          </a:p>
        </p:txBody>
      </p:sp>
    </p:spTree>
    <p:extLst>
      <p:ext uri="{BB962C8B-B14F-4D97-AF65-F5344CB8AC3E}">
        <p14:creationId xmlns:p14="http://schemas.microsoft.com/office/powerpoint/2010/main" val="1788660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3. </a:t>
            </a:r>
            <a:r>
              <a:rPr lang="en-GB" sz="1200" dirty="0">
                <a:latin typeface="Arial" panose="020B0604020202020204" pitchFamily="34" charset="0"/>
                <a:cs typeface="Arial" panose="020B0604020202020204" pitchFamily="34" charset="0"/>
              </a:rPr>
              <a:t>The “eat the frog” technique – A metaphor derived from Mark Twain to avoid procrastination </a:t>
            </a:r>
          </a:p>
          <a:p>
            <a:r>
              <a:rPr lang="en-GB" sz="1200" dirty="0">
                <a:latin typeface="Arial" panose="020B0604020202020204" pitchFamily="34" charset="0"/>
                <a:cs typeface="Arial" panose="020B0604020202020204" pitchFamily="34" charset="0"/>
              </a:rPr>
              <a:t>This suggests completing the most difficult task first so that each after that will become easier and will feel rewarding. </a:t>
            </a:r>
          </a:p>
          <a:p>
            <a:endParaRPr lang="en-GB" dirty="0"/>
          </a:p>
        </p:txBody>
      </p:sp>
      <p:sp>
        <p:nvSpPr>
          <p:cNvPr id="4" name="Slide Number Placeholder 3"/>
          <p:cNvSpPr>
            <a:spLocks noGrp="1"/>
          </p:cNvSpPr>
          <p:nvPr>
            <p:ph type="sldNum" sz="quarter" idx="5"/>
          </p:nvPr>
        </p:nvSpPr>
        <p:spPr/>
        <p:txBody>
          <a:bodyPr/>
          <a:lstStyle/>
          <a:p>
            <a:fld id="{491A11C0-6DAD-4BDC-A134-A8B865679F05}" type="slidenum">
              <a:rPr lang="en-GB" smtClean="0"/>
              <a:t>5</a:t>
            </a:fld>
            <a:endParaRPr lang="en-GB"/>
          </a:p>
        </p:txBody>
      </p:sp>
    </p:spTree>
    <p:extLst>
      <p:ext uri="{BB962C8B-B14F-4D97-AF65-F5344CB8AC3E}">
        <p14:creationId xmlns:p14="http://schemas.microsoft.com/office/powerpoint/2010/main" val="4107883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Pomodoro: Reward yourself with more breaks as you study for longer. </a:t>
            </a:r>
          </a:p>
          <a:p>
            <a:pPr marL="0" marR="0" lvl="0" indent="0" algn="l" defTabSz="914400" rtl="0" eaLnBrk="1" fontAlgn="auto" latinLnBrk="0" hangingPunct="1">
              <a:lnSpc>
                <a:spcPct val="11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1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Disney:</a:t>
            </a:r>
          </a:p>
          <a:p>
            <a:pPr marL="0" marR="0" lvl="0" indent="0" algn="l" defTabSz="914400" rtl="0" eaLnBrk="1" fontAlgn="auto" latinLnBrk="0" hangingPunct="1">
              <a:lnSpc>
                <a:spcPct val="11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1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1. Time management will be relevant for my future where I apply for jobs in the industry and go on placements. </a:t>
            </a:r>
          </a:p>
          <a:p>
            <a:pPr marL="0" indent="0">
              <a:lnSpc>
                <a:spcPct val="110000"/>
              </a:lnSpc>
              <a:buNone/>
            </a:pPr>
            <a:endParaRPr lang="en-GB" sz="1200" dirty="0">
              <a:latin typeface="Arial" panose="020B0604020202020204" pitchFamily="34" charset="0"/>
              <a:cs typeface="Arial" panose="020B0604020202020204" pitchFamily="34" charset="0"/>
            </a:endParaRPr>
          </a:p>
          <a:p>
            <a:pPr marL="0" indent="0">
              <a:lnSpc>
                <a:spcPct val="110000"/>
              </a:lnSpc>
              <a:buNone/>
            </a:pPr>
            <a:endParaRPr lang="en-GB" sz="1200" dirty="0">
              <a:latin typeface="Arial" panose="020B0604020202020204" pitchFamily="34" charset="0"/>
              <a:cs typeface="Arial" panose="020B0604020202020204" pitchFamily="34" charset="0"/>
            </a:endParaRPr>
          </a:p>
          <a:p>
            <a:pPr marL="0" indent="0">
              <a:lnSpc>
                <a:spcPct val="110000"/>
              </a:lnSpc>
              <a:buNone/>
            </a:pPr>
            <a:r>
              <a:rPr lang="en-GB" sz="1200" dirty="0">
                <a:latin typeface="Arial" panose="020B0604020202020204" pitchFamily="34" charset="0"/>
                <a:cs typeface="Arial" panose="020B0604020202020204" pitchFamily="34" charset="0"/>
              </a:rPr>
              <a:t>3. The events industry is fast paced and timely, depending on reliable staff to work together and communicate effectively.</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91A11C0-6DAD-4BDC-A134-A8B865679F05}" type="slidenum">
              <a:rPr lang="en-GB" smtClean="0"/>
              <a:t>6</a:t>
            </a:fld>
            <a:endParaRPr lang="en-GB"/>
          </a:p>
        </p:txBody>
      </p:sp>
    </p:spTree>
    <p:extLst>
      <p:ext uri="{BB962C8B-B14F-4D97-AF65-F5344CB8AC3E}">
        <p14:creationId xmlns:p14="http://schemas.microsoft.com/office/powerpoint/2010/main" val="3421843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2: It is important to listen carefully to others and ask questions as many could perceive what is communicated in a different way to what was intended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 I chose the </a:t>
            </a:r>
            <a:r>
              <a:rPr lang="en-GB" sz="1200" dirty="0" err="1">
                <a:latin typeface="Arial" panose="020B0604020202020204" pitchFamily="34" charset="0"/>
                <a:cs typeface="Arial" panose="020B0604020202020204" pitchFamily="34" charset="0"/>
              </a:rPr>
              <a:t>LinkedInn</a:t>
            </a:r>
            <a:r>
              <a:rPr lang="en-GB" sz="1200" dirty="0">
                <a:latin typeface="Arial" panose="020B0604020202020204" pitchFamily="34" charset="0"/>
                <a:cs typeface="Arial" panose="020B0604020202020204" pitchFamily="34" charset="0"/>
              </a:rPr>
              <a:t> learning module: Communication foundations as communication is an essential skill needed for teams to work effectively. Without communication this can lead to misunderstanding, conflict and low morale, especially in management and teamworking. </a:t>
            </a:r>
          </a:p>
          <a:p>
            <a:endParaRPr lang="en-GB" dirty="0"/>
          </a:p>
        </p:txBody>
      </p:sp>
      <p:sp>
        <p:nvSpPr>
          <p:cNvPr id="4" name="Slide Number Placeholder 3"/>
          <p:cNvSpPr>
            <a:spLocks noGrp="1"/>
          </p:cNvSpPr>
          <p:nvPr>
            <p:ph type="sldNum" sz="quarter" idx="5"/>
          </p:nvPr>
        </p:nvSpPr>
        <p:spPr/>
        <p:txBody>
          <a:bodyPr/>
          <a:lstStyle/>
          <a:p>
            <a:fld id="{491A11C0-6DAD-4BDC-A134-A8B865679F05}" type="slidenum">
              <a:rPr lang="en-GB" smtClean="0"/>
              <a:t>7</a:t>
            </a:fld>
            <a:endParaRPr lang="en-GB"/>
          </a:p>
        </p:txBody>
      </p:sp>
    </p:spTree>
    <p:extLst>
      <p:ext uri="{BB962C8B-B14F-4D97-AF65-F5344CB8AC3E}">
        <p14:creationId xmlns:p14="http://schemas.microsoft.com/office/powerpoint/2010/main" val="94278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 Shannon and Weaver’s model of communication suggests that this is what the process of effective communication can look like on paper.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 there is a sender – where the message travels through an encoder into the channel and decoder before finally reaching the receiver. </a:t>
            </a:r>
          </a:p>
          <a:p>
            <a:r>
              <a:rPr lang="en-GB" sz="1200" dirty="0">
                <a:latin typeface="Arial" panose="020B0604020202020204" pitchFamily="34" charset="0"/>
                <a:cs typeface="Arial" panose="020B0604020202020204" pitchFamily="34" charset="0"/>
              </a:rPr>
              <a:t>They suggest this process must be completed in order to achieve effective communication.</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a:t>
            </a:r>
            <a:r>
              <a:rPr lang="en-GB" sz="1200" dirty="0">
                <a:latin typeface="Arial" panose="020B0604020202020204" pitchFamily="34" charset="0"/>
                <a:cs typeface="Arial" panose="020B0604020202020204" pitchFamily="34" charset="0"/>
              </a:rPr>
              <a:t>During lessons in all modules I have needed to communicate effectively in a team. This reflects how I would need to work to manage events and work in tourism, as a customer facing industry. </a:t>
            </a:r>
          </a:p>
          <a:p>
            <a:endParaRPr lang="en-GB" dirty="0"/>
          </a:p>
          <a:p>
            <a:r>
              <a:rPr lang="en-GB" dirty="0"/>
              <a:t>Origami activity and marshmallow challenge have been particularly valuable as they were practical </a:t>
            </a:r>
            <a:r>
              <a:rPr lang="en-GB"/>
              <a:t>and engaging activities </a:t>
            </a:r>
            <a:r>
              <a:rPr lang="en-GB" dirty="0"/>
              <a:t>which demonstrated the importance of clear communication.</a:t>
            </a:r>
          </a:p>
        </p:txBody>
      </p:sp>
      <p:sp>
        <p:nvSpPr>
          <p:cNvPr id="4" name="Slide Number Placeholder 3"/>
          <p:cNvSpPr>
            <a:spLocks noGrp="1"/>
          </p:cNvSpPr>
          <p:nvPr>
            <p:ph type="sldNum" sz="quarter" idx="5"/>
          </p:nvPr>
        </p:nvSpPr>
        <p:spPr/>
        <p:txBody>
          <a:bodyPr/>
          <a:lstStyle/>
          <a:p>
            <a:fld id="{491A11C0-6DAD-4BDC-A134-A8B865679F05}" type="slidenum">
              <a:rPr lang="en-GB" smtClean="0"/>
              <a:t>8</a:t>
            </a:fld>
            <a:endParaRPr lang="en-GB"/>
          </a:p>
        </p:txBody>
      </p:sp>
    </p:spTree>
    <p:extLst>
      <p:ext uri="{BB962C8B-B14F-4D97-AF65-F5344CB8AC3E}">
        <p14:creationId xmlns:p14="http://schemas.microsoft.com/office/powerpoint/2010/main" val="3065577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Shown by Jasper, I can use the ERA reflective model to reflect on these skills. </a:t>
            </a:r>
          </a:p>
          <a:p>
            <a:r>
              <a:rPr lang="en-GB" dirty="0"/>
              <a:t>For communication I can discuss the time when I helped bands load equipment in and out of the arena</a:t>
            </a:r>
          </a:p>
          <a:p>
            <a:r>
              <a:rPr lang="en-GB" dirty="0"/>
              <a:t>Then reflect on this by discussing positives and negatives</a:t>
            </a:r>
          </a:p>
          <a:p>
            <a:r>
              <a:rPr lang="en-GB" dirty="0"/>
              <a:t>And take action to improve my communication at my next event</a:t>
            </a:r>
          </a:p>
          <a:p>
            <a:endParaRPr lang="en-GB" dirty="0"/>
          </a:p>
          <a:p>
            <a:endParaRPr lang="en-GB" dirty="0"/>
          </a:p>
          <a:p>
            <a:r>
              <a:rPr lang="en-GB" dirty="0"/>
              <a:t>I can use this reflective model as well as Gibb’s reflective cycle to reflect and improve assignments or skills throughout my academic journey. </a:t>
            </a:r>
          </a:p>
        </p:txBody>
      </p:sp>
      <p:sp>
        <p:nvSpPr>
          <p:cNvPr id="4" name="Slide Number Placeholder 3"/>
          <p:cNvSpPr>
            <a:spLocks noGrp="1"/>
          </p:cNvSpPr>
          <p:nvPr>
            <p:ph type="sldNum" sz="quarter" idx="5"/>
          </p:nvPr>
        </p:nvSpPr>
        <p:spPr/>
        <p:txBody>
          <a:bodyPr/>
          <a:lstStyle/>
          <a:p>
            <a:fld id="{491A11C0-6DAD-4BDC-A134-A8B865679F05}" type="slidenum">
              <a:rPr lang="en-GB" smtClean="0"/>
              <a:t>9</a:t>
            </a:fld>
            <a:endParaRPr lang="en-GB"/>
          </a:p>
        </p:txBody>
      </p:sp>
    </p:spTree>
    <p:extLst>
      <p:ext uri="{BB962C8B-B14F-4D97-AF65-F5344CB8AC3E}">
        <p14:creationId xmlns:p14="http://schemas.microsoft.com/office/powerpoint/2010/main" val="2087660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I can use this skill when I go on international placements as clear communication can help reduce barriers between languages and different cultures. </a:t>
            </a:r>
          </a:p>
          <a:p>
            <a:r>
              <a:rPr lang="en-GB" dirty="0"/>
              <a:t>During the learning process what I have found valuable is learning to be aware of how I communicate and acknowledging unconscious bias.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skill will improve my chance of employability as I will have confidence to:</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91A11C0-6DAD-4BDC-A134-A8B865679F05}" type="slidenum">
              <a:rPr lang="en-GB" smtClean="0"/>
              <a:t>10</a:t>
            </a:fld>
            <a:endParaRPr lang="en-GB"/>
          </a:p>
        </p:txBody>
      </p:sp>
    </p:spTree>
    <p:extLst>
      <p:ext uri="{BB962C8B-B14F-4D97-AF65-F5344CB8AC3E}">
        <p14:creationId xmlns:p14="http://schemas.microsoft.com/office/powerpoint/2010/main" val="6350571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I have developed my digital skills by navigating how to use these applications in lessons and exploring them in group tasks like when we had practice presentations. I have experimented using them for presentations, essays, reports and being able to present my work here digitally and share it through teams. </a:t>
            </a:r>
            <a:endParaRPr lang="en-GB" dirty="0"/>
          </a:p>
        </p:txBody>
      </p:sp>
      <p:sp>
        <p:nvSpPr>
          <p:cNvPr id="4" name="Slide Number Placeholder 3"/>
          <p:cNvSpPr>
            <a:spLocks noGrp="1"/>
          </p:cNvSpPr>
          <p:nvPr>
            <p:ph type="sldNum" sz="quarter" idx="5"/>
          </p:nvPr>
        </p:nvSpPr>
        <p:spPr/>
        <p:txBody>
          <a:bodyPr/>
          <a:lstStyle/>
          <a:p>
            <a:fld id="{491A11C0-6DAD-4BDC-A134-A8B865679F05}" type="slidenum">
              <a:rPr lang="en-GB" smtClean="0"/>
              <a:t>11</a:t>
            </a:fld>
            <a:endParaRPr lang="en-GB"/>
          </a:p>
        </p:txBody>
      </p:sp>
    </p:spTree>
    <p:extLst>
      <p:ext uri="{BB962C8B-B14F-4D97-AF65-F5344CB8AC3E}">
        <p14:creationId xmlns:p14="http://schemas.microsoft.com/office/powerpoint/2010/main" val="18959042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1. These have been vitally helpful tools needed for university to achieve academic success. I believe that my improved knowledge on how to use these tools and which are best to use for specific purposes have significantly improved my academic performance compared to my knowledge at the start of university.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In Swansea Arena as they create presentations using </a:t>
            </a:r>
            <a:r>
              <a:rPr lang="en-US" sz="1200" dirty="0" err="1">
                <a:latin typeface="Arial" panose="020B0604020202020204" pitchFamily="34" charset="0"/>
                <a:cs typeface="Arial" panose="020B0604020202020204" pitchFamily="34" charset="0"/>
              </a:rPr>
              <a:t>powerpoint</a:t>
            </a:r>
            <a:r>
              <a:rPr lang="en-US" sz="1200" dirty="0">
                <a:latin typeface="Arial" panose="020B0604020202020204" pitchFamily="34" charset="0"/>
                <a:cs typeface="Arial" panose="020B0604020202020204" pitchFamily="34" charset="0"/>
              </a:rPr>
              <a:t>, social media content with Canva,  spreadsheets, CRM and staff calendars with excel. </a:t>
            </a:r>
          </a:p>
          <a:p>
            <a:r>
              <a:rPr lang="en-US" sz="1200" dirty="0">
                <a:latin typeface="Arial" panose="020B0604020202020204" pitchFamily="34" charset="0"/>
                <a:cs typeface="Arial" panose="020B0604020202020204" pitchFamily="34" charset="0"/>
              </a:rPr>
              <a:t>This transferable skill can be used in all contexts when managing a team in events or tourism as it is very useful in business for collaborative work, sharing ideas and marketing.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Gov.UK (2017) it is believed that 90% of jobs after 2040 will require employees to have digital skills, making them very important and sought after, leading to many job opportunities.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91A11C0-6DAD-4BDC-A134-A8B865679F05}" type="slidenum">
              <a:rPr lang="en-GB" smtClean="0"/>
              <a:t>12</a:t>
            </a:fld>
            <a:endParaRPr lang="en-GB"/>
          </a:p>
        </p:txBody>
      </p:sp>
    </p:spTree>
    <p:extLst>
      <p:ext uri="{BB962C8B-B14F-4D97-AF65-F5344CB8AC3E}">
        <p14:creationId xmlns:p14="http://schemas.microsoft.com/office/powerpoint/2010/main" val="23196238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I have progressed by actively listening, participating in group activities, taking all opportunities and stepping out of my comfort zone.</a:t>
            </a:r>
          </a:p>
          <a:p>
            <a:pPr marL="0" indent="0">
              <a:buNone/>
            </a:pPr>
            <a:endParaRPr lang="en-US" dirty="0"/>
          </a:p>
          <a:p>
            <a:pPr marL="0" indent="0">
              <a:buNone/>
            </a:pPr>
            <a:r>
              <a:rPr lang="en-US" dirty="0"/>
              <a:t>Employers look for my skills and work experience highlighted on my cv as these skills underpin tourism and events. </a:t>
            </a:r>
          </a:p>
          <a:p>
            <a:pPr marL="0" indent="0">
              <a:buNone/>
            </a:pPr>
            <a:endParaRPr lang="en-US" dirty="0"/>
          </a:p>
          <a:p>
            <a:pPr marL="0" indent="0">
              <a:buNone/>
            </a:pPr>
            <a:endParaRPr lang="en-US" dirty="0"/>
          </a:p>
          <a:p>
            <a:pPr marL="0" indent="0">
              <a:buNone/>
            </a:pPr>
            <a:r>
              <a:rPr lang="en-US" dirty="0"/>
              <a:t> believe these skills earnt me a job in Swansea Arena as I have had to answer interview questions like times where I have demonstrated teamwork or communication skills.</a:t>
            </a:r>
          </a:p>
          <a:p>
            <a:pPr marL="0" indent="0">
              <a:buNone/>
            </a:pPr>
            <a:endParaRPr lang="en-US" dirty="0"/>
          </a:p>
          <a:p>
            <a:pPr marL="0" indent="0">
              <a:buNone/>
            </a:pPr>
            <a:r>
              <a:rPr lang="en-US" dirty="0"/>
              <a:t>Final takeaway: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skills are so important that they are priceless to my future career. They can help me apply for roles I wouldn’t have been able to otherwise, improving my employability, academic development and personal development.  Thank you</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491A11C0-6DAD-4BDC-A134-A8B865679F05}" type="slidenum">
              <a:rPr lang="en-GB" smtClean="0"/>
              <a:t>13</a:t>
            </a:fld>
            <a:endParaRPr lang="en-GB"/>
          </a:p>
        </p:txBody>
      </p:sp>
    </p:spTree>
    <p:extLst>
      <p:ext uri="{BB962C8B-B14F-4D97-AF65-F5344CB8AC3E}">
        <p14:creationId xmlns:p14="http://schemas.microsoft.com/office/powerpoint/2010/main" val="3484296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1A11C0-6DAD-4BDC-A134-A8B865679F05}" type="slidenum">
              <a:rPr lang="en-GB" smtClean="0"/>
              <a:t>16</a:t>
            </a:fld>
            <a:endParaRPr lang="en-GB"/>
          </a:p>
        </p:txBody>
      </p:sp>
    </p:spTree>
    <p:extLst>
      <p:ext uri="{BB962C8B-B14F-4D97-AF65-F5344CB8AC3E}">
        <p14:creationId xmlns:p14="http://schemas.microsoft.com/office/powerpoint/2010/main" val="3614370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4/30/2026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9337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4/30/2026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8368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4/30/2026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0318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4/30/2026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1054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4/30/2026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18080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4/30/2026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19631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4/30/2026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60973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4/30/2026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23805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4/30/2026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66807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4/30/2026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20532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4/30/2026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97445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4/30/2026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54371034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6.png"/><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photos/laptop-office-hand-writing-3196481/" TargetMode="External"/><Relationship Id="rId7" Type="http://schemas.openxmlformats.org/officeDocument/2006/relationships/hyperlink" Target="https://www.unitehere11.org/wp-content/uploads/07.19.2022-DLR-Attendance-Policy-Final.pdf" TargetMode="External"/><Relationship Id="rId2" Type="http://schemas.openxmlformats.org/officeDocument/2006/relationships/hyperlink" Target="https://pixabay.com/photos/business-success-goals-upwards-3695073/" TargetMode="External"/><Relationship Id="rId1" Type="http://schemas.openxmlformats.org/officeDocument/2006/relationships/slideLayout" Target="../slideLayouts/slideLayout2.xml"/><Relationship Id="rId6" Type="http://schemas.openxmlformats.org/officeDocument/2006/relationships/hyperlink" Target="https://coamplifi.com/blog/5-effective-time-management-tips/" TargetMode="External"/><Relationship Id="rId5" Type="http://schemas.openxmlformats.org/officeDocument/2006/relationships/hyperlink" Target="https://www.pomodorotechnique.com/" TargetMode="External"/><Relationship Id="rId4" Type="http://schemas.openxmlformats.org/officeDocument/2006/relationships/hyperlink" Target="https://public.canva.site/logo"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arts.ac.uk/students/graduation" TargetMode="External"/><Relationship Id="rId3" Type="http://schemas.openxmlformats.org/officeDocument/2006/relationships/hyperlink" Target="https://kids.nationalgeographic.com/animals/amphibians/facts/red-eyed-tree-frog" TargetMode="External"/><Relationship Id="rId7" Type="http://schemas.openxmlformats.org/officeDocument/2006/relationships/hyperlink" Target="https://www.iiba.org/business-analysis-blogs/mastering-the-art-of-communicatio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pixabay.com/illustrations/plan-to-do-list-checklist-5659443/" TargetMode="External"/><Relationship Id="rId5" Type="http://schemas.openxmlformats.org/officeDocument/2006/relationships/hyperlink" Target="https://www.gov.uk/government/publications/uk-digital-strategy/2-digital-skills-and-inclusion-giving-everyone-access-to-the-digital-skills-they-need" TargetMode="External"/><Relationship Id="rId4" Type="http://schemas.openxmlformats.org/officeDocument/2006/relationships/hyperlink" Target="https://pixabay.com/photos/application-work-looking-for-a-job-3653359/" TargetMode="External"/><Relationship Id="rId9" Type="http://schemas.openxmlformats.org/officeDocument/2006/relationships/hyperlink" Target="https://www.jacr.org/article/S1546-1440(08)00581-4/fulltex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commons.wikimedia.org/wiki/File:Microsoft_Office_Excel_%282019%E2%80%932025%29.svg" TargetMode="External"/><Relationship Id="rId2" Type="http://schemas.openxmlformats.org/officeDocument/2006/relationships/hyperlink" Target="https://pixabay.com/photos/time-alarm-clock-clock-watch-hours-2980690/" TargetMode="External"/><Relationship Id="rId1" Type="http://schemas.openxmlformats.org/officeDocument/2006/relationships/slideLayout" Target="../slideLayouts/slideLayout2.xml"/><Relationship Id="rId6" Type="http://schemas.openxmlformats.org/officeDocument/2006/relationships/hyperlink" Target="https://www.behance.net/gallery/133109139/Corporate-Illustrations" TargetMode="External"/><Relationship Id="rId5" Type="http://schemas.openxmlformats.org/officeDocument/2006/relationships/hyperlink" Target="https://pixabay.com/photos/teamwork-cooperation-brainstorming-3213924/" TargetMode="External"/><Relationship Id="rId4" Type="http://schemas.openxmlformats.org/officeDocument/2006/relationships/hyperlink" Target="https://commons.wikimedia.org/wiki/File:Microsoft_Office_PowerPoint_(2019%E2%80%932025).sv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pixabay.com/photos/airbus-airplane-jet-flight-airport-4454338/" TargetMode="External"/><Relationship Id="rId2" Type="http://schemas.openxmlformats.org/officeDocument/2006/relationships/hyperlink" Target="https://pixabay.com/photos/student-typing-keyboard-text-849825/" TargetMode="External"/><Relationship Id="rId1" Type="http://schemas.openxmlformats.org/officeDocument/2006/relationships/slideLayout" Target="../slideLayouts/slideLayout2.xml"/><Relationship Id="rId4" Type="http://schemas.openxmlformats.org/officeDocument/2006/relationships/hyperlink" Target="https://www.talentlms.com/blog/developing-soft-skills-workplace-why-how/"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facebook.com/WaltDisneyWorld/photos/a.470235003273.278628.155669083273/10152806804738274/?type=3&amp;theater" TargetMode="External"/><Relationship Id="rId2" Type="http://schemas.openxmlformats.org/officeDocument/2006/relationships/hyperlink" Target="https://www.twinkl.co.uk/teaching-wiki/origam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B43D8B1-88AD-8DA8-7044-A087C6D32A80}"/>
              </a:ext>
            </a:extLst>
          </p:cNvPr>
          <p:cNvPicPr>
            <a:picLocks noChangeAspect="1"/>
          </p:cNvPicPr>
          <p:nvPr/>
        </p:nvPicPr>
        <p:blipFill>
          <a:blip r:embed="rId3">
            <a:alphaModFix amt="60000"/>
          </a:blip>
          <a:srcRect t="3334" b="12397"/>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AFA1D852-FEA7-704A-01B3-B9D9BED65AC9}"/>
              </a:ext>
            </a:extLst>
          </p:cNvPr>
          <p:cNvSpPr>
            <a:spLocks noGrp="1"/>
          </p:cNvSpPr>
          <p:nvPr>
            <p:ph type="ctrTitle"/>
          </p:nvPr>
        </p:nvSpPr>
        <p:spPr>
          <a:xfrm>
            <a:off x="2301923" y="827799"/>
            <a:ext cx="7756477" cy="2236264"/>
          </a:xfrm>
        </p:spPr>
        <p:txBody>
          <a:bodyPr>
            <a:normAutofit/>
          </a:bodyPr>
          <a:lstStyle/>
          <a:p>
            <a:r>
              <a:rPr lang="en-GB" sz="5400" dirty="0">
                <a:solidFill>
                  <a:srgbClr val="FFFFFF"/>
                </a:solidFill>
                <a:latin typeface="Times New Roman" panose="02020603050405020304" pitchFamily="18" charset="0"/>
                <a:cs typeface="Times New Roman" panose="02020603050405020304" pitchFamily="18" charset="0"/>
              </a:rPr>
              <a:t>Reflecting on academic, industry and digital skills</a:t>
            </a:r>
          </a:p>
        </p:txBody>
      </p:sp>
      <p:sp>
        <p:nvSpPr>
          <p:cNvPr id="3" name="Subtitle 2">
            <a:extLst>
              <a:ext uri="{FF2B5EF4-FFF2-40B4-BE49-F238E27FC236}">
                <a16:creationId xmlns:a16="http://schemas.microsoft.com/office/drawing/2014/main" id="{6A564C26-50A7-FDF2-4D50-57397BE6EAB6}"/>
              </a:ext>
            </a:extLst>
          </p:cNvPr>
          <p:cNvSpPr>
            <a:spLocks noGrp="1"/>
          </p:cNvSpPr>
          <p:nvPr>
            <p:ph type="subTitle" idx="1"/>
          </p:nvPr>
        </p:nvSpPr>
        <p:spPr>
          <a:xfrm>
            <a:off x="2301923" y="3793937"/>
            <a:ext cx="7588155" cy="1414091"/>
          </a:xfrm>
        </p:spPr>
        <p:txBody>
          <a:bodyPr>
            <a:normAutofit fontScale="25000" lnSpcReduction="20000"/>
          </a:bodyPr>
          <a:lstStyle/>
          <a:p>
            <a:r>
              <a:rPr lang="en-US" sz="8000" dirty="0">
                <a:latin typeface="Times New Roman" panose="02020603050405020304" pitchFamily="18" charset="0"/>
                <a:cs typeface="Times New Roman" panose="02020603050405020304" pitchFamily="18" charset="0"/>
              </a:rPr>
              <a:t>Academic, Industry, and Digital Skills (BMTP4015)</a:t>
            </a:r>
          </a:p>
          <a:p>
            <a:r>
              <a:rPr lang="en-US" sz="8000" dirty="0">
                <a:latin typeface="Times New Roman" panose="02020603050405020304" pitchFamily="18" charset="0"/>
                <a:cs typeface="Times New Roman" panose="02020603050405020304" pitchFamily="18" charset="0"/>
              </a:rPr>
              <a:t> Lisa Bassler</a:t>
            </a:r>
          </a:p>
          <a:p>
            <a:endParaRPr lang="en-US" sz="7200" dirty="0">
              <a:latin typeface="Times New Roman" panose="02020603050405020304" pitchFamily="18" charset="0"/>
              <a:cs typeface="Times New Roman" panose="02020603050405020304" pitchFamily="18" charset="0"/>
            </a:endParaRPr>
          </a:p>
          <a:p>
            <a:r>
              <a:rPr lang="en-US" sz="7200" dirty="0">
                <a:latin typeface="Times New Roman" panose="02020603050405020304" pitchFamily="18" charset="0"/>
                <a:cs typeface="Times New Roman" panose="02020603050405020304" pitchFamily="18" charset="0"/>
              </a:rPr>
              <a:t>Amber Treharne (2502316)</a:t>
            </a:r>
          </a:p>
          <a:p>
            <a:r>
              <a:rPr lang="en-US" sz="7200" dirty="0">
                <a:latin typeface="Times New Roman" panose="02020603050405020304" pitchFamily="18" charset="0"/>
                <a:cs typeface="Times New Roman" panose="02020603050405020304" pitchFamily="18" charset="0"/>
              </a:rPr>
              <a:t>30</a:t>
            </a:r>
            <a:r>
              <a:rPr lang="en-US" sz="7200" baseline="30000" dirty="0">
                <a:latin typeface="Times New Roman" panose="02020603050405020304" pitchFamily="18" charset="0"/>
                <a:cs typeface="Times New Roman" panose="02020603050405020304" pitchFamily="18" charset="0"/>
              </a:rPr>
              <a:t>th</a:t>
            </a:r>
            <a:r>
              <a:rPr lang="en-US" sz="7200" dirty="0">
                <a:latin typeface="Times New Roman" panose="02020603050405020304" pitchFamily="18" charset="0"/>
                <a:cs typeface="Times New Roman" panose="02020603050405020304" pitchFamily="18" charset="0"/>
              </a:rPr>
              <a:t> April 2026</a:t>
            </a:r>
            <a:endParaRPr lang="en-GB" sz="7200" dirty="0">
              <a:latin typeface="Times New Roman" panose="02020603050405020304" pitchFamily="18" charset="0"/>
              <a:cs typeface="Times New Roman" panose="02020603050405020304" pitchFamily="18" charset="0"/>
            </a:endParaRPr>
          </a:p>
          <a:p>
            <a:endParaRPr lang="en-GB" sz="2200" dirty="0">
              <a:solidFill>
                <a:srgbClr val="FFFFFF"/>
              </a:solidFill>
            </a:endParaRPr>
          </a:p>
        </p:txBody>
      </p:sp>
    </p:spTree>
    <p:extLst>
      <p:ext uri="{BB962C8B-B14F-4D97-AF65-F5344CB8AC3E}">
        <p14:creationId xmlns:p14="http://schemas.microsoft.com/office/powerpoint/2010/main" val="220502096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84E35-DE28-1B22-5FDD-8E48C2FC77D1}"/>
              </a:ext>
            </a:extLst>
          </p:cNvPr>
          <p:cNvSpPr>
            <a:spLocks noGrp="1"/>
          </p:cNvSpPr>
          <p:nvPr>
            <p:ph type="title"/>
          </p:nvPr>
        </p:nvSpPr>
        <p:spPr/>
        <p:txBody>
          <a:bodyPr>
            <a:noAutofit/>
          </a:bodyPr>
          <a:lstStyle/>
          <a:p>
            <a:r>
              <a:rPr lang="en-US" sz="2400" b="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br>
              <a:rPr lang="en-GB" sz="2400" b="0" dirty="0">
                <a:latin typeface="Arial" panose="020B0604020202020204" pitchFamily="34" charset="0"/>
                <a:cs typeface="Arial" panose="020B0604020202020204" pitchFamily="34" charset="0"/>
              </a:rPr>
            </a:br>
            <a:endParaRPr lang="en-GB" sz="2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6509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3BC90-EBF5-8AD3-B0AA-F7F478DF8DED}"/>
              </a:ext>
            </a:extLst>
          </p:cNvPr>
          <p:cNvSpPr>
            <a:spLocks noGrp="1"/>
          </p:cNvSpPr>
          <p:nvPr>
            <p:ph type="title"/>
          </p:nvPr>
        </p:nvSpPr>
        <p:spPr>
          <a:xfrm>
            <a:off x="586331" y="810823"/>
            <a:ext cx="10653578" cy="1132258"/>
          </a:xfrm>
        </p:spPr>
        <p:txBody>
          <a:bodyPr/>
          <a:lstStyle/>
          <a:p>
            <a:r>
              <a:rPr lang="en-GB" u="sng" dirty="0">
                <a:latin typeface="Times New Roman" panose="02020603050405020304" pitchFamily="18" charset="0"/>
                <a:cs typeface="Times New Roman" panose="02020603050405020304" pitchFamily="18" charset="0"/>
              </a:rPr>
              <a:t>Introduction</a:t>
            </a:r>
          </a:p>
        </p:txBody>
      </p:sp>
      <p:sp>
        <p:nvSpPr>
          <p:cNvPr id="6" name="TextBox 5">
            <a:extLst>
              <a:ext uri="{FF2B5EF4-FFF2-40B4-BE49-F238E27FC236}">
                <a16:creationId xmlns:a16="http://schemas.microsoft.com/office/drawing/2014/main" id="{F47C85FF-7780-C060-2AF1-0ABA6E6947AE}"/>
              </a:ext>
            </a:extLst>
          </p:cNvPr>
          <p:cNvSpPr txBox="1"/>
          <p:nvPr/>
        </p:nvSpPr>
        <p:spPr>
          <a:xfrm>
            <a:off x="586331" y="1968464"/>
            <a:ext cx="6096000" cy="4093428"/>
          </a:xfrm>
          <a:prstGeom prst="rect">
            <a:avLst/>
          </a:prstGeom>
          <a:noFill/>
        </p:spPr>
        <p:txBody>
          <a:bodyPr wrap="square">
            <a:spAutoFit/>
          </a:bodyPr>
          <a:lstStyle/>
          <a:p>
            <a:r>
              <a:rPr lang="en-GB" sz="2000" b="0" dirty="0">
                <a:latin typeface="Arial" panose="020B0604020202020204" pitchFamily="34" charset="0"/>
                <a:cs typeface="Arial" panose="020B0604020202020204" pitchFamily="34" charset="0"/>
              </a:rPr>
              <a:t>The purpose of this presentation is </a:t>
            </a:r>
            <a:r>
              <a:rPr lang="en-GB" sz="2000" dirty="0">
                <a:latin typeface="Arial" panose="020B0604020202020204" pitchFamily="34" charset="0"/>
                <a:cs typeface="Arial" panose="020B0604020202020204" pitchFamily="34" charset="0"/>
              </a:rPr>
              <a:t>to reflect and discuss skills I have personally developed.</a:t>
            </a:r>
          </a:p>
          <a:p>
            <a:endParaRPr lang="en-GB" sz="2000" b="0" dirty="0">
              <a:latin typeface="Arial" panose="020B0604020202020204" pitchFamily="34" charset="0"/>
              <a:cs typeface="Arial" panose="020B0604020202020204" pitchFamily="34" charset="0"/>
            </a:endParaRPr>
          </a:p>
          <a:p>
            <a:endParaRPr lang="en-GB" sz="2000" b="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Why time management, communication and digital skills (digital presentation tools) are important,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how they can be used effectively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and how they can be useful for my future in the tourism and events industry.</a:t>
            </a:r>
          </a:p>
        </p:txBody>
      </p:sp>
      <p:pic>
        <p:nvPicPr>
          <p:cNvPr id="5" name="Picture 4">
            <a:extLst>
              <a:ext uri="{FF2B5EF4-FFF2-40B4-BE49-F238E27FC236}">
                <a16:creationId xmlns:a16="http://schemas.microsoft.com/office/drawing/2014/main" id="{8203AC00-D50A-754F-537C-AA5CFB8D267D}"/>
              </a:ext>
            </a:extLst>
          </p:cNvPr>
          <p:cNvPicPr>
            <a:picLocks noChangeAspect="1"/>
          </p:cNvPicPr>
          <p:nvPr/>
        </p:nvPicPr>
        <p:blipFill>
          <a:blip r:embed="rId3"/>
          <a:stretch>
            <a:fillRect/>
          </a:stretch>
        </p:blipFill>
        <p:spPr>
          <a:xfrm>
            <a:off x="7102549" y="3861290"/>
            <a:ext cx="4980876" cy="2327774"/>
          </a:xfrm>
          <a:prstGeom prst="rect">
            <a:avLst/>
          </a:prstGeom>
        </p:spPr>
      </p:pic>
      <p:sp>
        <p:nvSpPr>
          <p:cNvPr id="8" name="TextBox 7">
            <a:extLst>
              <a:ext uri="{FF2B5EF4-FFF2-40B4-BE49-F238E27FC236}">
                <a16:creationId xmlns:a16="http://schemas.microsoft.com/office/drawing/2014/main" id="{50CE3E56-8CC8-54F3-69CF-BE153EF7BA4B}"/>
              </a:ext>
            </a:extLst>
          </p:cNvPr>
          <p:cNvSpPr txBox="1"/>
          <p:nvPr/>
        </p:nvSpPr>
        <p:spPr>
          <a:xfrm>
            <a:off x="9592987" y="6189064"/>
            <a:ext cx="2766267" cy="369332"/>
          </a:xfrm>
          <a:prstGeom prst="rect">
            <a:avLst/>
          </a:prstGeom>
          <a:noFill/>
        </p:spPr>
        <p:txBody>
          <a:bodyPr wrap="square">
            <a:spAutoFit/>
          </a:bodyPr>
          <a:lstStyle/>
          <a:p>
            <a:r>
              <a:rPr lang="en-GB" b="0" i="0" dirty="0">
                <a:solidFill>
                  <a:srgbClr val="2C3E50"/>
                </a:solidFill>
                <a:effectLst/>
                <a:latin typeface="Arial" panose="020B0604020202020204" pitchFamily="34" charset="0"/>
                <a:cs typeface="Arial" panose="020B0604020202020204" pitchFamily="34" charset="0"/>
              </a:rPr>
              <a:t>(</a:t>
            </a:r>
            <a:r>
              <a:rPr lang="en-GB" b="0" i="0" dirty="0" err="1">
                <a:solidFill>
                  <a:srgbClr val="2C3E50"/>
                </a:solidFill>
                <a:effectLst/>
                <a:latin typeface="Arial" panose="020B0604020202020204" pitchFamily="34" charset="0"/>
                <a:cs typeface="Arial" panose="020B0604020202020204" pitchFamily="34" charset="0"/>
              </a:rPr>
              <a:t>TalentLMS</a:t>
            </a:r>
            <a:r>
              <a:rPr lang="en-GB" b="0" i="0" dirty="0">
                <a:solidFill>
                  <a:srgbClr val="2C3E50"/>
                </a:solidFill>
                <a:effectLst/>
                <a:latin typeface="Arial" panose="020B0604020202020204" pitchFamily="34" charset="0"/>
                <a:cs typeface="Arial" panose="020B0604020202020204" pitchFamily="34" charset="0"/>
              </a:rPr>
              <a:t> Blog, 2019)</a:t>
            </a: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11ABB3E-4998-A5FD-9EBA-C9E5A7093B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06627" y="1293781"/>
            <a:ext cx="3557976" cy="2292822"/>
          </a:xfrm>
          <a:prstGeom prst="rect">
            <a:avLst/>
          </a:prstGeom>
        </p:spPr>
      </p:pic>
      <p:sp>
        <p:nvSpPr>
          <p:cNvPr id="10" name="TextBox 9">
            <a:extLst>
              <a:ext uri="{FF2B5EF4-FFF2-40B4-BE49-F238E27FC236}">
                <a16:creationId xmlns:a16="http://schemas.microsoft.com/office/drawing/2014/main" id="{84C6A644-B08C-339C-1AC0-B1FF2AEF0A35}"/>
              </a:ext>
            </a:extLst>
          </p:cNvPr>
          <p:cNvSpPr txBox="1"/>
          <p:nvPr/>
        </p:nvSpPr>
        <p:spPr>
          <a:xfrm>
            <a:off x="10081905" y="852291"/>
            <a:ext cx="2001520" cy="369332"/>
          </a:xfrm>
          <a:prstGeom prst="rect">
            <a:avLst/>
          </a:prstGeom>
          <a:noFill/>
        </p:spPr>
        <p:txBody>
          <a:bodyPr wrap="square">
            <a:spAutoFit/>
          </a:bodyPr>
          <a:lstStyle/>
          <a:p>
            <a:r>
              <a:rPr lang="en-GB" b="0" i="0" dirty="0">
                <a:solidFill>
                  <a:srgbClr val="2C3E50"/>
                </a:solidFill>
                <a:effectLst/>
                <a:latin typeface="Arial" panose="020B0604020202020204" pitchFamily="34" charset="0"/>
                <a:cs typeface="Arial" panose="020B0604020202020204" pitchFamily="34" charset="0"/>
              </a:rPr>
              <a:t>(Steve001, 2019)</a:t>
            </a:r>
            <a:endParaRPr lang="en-GB"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AD343B96-3CB0-31F9-51A9-8EE0341B3D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65018" y="380317"/>
            <a:ext cx="2773371" cy="1790148"/>
          </a:xfrm>
          <a:prstGeom prst="rect">
            <a:avLst/>
          </a:prstGeom>
        </p:spPr>
      </p:pic>
      <p:sp>
        <p:nvSpPr>
          <p:cNvPr id="14" name="TextBox 13">
            <a:extLst>
              <a:ext uri="{FF2B5EF4-FFF2-40B4-BE49-F238E27FC236}">
                <a16:creationId xmlns:a16="http://schemas.microsoft.com/office/drawing/2014/main" id="{FCB7CCF4-4C03-D97B-21A0-E46209ED7543}"/>
              </a:ext>
            </a:extLst>
          </p:cNvPr>
          <p:cNvSpPr txBox="1"/>
          <p:nvPr/>
        </p:nvSpPr>
        <p:spPr>
          <a:xfrm>
            <a:off x="6546644" y="11176"/>
            <a:ext cx="6092686" cy="307777"/>
          </a:xfrm>
          <a:prstGeom prst="rect">
            <a:avLst/>
          </a:prstGeom>
          <a:noFill/>
        </p:spPr>
        <p:txBody>
          <a:bodyPr wrap="square">
            <a:spAutoFit/>
          </a:bodyPr>
          <a:lstStyle/>
          <a:p>
            <a:r>
              <a:rPr lang="en-GB" sz="1400" b="0" i="0" dirty="0">
                <a:solidFill>
                  <a:srgbClr val="2C3E50"/>
                </a:solidFill>
                <a:effectLst/>
                <a:latin typeface="Arial" panose="020B0604020202020204" pitchFamily="34" charset="0"/>
                <a:cs typeface="Arial" panose="020B0604020202020204" pitchFamily="34" charset="0"/>
              </a:rPr>
              <a:t>(</a:t>
            </a:r>
            <a:r>
              <a:rPr lang="en-GB" sz="1400" b="0" i="0" dirty="0" err="1">
                <a:solidFill>
                  <a:srgbClr val="2C3E50"/>
                </a:solidFill>
                <a:effectLst/>
                <a:latin typeface="Arial" panose="020B0604020202020204" pitchFamily="34" charset="0"/>
                <a:cs typeface="Arial" panose="020B0604020202020204" pitchFamily="34" charset="0"/>
              </a:rPr>
              <a:t>StartupStockPhotos</a:t>
            </a:r>
            <a:r>
              <a:rPr lang="en-GB" sz="1400" b="0" i="0" dirty="0">
                <a:solidFill>
                  <a:srgbClr val="2C3E50"/>
                </a:solidFill>
                <a:effectLst/>
                <a:latin typeface="Arial" panose="020B0604020202020204" pitchFamily="34" charset="0"/>
                <a:cs typeface="Arial" panose="020B0604020202020204" pitchFamily="34" charset="0"/>
              </a:rPr>
              <a:t>, 2015)</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8118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086BF-4E39-2360-FA16-71E21B17E0EF}"/>
              </a:ext>
            </a:extLst>
          </p:cNvPr>
          <p:cNvSpPr>
            <a:spLocks noGrp="1"/>
          </p:cNvSpPr>
          <p:nvPr>
            <p:ph type="title"/>
          </p:nvPr>
        </p:nvSpPr>
        <p:spPr>
          <a:xfrm>
            <a:off x="508145" y="427790"/>
            <a:ext cx="10653578" cy="1132258"/>
          </a:xfrm>
        </p:spPr>
        <p:txBody>
          <a:bodyPr/>
          <a:lstStyle/>
          <a:p>
            <a:r>
              <a:rPr lang="en-GB" u="sng" dirty="0">
                <a:latin typeface="Times New Roman" panose="02020603050405020304" pitchFamily="18" charset="0"/>
                <a:cs typeface="Times New Roman" panose="02020603050405020304" pitchFamily="18" charset="0"/>
              </a:rPr>
              <a:t>Academic skill - Time Management</a:t>
            </a:r>
          </a:p>
        </p:txBody>
      </p:sp>
      <p:sp>
        <p:nvSpPr>
          <p:cNvPr id="3" name="Content Placeholder 2">
            <a:extLst>
              <a:ext uri="{FF2B5EF4-FFF2-40B4-BE49-F238E27FC236}">
                <a16:creationId xmlns:a16="http://schemas.microsoft.com/office/drawing/2014/main" id="{7CC67709-0EA7-5F50-1148-9C0F76036405}"/>
              </a:ext>
            </a:extLst>
          </p:cNvPr>
          <p:cNvSpPr>
            <a:spLocks noGrp="1"/>
          </p:cNvSpPr>
          <p:nvPr>
            <p:ph idx="1"/>
          </p:nvPr>
        </p:nvSpPr>
        <p:spPr>
          <a:xfrm>
            <a:off x="508144" y="1811057"/>
            <a:ext cx="10653579" cy="4593828"/>
          </a:xfrm>
        </p:spPr>
        <p:txBody>
          <a:bodyPr>
            <a:normAutofit/>
          </a:bodyPr>
          <a:lstStyle/>
          <a:p>
            <a:pPr marL="0" indent="0">
              <a:buNone/>
            </a:pPr>
            <a:endParaRPr lang="en-GB" sz="2900" dirty="0">
              <a:latin typeface="Arial" panose="020B0604020202020204" pitchFamily="34" charset="0"/>
              <a:cs typeface="Arial" panose="020B0604020202020204" pitchFamily="34" charset="0"/>
            </a:endParaRPr>
          </a:p>
          <a:p>
            <a:pPr marL="0" indent="0">
              <a:buNone/>
            </a:pPr>
            <a:endParaRPr lang="en-GB" sz="29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Managing time ahead of important tasks can:</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Reduce stress, improve mental health; quality of life</a:t>
            </a:r>
          </a:p>
          <a:p>
            <a:r>
              <a:rPr lang="en-GB" dirty="0">
                <a:latin typeface="Arial" panose="020B0604020202020204" pitchFamily="34" charset="0"/>
                <a:cs typeface="Arial" panose="020B0604020202020204" pitchFamily="34" charset="0"/>
              </a:rPr>
              <a:t>Increase productivity</a:t>
            </a:r>
          </a:p>
          <a:p>
            <a:r>
              <a:rPr lang="en-GB" dirty="0">
                <a:latin typeface="Arial" panose="020B0604020202020204" pitchFamily="34" charset="0"/>
                <a:cs typeface="Arial" panose="020B0604020202020204" pitchFamily="34" charset="0"/>
              </a:rPr>
              <a:t>Improve organisation</a:t>
            </a:r>
          </a:p>
          <a:p>
            <a:r>
              <a:rPr lang="en-GB" dirty="0">
                <a:latin typeface="Arial" panose="020B0604020202020204" pitchFamily="34" charset="0"/>
                <a:cs typeface="Arial" panose="020B0604020202020204" pitchFamily="34" charset="0"/>
              </a:rPr>
              <a:t>Help to achieve goals (</a:t>
            </a:r>
            <a:r>
              <a:rPr lang="en-US" dirty="0">
                <a:latin typeface="Arial" panose="020B0604020202020204" pitchFamily="34" charset="0"/>
                <a:cs typeface="Arial" panose="020B0604020202020204" pitchFamily="34" charset="0"/>
              </a:rPr>
              <a:t>Jackson, 2009,  pp.434–436</a:t>
            </a:r>
            <a:r>
              <a:rPr lang="en-GB" dirty="0">
                <a:latin typeface="Arial" panose="020B0604020202020204" pitchFamily="34" charset="0"/>
                <a:cs typeface="Arial" panose="020B0604020202020204" pitchFamily="34" charset="0"/>
              </a:rPr>
              <a:t>).</a:t>
            </a:r>
          </a:p>
          <a:p>
            <a:pPr marL="0" indent="0">
              <a:buNone/>
            </a:pPr>
            <a:endParaRPr lang="en-GB" sz="5600" dirty="0">
              <a:latin typeface="Arial" panose="020B0604020202020204" pitchFamily="34" charset="0"/>
              <a:cs typeface="Arial" panose="020B0604020202020204" pitchFamily="34" charset="0"/>
            </a:endParaRPr>
          </a:p>
          <a:p>
            <a:pPr marL="0" indent="0">
              <a:buNone/>
            </a:pPr>
            <a:endParaRPr lang="en-GB" sz="5600" dirty="0">
              <a:latin typeface="Arial" panose="020B0604020202020204" pitchFamily="34" charset="0"/>
              <a:cs typeface="Arial" panose="020B0604020202020204" pitchFamily="34" charset="0"/>
            </a:endParaRPr>
          </a:p>
          <a:p>
            <a:endParaRPr lang="en-GB" dirty="0"/>
          </a:p>
          <a:p>
            <a:endParaRPr lang="en-GB" dirty="0"/>
          </a:p>
          <a:p>
            <a:endParaRPr lang="en-GB" dirty="0"/>
          </a:p>
        </p:txBody>
      </p:sp>
      <p:pic>
        <p:nvPicPr>
          <p:cNvPr id="5" name="Picture 4">
            <a:extLst>
              <a:ext uri="{FF2B5EF4-FFF2-40B4-BE49-F238E27FC236}">
                <a16:creationId xmlns:a16="http://schemas.microsoft.com/office/drawing/2014/main" id="{14E1DB4F-0AB5-5A53-F2D9-14D7E6F5B0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09819" y="3541072"/>
            <a:ext cx="3417493" cy="2531937"/>
          </a:xfrm>
          <a:prstGeom prst="rect">
            <a:avLst/>
          </a:prstGeom>
        </p:spPr>
      </p:pic>
      <p:sp>
        <p:nvSpPr>
          <p:cNvPr id="7" name="TextBox 6">
            <a:extLst>
              <a:ext uri="{FF2B5EF4-FFF2-40B4-BE49-F238E27FC236}">
                <a16:creationId xmlns:a16="http://schemas.microsoft.com/office/drawing/2014/main" id="{47E75121-6253-BECF-959F-87E186EA08D2}"/>
              </a:ext>
            </a:extLst>
          </p:cNvPr>
          <p:cNvSpPr txBox="1"/>
          <p:nvPr/>
        </p:nvSpPr>
        <p:spPr>
          <a:xfrm>
            <a:off x="10450765" y="6097108"/>
            <a:ext cx="6096000" cy="307777"/>
          </a:xfrm>
          <a:prstGeom prst="rect">
            <a:avLst/>
          </a:prstGeom>
          <a:noFill/>
        </p:spPr>
        <p:txBody>
          <a:bodyPr wrap="square">
            <a:spAutoFit/>
          </a:bodyPr>
          <a:lstStyle/>
          <a:p>
            <a:r>
              <a:rPr lang="en-GB" sz="1400" dirty="0"/>
              <a:t>(</a:t>
            </a:r>
            <a:r>
              <a:rPr lang="en-GB" sz="1400" dirty="0" err="1"/>
              <a:t>CoAmplifi</a:t>
            </a:r>
            <a:r>
              <a:rPr lang="en-GB" sz="1400" dirty="0"/>
              <a:t>, 2022)</a:t>
            </a:r>
          </a:p>
        </p:txBody>
      </p:sp>
      <p:sp>
        <p:nvSpPr>
          <p:cNvPr id="9" name="TextBox 8">
            <a:extLst>
              <a:ext uri="{FF2B5EF4-FFF2-40B4-BE49-F238E27FC236}">
                <a16:creationId xmlns:a16="http://schemas.microsoft.com/office/drawing/2014/main" id="{31298776-05FA-D460-B4E4-93591C0C8DA6}"/>
              </a:ext>
            </a:extLst>
          </p:cNvPr>
          <p:cNvSpPr txBox="1"/>
          <p:nvPr/>
        </p:nvSpPr>
        <p:spPr>
          <a:xfrm>
            <a:off x="428647" y="1638802"/>
            <a:ext cx="8203474" cy="1477328"/>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Time Management can be defined as organising time effectively in order to improve efficiency or success (</a:t>
            </a:r>
            <a:r>
              <a:rPr lang="en-US" sz="2400" dirty="0">
                <a:latin typeface="Arial" panose="020B0604020202020204" pitchFamily="34" charset="0"/>
                <a:cs typeface="Arial" panose="020B0604020202020204" pitchFamily="34" charset="0"/>
              </a:rPr>
              <a:t>Cottrell, 2024, pp 153 - 157).</a:t>
            </a:r>
          </a:p>
          <a:p>
            <a:pPr marL="0" indent="0">
              <a:buNone/>
            </a:pPr>
            <a:endParaRPr lang="en-GB" sz="1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480AEDE-312D-9C43-C482-5645A73C030E}"/>
              </a:ext>
            </a:extLst>
          </p:cNvPr>
          <p:cNvSpPr txBox="1"/>
          <p:nvPr/>
        </p:nvSpPr>
        <p:spPr>
          <a:xfrm>
            <a:off x="10335985" y="3191194"/>
            <a:ext cx="2079772" cy="338554"/>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HtcHnm</a:t>
            </a:r>
            <a:r>
              <a:rPr lang="en-US" sz="1600" dirty="0">
                <a:latin typeface="Arial" panose="020B0604020202020204" pitchFamily="34" charset="0"/>
                <a:cs typeface="Arial" panose="020B0604020202020204" pitchFamily="34" charset="0"/>
              </a:rPr>
              <a:t>, 2020)</a:t>
            </a:r>
            <a:endParaRPr lang="en-GB" sz="16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A9F51B71-2A49-C8C0-A980-1C695ED75E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18213" y="325563"/>
            <a:ext cx="2609099" cy="2868970"/>
          </a:xfrm>
          <a:prstGeom prst="rect">
            <a:avLst/>
          </a:prstGeom>
        </p:spPr>
      </p:pic>
    </p:spTree>
    <p:extLst>
      <p:ext uri="{BB962C8B-B14F-4D97-AF65-F5344CB8AC3E}">
        <p14:creationId xmlns:p14="http://schemas.microsoft.com/office/powerpoint/2010/main" val="774704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C14B13-F609-475C-966C-9FA5F115E91C}"/>
              </a:ext>
            </a:extLst>
          </p:cNvPr>
          <p:cNvSpPr>
            <a:spLocks noGrp="1"/>
          </p:cNvSpPr>
          <p:nvPr>
            <p:ph idx="1"/>
          </p:nvPr>
        </p:nvSpPr>
        <p:spPr>
          <a:xfrm>
            <a:off x="4362275" y="461554"/>
            <a:ext cx="7410025" cy="6122126"/>
          </a:xfrm>
        </p:spPr>
        <p:txBody>
          <a:bodyPr>
            <a:normAutofit/>
          </a:bodyPr>
          <a:lstStyle/>
          <a:p>
            <a:pPr marL="0" indent="0">
              <a:buNone/>
            </a:pPr>
            <a:r>
              <a:rPr lang="en-GB" sz="2800" u="sng" dirty="0">
                <a:latin typeface="Arial" panose="020B0604020202020204" pitchFamily="34" charset="0"/>
                <a:cs typeface="Arial" panose="020B0604020202020204" pitchFamily="34" charset="0"/>
              </a:rPr>
              <a:t>Why is time management important?   </a:t>
            </a:r>
          </a:p>
          <a:p>
            <a:pPr marL="0" indent="0">
              <a:buNone/>
            </a:pPr>
            <a:r>
              <a:rPr lang="en-GB" sz="1800" dirty="0">
                <a:latin typeface="Arial" panose="020B0604020202020204" pitchFamily="34" charset="0"/>
                <a:cs typeface="Arial" panose="020B0604020202020204" pitchFamily="34" charset="0"/>
              </a:rPr>
              <a:t>Employers look for staff who have effective time management skills as it shows they are efficient/ reliable and able to support the company as a team. </a:t>
            </a:r>
          </a:p>
          <a:p>
            <a:r>
              <a:rPr lang="en-GB" sz="1800" dirty="0">
                <a:latin typeface="Arial" panose="020B0604020202020204" pitchFamily="34" charset="0"/>
                <a:cs typeface="Arial" panose="020B0604020202020204" pitchFamily="34" charset="0"/>
              </a:rPr>
              <a:t>Work</a:t>
            </a:r>
          </a:p>
          <a:p>
            <a:r>
              <a:rPr lang="en-GB" sz="1800" dirty="0">
                <a:latin typeface="Arial" panose="020B0604020202020204" pitchFamily="34" charset="0"/>
                <a:cs typeface="Arial" panose="020B0604020202020204" pitchFamily="34" charset="0"/>
              </a:rPr>
              <a:t>University</a:t>
            </a:r>
          </a:p>
          <a:p>
            <a:r>
              <a:rPr lang="en-GB" sz="1800" dirty="0">
                <a:latin typeface="Arial" panose="020B0604020202020204" pitchFamily="34" charset="0"/>
                <a:cs typeface="Arial" panose="020B0604020202020204" pitchFamily="34" charset="0"/>
              </a:rPr>
              <a:t>Placement opportunities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b="1" u="sng" dirty="0">
                <a:latin typeface="Arial" panose="020B0604020202020204" pitchFamily="34" charset="0"/>
                <a:cs typeface="Arial" panose="020B0604020202020204" pitchFamily="34" charset="0"/>
              </a:rPr>
              <a:t>Development:</a:t>
            </a:r>
          </a:p>
          <a:p>
            <a:r>
              <a:rPr lang="en-GB" sz="1800" dirty="0">
                <a:latin typeface="Arial" panose="020B0604020202020204" pitchFamily="34" charset="0"/>
                <a:cs typeface="Arial" panose="020B0604020202020204" pitchFamily="34" charset="0"/>
              </a:rPr>
              <a:t>Completing the UWTSD time management careers course and homework tasks</a:t>
            </a:r>
          </a:p>
          <a:p>
            <a:r>
              <a:rPr lang="en-GB" sz="1800" dirty="0">
                <a:latin typeface="Arial" panose="020B0604020202020204" pitchFamily="34" charset="0"/>
                <a:cs typeface="Arial" panose="020B0604020202020204" pitchFamily="34" charset="0"/>
              </a:rPr>
              <a:t>Handing in assignments on time </a:t>
            </a:r>
          </a:p>
          <a:p>
            <a:r>
              <a:rPr lang="en-GB" sz="1800" dirty="0">
                <a:latin typeface="Arial" panose="020B0604020202020204" pitchFamily="34" charset="0"/>
                <a:cs typeface="Arial" panose="020B0604020202020204" pitchFamily="34" charset="0"/>
              </a:rPr>
              <a:t>Attending time management lessons</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dirty="0"/>
          </a:p>
          <a:p>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AAD3505B-7851-2D37-FDF5-24734CC1C23D}"/>
              </a:ext>
            </a:extLst>
          </p:cNvPr>
          <p:cNvPicPr>
            <a:picLocks noChangeAspect="1"/>
          </p:cNvPicPr>
          <p:nvPr/>
        </p:nvPicPr>
        <p:blipFill>
          <a:blip r:embed="rId3"/>
          <a:stretch>
            <a:fillRect/>
          </a:stretch>
        </p:blipFill>
        <p:spPr>
          <a:xfrm>
            <a:off x="268286" y="3285891"/>
            <a:ext cx="3196366" cy="2695925"/>
          </a:xfrm>
          <a:prstGeom prst="rect">
            <a:avLst/>
          </a:prstGeom>
        </p:spPr>
      </p:pic>
      <p:sp>
        <p:nvSpPr>
          <p:cNvPr id="7" name="TextBox 6">
            <a:extLst>
              <a:ext uri="{FF2B5EF4-FFF2-40B4-BE49-F238E27FC236}">
                <a16:creationId xmlns:a16="http://schemas.microsoft.com/office/drawing/2014/main" id="{A9247073-0725-AAAB-73EE-D7B6782C7CBF}"/>
              </a:ext>
            </a:extLst>
          </p:cNvPr>
          <p:cNvSpPr txBox="1"/>
          <p:nvPr/>
        </p:nvSpPr>
        <p:spPr>
          <a:xfrm>
            <a:off x="268287" y="5541549"/>
            <a:ext cx="6094602" cy="307777"/>
          </a:xfrm>
          <a:prstGeom prst="rect">
            <a:avLst/>
          </a:prstGeom>
          <a:noFill/>
        </p:spPr>
        <p:txBody>
          <a:bodyPr wrap="square">
            <a:spAutoFit/>
          </a:bodyPr>
          <a:lstStyle/>
          <a:p>
            <a:r>
              <a:rPr lang="en-GB" sz="1400" b="0" i="0" dirty="0">
                <a:solidFill>
                  <a:schemeClr val="bg1"/>
                </a:solidFill>
                <a:effectLst/>
                <a:latin typeface="Roboto" panose="02000000000000000000" pitchFamily="2" charset="0"/>
              </a:rPr>
              <a:t>(Ercken, n.d.)</a:t>
            </a:r>
            <a:endParaRPr lang="en-GB" sz="1400" dirty="0">
              <a:solidFill>
                <a:schemeClr val="bg1"/>
              </a:solidFill>
            </a:endParaRPr>
          </a:p>
        </p:txBody>
      </p:sp>
      <p:pic>
        <p:nvPicPr>
          <p:cNvPr id="6" name="Picture 5">
            <a:extLst>
              <a:ext uri="{FF2B5EF4-FFF2-40B4-BE49-F238E27FC236}">
                <a16:creationId xmlns:a16="http://schemas.microsoft.com/office/drawing/2014/main" id="{28766F22-0288-2D49-6F2B-A564B01CB9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8286" y="461554"/>
            <a:ext cx="3773135" cy="2468618"/>
          </a:xfrm>
          <a:prstGeom prst="rect">
            <a:avLst/>
          </a:prstGeom>
        </p:spPr>
      </p:pic>
      <p:sp>
        <p:nvSpPr>
          <p:cNvPr id="9" name="TextBox 8">
            <a:extLst>
              <a:ext uri="{FF2B5EF4-FFF2-40B4-BE49-F238E27FC236}">
                <a16:creationId xmlns:a16="http://schemas.microsoft.com/office/drawing/2014/main" id="{94DDB62E-B417-294C-741D-B798BC0D334A}"/>
              </a:ext>
            </a:extLst>
          </p:cNvPr>
          <p:cNvSpPr txBox="1"/>
          <p:nvPr/>
        </p:nvSpPr>
        <p:spPr>
          <a:xfrm>
            <a:off x="158045" y="96840"/>
            <a:ext cx="2551289" cy="338554"/>
          </a:xfrm>
          <a:prstGeom prst="rect">
            <a:avLst/>
          </a:prstGeom>
          <a:noFill/>
        </p:spPr>
        <p:txBody>
          <a:bodyPr wrap="square">
            <a:spAutoFit/>
          </a:bodyPr>
          <a:lstStyle/>
          <a:p>
            <a:r>
              <a:rPr lang="en-GB" sz="1600" b="0" i="0" dirty="0">
                <a:solidFill>
                  <a:srgbClr val="2C3E50"/>
                </a:solidFill>
                <a:effectLst/>
                <a:latin typeface="Arial" panose="020B0604020202020204" pitchFamily="34" charset="0"/>
                <a:cs typeface="Arial" panose="020B0604020202020204" pitchFamily="34" charset="0"/>
              </a:rPr>
              <a:t>(JESHOOTS-com, 2017)</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8073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B61FEBE-B024-E867-ADF8-B65D117A2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8E2B0E-A155-0AB4-2A74-2E00795EDE18}"/>
              </a:ext>
            </a:extLst>
          </p:cNvPr>
          <p:cNvSpPr>
            <a:spLocks noGrp="1"/>
          </p:cNvSpPr>
          <p:nvPr>
            <p:ph idx="1"/>
          </p:nvPr>
        </p:nvSpPr>
        <p:spPr>
          <a:xfrm>
            <a:off x="723958" y="368098"/>
            <a:ext cx="5953569" cy="4096512"/>
          </a:xfrm>
        </p:spPr>
        <p:txBody>
          <a:bodyPr>
            <a:noAutofit/>
          </a:bodyPr>
          <a:lstStyle/>
          <a:p>
            <a:pPr marL="0" indent="0">
              <a:lnSpc>
                <a:spcPct val="110000"/>
              </a:lnSpc>
              <a:buNone/>
            </a:pPr>
            <a:r>
              <a:rPr lang="en-GB" sz="2200" dirty="0">
                <a:latin typeface="Arial" panose="020B0604020202020204" pitchFamily="34" charset="0"/>
                <a:cs typeface="Arial" panose="020B0604020202020204" pitchFamily="34" charset="0"/>
              </a:rPr>
              <a:t>This skill will support my ongoing academic journey as I can apply time management to:</a:t>
            </a:r>
          </a:p>
          <a:p>
            <a:pPr>
              <a:lnSpc>
                <a:spcPct val="110000"/>
              </a:lnSpc>
            </a:pPr>
            <a:r>
              <a:rPr lang="en-GB" sz="2200" b="1" dirty="0">
                <a:latin typeface="Arial" panose="020B0604020202020204" pitchFamily="34" charset="0"/>
                <a:cs typeface="Arial" panose="020B0604020202020204" pitchFamily="34" charset="0"/>
              </a:rPr>
              <a:t>Organisation</a:t>
            </a:r>
            <a:r>
              <a:rPr lang="en-GB" sz="2200" dirty="0">
                <a:latin typeface="Arial" panose="020B0604020202020204" pitchFamily="34" charset="0"/>
                <a:cs typeface="Arial" panose="020B0604020202020204" pitchFamily="34" charset="0"/>
              </a:rPr>
              <a:t> through university</a:t>
            </a:r>
          </a:p>
          <a:p>
            <a:pPr>
              <a:lnSpc>
                <a:spcPct val="110000"/>
              </a:lnSpc>
            </a:pPr>
            <a:r>
              <a:rPr lang="en-GB" sz="2200" dirty="0">
                <a:latin typeface="Arial" panose="020B0604020202020204" pitchFamily="34" charset="0"/>
                <a:cs typeface="Arial" panose="020B0604020202020204" pitchFamily="34" charset="0"/>
              </a:rPr>
              <a:t> Managing </a:t>
            </a:r>
            <a:r>
              <a:rPr lang="en-GB" sz="2200" b="1" dirty="0">
                <a:latin typeface="Arial" panose="020B0604020202020204" pitchFamily="34" charset="0"/>
                <a:cs typeface="Arial" panose="020B0604020202020204" pitchFamily="34" charset="0"/>
              </a:rPr>
              <a:t>stress</a:t>
            </a:r>
          </a:p>
          <a:p>
            <a:pPr>
              <a:lnSpc>
                <a:spcPct val="110000"/>
              </a:lnSpc>
            </a:pPr>
            <a:r>
              <a:rPr lang="en-GB" sz="2200" dirty="0">
                <a:latin typeface="Arial" panose="020B0604020202020204" pitchFamily="34" charset="0"/>
                <a:cs typeface="Arial" panose="020B0604020202020204" pitchFamily="34" charset="0"/>
              </a:rPr>
              <a:t>Utilising the </a:t>
            </a:r>
            <a:r>
              <a:rPr lang="en-GB" sz="2200" b="1" dirty="0">
                <a:latin typeface="Arial" panose="020B0604020202020204" pitchFamily="34" charset="0"/>
                <a:cs typeface="Arial" panose="020B0604020202020204" pitchFamily="34" charset="0"/>
              </a:rPr>
              <a:t>Pomodoro technique </a:t>
            </a:r>
            <a:r>
              <a:rPr lang="en-GB" sz="2200" dirty="0">
                <a:latin typeface="Arial" panose="020B0604020202020204" pitchFamily="34" charset="0"/>
                <a:cs typeface="Arial" panose="020B0604020202020204" pitchFamily="34" charset="0"/>
              </a:rPr>
              <a:t>for upcoming assignments - study in 25 min intervals, then have a 5 minute break  (Cirillo, 1987).</a:t>
            </a:r>
          </a:p>
          <a:p>
            <a:pPr marL="0" indent="0">
              <a:lnSpc>
                <a:spcPct val="110000"/>
              </a:lnSpc>
              <a:buNone/>
            </a:pPr>
            <a:endParaRPr lang="en-GB" sz="2200" dirty="0">
              <a:latin typeface="Arial" panose="020B0604020202020204" pitchFamily="34" charset="0"/>
              <a:cs typeface="Arial" panose="020B0604020202020204" pitchFamily="34" charset="0"/>
            </a:endParaRPr>
          </a:p>
          <a:p>
            <a:pPr marL="0" indent="0">
              <a:lnSpc>
                <a:spcPct val="110000"/>
              </a:lnSpc>
              <a:buNone/>
            </a:pPr>
            <a:endParaRPr lang="en-GB" sz="2200" dirty="0">
              <a:latin typeface="Arial" panose="020B0604020202020204" pitchFamily="34" charset="0"/>
              <a:cs typeface="Arial" panose="020B0604020202020204" pitchFamily="34" charset="0"/>
            </a:endParaRPr>
          </a:p>
          <a:p>
            <a:pPr marL="0" indent="0">
              <a:lnSpc>
                <a:spcPct val="110000"/>
              </a:lnSpc>
              <a:buNone/>
            </a:pPr>
            <a:r>
              <a:rPr lang="en-GB" sz="2200" dirty="0">
                <a:latin typeface="Arial" panose="020B0604020202020204" pitchFamily="34" charset="0"/>
                <a:cs typeface="Arial" panose="020B0604020202020204" pitchFamily="34" charset="0"/>
              </a:rPr>
              <a:t>Disney have strict policies where if employees are late to work more than twice, they are fired (</a:t>
            </a:r>
            <a:r>
              <a:rPr lang="en-US" sz="2200" dirty="0">
                <a:latin typeface="Arial" panose="020B0604020202020204" pitchFamily="34" charset="0"/>
                <a:cs typeface="Arial" panose="020B0604020202020204" pitchFamily="34" charset="0"/>
              </a:rPr>
              <a:t>Disneyland Resort, 2022).</a:t>
            </a:r>
            <a:r>
              <a:rPr lang="en-GB" sz="2200" dirty="0">
                <a:latin typeface="Arial" panose="020B0604020202020204" pitchFamily="34" charset="0"/>
                <a:cs typeface="Arial" panose="020B0604020202020204" pitchFamily="34" charset="0"/>
              </a:rPr>
              <a:t> </a:t>
            </a:r>
          </a:p>
        </p:txBody>
      </p:sp>
      <p:pic>
        <p:nvPicPr>
          <p:cNvPr id="7" name="Picture 6">
            <a:extLst>
              <a:ext uri="{FF2B5EF4-FFF2-40B4-BE49-F238E27FC236}">
                <a16:creationId xmlns:a16="http://schemas.microsoft.com/office/drawing/2014/main" id="{5D06973D-19DF-C6CD-0788-34BF725342F1}"/>
              </a:ext>
            </a:extLst>
          </p:cNvPr>
          <p:cNvPicPr>
            <a:picLocks noChangeAspect="1"/>
          </p:cNvPicPr>
          <p:nvPr/>
        </p:nvPicPr>
        <p:blipFill>
          <a:blip r:embed="rId3">
            <a:extLst>
              <a:ext uri="{28A0092B-C50C-407E-A947-70E740481C1C}">
                <a14:useLocalDpi xmlns:a14="http://schemas.microsoft.com/office/drawing/2010/main" val="0"/>
              </a:ext>
            </a:extLst>
          </a:blip>
          <a:srcRect l="9950" r="16681" b="2"/>
          <a:stretch>
            <a:fillRect/>
          </a:stretch>
        </p:blipFill>
        <p:spPr>
          <a:xfrm>
            <a:off x="7435018" y="3454171"/>
            <a:ext cx="4756982" cy="3403829"/>
          </a:xfrm>
          <a:prstGeom prst="rect">
            <a:avLst/>
          </a:prstGeom>
        </p:spPr>
      </p:pic>
      <p:sp>
        <p:nvSpPr>
          <p:cNvPr id="5" name="TextBox 4">
            <a:extLst>
              <a:ext uri="{FF2B5EF4-FFF2-40B4-BE49-F238E27FC236}">
                <a16:creationId xmlns:a16="http://schemas.microsoft.com/office/drawing/2014/main" id="{D3DDD18F-D22B-E186-2334-BA906B51807E}"/>
              </a:ext>
            </a:extLst>
          </p:cNvPr>
          <p:cNvSpPr txBox="1"/>
          <p:nvPr/>
        </p:nvSpPr>
        <p:spPr>
          <a:xfrm>
            <a:off x="10164446" y="3429000"/>
            <a:ext cx="2027554" cy="276999"/>
          </a:xfrm>
          <a:prstGeom prst="rect">
            <a:avLst/>
          </a:prstGeom>
          <a:noFill/>
        </p:spPr>
        <p:txBody>
          <a:bodyPr wrap="square">
            <a:spAutoFit/>
          </a:bodyPr>
          <a:lstStyle/>
          <a:p>
            <a:pPr>
              <a:spcAft>
                <a:spcPts val="600"/>
              </a:spcAft>
            </a:pPr>
            <a:r>
              <a:rPr lang="en-GB" sz="1200" dirty="0">
                <a:solidFill>
                  <a:schemeClr val="bg1"/>
                </a:solidFill>
              </a:rPr>
              <a:t>(Walt Disney World, 2014)</a:t>
            </a:r>
          </a:p>
        </p:txBody>
      </p:sp>
      <p:sp>
        <p:nvSpPr>
          <p:cNvPr id="11" name="TextBox 10">
            <a:extLst>
              <a:ext uri="{FF2B5EF4-FFF2-40B4-BE49-F238E27FC236}">
                <a16:creationId xmlns:a16="http://schemas.microsoft.com/office/drawing/2014/main" id="{0DBBD594-EF9E-B6E1-231F-D455567CA95B}"/>
              </a:ext>
            </a:extLst>
          </p:cNvPr>
          <p:cNvSpPr txBox="1"/>
          <p:nvPr/>
        </p:nvSpPr>
        <p:spPr>
          <a:xfrm>
            <a:off x="9721008" y="56816"/>
            <a:ext cx="6094602" cy="276999"/>
          </a:xfrm>
          <a:prstGeom prst="rect">
            <a:avLst/>
          </a:prstGeom>
          <a:noFill/>
        </p:spPr>
        <p:txBody>
          <a:bodyPr wrap="square">
            <a:spAutoFit/>
          </a:bodyPr>
          <a:lstStyle/>
          <a:p>
            <a:r>
              <a:rPr lang="en-GB" sz="1200" b="0" i="0" dirty="0">
                <a:effectLst/>
                <a:latin typeface="HelveticaNeueLTPro-Hv"/>
              </a:rPr>
              <a:t>(In-Press photography Ltd, 2024)</a:t>
            </a:r>
            <a:endParaRPr lang="en-GB" sz="1200" dirty="0"/>
          </a:p>
        </p:txBody>
      </p:sp>
      <p:pic>
        <p:nvPicPr>
          <p:cNvPr id="16" name="Picture 15">
            <a:extLst>
              <a:ext uri="{FF2B5EF4-FFF2-40B4-BE49-F238E27FC236}">
                <a16:creationId xmlns:a16="http://schemas.microsoft.com/office/drawing/2014/main" id="{A29CB4D6-0DFA-541C-815D-CB93BDF66A18}"/>
              </a:ext>
            </a:extLst>
          </p:cNvPr>
          <p:cNvPicPr>
            <a:picLocks noChangeAspect="1"/>
          </p:cNvPicPr>
          <p:nvPr/>
        </p:nvPicPr>
        <p:blipFill>
          <a:blip r:embed="rId4"/>
          <a:stretch>
            <a:fillRect/>
          </a:stretch>
        </p:blipFill>
        <p:spPr>
          <a:xfrm>
            <a:off x="7418251" y="412649"/>
            <a:ext cx="4773749" cy="2962688"/>
          </a:xfrm>
          <a:prstGeom prst="rect">
            <a:avLst/>
          </a:prstGeom>
        </p:spPr>
      </p:pic>
    </p:spTree>
    <p:extLst>
      <p:ext uri="{BB962C8B-B14F-4D97-AF65-F5344CB8AC3E}">
        <p14:creationId xmlns:p14="http://schemas.microsoft.com/office/powerpoint/2010/main" val="3300674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1A466-A59C-BBF9-F21C-C9E3A0BF1D76}"/>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Industry skill - Communication</a:t>
            </a:r>
          </a:p>
        </p:txBody>
      </p:sp>
      <p:sp>
        <p:nvSpPr>
          <p:cNvPr id="3" name="Content Placeholder 2">
            <a:extLst>
              <a:ext uri="{FF2B5EF4-FFF2-40B4-BE49-F238E27FC236}">
                <a16:creationId xmlns:a16="http://schemas.microsoft.com/office/drawing/2014/main" id="{F8339806-8798-F1F6-6930-E10816E34D8D}"/>
              </a:ext>
            </a:extLst>
          </p:cNvPr>
          <p:cNvSpPr>
            <a:spLocks noGrp="1"/>
          </p:cNvSpPr>
          <p:nvPr>
            <p:ph idx="1"/>
          </p:nvPr>
        </p:nvSpPr>
        <p:spPr>
          <a:xfrm>
            <a:off x="612648" y="1266012"/>
            <a:ext cx="7927195" cy="4761608"/>
          </a:xfrm>
        </p:spPr>
        <p:txBody>
          <a:bodyPr>
            <a:normAutofit fontScale="25000" lnSpcReduction="20000"/>
          </a:bodyPr>
          <a:lstStyle/>
          <a:p>
            <a:pPr marL="0" indent="0">
              <a:buNone/>
            </a:pPr>
            <a:endParaRPr lang="en-GB" sz="8000" dirty="0">
              <a:latin typeface="Arial" panose="020B0604020202020204" pitchFamily="34" charset="0"/>
              <a:cs typeface="Arial" panose="020B0604020202020204" pitchFamily="34" charset="0"/>
            </a:endParaRPr>
          </a:p>
          <a:p>
            <a:pPr marL="0" indent="0">
              <a:buNone/>
            </a:pPr>
            <a:r>
              <a:rPr lang="en-GB" sz="8000" dirty="0">
                <a:latin typeface="Arial" panose="020B0604020202020204" pitchFamily="34" charset="0"/>
                <a:cs typeface="Arial" panose="020B0604020202020204" pitchFamily="34" charset="0"/>
              </a:rPr>
              <a:t>According to Moini (et al., 2023) communication can be described as the interaction between a sender and a receiver: sharing information, feelings and ideas. </a:t>
            </a:r>
          </a:p>
          <a:p>
            <a:pPr marL="0" indent="0">
              <a:buNone/>
            </a:pPr>
            <a:endParaRPr lang="en-GB" sz="7200" b="1"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The fundamentals of effective communication: </a:t>
            </a:r>
          </a:p>
          <a:p>
            <a:r>
              <a:rPr lang="en-GB" sz="7200" dirty="0">
                <a:latin typeface="Arial" panose="020B0604020202020204" pitchFamily="34" charset="0"/>
                <a:cs typeface="Arial" panose="020B0604020202020204" pitchFamily="34" charset="0"/>
              </a:rPr>
              <a:t>Who </a:t>
            </a:r>
          </a:p>
          <a:p>
            <a:r>
              <a:rPr lang="en-GB" sz="7200" dirty="0">
                <a:latin typeface="Arial" panose="020B0604020202020204" pitchFamily="34" charset="0"/>
                <a:cs typeface="Arial" panose="020B0604020202020204" pitchFamily="34" charset="0"/>
              </a:rPr>
              <a:t>The context</a:t>
            </a:r>
          </a:p>
          <a:p>
            <a:r>
              <a:rPr lang="en-GB" sz="7200" dirty="0">
                <a:latin typeface="Arial" panose="020B0604020202020204" pitchFamily="34" charset="0"/>
                <a:cs typeface="Arial" panose="020B0604020202020204" pitchFamily="34" charset="0"/>
              </a:rPr>
              <a:t>Effective listening</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Communication isn’t only verbal, it can be expressed using:</a:t>
            </a:r>
          </a:p>
          <a:p>
            <a:r>
              <a:rPr lang="en-GB" sz="7200" dirty="0">
                <a:latin typeface="Arial" panose="020B0604020202020204" pitchFamily="34" charset="0"/>
                <a:cs typeface="Arial" panose="020B0604020202020204" pitchFamily="34" charset="0"/>
              </a:rPr>
              <a:t>words </a:t>
            </a:r>
          </a:p>
          <a:p>
            <a:r>
              <a:rPr lang="en-GB" sz="7200" dirty="0">
                <a:latin typeface="Arial" panose="020B0604020202020204" pitchFamily="34" charset="0"/>
                <a:cs typeface="Arial" panose="020B0604020202020204" pitchFamily="34" charset="0"/>
              </a:rPr>
              <a:t>tone </a:t>
            </a:r>
          </a:p>
          <a:p>
            <a:r>
              <a:rPr lang="en-GB" sz="7200" dirty="0">
                <a:latin typeface="Arial" panose="020B0604020202020204" pitchFamily="34" charset="0"/>
                <a:cs typeface="Arial" panose="020B0604020202020204" pitchFamily="34" charset="0"/>
              </a:rPr>
              <a:t>body language </a:t>
            </a:r>
            <a:r>
              <a:rPr lang="en-US" sz="7200" dirty="0">
                <a:latin typeface="Arial" panose="020B0604020202020204" pitchFamily="34" charset="0"/>
                <a:cs typeface="Arial" panose="020B0604020202020204" pitchFamily="34" charset="0"/>
              </a:rPr>
              <a:t>‌</a:t>
            </a:r>
            <a:r>
              <a:rPr lang="en-GB" sz="7200" dirty="0">
                <a:latin typeface="Arial" panose="020B0604020202020204" pitchFamily="34" charset="0"/>
                <a:cs typeface="Arial" panose="020B0604020202020204" pitchFamily="34" charset="0"/>
              </a:rPr>
              <a:t>(Hughes, 2023).</a:t>
            </a:r>
          </a:p>
          <a:p>
            <a:pPr marL="0" indent="0">
              <a:buNone/>
            </a:pPr>
            <a:endParaRPr lang="en-GB" sz="4000" u="sng" dirty="0"/>
          </a:p>
          <a:p>
            <a:pPr marL="0" indent="0">
              <a:buNone/>
            </a:pPr>
            <a:endParaRPr lang="en-GB" u="sng" dirty="0"/>
          </a:p>
        </p:txBody>
      </p:sp>
      <p:pic>
        <p:nvPicPr>
          <p:cNvPr id="5" name="Picture 4">
            <a:extLst>
              <a:ext uri="{FF2B5EF4-FFF2-40B4-BE49-F238E27FC236}">
                <a16:creationId xmlns:a16="http://schemas.microsoft.com/office/drawing/2014/main" id="{D6BFED59-099B-9C2E-BA5D-501B6A564E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9935" y="489312"/>
            <a:ext cx="3330618" cy="1751228"/>
          </a:xfrm>
          <a:prstGeom prst="rect">
            <a:avLst/>
          </a:prstGeom>
        </p:spPr>
      </p:pic>
      <p:sp>
        <p:nvSpPr>
          <p:cNvPr id="7" name="Rectangle 2">
            <a:extLst>
              <a:ext uri="{FF2B5EF4-FFF2-40B4-BE49-F238E27FC236}">
                <a16:creationId xmlns:a16="http://schemas.microsoft.com/office/drawing/2014/main" id="{002E4576-CAB7-D1F0-0850-DA94CB65521B}"/>
              </a:ext>
            </a:extLst>
          </p:cNvPr>
          <p:cNvSpPr>
            <a:spLocks noChangeArrowheads="1"/>
          </p:cNvSpPr>
          <p:nvPr/>
        </p:nvSpPr>
        <p:spPr bwMode="auto">
          <a:xfrm>
            <a:off x="10145412" y="2420536"/>
            <a:ext cx="1433940" cy="89764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6960" tIns="0" rIns="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C3E50"/>
                </a:solidFill>
                <a:effectLst/>
                <a:latin typeface="Roboto" panose="02000000000000000000" pitchFamily="2" charset="0"/>
              </a:rPr>
              <a:t>(Iiba.org, 2018)</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FAEFE3AD-7725-E85F-332F-265BCB2519F6}"/>
              </a:ext>
            </a:extLst>
          </p:cNvPr>
          <p:cNvPicPr>
            <a:picLocks noChangeAspect="1"/>
          </p:cNvPicPr>
          <p:nvPr/>
        </p:nvPicPr>
        <p:blipFill>
          <a:blip r:embed="rId4"/>
          <a:stretch>
            <a:fillRect/>
          </a:stretch>
        </p:blipFill>
        <p:spPr>
          <a:xfrm>
            <a:off x="9436101" y="3428999"/>
            <a:ext cx="2271084" cy="2284933"/>
          </a:xfrm>
          <a:prstGeom prst="rect">
            <a:avLst/>
          </a:prstGeom>
        </p:spPr>
      </p:pic>
      <p:sp>
        <p:nvSpPr>
          <p:cNvPr id="9" name="TextBox 8">
            <a:extLst>
              <a:ext uri="{FF2B5EF4-FFF2-40B4-BE49-F238E27FC236}">
                <a16:creationId xmlns:a16="http://schemas.microsoft.com/office/drawing/2014/main" id="{6972596D-DA03-59D5-45D9-7FEC45F29FDC}"/>
              </a:ext>
            </a:extLst>
          </p:cNvPr>
          <p:cNvSpPr txBox="1"/>
          <p:nvPr/>
        </p:nvSpPr>
        <p:spPr>
          <a:xfrm>
            <a:off x="10571643" y="5750621"/>
            <a:ext cx="1801536" cy="307777"/>
          </a:xfrm>
          <a:prstGeom prst="rect">
            <a:avLst/>
          </a:prstGeom>
          <a:noFill/>
        </p:spPr>
        <p:txBody>
          <a:bodyPr wrap="square">
            <a:spAutoFit/>
          </a:bodyPr>
          <a:lstStyle/>
          <a:p>
            <a:r>
              <a:rPr lang="en-GB" sz="1400" b="0" i="0" dirty="0">
                <a:solidFill>
                  <a:srgbClr val="2C3E50"/>
                </a:solidFill>
                <a:effectLst/>
                <a:latin typeface="Roboto" panose="02000000000000000000" pitchFamily="2" charset="0"/>
              </a:rPr>
              <a:t>(</a:t>
            </a:r>
            <a:r>
              <a:rPr lang="en-GB" sz="1400" b="0" i="0" dirty="0" err="1">
                <a:solidFill>
                  <a:srgbClr val="2C3E50"/>
                </a:solidFill>
                <a:effectLst/>
                <a:latin typeface="Roboto" panose="02000000000000000000" pitchFamily="2" charset="0"/>
              </a:rPr>
              <a:t>UXWing</a:t>
            </a:r>
            <a:r>
              <a:rPr lang="en-GB" sz="1400" b="0" i="0" dirty="0">
                <a:solidFill>
                  <a:srgbClr val="2C3E50"/>
                </a:solidFill>
                <a:effectLst/>
                <a:latin typeface="Roboto" panose="02000000000000000000" pitchFamily="2" charset="0"/>
              </a:rPr>
              <a:t>, 2021)</a:t>
            </a:r>
            <a:endParaRPr lang="en-GB" sz="1400" dirty="0"/>
          </a:p>
        </p:txBody>
      </p:sp>
    </p:spTree>
    <p:extLst>
      <p:ext uri="{BB962C8B-B14F-4D97-AF65-F5344CB8AC3E}">
        <p14:creationId xmlns:p14="http://schemas.microsoft.com/office/powerpoint/2010/main" val="3662449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B31DFF-4CCE-8AB7-01A0-A6D68D30C086}"/>
              </a:ext>
            </a:extLst>
          </p:cNvPr>
          <p:cNvSpPr>
            <a:spLocks noGrp="1"/>
          </p:cNvSpPr>
          <p:nvPr>
            <p:ph idx="1"/>
          </p:nvPr>
        </p:nvSpPr>
        <p:spPr>
          <a:xfrm>
            <a:off x="285798" y="4144652"/>
            <a:ext cx="7374980" cy="3483583"/>
          </a:xfrm>
        </p:spPr>
        <p:txBody>
          <a:bodyPr>
            <a:normAutofit/>
          </a:bodyPr>
          <a:lstStyle/>
          <a:p>
            <a:pPr marL="0" indent="0">
              <a:buNone/>
            </a:pPr>
            <a:r>
              <a:rPr lang="en-GB" b="1" u="sng" dirty="0">
                <a:latin typeface="Arial" panose="020B0604020202020204" pitchFamily="34" charset="0"/>
                <a:cs typeface="Arial" panose="020B0604020202020204" pitchFamily="34" charset="0"/>
              </a:rPr>
              <a:t>Development:</a:t>
            </a:r>
          </a:p>
          <a:p>
            <a:r>
              <a:rPr lang="en-GB" sz="1800" dirty="0">
                <a:latin typeface="Arial" panose="020B0604020202020204" pitchFamily="34" charset="0"/>
                <a:cs typeface="Arial" panose="020B0604020202020204" pitchFamily="34" charset="0"/>
              </a:rPr>
              <a:t>Organising the House Party/ ITT Future You: </a:t>
            </a:r>
          </a:p>
          <a:p>
            <a:r>
              <a:rPr lang="en-GB" sz="1800" dirty="0" err="1"/>
              <a:t>communicatng</a:t>
            </a:r>
            <a:r>
              <a:rPr lang="en-GB" sz="1800" dirty="0"/>
              <a:t> with bands to sell merchandise, set up the stage  and manage the cloakroom independently. </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improving confidence presenting - origami activity, marshmallow challenge and lesson on effective communication.</a:t>
            </a:r>
          </a:p>
          <a:p>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endParaRPr lang="en-GB" dirty="0"/>
          </a:p>
          <a:p>
            <a:endParaRPr lang="en-GB" dirty="0"/>
          </a:p>
        </p:txBody>
      </p:sp>
      <p:pic>
        <p:nvPicPr>
          <p:cNvPr id="5" name="Picture 4">
            <a:extLst>
              <a:ext uri="{FF2B5EF4-FFF2-40B4-BE49-F238E27FC236}">
                <a16:creationId xmlns:a16="http://schemas.microsoft.com/office/drawing/2014/main" id="{656A9C4A-14CB-E4C6-36BA-C9A7C14FB72D}"/>
              </a:ext>
            </a:extLst>
          </p:cNvPr>
          <p:cNvPicPr>
            <a:picLocks noChangeAspect="1"/>
          </p:cNvPicPr>
          <p:nvPr/>
        </p:nvPicPr>
        <p:blipFill>
          <a:blip r:embed="rId3"/>
          <a:stretch>
            <a:fillRect/>
          </a:stretch>
        </p:blipFill>
        <p:spPr>
          <a:xfrm>
            <a:off x="462124" y="346232"/>
            <a:ext cx="5105556" cy="3112447"/>
          </a:xfrm>
          <a:prstGeom prst="rect">
            <a:avLst/>
          </a:prstGeom>
        </p:spPr>
      </p:pic>
      <p:sp>
        <p:nvSpPr>
          <p:cNvPr id="2" name="TextBox 1">
            <a:extLst>
              <a:ext uri="{FF2B5EF4-FFF2-40B4-BE49-F238E27FC236}">
                <a16:creationId xmlns:a16="http://schemas.microsoft.com/office/drawing/2014/main" id="{13F9A55D-7336-FCC0-439F-9C951515CCC4}"/>
              </a:ext>
            </a:extLst>
          </p:cNvPr>
          <p:cNvSpPr txBox="1"/>
          <p:nvPr/>
        </p:nvSpPr>
        <p:spPr>
          <a:xfrm>
            <a:off x="258599" y="3166291"/>
            <a:ext cx="5747692" cy="584775"/>
          </a:xfrm>
          <a:prstGeom prst="rect">
            <a:avLst/>
          </a:prstGeom>
          <a:noFill/>
        </p:spPr>
        <p:txBody>
          <a:bodyPr wrap="square" rtlCol="0">
            <a:spAutoFit/>
          </a:bodyPr>
          <a:lstStyle/>
          <a:p>
            <a:endParaRPr lang="en-GB" sz="1600" dirty="0"/>
          </a:p>
          <a:p>
            <a:r>
              <a:rPr lang="en-GB" sz="1600" dirty="0"/>
              <a:t>(Shannon and Weaver, 1948 as cited in Saha et al., 2023)</a:t>
            </a:r>
          </a:p>
        </p:txBody>
      </p:sp>
      <p:sp>
        <p:nvSpPr>
          <p:cNvPr id="6" name="TextBox 5">
            <a:extLst>
              <a:ext uri="{FF2B5EF4-FFF2-40B4-BE49-F238E27FC236}">
                <a16:creationId xmlns:a16="http://schemas.microsoft.com/office/drawing/2014/main" id="{65513367-C9A1-8EC9-AABC-2E18A7DCE7BB}"/>
              </a:ext>
            </a:extLst>
          </p:cNvPr>
          <p:cNvSpPr txBox="1"/>
          <p:nvPr/>
        </p:nvSpPr>
        <p:spPr>
          <a:xfrm>
            <a:off x="165708" y="91613"/>
            <a:ext cx="7129172" cy="400110"/>
          </a:xfrm>
          <a:prstGeom prst="rect">
            <a:avLst/>
          </a:prstGeom>
          <a:noFill/>
        </p:spPr>
        <p:txBody>
          <a:bodyPr wrap="square">
            <a:spAutoFit/>
          </a:bodyPr>
          <a:lstStyle/>
          <a:p>
            <a:pPr marL="0" indent="0">
              <a:buNone/>
            </a:pPr>
            <a:r>
              <a:rPr lang="en-GB" sz="2000" b="1" u="sng" dirty="0"/>
              <a:t>Shannon and Weaver’s Model of Communication :</a:t>
            </a:r>
          </a:p>
        </p:txBody>
      </p:sp>
      <p:sp>
        <p:nvSpPr>
          <p:cNvPr id="8" name="TextBox 7">
            <a:extLst>
              <a:ext uri="{FF2B5EF4-FFF2-40B4-BE49-F238E27FC236}">
                <a16:creationId xmlns:a16="http://schemas.microsoft.com/office/drawing/2014/main" id="{1AFB1E52-43AB-A59F-BF28-67531D200642}"/>
              </a:ext>
            </a:extLst>
          </p:cNvPr>
          <p:cNvSpPr txBox="1"/>
          <p:nvPr/>
        </p:nvSpPr>
        <p:spPr>
          <a:xfrm>
            <a:off x="5965678" y="637289"/>
            <a:ext cx="5655736" cy="923330"/>
          </a:xfrm>
          <a:prstGeom prst="rect">
            <a:avLst/>
          </a:prstGeom>
          <a:noFill/>
        </p:spPr>
        <p:txBody>
          <a:bodyPr wrap="square">
            <a:spAutoFit/>
          </a:bodyPr>
          <a:lstStyle/>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t>
            </a:r>
            <a:r>
              <a:rPr lang="en-GB" sz="1800" dirty="0">
                <a:latin typeface="Arial" panose="020B0604020202020204" pitchFamily="34" charset="0"/>
                <a:cs typeface="Arial" panose="020B0604020202020204" pitchFamily="34" charset="0"/>
              </a:rPr>
              <a:t>ommunication can be misinterpreted or ignored if the chain is incomplete (</a:t>
            </a:r>
            <a:r>
              <a:rPr lang="en-US" sz="1800" dirty="0">
                <a:latin typeface="Arial" panose="020B0604020202020204" pitchFamily="34" charset="0"/>
                <a:cs typeface="Arial" panose="020B0604020202020204" pitchFamily="34" charset="0"/>
              </a:rPr>
              <a:t>Saha, et al., 2023). </a:t>
            </a:r>
            <a:endParaRPr lang="en-GB" sz="18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38C5C7B5-78A6-0450-E0DE-3E4E414E0D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14228" y="4538994"/>
            <a:ext cx="3030479" cy="1887386"/>
          </a:xfrm>
          <a:prstGeom prst="rect">
            <a:avLst/>
          </a:prstGeom>
        </p:spPr>
      </p:pic>
      <p:sp>
        <p:nvSpPr>
          <p:cNvPr id="12" name="TextBox 11">
            <a:extLst>
              <a:ext uri="{FF2B5EF4-FFF2-40B4-BE49-F238E27FC236}">
                <a16:creationId xmlns:a16="http://schemas.microsoft.com/office/drawing/2014/main" id="{86000FC1-C12F-04D3-7426-C16F17C7FAF1}"/>
              </a:ext>
            </a:extLst>
          </p:cNvPr>
          <p:cNvSpPr txBox="1"/>
          <p:nvPr/>
        </p:nvSpPr>
        <p:spPr>
          <a:xfrm>
            <a:off x="9476503" y="6396334"/>
            <a:ext cx="2321654" cy="307777"/>
          </a:xfrm>
          <a:prstGeom prst="rect">
            <a:avLst/>
          </a:prstGeom>
          <a:noFill/>
        </p:spPr>
        <p:txBody>
          <a:bodyPr wrap="square">
            <a:spAutoFit/>
          </a:bodyPr>
          <a:lstStyle/>
          <a:p>
            <a:r>
              <a:rPr lang="en-GB" sz="1400" b="0" i="0" dirty="0">
                <a:solidFill>
                  <a:srgbClr val="2C3E50"/>
                </a:solidFill>
                <a:effectLst/>
                <a:latin typeface="Roboto" panose="02000000000000000000" pitchFamily="2" charset="0"/>
              </a:rPr>
              <a:t>(Twinkl.co.uk, 2025)</a:t>
            </a:r>
            <a:endParaRPr lang="en-GB" sz="1400" dirty="0"/>
          </a:p>
        </p:txBody>
      </p:sp>
      <p:sp>
        <p:nvSpPr>
          <p:cNvPr id="9" name="TextBox 8">
            <a:extLst>
              <a:ext uri="{FF2B5EF4-FFF2-40B4-BE49-F238E27FC236}">
                <a16:creationId xmlns:a16="http://schemas.microsoft.com/office/drawing/2014/main" id="{96578519-1F51-D923-1271-3FFED7F00F73}"/>
              </a:ext>
            </a:extLst>
          </p:cNvPr>
          <p:cNvSpPr txBox="1"/>
          <p:nvPr/>
        </p:nvSpPr>
        <p:spPr>
          <a:xfrm>
            <a:off x="8121794" y="4076597"/>
            <a:ext cx="3622038" cy="338554"/>
          </a:xfrm>
          <a:prstGeom prst="rect">
            <a:avLst/>
          </a:prstGeom>
          <a:noFill/>
        </p:spPr>
        <p:txBody>
          <a:bodyPr wrap="square">
            <a:spAutoFit/>
          </a:bodyPr>
          <a:lstStyle/>
          <a:p>
            <a:r>
              <a:rPr lang="en-GB" sz="1600" dirty="0">
                <a:latin typeface="Roboto" panose="02000000000000000000" pitchFamily="2" charset="0"/>
                <a:ea typeface="Roboto" panose="02000000000000000000" pitchFamily="2" charset="0"/>
                <a:cs typeface="Roboto" panose="02000000000000000000" pitchFamily="2" charset="0"/>
              </a:rPr>
              <a:t>(Taken by the author: Treharne, 2024) </a:t>
            </a:r>
          </a:p>
        </p:txBody>
      </p:sp>
      <p:pic>
        <p:nvPicPr>
          <p:cNvPr id="13" name="Picture 12">
            <a:extLst>
              <a:ext uri="{FF2B5EF4-FFF2-40B4-BE49-F238E27FC236}">
                <a16:creationId xmlns:a16="http://schemas.microsoft.com/office/drawing/2014/main" id="{C4FB1E26-5749-96D1-DB04-978E0B375620}"/>
              </a:ext>
            </a:extLst>
          </p:cNvPr>
          <p:cNvPicPr>
            <a:picLocks noChangeAspect="1"/>
          </p:cNvPicPr>
          <p:nvPr/>
        </p:nvPicPr>
        <p:blipFill>
          <a:blip r:embed="rId5">
            <a:extLst>
              <a:ext uri="{28A0092B-C50C-407E-A947-70E740481C1C}">
                <a14:useLocalDpi xmlns:a14="http://schemas.microsoft.com/office/drawing/2010/main" val="0"/>
              </a:ext>
            </a:extLst>
          </a:blip>
          <a:srcRect t="28662"/>
          <a:stretch>
            <a:fillRect/>
          </a:stretch>
        </p:blipFill>
        <p:spPr>
          <a:xfrm>
            <a:off x="7033816" y="1914392"/>
            <a:ext cx="4587598" cy="2119853"/>
          </a:xfrm>
          <a:prstGeom prst="rect">
            <a:avLst/>
          </a:prstGeom>
        </p:spPr>
      </p:pic>
    </p:spTree>
    <p:extLst>
      <p:ext uri="{BB962C8B-B14F-4D97-AF65-F5344CB8AC3E}">
        <p14:creationId xmlns:p14="http://schemas.microsoft.com/office/powerpoint/2010/main" val="981283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0607F-C5DC-3D57-2306-8FE0DDC377C3}"/>
              </a:ext>
            </a:extLst>
          </p:cNvPr>
          <p:cNvSpPr>
            <a:spLocks noGrp="1"/>
          </p:cNvSpPr>
          <p:nvPr>
            <p:ph type="title"/>
          </p:nvPr>
        </p:nvSpPr>
        <p:spPr>
          <a:xfrm>
            <a:off x="677041" y="287311"/>
            <a:ext cx="10653578" cy="1132258"/>
          </a:xfrm>
        </p:spPr>
        <p:txBody>
          <a:bodyPr/>
          <a:lstStyle/>
          <a:p>
            <a:r>
              <a:rPr lang="en-GB" u="sng" dirty="0">
                <a:latin typeface="Times New Roman" panose="02020603050405020304" pitchFamily="18" charset="0"/>
                <a:cs typeface="Times New Roman" panose="02020603050405020304" pitchFamily="18" charset="0"/>
              </a:rPr>
              <a:t>Reflection</a:t>
            </a:r>
          </a:p>
        </p:txBody>
      </p:sp>
      <p:sp>
        <p:nvSpPr>
          <p:cNvPr id="3" name="Content Placeholder 2">
            <a:extLst>
              <a:ext uri="{FF2B5EF4-FFF2-40B4-BE49-F238E27FC236}">
                <a16:creationId xmlns:a16="http://schemas.microsoft.com/office/drawing/2014/main" id="{D32ADE9E-250B-2D58-C7B6-AFC2C3F5D0C8}"/>
              </a:ext>
            </a:extLst>
          </p:cNvPr>
          <p:cNvSpPr>
            <a:spLocks noGrp="1"/>
          </p:cNvSpPr>
          <p:nvPr>
            <p:ph idx="1"/>
          </p:nvPr>
        </p:nvSpPr>
        <p:spPr>
          <a:xfrm>
            <a:off x="769211" y="1132086"/>
            <a:ext cx="8759328" cy="4593828"/>
          </a:xfrm>
        </p:spPr>
        <p:txBody>
          <a:bodyPr>
            <a:normAutofit fontScale="25000" lnSpcReduction="20000"/>
          </a:bodyPr>
          <a:lstStyle/>
          <a:p>
            <a:pPr marL="0" indent="0">
              <a:buNone/>
            </a:pPr>
            <a:r>
              <a:rPr lang="en-GB" sz="9600" dirty="0"/>
              <a:t>When reflecting on how skills have been developed through University, this can be described using the ERA reflective cycle:</a:t>
            </a:r>
          </a:p>
          <a:p>
            <a:r>
              <a:rPr lang="en-GB" sz="9600" dirty="0"/>
              <a:t>Experience</a:t>
            </a:r>
          </a:p>
          <a:p>
            <a:r>
              <a:rPr lang="en-GB" sz="9600" dirty="0"/>
              <a:t>Reflection </a:t>
            </a:r>
          </a:p>
          <a:p>
            <a:r>
              <a:rPr lang="en-GB" sz="9600" dirty="0"/>
              <a:t>Action</a:t>
            </a:r>
          </a:p>
          <a:p>
            <a:pPr marL="0" indent="0">
              <a:buNone/>
            </a:pPr>
            <a:endParaRPr lang="en-GB" sz="9600" dirty="0"/>
          </a:p>
          <a:p>
            <a:pPr marL="0" indent="0">
              <a:buNone/>
            </a:pPr>
            <a:endParaRPr lang="en-GB" sz="9600" dirty="0"/>
          </a:p>
          <a:p>
            <a:pPr marL="0" indent="0">
              <a:buNone/>
            </a:pPr>
            <a:r>
              <a:rPr lang="en-GB" sz="9600" dirty="0"/>
              <a:t>This is a process which repeats and is based on detailed experiences, reflecting on the experience and then taking action to improve based on what has happened. </a:t>
            </a:r>
            <a:r>
              <a:rPr lang="en-US" sz="9600" dirty="0"/>
              <a:t>(Jasper., 2003).</a:t>
            </a:r>
            <a:endParaRPr lang="en-GB" sz="9600" dirty="0"/>
          </a:p>
          <a:p>
            <a:pPr marL="0" indent="0">
              <a:buNone/>
            </a:pPr>
            <a:endParaRPr lang="en-GB" sz="9600" dirty="0"/>
          </a:p>
          <a:p>
            <a:pPr marL="0" indent="0">
              <a:buNone/>
            </a:pPr>
            <a:endParaRPr lang="en-GB" sz="7200" dirty="0"/>
          </a:p>
          <a:p>
            <a:endParaRPr lang="en-GB" sz="4200" dirty="0"/>
          </a:p>
          <a:p>
            <a:endParaRPr lang="en-GB" dirty="0"/>
          </a:p>
          <a:p>
            <a:endParaRPr lang="en-GB" dirty="0"/>
          </a:p>
          <a:p>
            <a:endParaRPr lang="en-GB" dirty="0"/>
          </a:p>
        </p:txBody>
      </p:sp>
      <p:pic>
        <p:nvPicPr>
          <p:cNvPr id="7" name="Picture 6">
            <a:extLst>
              <a:ext uri="{FF2B5EF4-FFF2-40B4-BE49-F238E27FC236}">
                <a16:creationId xmlns:a16="http://schemas.microsoft.com/office/drawing/2014/main" id="{3D07DF53-47A7-7272-36CF-46A188FA6E0C}"/>
              </a:ext>
            </a:extLst>
          </p:cNvPr>
          <p:cNvPicPr>
            <a:picLocks noChangeAspect="1"/>
          </p:cNvPicPr>
          <p:nvPr/>
        </p:nvPicPr>
        <p:blipFill>
          <a:blip r:embed="rId3"/>
          <a:srcRect r="697"/>
          <a:stretch>
            <a:fillRect/>
          </a:stretch>
        </p:blipFill>
        <p:spPr>
          <a:xfrm>
            <a:off x="3673104" y="2223759"/>
            <a:ext cx="4845791" cy="1953755"/>
          </a:xfrm>
          <a:prstGeom prst="rect">
            <a:avLst/>
          </a:prstGeom>
        </p:spPr>
      </p:pic>
      <p:sp>
        <p:nvSpPr>
          <p:cNvPr id="4" name="TextBox 3">
            <a:extLst>
              <a:ext uri="{FF2B5EF4-FFF2-40B4-BE49-F238E27FC236}">
                <a16:creationId xmlns:a16="http://schemas.microsoft.com/office/drawing/2014/main" id="{7C7041C3-DA9C-9D41-8DBB-C74DA85E1CD6}"/>
              </a:ext>
            </a:extLst>
          </p:cNvPr>
          <p:cNvSpPr txBox="1"/>
          <p:nvPr/>
        </p:nvSpPr>
        <p:spPr>
          <a:xfrm>
            <a:off x="5281011" y="4177514"/>
            <a:ext cx="3330054" cy="369332"/>
          </a:xfrm>
          <a:prstGeom prst="rect">
            <a:avLst/>
          </a:prstGeom>
          <a:noFill/>
        </p:spPr>
        <p:txBody>
          <a:bodyPr wrap="square" rtlCol="0">
            <a:spAutoFit/>
          </a:bodyPr>
          <a:lstStyle/>
          <a:p>
            <a:r>
              <a:rPr lang="en-US" dirty="0"/>
              <a:t>(Jasper., 2003)</a:t>
            </a:r>
            <a:endParaRPr lang="en-GB" dirty="0"/>
          </a:p>
        </p:txBody>
      </p:sp>
      <p:pic>
        <p:nvPicPr>
          <p:cNvPr id="6" name="Picture 5">
            <a:extLst>
              <a:ext uri="{FF2B5EF4-FFF2-40B4-BE49-F238E27FC236}">
                <a16:creationId xmlns:a16="http://schemas.microsoft.com/office/drawing/2014/main" id="{AF4CD654-EC9B-7700-8FCB-D4E4DDD901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28539" y="1132086"/>
            <a:ext cx="2432909" cy="2721016"/>
          </a:xfrm>
          <a:prstGeom prst="rect">
            <a:avLst/>
          </a:prstGeom>
        </p:spPr>
      </p:pic>
      <p:sp>
        <p:nvSpPr>
          <p:cNvPr id="9" name="TextBox 8">
            <a:extLst>
              <a:ext uri="{FF2B5EF4-FFF2-40B4-BE49-F238E27FC236}">
                <a16:creationId xmlns:a16="http://schemas.microsoft.com/office/drawing/2014/main" id="{24BD069E-81A7-710C-D4C2-FEAFA95D09CB}"/>
              </a:ext>
            </a:extLst>
          </p:cNvPr>
          <p:cNvSpPr txBox="1"/>
          <p:nvPr/>
        </p:nvSpPr>
        <p:spPr>
          <a:xfrm>
            <a:off x="9991838" y="3992848"/>
            <a:ext cx="1767568" cy="369332"/>
          </a:xfrm>
          <a:prstGeom prst="rect">
            <a:avLst/>
          </a:prstGeom>
          <a:noFill/>
        </p:spPr>
        <p:txBody>
          <a:bodyPr wrap="square">
            <a:spAutoFit/>
          </a:bodyPr>
          <a:lstStyle/>
          <a:p>
            <a:r>
              <a:rPr lang="en-GB" b="0" i="0" dirty="0">
                <a:solidFill>
                  <a:srgbClr val="2C3E50"/>
                </a:solidFill>
                <a:effectLst/>
                <a:latin typeface="Arial" panose="020B0604020202020204" pitchFamily="34" charset="0"/>
                <a:cs typeface="Arial" panose="020B0604020202020204" pitchFamily="34" charset="0"/>
              </a:rPr>
              <a:t>(</a:t>
            </a:r>
            <a:r>
              <a:rPr lang="en-GB" b="0" i="0" dirty="0" err="1">
                <a:solidFill>
                  <a:srgbClr val="2C3E50"/>
                </a:solidFill>
                <a:effectLst/>
                <a:latin typeface="Arial" panose="020B0604020202020204" pitchFamily="34" charset="0"/>
                <a:cs typeface="Arial" panose="020B0604020202020204" pitchFamily="34" charset="0"/>
              </a:rPr>
              <a:t>Pexels</a:t>
            </a:r>
            <a:r>
              <a:rPr lang="en-GB" b="0" i="0" dirty="0">
                <a:solidFill>
                  <a:srgbClr val="2C3E50"/>
                </a:solidFill>
                <a:effectLst/>
                <a:latin typeface="Arial" panose="020B0604020202020204" pitchFamily="34" charset="0"/>
                <a:cs typeface="Arial" panose="020B0604020202020204" pitchFamily="34" charset="0"/>
              </a:rPr>
              <a:t>, 2016)</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8897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ABF7DE-3EA0-7426-846A-7107078F70FB}"/>
              </a:ext>
            </a:extLst>
          </p:cNvPr>
          <p:cNvSpPr>
            <a:spLocks noGrp="1"/>
          </p:cNvSpPr>
          <p:nvPr>
            <p:ph idx="1"/>
          </p:nvPr>
        </p:nvSpPr>
        <p:spPr>
          <a:xfrm>
            <a:off x="4766783" y="2264172"/>
            <a:ext cx="7425217" cy="4593828"/>
          </a:xfrm>
        </p:spPr>
        <p:txBody>
          <a:bodyPr>
            <a:normAutofit/>
          </a:bodyPr>
          <a:lstStyle/>
          <a:p>
            <a:endParaRPr lang="en-GB" dirty="0"/>
          </a:p>
          <a:p>
            <a:endParaRPr lang="en-GB" dirty="0"/>
          </a:p>
          <a:p>
            <a:pPr marL="0" indent="0">
              <a:buNone/>
            </a:pPr>
            <a:r>
              <a:rPr lang="en-GB" dirty="0"/>
              <a:t>This skill will improve my chance of employability as I will have confidence to:</a:t>
            </a:r>
          </a:p>
          <a:p>
            <a:endParaRPr lang="en-GB" dirty="0"/>
          </a:p>
          <a:p>
            <a:r>
              <a:rPr lang="en-GB" dirty="0"/>
              <a:t>communicate effectively to customers </a:t>
            </a:r>
          </a:p>
          <a:p>
            <a:r>
              <a:rPr lang="en-GB" dirty="0"/>
              <a:t>and express my ideas in a team.</a:t>
            </a:r>
          </a:p>
          <a:p>
            <a:r>
              <a:rPr lang="en-GB" dirty="0"/>
              <a:t>shows maturity, understanding and the ability to work well with colleagues.</a:t>
            </a:r>
          </a:p>
          <a:p>
            <a:endParaRPr lang="en-GB" dirty="0"/>
          </a:p>
        </p:txBody>
      </p:sp>
      <p:pic>
        <p:nvPicPr>
          <p:cNvPr id="4" name="Picture 3">
            <a:extLst>
              <a:ext uri="{FF2B5EF4-FFF2-40B4-BE49-F238E27FC236}">
                <a16:creationId xmlns:a16="http://schemas.microsoft.com/office/drawing/2014/main" id="{A097E193-5335-6649-3E9D-5D39D211FC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7154" y="2661557"/>
            <a:ext cx="4036786" cy="3027590"/>
          </a:xfrm>
          <a:prstGeom prst="rect">
            <a:avLst/>
          </a:prstGeom>
        </p:spPr>
      </p:pic>
      <p:sp>
        <p:nvSpPr>
          <p:cNvPr id="6" name="TextBox 5">
            <a:extLst>
              <a:ext uri="{FF2B5EF4-FFF2-40B4-BE49-F238E27FC236}">
                <a16:creationId xmlns:a16="http://schemas.microsoft.com/office/drawing/2014/main" id="{FFC2D3B8-5D0A-F60D-6E13-05C492C664BA}"/>
              </a:ext>
            </a:extLst>
          </p:cNvPr>
          <p:cNvSpPr txBox="1"/>
          <p:nvPr/>
        </p:nvSpPr>
        <p:spPr>
          <a:xfrm>
            <a:off x="611379" y="5841773"/>
            <a:ext cx="3997600" cy="338554"/>
          </a:xfrm>
          <a:prstGeom prst="rect">
            <a:avLst/>
          </a:prstGeom>
          <a:noFill/>
        </p:spPr>
        <p:txBody>
          <a:bodyPr wrap="square">
            <a:spAutoFit/>
          </a:bodyPr>
          <a:lstStyle/>
          <a:p>
            <a:r>
              <a:rPr lang="en-GB" sz="1600" dirty="0"/>
              <a:t>(Taken by the author: Treharne, 2024) </a:t>
            </a:r>
          </a:p>
        </p:txBody>
      </p:sp>
      <p:pic>
        <p:nvPicPr>
          <p:cNvPr id="10" name="Picture 9">
            <a:extLst>
              <a:ext uri="{FF2B5EF4-FFF2-40B4-BE49-F238E27FC236}">
                <a16:creationId xmlns:a16="http://schemas.microsoft.com/office/drawing/2014/main" id="{164A707E-930A-85E6-B982-E86E06FC02E8}"/>
              </a:ext>
            </a:extLst>
          </p:cNvPr>
          <p:cNvPicPr>
            <a:picLocks noChangeAspect="1"/>
          </p:cNvPicPr>
          <p:nvPr/>
        </p:nvPicPr>
        <p:blipFill>
          <a:blip r:embed="rId4"/>
          <a:stretch>
            <a:fillRect/>
          </a:stretch>
        </p:blipFill>
        <p:spPr>
          <a:xfrm>
            <a:off x="7747820" y="452964"/>
            <a:ext cx="4056334" cy="2770179"/>
          </a:xfrm>
          <a:prstGeom prst="rect">
            <a:avLst/>
          </a:prstGeom>
        </p:spPr>
      </p:pic>
      <p:sp>
        <p:nvSpPr>
          <p:cNvPr id="12" name="TextBox 11">
            <a:extLst>
              <a:ext uri="{FF2B5EF4-FFF2-40B4-BE49-F238E27FC236}">
                <a16:creationId xmlns:a16="http://schemas.microsoft.com/office/drawing/2014/main" id="{3394B52F-A0DC-701E-6FA3-718B0677D9DB}"/>
              </a:ext>
            </a:extLst>
          </p:cNvPr>
          <p:cNvSpPr txBox="1"/>
          <p:nvPr/>
        </p:nvSpPr>
        <p:spPr>
          <a:xfrm>
            <a:off x="387846" y="460014"/>
            <a:ext cx="6720150" cy="1877437"/>
          </a:xfrm>
          <a:prstGeom prst="rect">
            <a:avLst/>
          </a:prstGeom>
          <a:noFill/>
        </p:spPr>
        <p:txBody>
          <a:bodyPr wrap="square">
            <a:spAutoFit/>
          </a:bodyPr>
          <a:lstStyle/>
          <a:p>
            <a:r>
              <a:rPr lang="en-GB" sz="2000" dirty="0"/>
              <a:t>Communication will support me throughout University as I work in teams/ collaborate on projects</a:t>
            </a:r>
          </a:p>
          <a:p>
            <a:endParaRPr lang="en-GB" sz="2000" dirty="0"/>
          </a:p>
          <a:p>
            <a:r>
              <a:rPr lang="en-GB" sz="2000" dirty="0"/>
              <a:t> - improve experiences on placements.</a:t>
            </a:r>
          </a:p>
          <a:p>
            <a:endParaRPr lang="en-GB" dirty="0"/>
          </a:p>
          <a:p>
            <a:endParaRPr lang="en-GB" dirty="0"/>
          </a:p>
        </p:txBody>
      </p:sp>
      <p:sp>
        <p:nvSpPr>
          <p:cNvPr id="13" name="TextBox 12">
            <a:extLst>
              <a:ext uri="{FF2B5EF4-FFF2-40B4-BE49-F238E27FC236}">
                <a16:creationId xmlns:a16="http://schemas.microsoft.com/office/drawing/2014/main" id="{F18DCBDC-43A4-1154-EF41-63CD96130F5D}"/>
              </a:ext>
            </a:extLst>
          </p:cNvPr>
          <p:cNvSpPr txBox="1"/>
          <p:nvPr/>
        </p:nvSpPr>
        <p:spPr>
          <a:xfrm>
            <a:off x="9881419" y="0"/>
            <a:ext cx="1671484" cy="369332"/>
          </a:xfrm>
          <a:prstGeom prst="rect">
            <a:avLst/>
          </a:prstGeom>
          <a:noFill/>
        </p:spPr>
        <p:txBody>
          <a:bodyPr wrap="square" rtlCol="0">
            <a:spAutoFit/>
          </a:bodyPr>
          <a:lstStyle/>
          <a:p>
            <a:r>
              <a:rPr lang="en-GB" dirty="0"/>
              <a:t>(Oprea, 2021)</a:t>
            </a:r>
          </a:p>
        </p:txBody>
      </p:sp>
    </p:spTree>
    <p:extLst>
      <p:ext uri="{BB962C8B-B14F-4D97-AF65-F5344CB8AC3E}">
        <p14:creationId xmlns:p14="http://schemas.microsoft.com/office/powerpoint/2010/main" val="3366157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79677-015A-08CC-F860-87881AA63927}"/>
              </a:ext>
            </a:extLst>
          </p:cNvPr>
          <p:cNvSpPr>
            <a:spLocks noGrp="1"/>
          </p:cNvSpPr>
          <p:nvPr>
            <p:ph type="title"/>
          </p:nvPr>
        </p:nvSpPr>
        <p:spPr/>
        <p:txBody>
          <a:bodyPr>
            <a:normAutofit/>
          </a:bodyPr>
          <a:lstStyle/>
          <a:p>
            <a:r>
              <a:rPr lang="en-GB" u="sng" dirty="0">
                <a:latin typeface="Times New Roman" panose="02020603050405020304" pitchFamily="18" charset="0"/>
                <a:cs typeface="Times New Roman" panose="02020603050405020304" pitchFamily="18" charset="0"/>
              </a:rPr>
              <a:t>Digital Skill – Data presentation tools</a:t>
            </a:r>
          </a:p>
        </p:txBody>
      </p:sp>
      <p:sp>
        <p:nvSpPr>
          <p:cNvPr id="3" name="Content Placeholder 2">
            <a:extLst>
              <a:ext uri="{FF2B5EF4-FFF2-40B4-BE49-F238E27FC236}">
                <a16:creationId xmlns:a16="http://schemas.microsoft.com/office/drawing/2014/main" id="{251E77CF-11DC-BA52-1AB8-D77AC29FE26C}"/>
              </a:ext>
            </a:extLst>
          </p:cNvPr>
          <p:cNvSpPr>
            <a:spLocks noGrp="1"/>
          </p:cNvSpPr>
          <p:nvPr>
            <p:ph idx="1"/>
          </p:nvPr>
        </p:nvSpPr>
        <p:spPr>
          <a:xfrm>
            <a:off x="691939" y="1510489"/>
            <a:ext cx="8674672" cy="5052741"/>
          </a:xfrm>
        </p:spPr>
        <p:txBody>
          <a:bodyPr>
            <a:normAutofit fontScale="32500" lnSpcReduction="20000"/>
          </a:bodyPr>
          <a:lstStyle/>
          <a:p>
            <a:pPr marL="0" indent="0">
              <a:buNone/>
            </a:pPr>
            <a:r>
              <a:rPr lang="en-GB" sz="5500" dirty="0">
                <a:latin typeface="Arial" panose="020B0604020202020204" pitchFamily="34" charset="0"/>
                <a:cs typeface="Arial" panose="020B0604020202020204" pitchFamily="34" charset="0"/>
              </a:rPr>
              <a:t>Data presentation tools are important in work and education as they are universal tools used globally for:</a:t>
            </a:r>
          </a:p>
          <a:p>
            <a:r>
              <a:rPr lang="en-GB" sz="5500" dirty="0">
                <a:latin typeface="Arial" panose="020B0604020202020204" pitchFamily="34" charset="0"/>
                <a:cs typeface="Arial" panose="020B0604020202020204" pitchFamily="34" charset="0"/>
              </a:rPr>
              <a:t>presentations, </a:t>
            </a:r>
          </a:p>
          <a:p>
            <a:r>
              <a:rPr lang="en-GB" sz="5500" dirty="0">
                <a:latin typeface="Arial" panose="020B0604020202020204" pitchFamily="34" charset="0"/>
                <a:cs typeface="Arial" panose="020B0604020202020204" pitchFamily="34" charset="0"/>
              </a:rPr>
              <a:t>meetings, </a:t>
            </a:r>
          </a:p>
          <a:p>
            <a:r>
              <a:rPr lang="en-GB" sz="5500" dirty="0">
                <a:latin typeface="Arial" panose="020B0604020202020204" pitchFamily="34" charset="0"/>
                <a:cs typeface="Arial" panose="020B0604020202020204" pitchFamily="34" charset="0"/>
              </a:rPr>
              <a:t>documents  </a:t>
            </a:r>
          </a:p>
          <a:p>
            <a:r>
              <a:rPr lang="en-GB" sz="5500" dirty="0">
                <a:latin typeface="Arial" panose="020B0604020202020204" pitchFamily="34" charset="0"/>
                <a:cs typeface="Arial" panose="020B0604020202020204" pitchFamily="34" charset="0"/>
              </a:rPr>
              <a:t>statistics/ files/ rotas</a:t>
            </a:r>
          </a:p>
          <a:p>
            <a:endParaRPr lang="en-GB" sz="4900" dirty="0">
              <a:latin typeface="Arial" panose="020B0604020202020204" pitchFamily="34" charset="0"/>
              <a:cs typeface="Arial" panose="020B0604020202020204" pitchFamily="34" charset="0"/>
            </a:endParaRPr>
          </a:p>
          <a:p>
            <a:r>
              <a:rPr lang="en-GB" sz="5500" dirty="0">
                <a:latin typeface="Arial" panose="020B0604020202020204" pitchFamily="34" charset="0"/>
                <a:cs typeface="Arial" panose="020B0604020202020204" pitchFamily="34" charset="0"/>
              </a:rPr>
              <a:t>According to Unwin (2020), a graphic can depict more information than a statistic only using words: implying that using digital presentation tools can enhance learning and display work professionally. </a:t>
            </a:r>
          </a:p>
          <a:p>
            <a:pPr marL="0" indent="0">
              <a:buNone/>
            </a:pPr>
            <a:endParaRPr lang="en-US" sz="5500" u="sng" dirty="0">
              <a:latin typeface="Arial" panose="020B0604020202020204" pitchFamily="34" charset="0"/>
              <a:cs typeface="Arial" panose="020B0604020202020204" pitchFamily="34" charset="0"/>
            </a:endParaRPr>
          </a:p>
          <a:p>
            <a:pPr marL="0" indent="0">
              <a:buNone/>
            </a:pPr>
            <a:r>
              <a:rPr lang="en-US" sz="5500" u="sng" dirty="0">
                <a:latin typeface="Arial" panose="020B0604020202020204" pitchFamily="34" charset="0"/>
                <a:cs typeface="Arial" panose="020B0604020202020204" pitchFamily="34" charset="0"/>
              </a:rPr>
              <a:t>Development</a:t>
            </a:r>
            <a:endParaRPr lang="en-US" sz="6200" u="sng" dirty="0">
              <a:latin typeface="Arial" panose="020B0604020202020204" pitchFamily="34" charset="0"/>
              <a:cs typeface="Arial" panose="020B0604020202020204" pitchFamily="34" charset="0"/>
            </a:endParaRPr>
          </a:p>
          <a:p>
            <a:r>
              <a:rPr lang="en-GB" sz="5500" dirty="0">
                <a:latin typeface="Arial" panose="020B0604020202020204" pitchFamily="34" charset="0"/>
                <a:cs typeface="Arial" panose="020B0604020202020204" pitchFamily="34" charset="0"/>
              </a:rPr>
              <a:t>Navigating in lessons/ group tasks/ assignments/ video recordings/ reports.</a:t>
            </a:r>
          </a:p>
        </p:txBody>
      </p:sp>
      <p:pic>
        <p:nvPicPr>
          <p:cNvPr id="9" name="Picture 8">
            <a:extLst>
              <a:ext uri="{FF2B5EF4-FFF2-40B4-BE49-F238E27FC236}">
                <a16:creationId xmlns:a16="http://schemas.microsoft.com/office/drawing/2014/main" id="{048DEB70-1C4E-49CE-C43C-B38091BD5ECB}"/>
              </a:ext>
            </a:extLst>
          </p:cNvPr>
          <p:cNvPicPr>
            <a:picLocks noChangeAspect="1"/>
          </p:cNvPicPr>
          <p:nvPr/>
        </p:nvPicPr>
        <p:blipFill>
          <a:blip r:embed="rId3"/>
          <a:stretch>
            <a:fillRect/>
          </a:stretch>
        </p:blipFill>
        <p:spPr>
          <a:xfrm>
            <a:off x="10146406" y="2383141"/>
            <a:ext cx="1375232" cy="1235655"/>
          </a:xfrm>
          <a:prstGeom prst="rect">
            <a:avLst/>
          </a:prstGeom>
        </p:spPr>
      </p:pic>
      <p:sp>
        <p:nvSpPr>
          <p:cNvPr id="12" name="TextBox 11">
            <a:extLst>
              <a:ext uri="{FF2B5EF4-FFF2-40B4-BE49-F238E27FC236}">
                <a16:creationId xmlns:a16="http://schemas.microsoft.com/office/drawing/2014/main" id="{4ED6271A-AB06-4AAB-AEB7-1915E5A7E55F}"/>
              </a:ext>
            </a:extLst>
          </p:cNvPr>
          <p:cNvSpPr txBox="1"/>
          <p:nvPr/>
        </p:nvSpPr>
        <p:spPr>
          <a:xfrm>
            <a:off x="10065383" y="3698306"/>
            <a:ext cx="2016676" cy="338554"/>
          </a:xfrm>
          <a:prstGeom prst="rect">
            <a:avLst/>
          </a:prstGeom>
          <a:noFill/>
        </p:spPr>
        <p:txBody>
          <a:bodyPr wrap="square">
            <a:spAutoFit/>
          </a:bodyPr>
          <a:lstStyle/>
          <a:p>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(Microsoft, 2019) </a:t>
            </a:r>
            <a:endParaRPr lang="en-GB" sz="1600" dirty="0">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79C09C35-40C6-901E-3AA4-9D6E323F9A27}"/>
              </a:ext>
            </a:extLst>
          </p:cNvPr>
          <p:cNvPicPr>
            <a:picLocks noChangeAspect="1"/>
          </p:cNvPicPr>
          <p:nvPr/>
        </p:nvPicPr>
        <p:blipFill>
          <a:blip r:embed="rId4"/>
          <a:stretch>
            <a:fillRect/>
          </a:stretch>
        </p:blipFill>
        <p:spPr>
          <a:xfrm>
            <a:off x="10095102" y="181255"/>
            <a:ext cx="1692333" cy="1375909"/>
          </a:xfrm>
          <a:prstGeom prst="rect">
            <a:avLst/>
          </a:prstGeom>
        </p:spPr>
      </p:pic>
      <p:sp>
        <p:nvSpPr>
          <p:cNvPr id="16" name="TextBox 15">
            <a:extLst>
              <a:ext uri="{FF2B5EF4-FFF2-40B4-BE49-F238E27FC236}">
                <a16:creationId xmlns:a16="http://schemas.microsoft.com/office/drawing/2014/main" id="{8DE6B97F-CD24-0E5F-B5D9-01AD412E52AE}"/>
              </a:ext>
            </a:extLst>
          </p:cNvPr>
          <p:cNvSpPr txBox="1"/>
          <p:nvPr/>
        </p:nvSpPr>
        <p:spPr>
          <a:xfrm>
            <a:off x="10047944" y="1636674"/>
            <a:ext cx="6093724"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(Microsoft, 2019)</a:t>
            </a:r>
          </a:p>
        </p:txBody>
      </p:sp>
      <p:pic>
        <p:nvPicPr>
          <p:cNvPr id="20" name="Picture 19">
            <a:extLst>
              <a:ext uri="{FF2B5EF4-FFF2-40B4-BE49-F238E27FC236}">
                <a16:creationId xmlns:a16="http://schemas.microsoft.com/office/drawing/2014/main" id="{C03F6E40-3A91-C118-AD17-1404578344D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92101" y="4347636"/>
            <a:ext cx="1498337" cy="1581579"/>
          </a:xfrm>
          <a:prstGeom prst="rect">
            <a:avLst/>
          </a:prstGeom>
        </p:spPr>
      </p:pic>
      <p:sp>
        <p:nvSpPr>
          <p:cNvPr id="22" name="TextBox 21">
            <a:extLst>
              <a:ext uri="{FF2B5EF4-FFF2-40B4-BE49-F238E27FC236}">
                <a16:creationId xmlns:a16="http://schemas.microsoft.com/office/drawing/2014/main" id="{E5D41F0A-A145-847E-9FF3-BC1291CA7148}"/>
              </a:ext>
            </a:extLst>
          </p:cNvPr>
          <p:cNvSpPr txBox="1"/>
          <p:nvPr/>
        </p:nvSpPr>
        <p:spPr>
          <a:xfrm>
            <a:off x="10065383" y="6070714"/>
            <a:ext cx="8070978" cy="338554"/>
          </a:xfrm>
          <a:prstGeom prst="rect">
            <a:avLst/>
          </a:prstGeom>
          <a:noFill/>
        </p:spPr>
        <p:txBody>
          <a:bodyPr wrap="square">
            <a:spAutoFit/>
          </a:bodyPr>
          <a:lstStyle/>
          <a:p>
            <a:r>
              <a:rPr lang="en-GB" sz="1600" b="0" i="0" dirty="0">
                <a:solidFill>
                  <a:srgbClr val="2C3E50"/>
                </a:solidFill>
                <a:effectLst/>
                <a:latin typeface="Roboto" panose="02000000000000000000" pitchFamily="2" charset="0"/>
              </a:rPr>
              <a:t>(</a:t>
            </a:r>
            <a:r>
              <a:rPr lang="en-GB" sz="1600" b="0" i="0" dirty="0" err="1">
                <a:solidFill>
                  <a:srgbClr val="2C3E50"/>
                </a:solidFill>
                <a:effectLst/>
                <a:latin typeface="Roboto" panose="02000000000000000000" pitchFamily="2" charset="0"/>
              </a:rPr>
              <a:t>Canva.site</a:t>
            </a:r>
            <a:r>
              <a:rPr lang="en-GB" sz="1600" b="0" i="0" dirty="0">
                <a:solidFill>
                  <a:srgbClr val="2C3E50"/>
                </a:solidFill>
                <a:effectLst/>
                <a:latin typeface="Roboto" panose="02000000000000000000" pitchFamily="2" charset="0"/>
              </a:rPr>
              <a:t>, 2023)</a:t>
            </a:r>
            <a:endParaRPr lang="en-GB" sz="1600" dirty="0"/>
          </a:p>
        </p:txBody>
      </p:sp>
      <p:pic>
        <p:nvPicPr>
          <p:cNvPr id="5" name="Picture 4">
            <a:extLst>
              <a:ext uri="{FF2B5EF4-FFF2-40B4-BE49-F238E27FC236}">
                <a16:creationId xmlns:a16="http://schemas.microsoft.com/office/drawing/2014/main" id="{99F4552E-F30F-22CB-F1CF-8794D65EFB9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80983" y="2016473"/>
            <a:ext cx="2815017" cy="1415951"/>
          </a:xfrm>
          <a:prstGeom prst="rect">
            <a:avLst/>
          </a:prstGeom>
        </p:spPr>
      </p:pic>
      <p:sp>
        <p:nvSpPr>
          <p:cNvPr id="7" name="TextBox 6">
            <a:extLst>
              <a:ext uri="{FF2B5EF4-FFF2-40B4-BE49-F238E27FC236}">
                <a16:creationId xmlns:a16="http://schemas.microsoft.com/office/drawing/2014/main" id="{D6E82EAC-EA59-C993-0C4B-AB37FF6CEFCB}"/>
              </a:ext>
            </a:extLst>
          </p:cNvPr>
          <p:cNvSpPr txBox="1"/>
          <p:nvPr/>
        </p:nvSpPr>
        <p:spPr>
          <a:xfrm>
            <a:off x="4524270" y="3473668"/>
            <a:ext cx="9068636" cy="307777"/>
          </a:xfrm>
          <a:prstGeom prst="rect">
            <a:avLst/>
          </a:prstGeom>
          <a:noFill/>
        </p:spPr>
        <p:txBody>
          <a:bodyPr wrap="square">
            <a:spAutoFit/>
          </a:bodyPr>
          <a:lstStyle/>
          <a:p>
            <a:r>
              <a:rPr lang="en-GB" sz="1400" b="0" i="0" dirty="0">
                <a:solidFill>
                  <a:srgbClr val="2C3E50"/>
                </a:solidFill>
                <a:effectLst/>
                <a:latin typeface="Arial" panose="020B0604020202020204" pitchFamily="34" charset="0"/>
                <a:cs typeface="Arial" panose="020B0604020202020204" pitchFamily="34" charset="0"/>
              </a:rPr>
              <a:t>(</a:t>
            </a:r>
            <a:r>
              <a:rPr lang="en-GB" sz="1400" b="0" i="0" dirty="0" err="1">
                <a:solidFill>
                  <a:srgbClr val="2C3E50"/>
                </a:solidFill>
                <a:effectLst/>
                <a:latin typeface="Arial" panose="020B0604020202020204" pitchFamily="34" charset="0"/>
                <a:cs typeface="Arial" panose="020B0604020202020204" pitchFamily="34" charset="0"/>
              </a:rPr>
              <a:t>Aymanejed</a:t>
            </a:r>
            <a:r>
              <a:rPr lang="en-GB" sz="1400" b="0" i="0" dirty="0">
                <a:solidFill>
                  <a:srgbClr val="2C3E50"/>
                </a:solidFill>
                <a:effectLst/>
                <a:latin typeface="Arial" panose="020B0604020202020204" pitchFamily="34" charset="0"/>
                <a:cs typeface="Arial" panose="020B0604020202020204" pitchFamily="34" charset="0"/>
              </a:rPr>
              <a:t>, 2018)</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8462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16616C-E4D9-CE16-7CB4-27EC49418872}"/>
              </a:ext>
            </a:extLst>
          </p:cNvPr>
          <p:cNvSpPr>
            <a:spLocks noGrp="1"/>
          </p:cNvSpPr>
          <p:nvPr>
            <p:ph idx="1"/>
          </p:nvPr>
        </p:nvSpPr>
        <p:spPr>
          <a:xfrm>
            <a:off x="522978" y="338554"/>
            <a:ext cx="11293470" cy="5326721"/>
          </a:xfrm>
        </p:spPr>
        <p:txBody>
          <a:bodyPr>
            <a:noAutofit/>
          </a:bodyPr>
          <a:lstStyle/>
          <a:p>
            <a:pPr marL="0" indent="0">
              <a:buNone/>
            </a:pPr>
            <a:endParaRPr lang="en-US" sz="1400" dirty="0">
              <a:latin typeface="Arial" panose="020B0604020202020204" pitchFamily="34" charset="0"/>
              <a:cs typeface="Arial" panose="020B0604020202020204" pitchFamily="34" charset="0"/>
            </a:endParaRPr>
          </a:p>
          <a:p>
            <a:pPr marL="0" indent="0">
              <a:buNone/>
            </a:pPr>
            <a:r>
              <a:rPr lang="en-US" b="1" u="sng" dirty="0">
                <a:latin typeface="Arial" panose="020B0604020202020204" pitchFamily="34" charset="0"/>
                <a:cs typeface="Arial" panose="020B0604020202020204" pitchFamily="34" charset="0"/>
              </a:rPr>
              <a:t>Academic Benefit</a:t>
            </a:r>
          </a:p>
          <a:p>
            <a:r>
              <a:rPr lang="en-US" sz="1800" dirty="0">
                <a:latin typeface="Arial" panose="020B0604020202020204" pitchFamily="34" charset="0"/>
                <a:cs typeface="Arial" panose="020B0604020202020204" pitchFamily="34" charset="0"/>
              </a:rPr>
              <a:t> Vitally helpful tools needed for university to achieve academic success:</a:t>
            </a:r>
          </a:p>
          <a:p>
            <a:r>
              <a:rPr lang="en-US" sz="1800" dirty="0">
                <a:latin typeface="Arial" panose="020B0604020202020204" pitchFamily="34" charset="0"/>
                <a:cs typeface="Arial" panose="020B0604020202020204" pitchFamily="34" charset="0"/>
              </a:rPr>
              <a:t>My knowledge of digital tools have significantly improved my academic performance</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b="1" u="sng" dirty="0">
                <a:latin typeface="Arial" panose="020B0604020202020204" pitchFamily="34" charset="0"/>
                <a:cs typeface="Arial" panose="020B0604020202020204" pitchFamily="34" charset="0"/>
              </a:rPr>
              <a:t>Transferability : </a:t>
            </a:r>
            <a:r>
              <a:rPr lang="en-US" sz="1800" dirty="0">
                <a:latin typeface="Arial" panose="020B0604020202020204" pitchFamily="34" charset="0"/>
                <a:cs typeface="Arial" panose="020B0604020202020204" pitchFamily="34" charset="0"/>
              </a:rPr>
              <a:t>In all contexts when managing teams: collaborative work, sharing ideas and marketing. </a:t>
            </a:r>
          </a:p>
          <a:p>
            <a:r>
              <a:rPr lang="en-US" sz="1800" dirty="0" err="1">
                <a:latin typeface="Arial" panose="020B0604020202020204" pitchFamily="34" charset="0"/>
                <a:cs typeface="Arial" panose="020B0604020202020204" pitchFamily="34" charset="0"/>
              </a:rPr>
              <a:t>Powerpoint</a:t>
            </a:r>
            <a:r>
              <a:rPr lang="en-US" sz="1800" dirty="0">
                <a:latin typeface="Arial" panose="020B0604020202020204" pitchFamily="34" charset="0"/>
                <a:cs typeface="Arial" panose="020B0604020202020204" pitchFamily="34" charset="0"/>
              </a:rPr>
              <a:t>/ presentations</a:t>
            </a:r>
          </a:p>
          <a:p>
            <a:r>
              <a:rPr lang="en-US" sz="1800" dirty="0">
                <a:latin typeface="Arial" panose="020B0604020202020204" pitchFamily="34" charset="0"/>
                <a:cs typeface="Arial" panose="020B0604020202020204" pitchFamily="34" charset="0"/>
              </a:rPr>
              <a:t>Canva/ Social Media</a:t>
            </a:r>
          </a:p>
          <a:p>
            <a:r>
              <a:rPr lang="en-US" sz="1800" dirty="0">
                <a:latin typeface="Arial" panose="020B0604020202020204" pitchFamily="34" charset="0"/>
                <a:cs typeface="Arial" panose="020B0604020202020204" pitchFamily="34" charset="0"/>
              </a:rPr>
              <a:t>Spreadsheets/ CRM</a:t>
            </a:r>
          </a:p>
          <a:p>
            <a:r>
              <a:rPr lang="en-US" sz="1800" dirty="0">
                <a:latin typeface="Arial" panose="020B0604020202020204" pitchFamily="34" charset="0"/>
                <a:cs typeface="Arial" panose="020B0604020202020204" pitchFamily="34" charset="0"/>
              </a:rPr>
              <a:t>Excel/ Calendars</a:t>
            </a:r>
          </a:p>
          <a:p>
            <a:endParaRPr lang="en-US" sz="16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3EBCF934-FE5E-A9BB-9FEF-817F27236809}"/>
              </a:ext>
            </a:extLst>
          </p:cNvPr>
          <p:cNvSpPr txBox="1"/>
          <p:nvPr/>
        </p:nvSpPr>
        <p:spPr>
          <a:xfrm>
            <a:off x="602685" y="5463136"/>
            <a:ext cx="10157844" cy="923330"/>
          </a:xfrm>
          <a:prstGeom prst="rect">
            <a:avLst/>
          </a:prstGeom>
          <a:noFill/>
        </p:spPr>
        <p:txBody>
          <a:bodyPr wrap="square" rtlCol="0">
            <a:spAutoFit/>
          </a:bodyPr>
          <a:lstStyle/>
          <a:p>
            <a:r>
              <a:rPr lang="en-GB" dirty="0"/>
              <a:t>According to Gov.UK (2017) it is believed that 90% of jobs after 2040 will require employees to have digital skills, making them very important and sought after, leading to many job opportunities. </a:t>
            </a:r>
          </a:p>
        </p:txBody>
      </p:sp>
      <p:pic>
        <p:nvPicPr>
          <p:cNvPr id="7" name="Picture 6">
            <a:extLst>
              <a:ext uri="{FF2B5EF4-FFF2-40B4-BE49-F238E27FC236}">
                <a16:creationId xmlns:a16="http://schemas.microsoft.com/office/drawing/2014/main" id="{ADE70797-CF70-963B-E1C8-24D74A9151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47369" y="323387"/>
            <a:ext cx="1969079" cy="2234503"/>
          </a:xfrm>
          <a:prstGeom prst="rect">
            <a:avLst/>
          </a:prstGeom>
        </p:spPr>
      </p:pic>
      <p:sp>
        <p:nvSpPr>
          <p:cNvPr id="9" name="TextBox 8">
            <a:extLst>
              <a:ext uri="{FF2B5EF4-FFF2-40B4-BE49-F238E27FC236}">
                <a16:creationId xmlns:a16="http://schemas.microsoft.com/office/drawing/2014/main" id="{E780C593-647C-FA77-ED03-2652DE0A49D9}"/>
              </a:ext>
            </a:extLst>
          </p:cNvPr>
          <p:cNvSpPr txBox="1"/>
          <p:nvPr/>
        </p:nvSpPr>
        <p:spPr>
          <a:xfrm>
            <a:off x="10213470" y="0"/>
            <a:ext cx="6098058" cy="338554"/>
          </a:xfrm>
          <a:prstGeom prst="rect">
            <a:avLst/>
          </a:prstGeom>
          <a:noFill/>
        </p:spPr>
        <p:txBody>
          <a:bodyPr wrap="square">
            <a:spAutoFit/>
          </a:bodyPr>
          <a:lstStyle/>
          <a:p>
            <a:r>
              <a:rPr lang="en-GB" sz="1600" b="0" i="0" dirty="0">
                <a:solidFill>
                  <a:srgbClr val="2C3E50"/>
                </a:solidFill>
                <a:effectLst/>
                <a:latin typeface="Roboto" panose="02000000000000000000" pitchFamily="2" charset="0"/>
              </a:rPr>
              <a:t>(Stock, 2026)</a:t>
            </a:r>
            <a:endParaRPr lang="en-GB" sz="1600" dirty="0"/>
          </a:p>
        </p:txBody>
      </p:sp>
      <p:pic>
        <p:nvPicPr>
          <p:cNvPr id="5" name="Picture 4">
            <a:extLst>
              <a:ext uri="{FF2B5EF4-FFF2-40B4-BE49-F238E27FC236}">
                <a16:creationId xmlns:a16="http://schemas.microsoft.com/office/drawing/2014/main" id="{60F0BD43-D764-522D-E241-66602E42E03A}"/>
              </a:ext>
            </a:extLst>
          </p:cNvPr>
          <p:cNvPicPr>
            <a:picLocks noChangeAspect="1"/>
          </p:cNvPicPr>
          <p:nvPr/>
        </p:nvPicPr>
        <p:blipFill>
          <a:blip r:embed="rId4"/>
          <a:stretch>
            <a:fillRect/>
          </a:stretch>
        </p:blipFill>
        <p:spPr>
          <a:xfrm>
            <a:off x="4146620" y="3085560"/>
            <a:ext cx="2810872" cy="1757602"/>
          </a:xfrm>
          <a:prstGeom prst="rect">
            <a:avLst/>
          </a:prstGeom>
        </p:spPr>
      </p:pic>
      <p:sp>
        <p:nvSpPr>
          <p:cNvPr id="8" name="TextBox 7">
            <a:extLst>
              <a:ext uri="{FF2B5EF4-FFF2-40B4-BE49-F238E27FC236}">
                <a16:creationId xmlns:a16="http://schemas.microsoft.com/office/drawing/2014/main" id="{6AABE4B5-C984-97AC-9FB9-5C92EFD7FBF8}"/>
              </a:ext>
            </a:extLst>
          </p:cNvPr>
          <p:cNvSpPr txBox="1"/>
          <p:nvPr/>
        </p:nvSpPr>
        <p:spPr>
          <a:xfrm>
            <a:off x="5664758" y="4926808"/>
            <a:ext cx="1861457" cy="307777"/>
          </a:xfrm>
          <a:prstGeom prst="rect">
            <a:avLst/>
          </a:prstGeom>
          <a:noFill/>
        </p:spPr>
        <p:txBody>
          <a:bodyPr wrap="square">
            <a:spAutoFit/>
          </a:bodyPr>
          <a:lstStyle/>
          <a:p>
            <a:r>
              <a:rPr lang="en-GB" sz="1400" b="0" i="0" dirty="0">
                <a:solidFill>
                  <a:srgbClr val="2C3E50"/>
                </a:solidFill>
                <a:effectLst/>
                <a:latin typeface="Roboto" panose="02000000000000000000" pitchFamily="2" charset="0"/>
              </a:rPr>
              <a:t>(Hassan, 2018)</a:t>
            </a:r>
            <a:endParaRPr lang="en-GB" sz="1400" dirty="0"/>
          </a:p>
        </p:txBody>
      </p:sp>
      <p:pic>
        <p:nvPicPr>
          <p:cNvPr id="13" name="Picture 12">
            <a:extLst>
              <a:ext uri="{FF2B5EF4-FFF2-40B4-BE49-F238E27FC236}">
                <a16:creationId xmlns:a16="http://schemas.microsoft.com/office/drawing/2014/main" id="{8AA2E3EA-7C09-6C77-9B0E-03B0D559E23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364" b="96364" l="2033" r="99522">
                        <a14:foregroundMark x1="90550" y1="9455" x2="88397" y2="39091"/>
                        <a14:foregroundMark x1="88397" y1="39091" x2="99641" y2="70000"/>
                        <a14:foregroundMark x1="99641" y1="70000" x2="96172" y2="96909"/>
                        <a14:foregroundMark x1="96172" y1="96909" x2="15072" y2="96909"/>
                        <a14:foregroundMark x1="15072" y1="96909" x2="65431" y2="65091"/>
                        <a14:foregroundMark x1="65431" y1="65091" x2="45694" y2="80364"/>
                        <a14:foregroundMark x1="45694" y1="80364" x2="62440" y2="34727"/>
                        <a14:foregroundMark x1="62440" y1="34727" x2="48684" y2="17455"/>
                        <a14:foregroundMark x1="48684" y1="17455" x2="47727" y2="18364"/>
                        <a14:foregroundMark x1="33134" y1="32000" x2="11244" y2="43091"/>
                        <a14:foregroundMark x1="11244" y1="43091" x2="4665" y2="79455"/>
                        <a14:foregroundMark x1="4665" y1="79455" x2="13397" y2="96000"/>
                        <a14:foregroundMark x1="66866" y1="75455" x2="60766" y2="38364"/>
                        <a14:foregroundMark x1="60766" y1="38364" x2="69139" y2="67455"/>
                        <a14:foregroundMark x1="69139" y1="67455" x2="85885" y2="74909"/>
                        <a14:foregroundMark x1="85885" y1="74909" x2="84330" y2="44364"/>
                        <a14:foregroundMark x1="84330" y1="44364" x2="98804" y2="60000"/>
                        <a14:foregroundMark x1="98804" y1="60000" x2="84569" y2="40909"/>
                        <a14:foregroundMark x1="84569" y1="40909" x2="88995" y2="15455"/>
                        <a14:foregroundMark x1="88995" y1="15455" x2="54187" y2="5636"/>
                        <a14:foregroundMark x1="54187" y1="5636" x2="35646" y2="6545"/>
                        <a14:foregroundMark x1="35646" y1="6545" x2="36005" y2="31636"/>
                        <a14:foregroundMark x1="95694" y1="90182" x2="96890" y2="64545"/>
                        <a14:foregroundMark x1="96890" y1="64545" x2="99522" y2="54727"/>
                        <a14:foregroundMark x1="55024" y1="94909" x2="19498" y2="96727"/>
                        <a14:foregroundMark x1="19498" y1="96727" x2="4545" y2="82000"/>
                        <a14:foregroundMark x1="4545" y1="82000" x2="7775" y2="50545"/>
                        <a14:foregroundMark x1="7775" y1="50545" x2="21651" y2="35091"/>
                        <a14:foregroundMark x1="21651" y1="35091" x2="1675" y2="50545"/>
                        <a14:foregroundMark x1="1675" y1="50545" x2="18900" y2="36727"/>
                        <a14:foregroundMark x1="18900" y1="36727" x2="2033" y2="42182"/>
                        <a14:foregroundMark x1="2033" y1="42182" x2="4665" y2="88545"/>
                        <a14:foregroundMark x1="98086" y1="54182" x2="99522" y2="52727"/>
                        <a14:backgroundMark x1="6789" y1="37042" x2="19976" y2="32000"/>
                        <a14:backgroundMark x1="478" y1="39455" x2="678" y2="39378"/>
                        <a14:backgroundMark x1="19976" y1="32000" x2="22010" y2="30000"/>
                        <a14:backgroundMark x1="22010" y1="30000" x2="22010" y2="30000"/>
                        <a14:backgroundMark x1="32177" y1="24182" x2="1675" y2="25455"/>
                        <a14:backgroundMark x1="1675" y1="25455" x2="9928" y2="21455"/>
                      </a14:backgroundRemoval>
                    </a14:imgEffect>
                  </a14:imgLayer>
                </a14:imgProps>
              </a:ext>
              <a:ext uri="{28A0092B-C50C-407E-A947-70E740481C1C}">
                <a14:useLocalDpi xmlns:a14="http://schemas.microsoft.com/office/drawing/2010/main" val="0"/>
              </a:ext>
            </a:extLst>
          </a:blip>
          <a:stretch>
            <a:fillRect/>
          </a:stretch>
        </p:blipFill>
        <p:spPr>
          <a:xfrm>
            <a:off x="8686862" y="3177864"/>
            <a:ext cx="2892305" cy="1902832"/>
          </a:xfrm>
          <a:prstGeom prst="rect">
            <a:avLst/>
          </a:prstGeom>
        </p:spPr>
      </p:pic>
      <p:sp>
        <p:nvSpPr>
          <p:cNvPr id="15" name="TextBox 14">
            <a:extLst>
              <a:ext uri="{FF2B5EF4-FFF2-40B4-BE49-F238E27FC236}">
                <a16:creationId xmlns:a16="http://schemas.microsoft.com/office/drawing/2014/main" id="{C293D3FD-CB5D-53E2-E18C-D64E9484CB4E}"/>
              </a:ext>
            </a:extLst>
          </p:cNvPr>
          <p:cNvSpPr txBox="1"/>
          <p:nvPr/>
        </p:nvSpPr>
        <p:spPr>
          <a:xfrm>
            <a:off x="10467870" y="5124582"/>
            <a:ext cx="8154236" cy="307777"/>
          </a:xfrm>
          <a:prstGeom prst="rect">
            <a:avLst/>
          </a:prstGeom>
          <a:noFill/>
        </p:spPr>
        <p:txBody>
          <a:bodyPr wrap="square">
            <a:spAutoFit/>
          </a:bodyPr>
          <a:lstStyle/>
          <a:p>
            <a:r>
              <a:rPr lang="en-GB" sz="1400" b="0" i="0" dirty="0">
                <a:solidFill>
                  <a:srgbClr val="2C3E50"/>
                </a:solidFill>
                <a:effectLst/>
                <a:latin typeface="Arial" panose="020B0604020202020204" pitchFamily="34" charset="0"/>
                <a:cs typeface="Arial" panose="020B0604020202020204" pitchFamily="34" charset="0"/>
              </a:rPr>
              <a:t>(</a:t>
            </a:r>
            <a:r>
              <a:rPr lang="en-GB" sz="1400" b="0" i="0" dirty="0" err="1">
                <a:solidFill>
                  <a:srgbClr val="2C3E50"/>
                </a:solidFill>
                <a:effectLst/>
                <a:latin typeface="Arial" panose="020B0604020202020204" pitchFamily="34" charset="0"/>
                <a:cs typeface="Arial" panose="020B0604020202020204" pitchFamily="34" charset="0"/>
              </a:rPr>
              <a:t>geralt</a:t>
            </a:r>
            <a:r>
              <a:rPr lang="en-GB" sz="1400" b="0" i="0" dirty="0">
                <a:solidFill>
                  <a:srgbClr val="2C3E50"/>
                </a:solidFill>
                <a:effectLst/>
                <a:latin typeface="Arial" panose="020B0604020202020204" pitchFamily="34" charset="0"/>
                <a:cs typeface="Arial" panose="020B0604020202020204" pitchFamily="34" charset="0"/>
              </a:rPr>
              <a:t>, 2018)</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0850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80EB4-8F9D-BC25-3A68-1E7698E2854B}"/>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C070FB0A-E413-D782-D12A-1E37568B9EF1}"/>
              </a:ext>
            </a:extLst>
          </p:cNvPr>
          <p:cNvSpPr>
            <a:spLocks noGrp="1"/>
          </p:cNvSpPr>
          <p:nvPr>
            <p:ph idx="1"/>
          </p:nvPr>
        </p:nvSpPr>
        <p:spPr>
          <a:xfrm>
            <a:off x="512163" y="1535463"/>
            <a:ext cx="10653579" cy="4593828"/>
          </a:xfrm>
        </p:spPr>
        <p:txBody>
          <a:bodyPr>
            <a:normAutofit lnSpcReduction="10000"/>
          </a:bodyPr>
          <a:lstStyle/>
          <a:p>
            <a:pPr marL="0" indent="0">
              <a:buNone/>
            </a:pPr>
            <a:r>
              <a:rPr lang="en-GB" dirty="0"/>
              <a:t>Overall,  these transferable skills have been very useful to learn as I can develop them throughout my study and any job role I may undertake. </a:t>
            </a:r>
          </a:p>
          <a:p>
            <a:pPr marL="0" indent="0">
              <a:buNone/>
            </a:pPr>
            <a:r>
              <a:rPr lang="en-GB" dirty="0"/>
              <a:t>Key skills I have developed:</a:t>
            </a:r>
          </a:p>
          <a:p>
            <a:r>
              <a:rPr lang="en-GB" dirty="0"/>
              <a:t>Communication/ teamwork</a:t>
            </a:r>
          </a:p>
          <a:p>
            <a:r>
              <a:rPr lang="en-GB" dirty="0"/>
              <a:t>Time management</a:t>
            </a:r>
          </a:p>
          <a:p>
            <a:r>
              <a:rPr lang="en-GB" dirty="0"/>
              <a:t>Digital presentation tools</a:t>
            </a:r>
          </a:p>
          <a:p>
            <a:endParaRPr lang="en-GB" dirty="0"/>
          </a:p>
          <a:p>
            <a:pPr marL="0" indent="0">
              <a:buNone/>
            </a:pPr>
            <a:r>
              <a:rPr lang="en-GB" dirty="0"/>
              <a:t>I have progressed by:</a:t>
            </a:r>
          </a:p>
          <a:p>
            <a:r>
              <a:rPr lang="en-GB" dirty="0"/>
              <a:t>Open to all opportunities</a:t>
            </a:r>
          </a:p>
          <a:p>
            <a:r>
              <a:rPr lang="en-GB" dirty="0"/>
              <a:t>Actively listening and group activities</a:t>
            </a:r>
          </a:p>
          <a:p>
            <a:endParaRPr lang="en-GB" dirty="0"/>
          </a:p>
        </p:txBody>
      </p:sp>
      <p:pic>
        <p:nvPicPr>
          <p:cNvPr id="7" name="Graphic 6">
            <a:extLst>
              <a:ext uri="{FF2B5EF4-FFF2-40B4-BE49-F238E27FC236}">
                <a16:creationId xmlns:a16="http://schemas.microsoft.com/office/drawing/2014/main" id="{B823FDF1-A834-B4A6-E888-F2E7A42A4CD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35272" y="2307529"/>
            <a:ext cx="2334836" cy="2507177"/>
          </a:xfrm>
          <a:prstGeom prst="rect">
            <a:avLst/>
          </a:prstGeom>
        </p:spPr>
      </p:pic>
      <p:sp>
        <p:nvSpPr>
          <p:cNvPr id="9" name="TextBox 8">
            <a:extLst>
              <a:ext uri="{FF2B5EF4-FFF2-40B4-BE49-F238E27FC236}">
                <a16:creationId xmlns:a16="http://schemas.microsoft.com/office/drawing/2014/main" id="{851BF103-3804-A0A5-AB56-E98E63B5F95E}"/>
              </a:ext>
            </a:extLst>
          </p:cNvPr>
          <p:cNvSpPr txBox="1"/>
          <p:nvPr/>
        </p:nvSpPr>
        <p:spPr>
          <a:xfrm>
            <a:off x="5601804" y="4792692"/>
            <a:ext cx="2238846" cy="307777"/>
          </a:xfrm>
          <a:prstGeom prst="rect">
            <a:avLst/>
          </a:prstGeom>
          <a:noFill/>
        </p:spPr>
        <p:txBody>
          <a:bodyPr wrap="square">
            <a:spAutoFit/>
          </a:bodyPr>
          <a:lstStyle/>
          <a:p>
            <a:r>
              <a:rPr lang="en-GB" sz="1400" b="0" i="0" dirty="0">
                <a:solidFill>
                  <a:srgbClr val="2C3E50"/>
                </a:solidFill>
                <a:effectLst/>
                <a:latin typeface="Roboto" panose="02000000000000000000" pitchFamily="2" charset="0"/>
              </a:rPr>
              <a:t>(talhakhalil007, 2019)</a:t>
            </a:r>
            <a:endParaRPr lang="en-GB" sz="1400" dirty="0"/>
          </a:p>
        </p:txBody>
      </p:sp>
      <p:pic>
        <p:nvPicPr>
          <p:cNvPr id="15" name="Picture 14">
            <a:extLst>
              <a:ext uri="{FF2B5EF4-FFF2-40B4-BE49-F238E27FC236}">
                <a16:creationId xmlns:a16="http://schemas.microsoft.com/office/drawing/2014/main" id="{32FC32AC-B80E-5AA6-1B82-85CF18AAA0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6774" y="2322684"/>
            <a:ext cx="3145500" cy="2417068"/>
          </a:xfrm>
          <a:prstGeom prst="rect">
            <a:avLst/>
          </a:prstGeom>
        </p:spPr>
      </p:pic>
      <p:sp>
        <p:nvSpPr>
          <p:cNvPr id="17" name="TextBox 16">
            <a:extLst>
              <a:ext uri="{FF2B5EF4-FFF2-40B4-BE49-F238E27FC236}">
                <a16:creationId xmlns:a16="http://schemas.microsoft.com/office/drawing/2014/main" id="{5E57D453-89D4-D239-1B2B-A045D2F2613D}"/>
              </a:ext>
            </a:extLst>
          </p:cNvPr>
          <p:cNvSpPr txBox="1"/>
          <p:nvPr/>
        </p:nvSpPr>
        <p:spPr>
          <a:xfrm>
            <a:off x="9837763" y="4814706"/>
            <a:ext cx="2238846" cy="338554"/>
          </a:xfrm>
          <a:prstGeom prst="rect">
            <a:avLst/>
          </a:prstGeom>
          <a:noFill/>
        </p:spPr>
        <p:txBody>
          <a:bodyPr wrap="square">
            <a:spAutoFit/>
          </a:bodyPr>
          <a:lstStyle/>
          <a:p>
            <a:r>
              <a:rPr lang="en-GB" sz="1600" dirty="0"/>
              <a:t>(athree23, 2025)</a:t>
            </a:r>
          </a:p>
        </p:txBody>
      </p:sp>
    </p:spTree>
    <p:extLst>
      <p:ext uri="{BB962C8B-B14F-4D97-AF65-F5344CB8AC3E}">
        <p14:creationId xmlns:p14="http://schemas.microsoft.com/office/powerpoint/2010/main" val="2880349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358595-6204-BBD8-1D37-72CEDAF4ADB6}"/>
              </a:ext>
            </a:extLst>
          </p:cNvPr>
          <p:cNvSpPr>
            <a:spLocks noGrp="1"/>
          </p:cNvSpPr>
          <p:nvPr>
            <p:ph idx="1"/>
          </p:nvPr>
        </p:nvSpPr>
        <p:spPr>
          <a:xfrm>
            <a:off x="2519824" y="5216378"/>
            <a:ext cx="10653579" cy="1275862"/>
          </a:xfrm>
        </p:spPr>
        <p:txBody>
          <a:bodyPr/>
          <a:lstStyle/>
          <a:p>
            <a:r>
              <a:rPr lang="en-GB" dirty="0"/>
              <a:t>Thank you for listening!</a:t>
            </a:r>
          </a:p>
          <a:p>
            <a:r>
              <a:rPr lang="en-GB" dirty="0"/>
              <a:t>Any questions?</a:t>
            </a:r>
          </a:p>
        </p:txBody>
      </p:sp>
      <p:pic>
        <p:nvPicPr>
          <p:cNvPr id="5" name="Picture 4">
            <a:extLst>
              <a:ext uri="{FF2B5EF4-FFF2-40B4-BE49-F238E27FC236}">
                <a16:creationId xmlns:a16="http://schemas.microsoft.com/office/drawing/2014/main" id="{58ECFEBA-67F2-CDE7-383E-C7694B6944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77579" cy="6858000"/>
          </a:xfrm>
          <a:prstGeom prst="rect">
            <a:avLst/>
          </a:prstGeom>
        </p:spPr>
      </p:pic>
      <p:sp>
        <p:nvSpPr>
          <p:cNvPr id="6" name="TextBox 5">
            <a:extLst>
              <a:ext uri="{FF2B5EF4-FFF2-40B4-BE49-F238E27FC236}">
                <a16:creationId xmlns:a16="http://schemas.microsoft.com/office/drawing/2014/main" id="{353BB94E-A0D2-E13C-08EF-CCF6410F44B8}"/>
              </a:ext>
            </a:extLst>
          </p:cNvPr>
          <p:cNvSpPr txBox="1"/>
          <p:nvPr/>
        </p:nvSpPr>
        <p:spPr>
          <a:xfrm>
            <a:off x="1240972" y="4850618"/>
            <a:ext cx="6727371" cy="1323439"/>
          </a:xfrm>
          <a:prstGeom prst="rect">
            <a:avLst/>
          </a:prstGeom>
          <a:noFill/>
        </p:spPr>
        <p:txBody>
          <a:bodyPr wrap="square" rtlCol="0">
            <a:spAutoFit/>
          </a:bodyPr>
          <a:lstStyle/>
          <a:p>
            <a:r>
              <a:rPr lang="en-GB" sz="4400" dirty="0">
                <a:solidFill>
                  <a:schemeClr val="bg1"/>
                </a:solidFill>
                <a:latin typeface="Times New Roman" panose="02020603050405020304" pitchFamily="18" charset="0"/>
                <a:cs typeface="Times New Roman" panose="02020603050405020304" pitchFamily="18" charset="0"/>
              </a:rPr>
              <a:t>Thank you for listening!</a:t>
            </a:r>
          </a:p>
          <a:p>
            <a:r>
              <a:rPr lang="en-GB" sz="3600" dirty="0">
                <a:solidFill>
                  <a:schemeClr val="bg1"/>
                </a:solidFill>
                <a:latin typeface="Times New Roman" panose="02020603050405020304" pitchFamily="18" charset="0"/>
                <a:cs typeface="Times New Roman" panose="02020603050405020304" pitchFamily="18" charset="0"/>
              </a:rPr>
              <a:t>Any questions?</a:t>
            </a:r>
          </a:p>
        </p:txBody>
      </p:sp>
      <p:sp>
        <p:nvSpPr>
          <p:cNvPr id="4" name="TextBox 3">
            <a:extLst>
              <a:ext uri="{FF2B5EF4-FFF2-40B4-BE49-F238E27FC236}">
                <a16:creationId xmlns:a16="http://schemas.microsoft.com/office/drawing/2014/main" id="{003750ED-1C58-78C1-BFB5-ABBA3E2AEE1D}"/>
              </a:ext>
            </a:extLst>
          </p:cNvPr>
          <p:cNvSpPr txBox="1"/>
          <p:nvPr/>
        </p:nvSpPr>
        <p:spPr>
          <a:xfrm>
            <a:off x="8113723" y="6305788"/>
            <a:ext cx="6583680" cy="369332"/>
          </a:xfrm>
          <a:prstGeom prst="rect">
            <a:avLst/>
          </a:prstGeom>
          <a:noFill/>
        </p:spPr>
        <p:txBody>
          <a:bodyPr wrap="square">
            <a:spAutoFit/>
          </a:bodyPr>
          <a:lstStyle/>
          <a:p>
            <a:r>
              <a:rPr lang="en-GB" sz="1800" dirty="0">
                <a:solidFill>
                  <a:schemeClr val="bg1"/>
                </a:solidFill>
                <a:latin typeface="Arial" panose="020B0604020202020204" pitchFamily="34" charset="0"/>
                <a:cs typeface="Arial" panose="020B0604020202020204" pitchFamily="34" charset="0"/>
              </a:rPr>
              <a:t>(Taken by the author: Treharne, 2023) </a:t>
            </a:r>
          </a:p>
        </p:txBody>
      </p:sp>
    </p:spTree>
    <p:extLst>
      <p:ext uri="{BB962C8B-B14F-4D97-AF65-F5344CB8AC3E}">
        <p14:creationId xmlns:p14="http://schemas.microsoft.com/office/powerpoint/2010/main" val="3053478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31D5A-27DC-2EEE-89AD-C53358FD83C2}"/>
              </a:ext>
            </a:extLst>
          </p:cNvPr>
          <p:cNvSpPr>
            <a:spLocks noGrp="1"/>
          </p:cNvSpPr>
          <p:nvPr>
            <p:ph type="title"/>
          </p:nvPr>
        </p:nvSpPr>
        <p:spPr>
          <a:xfrm>
            <a:off x="612648" y="191911"/>
            <a:ext cx="2882906" cy="707542"/>
          </a:xfrm>
        </p:spPr>
        <p:txBody>
          <a:bodyPr>
            <a:normAutofit/>
          </a:bodyPr>
          <a:lstStyle/>
          <a:p>
            <a:r>
              <a:rPr lang="en-GB" sz="2800" u="sng" dirty="0"/>
              <a:t>References</a:t>
            </a:r>
            <a:endParaRPr lang="en-GB" sz="3200" u="sng" dirty="0"/>
          </a:p>
        </p:txBody>
      </p:sp>
      <p:sp>
        <p:nvSpPr>
          <p:cNvPr id="3" name="Content Placeholder 2">
            <a:extLst>
              <a:ext uri="{FF2B5EF4-FFF2-40B4-BE49-F238E27FC236}">
                <a16:creationId xmlns:a16="http://schemas.microsoft.com/office/drawing/2014/main" id="{DA10C97A-46FD-8E7F-CE75-50A5A1391682}"/>
              </a:ext>
            </a:extLst>
          </p:cNvPr>
          <p:cNvSpPr>
            <a:spLocks noGrp="1"/>
          </p:cNvSpPr>
          <p:nvPr>
            <p:ph idx="1"/>
          </p:nvPr>
        </p:nvSpPr>
        <p:spPr>
          <a:xfrm>
            <a:off x="612648" y="980101"/>
            <a:ext cx="10653579" cy="4593828"/>
          </a:xfrm>
        </p:spPr>
        <p:txBody>
          <a:bodyPr>
            <a:normAutofit fontScale="25000" lnSpcReduction="20000"/>
          </a:bodyPr>
          <a:lstStyle/>
          <a:p>
            <a:r>
              <a:rPr lang="en-US" sz="5200" dirty="0">
                <a:latin typeface="Arial" panose="020B0604020202020204" pitchFamily="34" charset="0"/>
                <a:cs typeface="Arial" panose="020B0604020202020204" pitchFamily="34" charset="0"/>
              </a:rPr>
              <a:t>athree23. (2025). </a:t>
            </a:r>
            <a:r>
              <a:rPr lang="en-US" sz="5200" i="1" dirty="0">
                <a:latin typeface="Arial" panose="020B0604020202020204" pitchFamily="34" charset="0"/>
                <a:cs typeface="Arial" panose="020B0604020202020204" pitchFamily="34" charset="0"/>
              </a:rPr>
              <a:t>Progression illustration - Free photo on </a:t>
            </a:r>
            <a:r>
              <a:rPr lang="en-US" sz="5200" i="1" dirty="0" err="1">
                <a:latin typeface="Arial" panose="020B0604020202020204" pitchFamily="34" charset="0"/>
                <a:cs typeface="Arial" panose="020B0604020202020204" pitchFamily="34" charset="0"/>
              </a:rPr>
              <a:t>Pixabay</a:t>
            </a:r>
            <a:r>
              <a:rPr lang="en-US" sz="5200" dirty="0">
                <a:latin typeface="Arial" panose="020B0604020202020204" pitchFamily="34" charset="0"/>
                <a:cs typeface="Arial" panose="020B0604020202020204" pitchFamily="34" charset="0"/>
              </a:rPr>
              <a:t>. Pixabay.com.</a:t>
            </a:r>
            <a:r>
              <a:rPr lang="en-US" sz="5200" i="1" dirty="0">
                <a:latin typeface="Arial" panose="020B0604020202020204" pitchFamily="34" charset="0"/>
                <a:cs typeface="Arial" panose="020B0604020202020204" pitchFamily="34" charset="0"/>
              </a:rPr>
              <a:t> </a:t>
            </a:r>
            <a:r>
              <a:rPr lang="en-US" sz="5200" dirty="0">
                <a:latin typeface="Arial" panose="020B0604020202020204" pitchFamily="34" charset="0"/>
                <a:cs typeface="Arial" panose="020B0604020202020204" pitchFamily="34" charset="0"/>
                <a:hlinkClick r:id="rId2"/>
              </a:rPr>
              <a:t>https://pixabay.com/photos/business-success-goals-upwards-3695073/</a:t>
            </a:r>
            <a:r>
              <a:rPr lang="en-US" sz="5200" dirty="0">
                <a:latin typeface="Arial" panose="020B0604020202020204" pitchFamily="34" charset="0"/>
                <a:cs typeface="Arial" panose="020B0604020202020204" pitchFamily="34" charset="0"/>
              </a:rPr>
              <a:t>. (Accessed 26 Apr. 2026).</a:t>
            </a:r>
          </a:p>
          <a:p>
            <a:pPr marL="0" indent="0">
              <a:buNone/>
            </a:pPr>
            <a:endParaRPr lang="en-US" sz="5200" dirty="0">
              <a:latin typeface="Arial" panose="020B0604020202020204" pitchFamily="34" charset="0"/>
              <a:cs typeface="Arial" panose="020B0604020202020204" pitchFamily="34" charset="0"/>
            </a:endParaRPr>
          </a:p>
          <a:p>
            <a:r>
              <a:rPr lang="en-US" sz="5200" dirty="0" err="1">
                <a:latin typeface="Arial" panose="020B0604020202020204" pitchFamily="34" charset="0"/>
                <a:cs typeface="Arial" panose="020B0604020202020204" pitchFamily="34" charset="0"/>
              </a:rPr>
              <a:t>Aymanejed</a:t>
            </a:r>
            <a:r>
              <a:rPr lang="en-US" sz="5200" dirty="0">
                <a:latin typeface="Arial" panose="020B0604020202020204" pitchFamily="34" charset="0"/>
                <a:cs typeface="Arial" panose="020B0604020202020204" pitchFamily="34" charset="0"/>
              </a:rPr>
              <a:t> (2018). </a:t>
            </a:r>
            <a:r>
              <a:rPr lang="en-US" sz="5200" i="1" dirty="0">
                <a:latin typeface="Arial" panose="020B0604020202020204" pitchFamily="34" charset="0"/>
                <a:cs typeface="Arial" panose="020B0604020202020204" pitchFamily="34" charset="0"/>
              </a:rPr>
              <a:t>Laptop Office Hand - Free photo on </a:t>
            </a:r>
            <a:r>
              <a:rPr lang="en-US" sz="5200" i="1" dirty="0" err="1">
                <a:latin typeface="Arial" panose="020B0604020202020204" pitchFamily="34" charset="0"/>
                <a:cs typeface="Arial" panose="020B0604020202020204" pitchFamily="34" charset="0"/>
              </a:rPr>
              <a:t>Pixabay</a:t>
            </a:r>
            <a:r>
              <a:rPr lang="en-US" sz="5200" dirty="0">
                <a:latin typeface="Arial" panose="020B0604020202020204" pitchFamily="34" charset="0"/>
                <a:cs typeface="Arial" panose="020B0604020202020204" pitchFamily="34" charset="0"/>
              </a:rPr>
              <a:t>. Pixabay.com. </a:t>
            </a:r>
            <a:r>
              <a:rPr lang="en-US" sz="5200" dirty="0">
                <a:latin typeface="Arial" panose="020B0604020202020204" pitchFamily="34" charset="0"/>
                <a:cs typeface="Arial" panose="020B0604020202020204" pitchFamily="34" charset="0"/>
                <a:hlinkClick r:id="rId3"/>
              </a:rPr>
              <a:t>https://pixabay.com/photos/laptop-office-hand-writing-3196481/</a:t>
            </a:r>
            <a:r>
              <a:rPr lang="en-US" sz="5200" dirty="0">
                <a:latin typeface="Arial" panose="020B0604020202020204" pitchFamily="34" charset="0"/>
                <a:cs typeface="Arial" panose="020B0604020202020204" pitchFamily="34" charset="0"/>
              </a:rPr>
              <a:t>. (Accessed 26 Apr. 2026).</a:t>
            </a:r>
          </a:p>
          <a:p>
            <a:pPr marL="0" indent="0">
              <a:buNone/>
            </a:pPr>
            <a:endParaRPr lang="en-GB" sz="5200" dirty="0">
              <a:latin typeface="Arial" panose="020B0604020202020204" pitchFamily="34" charset="0"/>
              <a:cs typeface="Arial" panose="020B0604020202020204" pitchFamily="34" charset="0"/>
            </a:endParaRPr>
          </a:p>
          <a:p>
            <a:r>
              <a:rPr lang="en-GB" sz="5200" dirty="0">
                <a:latin typeface="Arial" panose="020B0604020202020204" pitchFamily="34" charset="0"/>
                <a:cs typeface="Arial" panose="020B0604020202020204" pitchFamily="34" charset="0"/>
              </a:rPr>
              <a:t> </a:t>
            </a:r>
            <a:r>
              <a:rPr lang="en-GB" sz="5200" dirty="0" err="1">
                <a:latin typeface="Arial" panose="020B0604020202020204" pitchFamily="34" charset="0"/>
                <a:cs typeface="Arial" panose="020B0604020202020204" pitchFamily="34" charset="0"/>
              </a:rPr>
              <a:t>Canva.site</a:t>
            </a:r>
            <a:r>
              <a:rPr lang="en-GB" sz="5200" dirty="0">
                <a:latin typeface="Arial" panose="020B0604020202020204" pitchFamily="34" charset="0"/>
                <a:cs typeface="Arial" panose="020B0604020202020204" pitchFamily="34" charset="0"/>
              </a:rPr>
              <a:t>. (2023). </a:t>
            </a:r>
            <a:r>
              <a:rPr lang="en-GB" sz="5200" i="1" dirty="0">
                <a:latin typeface="Arial" panose="020B0604020202020204" pitchFamily="34" charset="0"/>
                <a:cs typeface="Arial" panose="020B0604020202020204" pitchFamily="34" charset="0"/>
              </a:rPr>
              <a:t>Canva Brand Hub </a:t>
            </a:r>
            <a:r>
              <a:rPr lang="en-GB" sz="5200" i="1" dirty="0">
                <a:latin typeface="Arial" panose="020B0604020202020204" pitchFamily="34" charset="0"/>
                <a:cs typeface="Arial" panose="020B0604020202020204" pitchFamily="34" charset="0"/>
                <a:hlinkClick r:id="rId4"/>
              </a:rPr>
              <a:t>–</a:t>
            </a:r>
            <a:r>
              <a:rPr lang="en-GB" sz="5200" i="1" dirty="0">
                <a:latin typeface="Arial" panose="020B0604020202020204" pitchFamily="34" charset="0"/>
                <a:cs typeface="Arial" panose="020B0604020202020204" pitchFamily="34" charset="0"/>
              </a:rPr>
              <a:t> Logo. (Photograph) </a:t>
            </a:r>
            <a:r>
              <a:rPr lang="en-GB" sz="5200" dirty="0">
                <a:latin typeface="Arial" panose="020B0604020202020204" pitchFamily="34" charset="0"/>
                <a:cs typeface="Arial" panose="020B0604020202020204" pitchFamily="34" charset="0"/>
                <a:hlinkClick r:id="rId4"/>
              </a:rPr>
              <a:t>https://public.canva.site/logo</a:t>
            </a:r>
            <a:r>
              <a:rPr lang="en-GB" sz="5200" dirty="0">
                <a:latin typeface="Arial" panose="020B0604020202020204" pitchFamily="34" charset="0"/>
                <a:cs typeface="Arial" panose="020B0604020202020204" pitchFamily="34" charset="0"/>
              </a:rPr>
              <a:t>. (Accessed 21 Apr. 2026)</a:t>
            </a:r>
          </a:p>
          <a:p>
            <a:endParaRPr lang="en-GB" sz="5200" dirty="0">
              <a:latin typeface="Arial" panose="020B0604020202020204" pitchFamily="34" charset="0"/>
              <a:cs typeface="Arial" panose="020B0604020202020204" pitchFamily="34" charset="0"/>
            </a:endParaRPr>
          </a:p>
          <a:p>
            <a:r>
              <a:rPr lang="en-GB" sz="5200" dirty="0">
                <a:latin typeface="Arial" panose="020B0604020202020204" pitchFamily="34" charset="0"/>
                <a:cs typeface="Arial" panose="020B0604020202020204" pitchFamily="34" charset="0"/>
              </a:rPr>
              <a:t>Cirillo, F. (1987). </a:t>
            </a:r>
            <a:r>
              <a:rPr lang="en-GB" sz="5200" i="1" dirty="0">
                <a:latin typeface="Arial" panose="020B0604020202020204" pitchFamily="34" charset="0"/>
                <a:cs typeface="Arial" panose="020B0604020202020204" pitchFamily="34" charset="0"/>
              </a:rPr>
              <a:t>Time Management Course - Pomodoro® Technique</a:t>
            </a:r>
            <a:r>
              <a:rPr lang="en-GB" sz="5200" dirty="0">
                <a:latin typeface="Arial" panose="020B0604020202020204" pitchFamily="34" charset="0"/>
                <a:cs typeface="Arial" panose="020B0604020202020204" pitchFamily="34" charset="0"/>
              </a:rPr>
              <a:t>.  www.pomodorotechnique.com. </a:t>
            </a:r>
            <a:r>
              <a:rPr lang="en-GB" sz="5200" dirty="0">
                <a:latin typeface="Arial" panose="020B0604020202020204" pitchFamily="34" charset="0"/>
                <a:cs typeface="Arial" panose="020B0604020202020204" pitchFamily="34" charset="0"/>
                <a:hlinkClick r:id="rId5"/>
              </a:rPr>
              <a:t>https://www.pomodorotechnique.com/</a:t>
            </a:r>
            <a:r>
              <a:rPr lang="en-GB" sz="5200" dirty="0">
                <a:latin typeface="Arial" panose="020B0604020202020204" pitchFamily="34" charset="0"/>
                <a:cs typeface="Arial" panose="020B0604020202020204" pitchFamily="34" charset="0"/>
              </a:rPr>
              <a:t>. (Accessed 23 Apr. 2026).</a:t>
            </a:r>
          </a:p>
          <a:p>
            <a:pPr marL="0" indent="0">
              <a:buNone/>
            </a:pPr>
            <a:endParaRPr lang="en-GB" sz="5200" dirty="0">
              <a:latin typeface="Arial" panose="020B0604020202020204" pitchFamily="34" charset="0"/>
              <a:cs typeface="Arial" panose="020B0604020202020204" pitchFamily="34" charset="0"/>
            </a:endParaRPr>
          </a:p>
          <a:p>
            <a:r>
              <a:rPr lang="en-GB" sz="5200" dirty="0" err="1">
                <a:latin typeface="Arial" panose="020B0604020202020204" pitchFamily="34" charset="0"/>
                <a:cs typeface="Arial" panose="020B0604020202020204" pitchFamily="34" charset="0"/>
              </a:rPr>
              <a:t>CoAmplifi</a:t>
            </a:r>
            <a:r>
              <a:rPr lang="en-GB" sz="5200" dirty="0">
                <a:latin typeface="Arial" panose="020B0604020202020204" pitchFamily="34" charset="0"/>
                <a:cs typeface="Arial" panose="020B0604020202020204" pitchFamily="34" charset="0"/>
              </a:rPr>
              <a:t> (2022). </a:t>
            </a:r>
            <a:r>
              <a:rPr lang="en-GB" sz="5200" i="1" dirty="0">
                <a:latin typeface="Arial" panose="020B0604020202020204" pitchFamily="34" charset="0"/>
                <a:cs typeface="Arial" panose="020B0604020202020204" pitchFamily="34" charset="0"/>
              </a:rPr>
              <a:t>5 Effective Time Management Tips</a:t>
            </a:r>
            <a:r>
              <a:rPr lang="en-GB" sz="5200" dirty="0">
                <a:latin typeface="Arial" panose="020B0604020202020204" pitchFamily="34" charset="0"/>
                <a:cs typeface="Arial" panose="020B0604020202020204" pitchFamily="34" charset="0"/>
              </a:rPr>
              <a:t>. </a:t>
            </a:r>
            <a:r>
              <a:rPr lang="en-GB" sz="5200" dirty="0" err="1">
                <a:latin typeface="Arial" panose="020B0604020202020204" pitchFamily="34" charset="0"/>
                <a:cs typeface="Arial" panose="020B0604020202020204" pitchFamily="34" charset="0"/>
              </a:rPr>
              <a:t>coAmplifi</a:t>
            </a:r>
            <a:r>
              <a:rPr lang="en-GB" sz="5200" dirty="0">
                <a:latin typeface="Arial" panose="020B0604020202020204" pitchFamily="34" charset="0"/>
                <a:cs typeface="Arial" panose="020B0604020202020204" pitchFamily="34" charset="0"/>
              </a:rPr>
              <a:t>. </a:t>
            </a:r>
            <a:r>
              <a:rPr lang="en-GB" sz="5200" dirty="0">
                <a:latin typeface="Arial" panose="020B0604020202020204" pitchFamily="34" charset="0"/>
                <a:cs typeface="Arial" panose="020B0604020202020204" pitchFamily="34" charset="0"/>
                <a:hlinkClick r:id="rId6"/>
              </a:rPr>
              <a:t>https://coamplifi.com/blog/5-effective-time-management-tips/</a:t>
            </a:r>
            <a:r>
              <a:rPr lang="en-GB" sz="5200" dirty="0">
                <a:latin typeface="Arial" panose="020B0604020202020204" pitchFamily="34" charset="0"/>
                <a:cs typeface="Arial" panose="020B0604020202020204" pitchFamily="34" charset="0"/>
              </a:rPr>
              <a:t>. (</a:t>
            </a:r>
            <a:r>
              <a:rPr lang="en-US" sz="5200" dirty="0">
                <a:latin typeface="Arial" panose="020B0604020202020204" pitchFamily="34" charset="0"/>
                <a:cs typeface="Arial" panose="020B0604020202020204" pitchFamily="34" charset="0"/>
              </a:rPr>
              <a:t>Accessed 21 Apr. 2026.)</a:t>
            </a:r>
          </a:p>
          <a:p>
            <a:endParaRPr lang="en-US" sz="5200" dirty="0">
              <a:latin typeface="Arial" panose="020B0604020202020204" pitchFamily="34" charset="0"/>
              <a:cs typeface="Arial" panose="020B0604020202020204" pitchFamily="34" charset="0"/>
            </a:endParaRPr>
          </a:p>
          <a:p>
            <a:r>
              <a:rPr lang="en-US" sz="5200" dirty="0">
                <a:latin typeface="Arial" panose="020B0604020202020204" pitchFamily="34" charset="0"/>
                <a:cs typeface="Arial" panose="020B0604020202020204" pitchFamily="34" charset="0"/>
              </a:rPr>
              <a:t>Cottrell, S. (2024) </a:t>
            </a:r>
            <a:r>
              <a:rPr lang="en-US" sz="5200" i="1" dirty="0">
                <a:latin typeface="Arial" panose="020B0604020202020204" pitchFamily="34" charset="0"/>
                <a:cs typeface="Arial" panose="020B0604020202020204" pitchFamily="34" charset="0"/>
              </a:rPr>
              <a:t>The study skills handbook</a:t>
            </a:r>
            <a:r>
              <a:rPr lang="en-US" sz="5200" dirty="0">
                <a:latin typeface="Arial" panose="020B0604020202020204" pitchFamily="34" charset="0"/>
                <a:cs typeface="Arial" panose="020B0604020202020204" pitchFamily="34" charset="0"/>
              </a:rPr>
              <a:t>. Sixth edition. London: Bloomsbury Academic.</a:t>
            </a:r>
          </a:p>
          <a:p>
            <a:pPr marL="0" indent="0">
              <a:buNone/>
            </a:pPr>
            <a:endParaRPr lang="en-US" sz="5200" dirty="0">
              <a:latin typeface="Arial" panose="020B0604020202020204" pitchFamily="34" charset="0"/>
              <a:cs typeface="Arial" panose="020B0604020202020204" pitchFamily="34" charset="0"/>
            </a:endParaRPr>
          </a:p>
          <a:p>
            <a:r>
              <a:rPr lang="en-US" sz="5200" dirty="0">
                <a:latin typeface="Arial" panose="020B0604020202020204" pitchFamily="34" charset="0"/>
                <a:cs typeface="Arial" panose="020B0604020202020204" pitchFamily="34" charset="0"/>
              </a:rPr>
              <a:t>Disneyland Resort (2022). </a:t>
            </a:r>
            <a:r>
              <a:rPr lang="en-US" sz="5200" i="1" dirty="0">
                <a:latin typeface="Arial" panose="020B0604020202020204" pitchFamily="34" charset="0"/>
                <a:cs typeface="Arial" panose="020B0604020202020204" pitchFamily="34" charset="0"/>
              </a:rPr>
              <a:t>Attendance Policy </a:t>
            </a:r>
            <a:r>
              <a:rPr lang="en-US" sz="5200" i="1" dirty="0" err="1">
                <a:latin typeface="Arial" panose="020B0604020202020204" pitchFamily="34" charset="0"/>
                <a:cs typeface="Arial" panose="020B0604020202020204" pitchFamily="34" charset="0"/>
              </a:rPr>
              <a:t>Policy</a:t>
            </a:r>
            <a:r>
              <a:rPr lang="en-US" sz="5200" i="1" dirty="0">
                <a:latin typeface="Arial" panose="020B0604020202020204" pitchFamily="34" charset="0"/>
                <a:cs typeface="Arial" panose="020B0604020202020204" pitchFamily="34" charset="0"/>
              </a:rPr>
              <a:t>: Cast Members must report to work for each scheduled shift, be on time, and remain at work for the full shift. </a:t>
            </a:r>
            <a:r>
              <a:rPr lang="en-US" sz="5200" dirty="0">
                <a:latin typeface="Arial" panose="020B0604020202020204" pitchFamily="34" charset="0"/>
                <a:cs typeface="Arial" panose="020B0604020202020204" pitchFamily="34" charset="0"/>
              </a:rPr>
              <a:t>(Photograph)  </a:t>
            </a:r>
            <a:r>
              <a:rPr lang="en-US" sz="5200" dirty="0">
                <a:latin typeface="Arial" panose="020B0604020202020204" pitchFamily="34" charset="0"/>
                <a:cs typeface="Arial" panose="020B0604020202020204" pitchFamily="34" charset="0"/>
                <a:hlinkClick r:id="rId7"/>
              </a:rPr>
              <a:t>https://www.unitehere11.org/wp-content/uploads/07.19.2022-DLR-Attendance-Policy-Final.pdf</a:t>
            </a:r>
            <a:r>
              <a:rPr lang="en-US" sz="5200" dirty="0">
                <a:latin typeface="Arial" panose="020B0604020202020204" pitchFamily="34" charset="0"/>
                <a:cs typeface="Arial" panose="020B0604020202020204" pitchFamily="34" charset="0"/>
              </a:rPr>
              <a:t>. (Accessed 21 Apr. 2026.)</a:t>
            </a:r>
          </a:p>
          <a:p>
            <a:endParaRPr lang="en-US" sz="4800" dirty="0"/>
          </a:p>
          <a:p>
            <a:endParaRPr lang="en-US" sz="4800" dirty="0">
              <a:latin typeface="Arial" panose="020B0604020202020204" pitchFamily="34" charset="0"/>
              <a:cs typeface="Arial" panose="020B0604020202020204" pitchFamily="34" charset="0"/>
            </a:endParaRPr>
          </a:p>
          <a:p>
            <a:pPr marL="0" indent="0">
              <a:buNone/>
            </a:pPr>
            <a:endParaRPr lang="en-US" sz="4800" i="1" dirty="0">
              <a:latin typeface="Arial" panose="020B0604020202020204" pitchFamily="34" charset="0"/>
              <a:cs typeface="Arial" panose="020B0604020202020204" pitchFamily="34" charset="0"/>
            </a:endParaRPr>
          </a:p>
          <a:p>
            <a:pPr marL="0" indent="0">
              <a:buNone/>
            </a:pPr>
            <a:endParaRPr lang="en-GB" sz="48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5609213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0A7819-8F26-F54C-C8E1-5CCA1012E5E0}"/>
              </a:ext>
            </a:extLst>
          </p:cNvPr>
          <p:cNvSpPr>
            <a:spLocks noGrp="1"/>
          </p:cNvSpPr>
          <p:nvPr>
            <p:ph idx="1"/>
          </p:nvPr>
        </p:nvSpPr>
        <p:spPr>
          <a:xfrm>
            <a:off x="527831" y="-61995"/>
            <a:ext cx="10653579" cy="6919995"/>
          </a:xfrm>
        </p:spPr>
        <p:txBody>
          <a:bodyPr>
            <a:normAutofit fontScale="25000" lnSpcReduction="20000"/>
          </a:bodyPr>
          <a:lstStyle/>
          <a:p>
            <a:endParaRPr lang="en-US" sz="5200" dirty="0">
              <a:latin typeface="Arial" panose="020B0604020202020204" pitchFamily="34" charset="0"/>
              <a:cs typeface="Arial" panose="020B0604020202020204" pitchFamily="34" charset="0"/>
            </a:endParaRPr>
          </a:p>
          <a:p>
            <a:r>
              <a:rPr lang="en-GB" sz="5200" dirty="0">
                <a:latin typeface="Arial" panose="020B0604020202020204" pitchFamily="34" charset="0"/>
                <a:cs typeface="Arial" panose="020B0604020202020204" pitchFamily="34" charset="0"/>
              </a:rPr>
              <a:t>‌</a:t>
            </a:r>
            <a:r>
              <a:rPr lang="en-US" sz="5200" dirty="0">
                <a:latin typeface="Arial" panose="020B0604020202020204" pitchFamily="34" charset="0"/>
                <a:cs typeface="Arial" panose="020B0604020202020204" pitchFamily="34" charset="0"/>
              </a:rPr>
              <a:t>Ercken, D. (</a:t>
            </a:r>
            <a:r>
              <a:rPr lang="en-US" sz="5200" dirty="0" err="1">
                <a:latin typeface="Arial" panose="020B0604020202020204" pitchFamily="34" charset="0"/>
                <a:cs typeface="Arial" panose="020B0604020202020204" pitchFamily="34" charset="0"/>
              </a:rPr>
              <a:t>n.d</a:t>
            </a:r>
            <a:r>
              <a:rPr lang="en-US" sz="5200" dirty="0">
                <a:latin typeface="Arial" panose="020B0604020202020204" pitchFamily="34" charset="0"/>
                <a:cs typeface="Arial" panose="020B0604020202020204" pitchFamily="34" charset="0"/>
              </a:rPr>
              <a:t>). </a:t>
            </a:r>
            <a:r>
              <a:rPr lang="en-US" sz="5200" i="1" dirty="0">
                <a:latin typeface="Arial" panose="020B0604020202020204" pitchFamily="34" charset="0"/>
                <a:cs typeface="Arial" panose="020B0604020202020204" pitchFamily="34" charset="0"/>
              </a:rPr>
              <a:t>Red eyed tree frog</a:t>
            </a:r>
            <a:r>
              <a:rPr lang="en-US" sz="5200" dirty="0">
                <a:latin typeface="Arial" panose="020B0604020202020204" pitchFamily="34" charset="0"/>
                <a:cs typeface="Arial" panose="020B0604020202020204" pitchFamily="34" charset="0"/>
              </a:rPr>
              <a:t>. </a:t>
            </a:r>
            <a:r>
              <a:rPr lang="en-US" sz="5200" i="1" dirty="0" err="1">
                <a:latin typeface="Arial" panose="020B0604020202020204" pitchFamily="34" charset="0"/>
                <a:cs typeface="Arial" panose="020B0604020202020204" pitchFamily="34" charset="0"/>
              </a:rPr>
              <a:t>Dreamstime</a:t>
            </a:r>
            <a:r>
              <a:rPr lang="en-US" sz="5200" dirty="0">
                <a:latin typeface="Arial" panose="020B0604020202020204" pitchFamily="34" charset="0"/>
                <a:cs typeface="Arial" panose="020B0604020202020204" pitchFamily="34" charset="0"/>
              </a:rPr>
              <a:t>. (Photograph) </a:t>
            </a:r>
            <a:r>
              <a:rPr lang="en-US" sz="5200" dirty="0">
                <a:latin typeface="Arial" panose="020B0604020202020204" pitchFamily="34" charset="0"/>
                <a:cs typeface="Arial" panose="020B0604020202020204" pitchFamily="34" charset="0"/>
                <a:hlinkClick r:id="rId3"/>
              </a:rPr>
              <a:t>https://kids.nationalgeographic.com/animals/amphibians/facts/red-eyed-tree-frog</a:t>
            </a:r>
            <a:r>
              <a:rPr lang="en-US" sz="5200" dirty="0">
                <a:latin typeface="Arial" panose="020B0604020202020204" pitchFamily="34" charset="0"/>
                <a:cs typeface="Arial" panose="020B0604020202020204" pitchFamily="34" charset="0"/>
              </a:rPr>
              <a:t>. (Accessed 21 Apr. 2026).</a:t>
            </a:r>
          </a:p>
          <a:p>
            <a:endParaRPr lang="en-US" sz="5200" dirty="0">
              <a:latin typeface="Arial" panose="020B0604020202020204" pitchFamily="34" charset="0"/>
              <a:cs typeface="Arial" panose="020B0604020202020204" pitchFamily="34" charset="0"/>
            </a:endParaRPr>
          </a:p>
          <a:p>
            <a:r>
              <a:rPr lang="en-US" sz="5200" dirty="0" err="1">
                <a:latin typeface="Arial" panose="020B0604020202020204" pitchFamily="34" charset="0"/>
                <a:cs typeface="Arial" panose="020B0604020202020204" pitchFamily="34" charset="0"/>
              </a:rPr>
              <a:t>geralt</a:t>
            </a:r>
            <a:r>
              <a:rPr lang="en-US" sz="5200" dirty="0">
                <a:latin typeface="Arial" panose="020B0604020202020204" pitchFamily="34" charset="0"/>
                <a:cs typeface="Arial" panose="020B0604020202020204" pitchFamily="34" charset="0"/>
              </a:rPr>
              <a:t> (2018). </a:t>
            </a:r>
            <a:r>
              <a:rPr lang="en-US" sz="5200" i="1" dirty="0">
                <a:latin typeface="Arial" panose="020B0604020202020204" pitchFamily="34" charset="0"/>
                <a:cs typeface="Arial" panose="020B0604020202020204" pitchFamily="34" charset="0"/>
              </a:rPr>
              <a:t>Application Work Looking For A Job - Free photo on </a:t>
            </a:r>
            <a:r>
              <a:rPr lang="en-US" sz="5200" i="1" dirty="0" err="1">
                <a:latin typeface="Arial" panose="020B0604020202020204" pitchFamily="34" charset="0"/>
                <a:cs typeface="Arial" panose="020B0604020202020204" pitchFamily="34" charset="0"/>
              </a:rPr>
              <a:t>Pixabay</a:t>
            </a:r>
            <a:r>
              <a:rPr lang="en-US" sz="5200" dirty="0">
                <a:latin typeface="Arial" panose="020B0604020202020204" pitchFamily="34" charset="0"/>
                <a:cs typeface="Arial" panose="020B0604020202020204" pitchFamily="34" charset="0"/>
              </a:rPr>
              <a:t>. Pixabay.com. </a:t>
            </a:r>
            <a:r>
              <a:rPr lang="en-US" sz="5200" dirty="0">
                <a:latin typeface="Arial" panose="020B0604020202020204" pitchFamily="34" charset="0"/>
                <a:cs typeface="Arial" panose="020B0604020202020204" pitchFamily="34" charset="0"/>
                <a:hlinkClick r:id="rId4"/>
              </a:rPr>
              <a:t>https://pixabay.com/photos/application-work-looking-for-a-job-3653359/</a:t>
            </a:r>
            <a:r>
              <a:rPr lang="en-US" sz="5200" dirty="0">
                <a:latin typeface="Arial" panose="020B0604020202020204" pitchFamily="34" charset="0"/>
                <a:cs typeface="Arial" panose="020B0604020202020204" pitchFamily="34" charset="0"/>
              </a:rPr>
              <a:t>. (Accessed 26 Apr. 2026).</a:t>
            </a:r>
          </a:p>
          <a:p>
            <a:endParaRPr lang="en-US" sz="5200" dirty="0">
              <a:latin typeface="Arial" panose="020B0604020202020204" pitchFamily="34" charset="0"/>
              <a:cs typeface="Arial" panose="020B0604020202020204" pitchFamily="34" charset="0"/>
            </a:endParaRPr>
          </a:p>
          <a:p>
            <a:r>
              <a:rPr lang="en-US" sz="5200" dirty="0">
                <a:latin typeface="Arial" panose="020B0604020202020204" pitchFamily="34" charset="0"/>
                <a:cs typeface="Arial" panose="020B0604020202020204" pitchFamily="34" charset="0"/>
              </a:rPr>
              <a:t>Gov.UK (2017). </a:t>
            </a:r>
            <a:r>
              <a:rPr lang="en-US" sz="5200" i="1" dirty="0">
                <a:latin typeface="Arial" panose="020B0604020202020204" pitchFamily="34" charset="0"/>
                <a:cs typeface="Arial" panose="020B0604020202020204" pitchFamily="34" charset="0"/>
              </a:rPr>
              <a:t>Digital skills and inclusion - giving everyone access to the digital skills they need</a:t>
            </a:r>
            <a:r>
              <a:rPr lang="en-US" sz="5200" dirty="0">
                <a:latin typeface="Arial" panose="020B0604020202020204" pitchFamily="34" charset="0"/>
                <a:cs typeface="Arial" panose="020B0604020202020204" pitchFamily="34" charset="0"/>
              </a:rPr>
              <a:t>. GOV.UK. </a:t>
            </a:r>
            <a:r>
              <a:rPr lang="en-US" sz="5200" dirty="0">
                <a:latin typeface="Arial" panose="020B0604020202020204" pitchFamily="34" charset="0"/>
                <a:cs typeface="Arial" panose="020B0604020202020204" pitchFamily="34" charset="0"/>
                <a:hlinkClick r:id="rId5"/>
              </a:rPr>
              <a:t>https://www.gov.uk/government/publications/uk-digital-strategy/2-digital-skills-and-inclusion-giving-everyone-access-to-the-digital-skills-they-need</a:t>
            </a:r>
            <a:r>
              <a:rPr lang="en-US" sz="5200" dirty="0">
                <a:latin typeface="Arial" panose="020B0604020202020204" pitchFamily="34" charset="0"/>
                <a:cs typeface="Arial" panose="020B0604020202020204" pitchFamily="34" charset="0"/>
              </a:rPr>
              <a:t>. (Accessed 24. Apr 2026).</a:t>
            </a:r>
          </a:p>
          <a:p>
            <a:endParaRPr lang="en-US" sz="5200" dirty="0">
              <a:latin typeface="Arial" panose="020B0604020202020204" pitchFamily="34" charset="0"/>
              <a:cs typeface="Arial" panose="020B0604020202020204" pitchFamily="34" charset="0"/>
            </a:endParaRPr>
          </a:p>
          <a:p>
            <a:r>
              <a:rPr lang="en-US" sz="5200" dirty="0" err="1">
                <a:latin typeface="Arial" panose="020B0604020202020204" pitchFamily="34" charset="0"/>
                <a:cs typeface="Arial" panose="020B0604020202020204" pitchFamily="34" charset="0"/>
              </a:rPr>
              <a:t>HtcHnm</a:t>
            </a:r>
            <a:r>
              <a:rPr lang="en-US" sz="5200" dirty="0">
                <a:latin typeface="Arial" panose="020B0604020202020204" pitchFamily="34" charset="0"/>
                <a:cs typeface="Arial" panose="020B0604020202020204" pitchFamily="34" charset="0"/>
              </a:rPr>
              <a:t>. (2020). </a:t>
            </a:r>
            <a:r>
              <a:rPr lang="en-US" sz="5200" i="1" dirty="0" err="1">
                <a:latin typeface="Arial" panose="020B0604020202020204" pitchFamily="34" charset="0"/>
                <a:cs typeface="Arial" panose="020B0604020202020204" pitchFamily="34" charset="0"/>
              </a:rPr>
              <a:t>Pixabay</a:t>
            </a:r>
            <a:r>
              <a:rPr lang="en-US" sz="5200" dirty="0">
                <a:latin typeface="Arial" panose="020B0604020202020204" pitchFamily="34" charset="0"/>
                <a:cs typeface="Arial" panose="020B0604020202020204" pitchFamily="34" charset="0"/>
              </a:rPr>
              <a:t>. (Photograph): </a:t>
            </a:r>
            <a:r>
              <a:rPr lang="en-US" sz="5200" dirty="0">
                <a:latin typeface="Arial" panose="020B0604020202020204" pitchFamily="34" charset="0"/>
                <a:cs typeface="Arial" panose="020B0604020202020204" pitchFamily="34" charset="0"/>
                <a:hlinkClick r:id="rId6"/>
              </a:rPr>
              <a:t>https://pixabay.com/illustrations/plan-to-do-list-checklist-5659443/</a:t>
            </a:r>
            <a:r>
              <a:rPr lang="en-US" sz="5200" dirty="0">
                <a:latin typeface="Arial" panose="020B0604020202020204" pitchFamily="34" charset="0"/>
                <a:cs typeface="Arial" panose="020B0604020202020204" pitchFamily="34" charset="0"/>
              </a:rPr>
              <a:t>. (Accessed 27 Apr. 2026).</a:t>
            </a:r>
          </a:p>
          <a:p>
            <a:r>
              <a:rPr lang="en-US" sz="5200" dirty="0">
                <a:latin typeface="Arial" panose="020B0604020202020204" pitchFamily="34" charset="0"/>
                <a:cs typeface="Arial" panose="020B0604020202020204" pitchFamily="34" charset="0"/>
              </a:rPr>
              <a:t>‌</a:t>
            </a:r>
          </a:p>
          <a:p>
            <a:r>
              <a:rPr lang="en-US" sz="5200" dirty="0">
                <a:latin typeface="Arial" panose="020B0604020202020204" pitchFamily="34" charset="0"/>
                <a:cs typeface="Arial" panose="020B0604020202020204" pitchFamily="34" charset="0"/>
              </a:rPr>
              <a:t>Hughes, B.B. (2023). </a:t>
            </a:r>
            <a:r>
              <a:rPr lang="en-US" sz="5200" i="1" dirty="0">
                <a:latin typeface="Arial" panose="020B0604020202020204" pitchFamily="34" charset="0"/>
                <a:cs typeface="Arial" panose="020B0604020202020204" pitchFamily="34" charset="0"/>
              </a:rPr>
              <a:t>Communication for career success - Communication Foundations</a:t>
            </a:r>
            <a:r>
              <a:rPr lang="en-US" sz="5200" dirty="0">
                <a:latin typeface="Arial" panose="020B0604020202020204" pitchFamily="34" charset="0"/>
                <a:cs typeface="Arial" panose="020B0604020202020204" pitchFamily="34" charset="0"/>
              </a:rPr>
              <a:t>. LinkedIn. https://www.linkedin.com/learning/communication-foundations-23064093/communication-for-career-success?resume=false&amp;u=77966930 (Accessed 20 Apr. 2026).</a:t>
            </a:r>
          </a:p>
          <a:p>
            <a:endParaRPr lang="en-GB" sz="5200" dirty="0">
              <a:latin typeface="Arial" panose="020B0604020202020204" pitchFamily="34" charset="0"/>
              <a:cs typeface="Arial" panose="020B0604020202020204" pitchFamily="34" charset="0"/>
            </a:endParaRPr>
          </a:p>
          <a:p>
            <a:r>
              <a:rPr lang="en-GB" sz="5200" dirty="0">
                <a:latin typeface="Arial" panose="020B0604020202020204" pitchFamily="34" charset="0"/>
                <a:cs typeface="Arial" panose="020B0604020202020204" pitchFamily="34" charset="0"/>
              </a:rPr>
              <a:t>Iiba.org. (2018). </a:t>
            </a:r>
            <a:r>
              <a:rPr lang="en-GB" sz="5200" i="1" dirty="0">
                <a:latin typeface="Arial" panose="020B0604020202020204" pitchFamily="34" charset="0"/>
                <a:cs typeface="Arial" panose="020B0604020202020204" pitchFamily="34" charset="0"/>
              </a:rPr>
              <a:t>IIBA</a:t>
            </a:r>
            <a:r>
              <a:rPr lang="en-GB" sz="5200" dirty="0">
                <a:latin typeface="Arial" panose="020B0604020202020204" pitchFamily="34" charset="0"/>
                <a:cs typeface="Arial" panose="020B0604020202020204" pitchFamily="34" charset="0"/>
              </a:rPr>
              <a:t>. (Photograph) </a:t>
            </a:r>
            <a:r>
              <a:rPr lang="en-GB" sz="5200" dirty="0">
                <a:latin typeface="Arial" panose="020B0604020202020204" pitchFamily="34" charset="0"/>
                <a:cs typeface="Arial" panose="020B0604020202020204" pitchFamily="34" charset="0"/>
                <a:hlinkClick r:id="rId7"/>
              </a:rPr>
              <a:t>https://www.iiba.org/business-analysis-blogs/mastering-the-art-of-communication/</a:t>
            </a:r>
            <a:r>
              <a:rPr lang="en-GB" sz="5200" dirty="0">
                <a:latin typeface="Arial" panose="020B0604020202020204" pitchFamily="34" charset="0"/>
                <a:cs typeface="Arial" panose="020B0604020202020204" pitchFamily="34" charset="0"/>
              </a:rPr>
              <a:t>. (Accessed 20 Apr. 2026).</a:t>
            </a:r>
          </a:p>
          <a:p>
            <a:endParaRPr lang="en-US" sz="5200" dirty="0">
              <a:latin typeface="Arial" panose="020B0604020202020204" pitchFamily="34" charset="0"/>
              <a:cs typeface="Arial" panose="020B0604020202020204" pitchFamily="34" charset="0"/>
            </a:endParaRPr>
          </a:p>
          <a:p>
            <a:r>
              <a:rPr lang="en-GB" sz="5200" dirty="0">
                <a:latin typeface="Arial" panose="020B0604020202020204" pitchFamily="34" charset="0"/>
                <a:cs typeface="Arial" panose="020B0604020202020204" pitchFamily="34" charset="0"/>
              </a:rPr>
              <a:t>In-Press photography Ltd (2024). </a:t>
            </a:r>
            <a:r>
              <a:rPr lang="en-GB" sz="5200" i="1" dirty="0">
                <a:latin typeface="Arial" panose="020B0604020202020204" pitchFamily="34" charset="0"/>
                <a:cs typeface="Arial" panose="020B0604020202020204" pitchFamily="34" charset="0"/>
              </a:rPr>
              <a:t>Graduation. </a:t>
            </a:r>
            <a:r>
              <a:rPr lang="en-GB" sz="5200" dirty="0">
                <a:latin typeface="Arial" panose="020B0604020202020204" pitchFamily="34" charset="0"/>
                <a:cs typeface="Arial" panose="020B0604020202020204" pitchFamily="34" charset="0"/>
              </a:rPr>
              <a:t>(Photograph) </a:t>
            </a:r>
            <a:r>
              <a:rPr lang="en-GB" sz="5200" dirty="0">
                <a:latin typeface="Arial" panose="020B0604020202020204" pitchFamily="34" charset="0"/>
                <a:cs typeface="Arial" panose="020B0604020202020204" pitchFamily="34" charset="0"/>
                <a:hlinkClick r:id="rId8"/>
              </a:rPr>
              <a:t>https://www.arts.ac.uk/students/graduation</a:t>
            </a:r>
            <a:r>
              <a:rPr lang="en-GB" sz="5200" dirty="0">
                <a:latin typeface="Arial" panose="020B0604020202020204" pitchFamily="34" charset="0"/>
                <a:cs typeface="Arial" panose="020B0604020202020204" pitchFamily="34" charset="0"/>
              </a:rPr>
              <a:t>. </a:t>
            </a:r>
            <a:r>
              <a:rPr lang="en-US" sz="5200" dirty="0">
                <a:latin typeface="Arial" panose="020B0604020202020204" pitchFamily="34" charset="0"/>
                <a:cs typeface="Arial" panose="020B0604020202020204" pitchFamily="34" charset="0"/>
              </a:rPr>
              <a:t>(Accessed 21 Apr. 2026.)</a:t>
            </a:r>
          </a:p>
          <a:p>
            <a:endParaRPr lang="en-US" sz="5200" dirty="0">
              <a:latin typeface="Arial" panose="020B0604020202020204" pitchFamily="34" charset="0"/>
              <a:cs typeface="Arial" panose="020B0604020202020204" pitchFamily="34" charset="0"/>
            </a:endParaRPr>
          </a:p>
          <a:p>
            <a:r>
              <a:rPr lang="en-US" sz="5200" dirty="0">
                <a:latin typeface="Arial" panose="020B0604020202020204" pitchFamily="34" charset="0"/>
                <a:cs typeface="Arial" panose="020B0604020202020204" pitchFamily="34" charset="0"/>
              </a:rPr>
              <a:t>Jackson, V.P. (2009). Time Management: A Realistic Approach. </a:t>
            </a:r>
            <a:r>
              <a:rPr lang="en-US" sz="5200" i="1" dirty="0">
                <a:latin typeface="Arial" panose="020B0604020202020204" pitchFamily="34" charset="0"/>
                <a:cs typeface="Arial" panose="020B0604020202020204" pitchFamily="34" charset="0"/>
              </a:rPr>
              <a:t>Journal of the American College of Radiology</a:t>
            </a:r>
            <a:r>
              <a:rPr lang="en-US" sz="5200" dirty="0">
                <a:latin typeface="Arial" panose="020B0604020202020204" pitchFamily="34" charset="0"/>
                <a:cs typeface="Arial" panose="020B0604020202020204" pitchFamily="34" charset="0"/>
              </a:rPr>
              <a:t>, 6(6), pp.434–436. </a:t>
            </a:r>
            <a:r>
              <a:rPr lang="en-US" sz="5200" dirty="0">
                <a:latin typeface="Arial" panose="020B0604020202020204" pitchFamily="34" charset="0"/>
                <a:cs typeface="Arial" panose="020B0604020202020204" pitchFamily="34" charset="0"/>
                <a:hlinkClick r:id="rId9"/>
              </a:rPr>
              <a:t>https://www.jacr.org/article/S1546-1440(08)00581-4/fulltext</a:t>
            </a:r>
            <a:r>
              <a:rPr lang="en-US" sz="5200" dirty="0">
                <a:latin typeface="Arial" panose="020B0604020202020204" pitchFamily="34" charset="0"/>
                <a:cs typeface="Arial" panose="020B0604020202020204" pitchFamily="34" charset="0"/>
              </a:rPr>
              <a:t>.</a:t>
            </a:r>
          </a:p>
          <a:p>
            <a:endParaRPr lang="en-US" sz="5200" dirty="0">
              <a:latin typeface="Arial" panose="020B0604020202020204" pitchFamily="34" charset="0"/>
              <a:cs typeface="Arial" panose="020B0604020202020204" pitchFamily="34" charset="0"/>
            </a:endParaRPr>
          </a:p>
          <a:p>
            <a:endParaRPr lang="en-GB" sz="5200" dirty="0">
              <a:latin typeface="Arial" panose="020B0604020202020204" pitchFamily="34" charset="0"/>
              <a:cs typeface="Arial" panose="020B0604020202020204" pitchFamily="34" charset="0"/>
            </a:endParaRPr>
          </a:p>
          <a:p>
            <a:endParaRPr lang="en-GB" sz="5200" dirty="0">
              <a:latin typeface="Arial" panose="020B0604020202020204" pitchFamily="34" charset="0"/>
              <a:cs typeface="Arial" panose="020B0604020202020204" pitchFamily="34" charset="0"/>
            </a:endParaRPr>
          </a:p>
          <a:p>
            <a:endParaRPr lang="en-US" sz="3600" dirty="0"/>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t>
            </a:r>
          </a:p>
          <a:p>
            <a:endParaRPr lang="en-GB" dirty="0"/>
          </a:p>
          <a:p>
            <a:endParaRPr lang="en-GB" dirty="0"/>
          </a:p>
        </p:txBody>
      </p:sp>
    </p:spTree>
    <p:extLst>
      <p:ext uri="{BB962C8B-B14F-4D97-AF65-F5344CB8AC3E}">
        <p14:creationId xmlns:p14="http://schemas.microsoft.com/office/powerpoint/2010/main" val="539325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D5FECE-1107-C61E-560E-9D59B52D0934}"/>
              </a:ext>
            </a:extLst>
          </p:cNvPr>
          <p:cNvSpPr>
            <a:spLocks noGrp="1"/>
          </p:cNvSpPr>
          <p:nvPr>
            <p:ph idx="1"/>
          </p:nvPr>
        </p:nvSpPr>
        <p:spPr>
          <a:xfrm>
            <a:off x="573459" y="-182880"/>
            <a:ext cx="10653579" cy="6038824"/>
          </a:xfrm>
        </p:spPr>
        <p:txBody>
          <a:bodyPr>
            <a:normAutofit fontScale="25000" lnSpcReduction="20000"/>
          </a:bodyPr>
          <a:lstStyle/>
          <a:p>
            <a:pPr marL="285750" lvl="0" indent="-285750" eaLnBrk="0" fontAlgn="base" hangingPunct="0">
              <a:lnSpc>
                <a:spcPct val="100000"/>
              </a:lnSpc>
              <a:spcBef>
                <a:spcPct val="0"/>
              </a:spcBef>
              <a:spcAft>
                <a:spcPct val="0"/>
              </a:spcAft>
            </a:pPr>
            <a:endParaRPr lang="en-US" altLang="en-US" sz="5200" dirty="0">
              <a:latin typeface="Arial" panose="020B0604020202020204" pitchFamily="34" charset="0"/>
              <a:cs typeface="Arial" panose="020B0604020202020204" pitchFamily="34" charset="0"/>
            </a:endParaRPr>
          </a:p>
          <a:p>
            <a:endParaRPr lang="en-US" sz="5200" dirty="0"/>
          </a:p>
          <a:p>
            <a:r>
              <a:rPr lang="en-US" sz="5200" dirty="0">
                <a:latin typeface="Arial" panose="020B0604020202020204" pitchFamily="34" charset="0"/>
                <a:cs typeface="Arial" panose="020B0604020202020204" pitchFamily="34" charset="0"/>
              </a:rPr>
              <a:t>Jasper, M., 2003. </a:t>
            </a:r>
            <a:r>
              <a:rPr lang="en-US" sz="5200" i="1" dirty="0">
                <a:latin typeface="Arial" panose="020B0604020202020204" pitchFamily="34" charset="0"/>
                <a:cs typeface="Arial" panose="020B0604020202020204" pitchFamily="34" charset="0"/>
              </a:rPr>
              <a:t>Beginning reflective practice</a:t>
            </a:r>
            <a:r>
              <a:rPr lang="en-US" sz="5200" dirty="0">
                <a:latin typeface="Arial" panose="020B0604020202020204" pitchFamily="34" charset="0"/>
                <a:cs typeface="Arial" panose="020B0604020202020204" pitchFamily="34" charset="0"/>
              </a:rPr>
              <a:t>. Nelson Thornes.</a:t>
            </a:r>
          </a:p>
          <a:p>
            <a:endParaRPr lang="en-GB" sz="5200" dirty="0">
              <a:latin typeface="Arial" panose="020B0604020202020204" pitchFamily="34" charset="0"/>
              <a:cs typeface="Arial" panose="020B0604020202020204" pitchFamily="34" charset="0"/>
            </a:endParaRPr>
          </a:p>
          <a:p>
            <a:r>
              <a:rPr lang="en-GB" sz="5200" dirty="0">
                <a:latin typeface="Arial" panose="020B0604020202020204" pitchFamily="34" charset="0"/>
                <a:cs typeface="Arial" panose="020B0604020202020204" pitchFamily="34" charset="0"/>
              </a:rPr>
              <a:t>ESHOOTS-com (2017). </a:t>
            </a:r>
            <a:r>
              <a:rPr lang="en-GB" sz="5200" i="1" dirty="0">
                <a:latin typeface="Arial" panose="020B0604020202020204" pitchFamily="34" charset="0"/>
                <a:cs typeface="Arial" panose="020B0604020202020204" pitchFamily="34" charset="0"/>
              </a:rPr>
              <a:t>Time Alarm Clock - Free photo on </a:t>
            </a:r>
            <a:r>
              <a:rPr lang="en-GB" sz="5200" i="1" dirty="0" err="1">
                <a:latin typeface="Arial" panose="020B0604020202020204" pitchFamily="34" charset="0"/>
                <a:cs typeface="Arial" panose="020B0604020202020204" pitchFamily="34" charset="0"/>
              </a:rPr>
              <a:t>Pixabay</a:t>
            </a:r>
            <a:r>
              <a:rPr lang="en-GB" sz="5200" dirty="0">
                <a:latin typeface="Arial" panose="020B0604020202020204" pitchFamily="34" charset="0"/>
                <a:cs typeface="Arial" panose="020B0604020202020204" pitchFamily="34" charset="0"/>
              </a:rPr>
              <a:t>. Pixabay.com. </a:t>
            </a:r>
            <a:r>
              <a:rPr lang="en-GB" sz="5200" dirty="0">
                <a:latin typeface="Arial" panose="020B0604020202020204" pitchFamily="34" charset="0"/>
                <a:cs typeface="Arial" panose="020B0604020202020204" pitchFamily="34" charset="0"/>
                <a:hlinkClick r:id="rId2"/>
              </a:rPr>
              <a:t>https://pixabay.com/photos/time-alarm-clock-clock-watch-hours-2980690/</a:t>
            </a:r>
            <a:r>
              <a:rPr lang="en-GB" sz="5200" dirty="0">
                <a:latin typeface="Arial" panose="020B0604020202020204" pitchFamily="34" charset="0"/>
                <a:cs typeface="Arial" panose="020B0604020202020204" pitchFamily="34" charset="0"/>
              </a:rPr>
              <a:t>. (Accessed 26 Apr. 2026).</a:t>
            </a:r>
          </a:p>
          <a:p>
            <a:pPr marL="285750" lvl="0" indent="-285750" eaLnBrk="0" fontAlgn="base" hangingPunct="0">
              <a:lnSpc>
                <a:spcPct val="100000"/>
              </a:lnSpc>
              <a:spcBef>
                <a:spcPct val="0"/>
              </a:spcBef>
              <a:spcAft>
                <a:spcPct val="0"/>
              </a:spcAft>
            </a:pPr>
            <a:endParaRPr lang="en-US" altLang="en-US" sz="5200" dirty="0">
              <a:latin typeface="Arial" panose="020B0604020202020204" pitchFamily="34" charset="0"/>
              <a:cs typeface="Arial" panose="020B0604020202020204" pitchFamily="34" charset="0"/>
            </a:endParaRPr>
          </a:p>
          <a:p>
            <a:pPr marL="285750" lvl="0" indent="-285750" eaLnBrk="0" fontAlgn="base" hangingPunct="0">
              <a:lnSpc>
                <a:spcPct val="100000"/>
              </a:lnSpc>
              <a:spcBef>
                <a:spcPct val="0"/>
              </a:spcBef>
              <a:spcAft>
                <a:spcPct val="0"/>
              </a:spcAft>
            </a:pPr>
            <a:endParaRPr lang="en-US" altLang="en-US" sz="5200" dirty="0">
              <a:latin typeface="Arial" panose="020B0604020202020204" pitchFamily="34" charset="0"/>
              <a:cs typeface="Arial" panose="020B0604020202020204" pitchFamily="34" charset="0"/>
            </a:endParaRPr>
          </a:p>
          <a:p>
            <a:pPr marL="285750" lvl="0" indent="-285750" eaLnBrk="0" fontAlgn="base" hangingPunct="0">
              <a:lnSpc>
                <a:spcPct val="100000"/>
              </a:lnSpc>
              <a:spcBef>
                <a:spcPct val="0"/>
              </a:spcBef>
              <a:spcAft>
                <a:spcPct val="0"/>
              </a:spcAft>
            </a:pPr>
            <a:r>
              <a:rPr lang="en-US" altLang="en-US" sz="5200" dirty="0">
                <a:latin typeface="Arial" panose="020B0604020202020204" pitchFamily="34" charset="0"/>
                <a:cs typeface="Arial" panose="020B0604020202020204" pitchFamily="34" charset="0"/>
              </a:rPr>
              <a:t>Microsoft (2019). </a:t>
            </a:r>
            <a:r>
              <a:rPr lang="en-US" altLang="en-US" sz="5200" i="1" dirty="0">
                <a:latin typeface="Arial" panose="020B0604020202020204" pitchFamily="34" charset="0"/>
                <a:cs typeface="Arial" panose="020B0604020202020204" pitchFamily="34" charset="0"/>
              </a:rPr>
              <a:t>File:Microsoft Office Excel (2019–2025).</a:t>
            </a:r>
            <a:r>
              <a:rPr lang="en-US" altLang="en-US" sz="5200" i="1" dirty="0" err="1">
                <a:latin typeface="Arial" panose="020B0604020202020204" pitchFamily="34" charset="0"/>
                <a:cs typeface="Arial" panose="020B0604020202020204" pitchFamily="34" charset="0"/>
              </a:rPr>
              <a:t>svg</a:t>
            </a:r>
            <a:r>
              <a:rPr lang="en-US" altLang="en-US" sz="5200" i="1" dirty="0">
                <a:latin typeface="Arial" panose="020B0604020202020204" pitchFamily="34" charset="0"/>
                <a:cs typeface="Arial" panose="020B0604020202020204" pitchFamily="34" charset="0"/>
              </a:rPr>
              <a:t> - Wikimedia Commons</a:t>
            </a:r>
            <a:r>
              <a:rPr lang="en-US" altLang="en-US" sz="5200" dirty="0">
                <a:latin typeface="Arial" panose="020B0604020202020204" pitchFamily="34" charset="0"/>
                <a:cs typeface="Arial" panose="020B0604020202020204" pitchFamily="34" charset="0"/>
              </a:rPr>
              <a:t>.  Wikimedia.org.(Photograph) </a:t>
            </a:r>
            <a:r>
              <a:rPr lang="en-US" altLang="en-US" sz="5200" dirty="0">
                <a:latin typeface="Arial" panose="020B0604020202020204" pitchFamily="34" charset="0"/>
                <a:cs typeface="Arial" panose="020B0604020202020204" pitchFamily="34" charset="0"/>
                <a:hlinkClick r:id="rId3"/>
              </a:rPr>
              <a:t>https://commons.wikimedia.org/wiki/File:Microsoft_Office_Excel_%282019%E2%80%932025%29.svg</a:t>
            </a:r>
            <a:r>
              <a:rPr lang="en-US" altLang="en-US" sz="5200" dirty="0">
                <a:latin typeface="Arial" panose="020B0604020202020204" pitchFamily="34" charset="0"/>
                <a:cs typeface="Arial" panose="020B0604020202020204" pitchFamily="34" charset="0"/>
              </a:rPr>
              <a:t>. (Accessed 24 Apr. 2026).</a:t>
            </a:r>
          </a:p>
          <a:p>
            <a:pPr marL="285750" lvl="0" indent="-285750" eaLnBrk="0" fontAlgn="base" hangingPunct="0">
              <a:lnSpc>
                <a:spcPct val="100000"/>
              </a:lnSpc>
              <a:spcBef>
                <a:spcPct val="0"/>
              </a:spcBef>
              <a:spcAft>
                <a:spcPct val="0"/>
              </a:spcAft>
            </a:pPr>
            <a:endParaRPr lang="en-US" altLang="en-US" sz="5200" dirty="0">
              <a:latin typeface="Arial" panose="020B0604020202020204" pitchFamily="34" charset="0"/>
              <a:cs typeface="Arial" panose="020B0604020202020204" pitchFamily="34" charset="0"/>
            </a:endParaRPr>
          </a:p>
          <a:p>
            <a:pPr marL="285750" lvl="0" indent="-285750" eaLnBrk="0" fontAlgn="base" hangingPunct="0">
              <a:lnSpc>
                <a:spcPct val="100000"/>
              </a:lnSpc>
              <a:spcBef>
                <a:spcPct val="0"/>
              </a:spcBef>
              <a:spcAft>
                <a:spcPct val="0"/>
              </a:spcAft>
            </a:pPr>
            <a:endParaRPr lang="en-US" altLang="en-US" sz="5200" dirty="0">
              <a:latin typeface="Arial" panose="020B0604020202020204" pitchFamily="34" charset="0"/>
              <a:cs typeface="Arial" panose="020B0604020202020204" pitchFamily="34" charset="0"/>
            </a:endParaRPr>
          </a:p>
          <a:p>
            <a:pPr marL="285750" indent="-285750"/>
            <a:r>
              <a:rPr lang="en-US" sz="5200" dirty="0">
                <a:latin typeface="Arial" panose="020B0604020202020204" pitchFamily="34" charset="0"/>
                <a:cs typeface="Arial" panose="020B0604020202020204" pitchFamily="34" charset="0"/>
              </a:rPr>
              <a:t>Microsoft (2019). </a:t>
            </a:r>
            <a:r>
              <a:rPr lang="en-US" sz="5200" i="1" dirty="0">
                <a:latin typeface="Arial" panose="020B0604020202020204" pitchFamily="34" charset="0"/>
                <a:cs typeface="Arial" panose="020B0604020202020204" pitchFamily="34" charset="0"/>
              </a:rPr>
              <a:t>File:Microsoft Office PowerPoint (2019–2025).</a:t>
            </a:r>
            <a:r>
              <a:rPr lang="en-US" sz="5200" i="1" dirty="0" err="1">
                <a:latin typeface="Arial" panose="020B0604020202020204" pitchFamily="34" charset="0"/>
                <a:cs typeface="Arial" panose="020B0604020202020204" pitchFamily="34" charset="0"/>
              </a:rPr>
              <a:t>svg</a:t>
            </a:r>
            <a:r>
              <a:rPr lang="en-US" sz="5200" i="1" dirty="0">
                <a:latin typeface="Arial" panose="020B0604020202020204" pitchFamily="34" charset="0"/>
                <a:cs typeface="Arial" panose="020B0604020202020204" pitchFamily="34" charset="0"/>
              </a:rPr>
              <a:t> - Wikimedia Commons</a:t>
            </a:r>
            <a:r>
              <a:rPr lang="en-US" sz="5200" dirty="0">
                <a:latin typeface="Arial" panose="020B0604020202020204" pitchFamily="34" charset="0"/>
                <a:cs typeface="Arial" panose="020B0604020202020204" pitchFamily="34" charset="0"/>
              </a:rPr>
              <a:t>. (Photograph) </a:t>
            </a:r>
            <a:r>
              <a:rPr lang="en-US" sz="5200" dirty="0">
                <a:latin typeface="Arial" panose="020B0604020202020204" pitchFamily="34" charset="0"/>
                <a:cs typeface="Arial" panose="020B0604020202020204" pitchFamily="34" charset="0"/>
                <a:hlinkClick r:id="rId4"/>
              </a:rPr>
              <a:t>https://commons.wikimedia.org/wiki/File:Microsoft_Office_PowerPoint_(2019%E2%80%932025).svg</a:t>
            </a:r>
            <a:r>
              <a:rPr lang="en-US" sz="5200" dirty="0">
                <a:latin typeface="Arial" panose="020B0604020202020204" pitchFamily="34" charset="0"/>
                <a:cs typeface="Arial" panose="020B0604020202020204" pitchFamily="34" charset="0"/>
              </a:rPr>
              <a:t>. </a:t>
            </a:r>
            <a:r>
              <a:rPr lang="en-US" altLang="en-US" sz="5200" dirty="0">
                <a:latin typeface="Arial" panose="020B0604020202020204" pitchFamily="34" charset="0"/>
                <a:cs typeface="Arial" panose="020B0604020202020204" pitchFamily="34" charset="0"/>
              </a:rPr>
              <a:t>(Accessed 24 Apr. 2026).</a:t>
            </a:r>
          </a:p>
          <a:p>
            <a:pPr marL="0" indent="0">
              <a:buNone/>
            </a:pPr>
            <a:endParaRPr lang="en-US" sz="5200" dirty="0">
              <a:latin typeface="Arial" panose="020B0604020202020204" pitchFamily="34" charset="0"/>
              <a:cs typeface="Arial" panose="020B0604020202020204" pitchFamily="34" charset="0"/>
            </a:endParaRPr>
          </a:p>
          <a:p>
            <a:pPr marL="285750" indent="-285750"/>
            <a:r>
              <a:rPr lang="en-US" sz="5200" dirty="0">
                <a:latin typeface="Arial" panose="020B0604020202020204" pitchFamily="34" charset="0"/>
                <a:cs typeface="Arial" panose="020B0604020202020204" pitchFamily="34" charset="0"/>
              </a:rPr>
              <a:t>Moini, J., </a:t>
            </a:r>
            <a:r>
              <a:rPr lang="en-US" sz="5200" dirty="0" err="1">
                <a:latin typeface="Arial" panose="020B0604020202020204" pitchFamily="34" charset="0"/>
                <a:cs typeface="Arial" panose="020B0604020202020204" pitchFamily="34" charset="0"/>
              </a:rPr>
              <a:t>Akinso</a:t>
            </a:r>
            <a:r>
              <a:rPr lang="en-US" sz="5200" dirty="0">
                <a:latin typeface="Arial" panose="020B0604020202020204" pitchFamily="34" charset="0"/>
                <a:cs typeface="Arial" panose="020B0604020202020204" pitchFamily="34" charset="0"/>
              </a:rPr>
              <a:t>, O., Ferdowsi, K. and Moini, M. (2023). The communication process. </a:t>
            </a:r>
            <a:r>
              <a:rPr lang="en-US" sz="5200" i="1" dirty="0">
                <a:latin typeface="Arial" panose="020B0604020202020204" pitchFamily="34" charset="0"/>
                <a:cs typeface="Arial" panose="020B0604020202020204" pitchFamily="34" charset="0"/>
              </a:rPr>
              <a:t>Health Care Today in the United States</a:t>
            </a:r>
            <a:r>
              <a:rPr lang="en-US" sz="5200" dirty="0">
                <a:latin typeface="Arial" panose="020B0604020202020204" pitchFamily="34" charset="0"/>
                <a:cs typeface="Arial" panose="020B0604020202020204" pitchFamily="34" charset="0"/>
              </a:rPr>
              <a:t>, pp.467–484. </a:t>
            </a:r>
            <a:r>
              <a:rPr lang="en-US" sz="5200" dirty="0" err="1">
                <a:latin typeface="Arial" panose="020B0604020202020204" pitchFamily="34" charset="0"/>
                <a:cs typeface="Arial" panose="020B0604020202020204" pitchFamily="34" charset="0"/>
              </a:rPr>
              <a:t>doi:https</a:t>
            </a:r>
            <a:r>
              <a:rPr lang="en-US" sz="5200" dirty="0">
                <a:latin typeface="Arial" panose="020B0604020202020204" pitchFamily="34" charset="0"/>
                <a:cs typeface="Arial" panose="020B0604020202020204" pitchFamily="34" charset="0"/>
              </a:rPr>
              <a:t>://doi.org/10.1016/b978-0-323-99038-7.00014-x.</a:t>
            </a:r>
            <a:endParaRPr lang="en-GB" sz="5200" dirty="0">
              <a:latin typeface="Arial" panose="020B0604020202020204" pitchFamily="34" charset="0"/>
              <a:cs typeface="Arial" panose="020B0604020202020204" pitchFamily="34" charset="0"/>
            </a:endParaRPr>
          </a:p>
          <a:p>
            <a:pPr marL="285750" indent="-285750"/>
            <a:endParaRPr lang="en-US" sz="5200" dirty="0">
              <a:latin typeface="Arial" panose="020B0604020202020204" pitchFamily="34" charset="0"/>
              <a:cs typeface="Arial" panose="020B0604020202020204" pitchFamily="34" charset="0"/>
            </a:endParaRPr>
          </a:p>
          <a:p>
            <a:r>
              <a:rPr lang="en-GB" sz="5200" dirty="0" err="1">
                <a:latin typeface="Arial" panose="020B0604020202020204" pitchFamily="34" charset="0"/>
                <a:cs typeface="Arial" panose="020B0604020202020204" pitchFamily="34" charset="0"/>
              </a:rPr>
              <a:t>Mohamed_hassan</a:t>
            </a:r>
            <a:r>
              <a:rPr lang="en-GB" sz="5200" dirty="0">
                <a:latin typeface="Arial" panose="020B0604020202020204" pitchFamily="34" charset="0"/>
                <a:cs typeface="Arial" panose="020B0604020202020204" pitchFamily="34" charset="0"/>
              </a:rPr>
              <a:t> (2018). </a:t>
            </a:r>
            <a:r>
              <a:rPr lang="en-GB" sz="5200" i="1" dirty="0">
                <a:latin typeface="Arial" panose="020B0604020202020204" pitchFamily="34" charset="0"/>
                <a:cs typeface="Arial" panose="020B0604020202020204" pitchFamily="34" charset="0"/>
              </a:rPr>
              <a:t>Teamwork Cooperation Brainstorming - Free photo on </a:t>
            </a:r>
            <a:r>
              <a:rPr lang="en-GB" sz="5200" i="1" dirty="0" err="1">
                <a:latin typeface="Arial" panose="020B0604020202020204" pitchFamily="34" charset="0"/>
                <a:cs typeface="Arial" panose="020B0604020202020204" pitchFamily="34" charset="0"/>
              </a:rPr>
              <a:t>Pixabay</a:t>
            </a:r>
            <a:r>
              <a:rPr lang="en-GB" sz="5200" dirty="0">
                <a:latin typeface="Arial" panose="020B0604020202020204" pitchFamily="34" charset="0"/>
                <a:cs typeface="Arial" panose="020B0604020202020204" pitchFamily="34" charset="0"/>
              </a:rPr>
              <a:t>. Pixabay.com. </a:t>
            </a:r>
            <a:r>
              <a:rPr lang="en-GB" sz="5200" dirty="0">
                <a:latin typeface="Arial" panose="020B0604020202020204" pitchFamily="34" charset="0"/>
                <a:cs typeface="Arial" panose="020B0604020202020204" pitchFamily="34" charset="0"/>
                <a:hlinkClick r:id="rId5"/>
              </a:rPr>
              <a:t>https://pixabay.com/photos/teamwork-cooperation-brainstorming-3213924/</a:t>
            </a:r>
            <a:r>
              <a:rPr lang="en-GB" sz="5200" dirty="0">
                <a:latin typeface="Arial" panose="020B0604020202020204" pitchFamily="34" charset="0"/>
                <a:cs typeface="Arial" panose="020B0604020202020204" pitchFamily="34" charset="0"/>
              </a:rPr>
              <a:t>. (Accessed 26 Apr. 2026).</a:t>
            </a:r>
          </a:p>
          <a:p>
            <a:pPr marL="0" indent="0">
              <a:buNone/>
            </a:pPr>
            <a:endParaRPr lang="en-GB" sz="5200" dirty="0">
              <a:latin typeface="Arial" panose="020B0604020202020204" pitchFamily="34" charset="0"/>
              <a:cs typeface="Arial" panose="020B0604020202020204" pitchFamily="34" charset="0"/>
            </a:endParaRPr>
          </a:p>
          <a:p>
            <a:r>
              <a:rPr lang="en-GB" sz="5200" dirty="0">
                <a:latin typeface="Arial" panose="020B0604020202020204" pitchFamily="34" charset="0"/>
                <a:cs typeface="Arial" panose="020B0604020202020204" pitchFamily="34" charset="0"/>
              </a:rPr>
              <a:t>Oprea, T, (2021). Business communication. (Photograph) </a:t>
            </a:r>
            <a:r>
              <a:rPr lang="en-GB" sz="5200" dirty="0">
                <a:latin typeface="Arial" panose="020B0604020202020204" pitchFamily="34" charset="0"/>
                <a:cs typeface="Arial" panose="020B0604020202020204" pitchFamily="34" charset="0"/>
                <a:hlinkClick r:id="rId6"/>
              </a:rPr>
              <a:t>https://www.behance.net/gallery/133109139/Corporate-Illustrations</a:t>
            </a:r>
            <a:r>
              <a:rPr lang="en-GB" sz="5200" dirty="0">
                <a:latin typeface="Arial" panose="020B0604020202020204" pitchFamily="34" charset="0"/>
                <a:cs typeface="Arial" panose="020B0604020202020204" pitchFamily="34" charset="0"/>
              </a:rPr>
              <a:t>. (Accessed 22 Apr. 2026).</a:t>
            </a:r>
          </a:p>
          <a:p>
            <a:endParaRPr lang="en-US" sz="5200" dirty="0">
              <a:latin typeface="Arial" panose="020B0604020202020204" pitchFamily="34" charset="0"/>
              <a:cs typeface="Arial" panose="020B0604020202020204" pitchFamily="34" charset="0"/>
            </a:endParaRPr>
          </a:p>
          <a:p>
            <a:endParaRPr lang="en-US" sz="5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56144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D776FE-F419-888D-2E6B-644BAB2D70BB}"/>
              </a:ext>
            </a:extLst>
          </p:cNvPr>
          <p:cNvSpPr>
            <a:spLocks noGrp="1"/>
          </p:cNvSpPr>
          <p:nvPr>
            <p:ph idx="1"/>
          </p:nvPr>
        </p:nvSpPr>
        <p:spPr>
          <a:xfrm>
            <a:off x="612647" y="270344"/>
            <a:ext cx="10653579" cy="6130456"/>
          </a:xfrm>
        </p:spPr>
        <p:txBody>
          <a:bodyPr>
            <a:normAutofit fontScale="25000" lnSpcReduction="20000"/>
          </a:bodyPr>
          <a:lstStyle/>
          <a:p>
            <a:r>
              <a:rPr lang="en-US" sz="5200" dirty="0" err="1">
                <a:latin typeface="Arial" panose="020B0604020202020204" pitchFamily="34" charset="0"/>
                <a:cs typeface="Arial" panose="020B0604020202020204" pitchFamily="34" charset="0"/>
              </a:rPr>
              <a:t>Pexels</a:t>
            </a:r>
            <a:r>
              <a:rPr lang="en-US" sz="5200" dirty="0">
                <a:latin typeface="Arial" panose="020B0604020202020204" pitchFamily="34" charset="0"/>
                <a:cs typeface="Arial" panose="020B0604020202020204" pitchFamily="34" charset="0"/>
              </a:rPr>
              <a:t> (2016). </a:t>
            </a:r>
            <a:r>
              <a:rPr lang="en-US" sz="5200" i="1" dirty="0">
                <a:latin typeface="Arial" panose="020B0604020202020204" pitchFamily="34" charset="0"/>
                <a:cs typeface="Arial" panose="020B0604020202020204" pitchFamily="34" charset="0"/>
              </a:rPr>
              <a:t>Eagle Flight Water - Free photo on </a:t>
            </a:r>
            <a:r>
              <a:rPr lang="en-US" sz="5200" i="1" dirty="0" err="1">
                <a:latin typeface="Arial" panose="020B0604020202020204" pitchFamily="34" charset="0"/>
                <a:cs typeface="Arial" panose="020B0604020202020204" pitchFamily="34" charset="0"/>
              </a:rPr>
              <a:t>Pixabay</a:t>
            </a:r>
            <a:r>
              <a:rPr lang="en-US" sz="5200" dirty="0">
                <a:latin typeface="Arial" panose="020B0604020202020204" pitchFamily="34" charset="0"/>
                <a:cs typeface="Arial" panose="020B0604020202020204" pitchFamily="34" charset="0"/>
              </a:rPr>
              <a:t>. Pixabay.com.  https://pixabay.com/photos/eagle-flight-water-wings-1867067/ (Accessed 27 Apr. 2026).</a:t>
            </a:r>
          </a:p>
          <a:p>
            <a:endParaRPr lang="en-GB" sz="5200" dirty="0">
              <a:latin typeface="Arial" panose="020B0604020202020204" pitchFamily="34" charset="0"/>
              <a:cs typeface="Arial" panose="020B0604020202020204" pitchFamily="34" charset="0"/>
            </a:endParaRPr>
          </a:p>
          <a:p>
            <a:r>
              <a:rPr lang="en-GB" sz="5200" dirty="0" err="1">
                <a:latin typeface="Arial" panose="020B0604020202020204" pitchFamily="34" charset="0"/>
                <a:cs typeface="Arial" panose="020B0604020202020204" pitchFamily="34" charset="0"/>
              </a:rPr>
              <a:t>StartupStockPhotos</a:t>
            </a:r>
            <a:r>
              <a:rPr lang="en-GB" sz="5200" dirty="0">
                <a:latin typeface="Arial" panose="020B0604020202020204" pitchFamily="34" charset="0"/>
                <a:cs typeface="Arial" panose="020B0604020202020204" pitchFamily="34" charset="0"/>
              </a:rPr>
              <a:t> (2015). </a:t>
            </a:r>
            <a:r>
              <a:rPr lang="en-GB" sz="5200" i="1" dirty="0">
                <a:latin typeface="Arial" panose="020B0604020202020204" pitchFamily="34" charset="0"/>
                <a:cs typeface="Arial" panose="020B0604020202020204" pitchFamily="34" charset="0"/>
              </a:rPr>
              <a:t>Student Typing Keyboard - Free stock photo on </a:t>
            </a:r>
            <a:r>
              <a:rPr lang="en-GB" sz="5200" i="1" dirty="0" err="1">
                <a:latin typeface="Arial" panose="020B0604020202020204" pitchFamily="34" charset="0"/>
                <a:cs typeface="Arial" panose="020B0604020202020204" pitchFamily="34" charset="0"/>
              </a:rPr>
              <a:t>Pixabay</a:t>
            </a:r>
            <a:r>
              <a:rPr lang="en-GB" sz="5200" dirty="0">
                <a:latin typeface="Arial" panose="020B0604020202020204" pitchFamily="34" charset="0"/>
                <a:cs typeface="Arial" panose="020B0604020202020204" pitchFamily="34" charset="0"/>
              </a:rPr>
              <a:t>. Pixabay.com. </a:t>
            </a:r>
            <a:r>
              <a:rPr lang="en-GB" sz="5200" dirty="0">
                <a:latin typeface="Arial" panose="020B0604020202020204" pitchFamily="34" charset="0"/>
                <a:cs typeface="Arial" panose="020B0604020202020204" pitchFamily="34" charset="0"/>
                <a:hlinkClick r:id="rId2"/>
              </a:rPr>
              <a:t>https://pixabay.com/photos/student-typing-keyboard-text-849825/</a:t>
            </a:r>
            <a:r>
              <a:rPr lang="en-GB" sz="5200" dirty="0">
                <a:latin typeface="Arial" panose="020B0604020202020204" pitchFamily="34" charset="0"/>
                <a:cs typeface="Arial" panose="020B0604020202020204" pitchFamily="34" charset="0"/>
              </a:rPr>
              <a:t>. </a:t>
            </a:r>
            <a:r>
              <a:rPr lang="en-US" sz="5200" dirty="0">
                <a:latin typeface="Arial" panose="020B0604020202020204" pitchFamily="34" charset="0"/>
                <a:cs typeface="Arial" panose="020B0604020202020204" pitchFamily="34" charset="0"/>
              </a:rPr>
              <a:t>/(Accessed 27 Apr. 2026).</a:t>
            </a:r>
            <a:endParaRPr lang="en-GB" sz="5200" dirty="0">
              <a:latin typeface="Arial" panose="020B0604020202020204" pitchFamily="34" charset="0"/>
              <a:cs typeface="Arial" panose="020B0604020202020204" pitchFamily="34" charset="0"/>
            </a:endParaRPr>
          </a:p>
          <a:p>
            <a:pPr marL="0" indent="0">
              <a:buNone/>
            </a:pPr>
            <a:endParaRPr lang="en-US" sz="5200" dirty="0">
              <a:latin typeface="Arial" panose="020B0604020202020204" pitchFamily="34" charset="0"/>
              <a:cs typeface="Arial" panose="020B0604020202020204" pitchFamily="34" charset="0"/>
            </a:endParaRPr>
          </a:p>
          <a:p>
            <a:r>
              <a:rPr lang="en-US" sz="5200" dirty="0">
                <a:latin typeface="Arial" panose="020B0604020202020204" pitchFamily="34" charset="0"/>
                <a:cs typeface="Arial" panose="020B0604020202020204" pitchFamily="34" charset="0"/>
              </a:rPr>
              <a:t>Saha, T. and Barui, T. (2023). Developing Communication Competencies of Library Professionals Through Semiotics Theory Approach in the Contemporary Information System. </a:t>
            </a:r>
            <a:r>
              <a:rPr lang="en-US" sz="5200" i="1" dirty="0">
                <a:latin typeface="Arial" panose="020B0604020202020204" pitchFamily="34" charset="0"/>
                <a:cs typeface="Arial" panose="020B0604020202020204" pitchFamily="34" charset="0"/>
              </a:rPr>
              <a:t>Access: An International Journal of Nepal Library Association</a:t>
            </a:r>
            <a:r>
              <a:rPr lang="en-US" sz="5200" dirty="0">
                <a:latin typeface="Arial" panose="020B0604020202020204" pitchFamily="34" charset="0"/>
                <a:cs typeface="Arial" panose="020B0604020202020204" pitchFamily="34" charset="0"/>
              </a:rPr>
              <a:t>, 2(01), pp.58–76. </a:t>
            </a:r>
            <a:r>
              <a:rPr lang="en-US" sz="5200" dirty="0" err="1">
                <a:latin typeface="Arial" panose="020B0604020202020204" pitchFamily="34" charset="0"/>
                <a:cs typeface="Arial" panose="020B0604020202020204" pitchFamily="34" charset="0"/>
              </a:rPr>
              <a:t>doi:https</a:t>
            </a:r>
            <a:r>
              <a:rPr lang="en-US" sz="5200" dirty="0">
                <a:latin typeface="Arial" panose="020B0604020202020204" pitchFamily="34" charset="0"/>
                <a:cs typeface="Arial" panose="020B0604020202020204" pitchFamily="34" charset="0"/>
              </a:rPr>
              <a:t>://doi.org/10.3126/access.v2i01.58894.</a:t>
            </a:r>
          </a:p>
          <a:p>
            <a:endParaRPr lang="en-US" sz="5200" dirty="0">
              <a:latin typeface="Arial" panose="020B0604020202020204" pitchFamily="34" charset="0"/>
              <a:cs typeface="Arial" panose="020B0604020202020204" pitchFamily="34" charset="0"/>
            </a:endParaRPr>
          </a:p>
          <a:p>
            <a:r>
              <a:rPr lang="en-US" sz="5200" dirty="0">
                <a:latin typeface="Arial" panose="020B0604020202020204" pitchFamily="34" charset="0"/>
                <a:cs typeface="Arial" panose="020B0604020202020204" pitchFamily="34" charset="0"/>
              </a:rPr>
              <a:t>‌</a:t>
            </a:r>
            <a:r>
              <a:rPr lang="en-GB" sz="5200" dirty="0">
                <a:latin typeface="Arial" panose="020B0604020202020204" pitchFamily="34" charset="0"/>
                <a:cs typeface="Arial" panose="020B0604020202020204" pitchFamily="34" charset="0"/>
              </a:rPr>
              <a:t>Steve001 (2019). </a:t>
            </a:r>
            <a:r>
              <a:rPr lang="en-GB" sz="5200" i="1" dirty="0">
                <a:latin typeface="Arial" panose="020B0604020202020204" pitchFamily="34" charset="0"/>
                <a:cs typeface="Arial" panose="020B0604020202020204" pitchFamily="34" charset="0"/>
              </a:rPr>
              <a:t>Airbus Airplane Jet - Free photo on </a:t>
            </a:r>
            <a:r>
              <a:rPr lang="en-GB" sz="5200" i="1" dirty="0" err="1">
                <a:latin typeface="Arial" panose="020B0604020202020204" pitchFamily="34" charset="0"/>
                <a:cs typeface="Arial" panose="020B0604020202020204" pitchFamily="34" charset="0"/>
              </a:rPr>
              <a:t>Pixabay</a:t>
            </a:r>
            <a:r>
              <a:rPr lang="en-GB" sz="5200" dirty="0">
                <a:latin typeface="Arial" panose="020B0604020202020204" pitchFamily="34" charset="0"/>
                <a:cs typeface="Arial" panose="020B0604020202020204" pitchFamily="34" charset="0"/>
              </a:rPr>
              <a:t>. Pixabay.com. </a:t>
            </a:r>
            <a:r>
              <a:rPr lang="en-GB" sz="5200" dirty="0">
                <a:latin typeface="Arial" panose="020B0604020202020204" pitchFamily="34" charset="0"/>
                <a:cs typeface="Arial" panose="020B0604020202020204" pitchFamily="34" charset="0"/>
                <a:hlinkClick r:id="rId3"/>
              </a:rPr>
              <a:t>https://pixabay.com/photos/airbus-airplane-jet-flight-airport-4454338/</a:t>
            </a:r>
            <a:r>
              <a:rPr lang="en-GB" sz="5200" dirty="0">
                <a:latin typeface="Arial" panose="020B0604020202020204" pitchFamily="34" charset="0"/>
                <a:cs typeface="Arial" panose="020B0604020202020204" pitchFamily="34" charset="0"/>
              </a:rPr>
              <a:t>. </a:t>
            </a:r>
            <a:r>
              <a:rPr lang="en-US" sz="5200" dirty="0">
                <a:latin typeface="Arial" panose="020B0604020202020204" pitchFamily="34" charset="0"/>
                <a:cs typeface="Arial" panose="020B0604020202020204" pitchFamily="34" charset="0"/>
              </a:rPr>
              <a:t>(Accessed 27 Apr. 2026).</a:t>
            </a:r>
            <a:endParaRPr lang="en-GB" sz="5200" dirty="0">
              <a:latin typeface="Arial" panose="020B0604020202020204" pitchFamily="34" charset="0"/>
              <a:cs typeface="Arial" panose="020B0604020202020204" pitchFamily="34" charset="0"/>
            </a:endParaRPr>
          </a:p>
          <a:p>
            <a:endParaRPr lang="en-US" sz="5200" dirty="0">
              <a:latin typeface="Arial" panose="020B0604020202020204" pitchFamily="34" charset="0"/>
              <a:cs typeface="Arial" panose="020B0604020202020204" pitchFamily="34" charset="0"/>
            </a:endParaRPr>
          </a:p>
          <a:p>
            <a:r>
              <a:rPr lang="en-US" sz="5200" dirty="0">
                <a:latin typeface="Arial" panose="020B0604020202020204" pitchFamily="34" charset="0"/>
                <a:cs typeface="Arial" panose="020B0604020202020204" pitchFamily="34" charset="0"/>
              </a:rPr>
              <a:t>Stock, C. (2026). </a:t>
            </a:r>
            <a:r>
              <a:rPr lang="en-US" sz="5200" i="1" dirty="0">
                <a:latin typeface="Arial" panose="020B0604020202020204" pitchFamily="34" charset="0"/>
                <a:cs typeface="Arial" panose="020B0604020202020204" pitchFamily="34" charset="0"/>
              </a:rPr>
              <a:t>Computer Clipart Stock Illustrations – 74,805 Computer Clipart Stock Illustrations, Vectors &amp; Clipart - </a:t>
            </a:r>
            <a:r>
              <a:rPr lang="en-US" sz="5200" i="1" dirty="0" err="1">
                <a:latin typeface="Arial" panose="020B0604020202020204" pitchFamily="34" charset="0"/>
                <a:cs typeface="Arial" panose="020B0604020202020204" pitchFamily="34" charset="0"/>
              </a:rPr>
              <a:t>Dreamstime</a:t>
            </a:r>
            <a:r>
              <a:rPr lang="en-US" sz="5200" dirty="0">
                <a:latin typeface="Arial" panose="020B0604020202020204" pitchFamily="34" charset="0"/>
                <a:cs typeface="Arial" panose="020B0604020202020204" pitchFamily="34" charset="0"/>
              </a:rPr>
              <a:t>. [Photograph] </a:t>
            </a:r>
            <a:r>
              <a:rPr lang="en-US" sz="5200" dirty="0" err="1">
                <a:latin typeface="Arial" panose="020B0604020202020204" pitchFamily="34" charset="0"/>
                <a:cs typeface="Arial" panose="020B0604020202020204" pitchFamily="34" charset="0"/>
              </a:rPr>
              <a:t>Dreamstime</a:t>
            </a:r>
            <a:r>
              <a:rPr lang="en-US" sz="5200" dirty="0">
                <a:latin typeface="Arial" panose="020B0604020202020204" pitchFamily="34" charset="0"/>
                <a:cs typeface="Arial" panose="020B0604020202020204" pitchFamily="34" charset="0"/>
              </a:rPr>
              <a:t>. Available at: https://www.dreamstime.com/illustration/computer-clipart.html (Accessed 24 Apr. 2026).</a:t>
            </a:r>
          </a:p>
          <a:p>
            <a:endParaRPr lang="en-US" sz="5200" dirty="0">
              <a:latin typeface="Arial" panose="020B0604020202020204" pitchFamily="34" charset="0"/>
              <a:cs typeface="Arial" panose="020B0604020202020204" pitchFamily="34" charset="0"/>
            </a:endParaRPr>
          </a:p>
          <a:p>
            <a:r>
              <a:rPr lang="en-US" sz="5200" dirty="0" err="1">
                <a:latin typeface="Arial" panose="020B0604020202020204" pitchFamily="34" charset="0"/>
                <a:cs typeface="Arial" panose="020B0604020202020204" pitchFamily="34" charset="0"/>
              </a:rPr>
              <a:t>TalentLMS</a:t>
            </a:r>
            <a:r>
              <a:rPr lang="en-US" sz="5200" dirty="0">
                <a:latin typeface="Arial" panose="020B0604020202020204" pitchFamily="34" charset="0"/>
                <a:cs typeface="Arial" panose="020B0604020202020204" pitchFamily="34" charset="0"/>
              </a:rPr>
              <a:t> Blog. (2019). </a:t>
            </a:r>
            <a:r>
              <a:rPr lang="en-US" sz="5200" i="1" dirty="0">
                <a:latin typeface="Arial" panose="020B0604020202020204" pitchFamily="34" charset="0"/>
                <a:cs typeface="Arial" panose="020B0604020202020204" pitchFamily="34" charset="0"/>
              </a:rPr>
              <a:t>The 5 Essential Steps to Developing Soft Skills in the Workplace</a:t>
            </a:r>
            <a:r>
              <a:rPr lang="en-US" sz="5200" dirty="0">
                <a:latin typeface="Arial" panose="020B0604020202020204" pitchFamily="34" charset="0"/>
                <a:cs typeface="Arial" panose="020B0604020202020204" pitchFamily="34" charset="0"/>
              </a:rPr>
              <a:t>. (Photograph) </a:t>
            </a:r>
            <a:r>
              <a:rPr lang="en-US" sz="5200" dirty="0">
                <a:latin typeface="Arial" panose="020B0604020202020204" pitchFamily="34" charset="0"/>
                <a:cs typeface="Arial" panose="020B0604020202020204" pitchFamily="34" charset="0"/>
                <a:hlinkClick r:id="rId4"/>
              </a:rPr>
              <a:t>https://www.talentlms.com/blog/developing-soft-skills-workplace-why-how/</a:t>
            </a:r>
            <a:r>
              <a:rPr lang="en-US" sz="5200" dirty="0">
                <a:latin typeface="Arial" panose="020B0604020202020204" pitchFamily="34" charset="0"/>
                <a:cs typeface="Arial" panose="020B0604020202020204" pitchFamily="34" charset="0"/>
              </a:rPr>
              <a:t>. </a:t>
            </a:r>
            <a:r>
              <a:rPr lang="en-GB" sz="5200" dirty="0">
                <a:latin typeface="Arial" panose="020B0604020202020204" pitchFamily="34" charset="0"/>
                <a:cs typeface="Arial" panose="020B0604020202020204" pitchFamily="34" charset="0"/>
              </a:rPr>
              <a:t>(Accessed 22 Apr. 2026).</a:t>
            </a:r>
          </a:p>
          <a:p>
            <a:pPr marL="0" indent="0">
              <a:buNone/>
            </a:pPr>
            <a:endParaRPr lang="en-GB" sz="5200" dirty="0">
              <a:latin typeface="Arial" panose="020B0604020202020204" pitchFamily="34" charset="0"/>
              <a:cs typeface="Arial" panose="020B0604020202020204" pitchFamily="34" charset="0"/>
            </a:endParaRPr>
          </a:p>
          <a:p>
            <a:r>
              <a:rPr lang="en-GB" sz="5200" dirty="0">
                <a:latin typeface="Arial" panose="020B0604020202020204" pitchFamily="34" charset="0"/>
                <a:cs typeface="Arial" panose="020B0604020202020204" pitchFamily="34" charset="0"/>
              </a:rPr>
              <a:t>talhakhalil007 (2019). </a:t>
            </a:r>
            <a:r>
              <a:rPr lang="en-GB" sz="5200" i="1" dirty="0">
                <a:latin typeface="Arial" panose="020B0604020202020204" pitchFamily="34" charset="0"/>
                <a:cs typeface="Arial" panose="020B0604020202020204" pitchFamily="34" charset="0"/>
              </a:rPr>
              <a:t>Download Business, Idea, Strategy. Royalty-Free Vector Graphic</a:t>
            </a:r>
            <a:r>
              <a:rPr lang="en-GB" sz="5200" dirty="0">
                <a:latin typeface="Arial" panose="020B0604020202020204" pitchFamily="34" charset="0"/>
                <a:cs typeface="Arial" panose="020B0604020202020204" pitchFamily="34" charset="0"/>
              </a:rPr>
              <a:t>. Pixabay.com.  https://pixabay.com/vectors/business-idea-strategy-marketing-4271251/.</a:t>
            </a:r>
          </a:p>
          <a:p>
            <a:endParaRPr lang="en-GB" sz="5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80516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B55D13-4757-F6CE-2A9F-E9C0EC5E426C}"/>
              </a:ext>
            </a:extLst>
          </p:cNvPr>
          <p:cNvSpPr>
            <a:spLocks noGrp="1"/>
          </p:cNvSpPr>
          <p:nvPr>
            <p:ph idx="1"/>
          </p:nvPr>
        </p:nvSpPr>
        <p:spPr>
          <a:xfrm>
            <a:off x="643127" y="359172"/>
            <a:ext cx="10653579" cy="4593828"/>
          </a:xfrm>
        </p:spPr>
        <p:txBody>
          <a:bodyPr>
            <a:normAutofit/>
          </a:bodyPr>
          <a:lstStyle/>
          <a:p>
            <a:r>
              <a:rPr lang="en-GB" sz="1300" dirty="0">
                <a:latin typeface="Arial" panose="020B0604020202020204" pitchFamily="34" charset="0"/>
                <a:cs typeface="Arial" panose="020B0604020202020204" pitchFamily="34" charset="0"/>
              </a:rPr>
              <a:t>Twinkl.co.uk. (2025). </a:t>
            </a:r>
            <a:r>
              <a:rPr lang="en-GB" sz="1300" i="1" dirty="0">
                <a:latin typeface="Arial" panose="020B0604020202020204" pitchFamily="34" charset="0"/>
                <a:cs typeface="Arial" panose="020B0604020202020204" pitchFamily="34" charset="0"/>
              </a:rPr>
              <a:t>Origami. </a:t>
            </a:r>
            <a:r>
              <a:rPr lang="en-GB" sz="1300" dirty="0">
                <a:latin typeface="Arial" panose="020B0604020202020204" pitchFamily="34" charset="0"/>
                <a:cs typeface="Arial" panose="020B0604020202020204" pitchFamily="34" charset="0"/>
              </a:rPr>
              <a:t>(Photograph) </a:t>
            </a:r>
            <a:r>
              <a:rPr lang="en-GB" sz="1300" dirty="0">
                <a:latin typeface="Arial" panose="020B0604020202020204" pitchFamily="34" charset="0"/>
                <a:cs typeface="Arial" panose="020B0604020202020204" pitchFamily="34" charset="0"/>
                <a:hlinkClick r:id="rId2"/>
              </a:rPr>
              <a:t>https://www.twinkl.co.uk/teaching-wiki/origami</a:t>
            </a:r>
            <a:r>
              <a:rPr lang="en-GB" sz="1300" dirty="0">
                <a:latin typeface="Arial" panose="020B0604020202020204" pitchFamily="34" charset="0"/>
                <a:cs typeface="Arial" panose="020B0604020202020204" pitchFamily="34" charset="0"/>
              </a:rPr>
              <a:t>. (Accessed 22 Apr. 2026).</a:t>
            </a:r>
          </a:p>
          <a:p>
            <a:pPr marL="0" indent="0">
              <a:buNone/>
            </a:pPr>
            <a:endParaRPr lang="en-GB" sz="1300" dirty="0">
              <a:latin typeface="Arial" panose="020B0604020202020204" pitchFamily="34" charset="0"/>
              <a:cs typeface="Arial" panose="020B0604020202020204" pitchFamily="34" charset="0"/>
            </a:endParaRPr>
          </a:p>
          <a:p>
            <a:r>
              <a:rPr lang="en-US" sz="1300" dirty="0">
                <a:latin typeface="Arial" panose="020B0604020202020204" pitchFamily="34" charset="0"/>
                <a:cs typeface="Arial" panose="020B0604020202020204" pitchFamily="34" charset="0"/>
              </a:rPr>
              <a:t>Unwin, A. (2020). Why Is Data Visualization Important? What Is Important in Data Visualization? </a:t>
            </a:r>
            <a:r>
              <a:rPr lang="en-US" sz="1300" i="1" dirty="0">
                <a:latin typeface="Arial" panose="020B0604020202020204" pitchFamily="34" charset="0"/>
                <a:cs typeface="Arial" panose="020B0604020202020204" pitchFamily="34" charset="0"/>
              </a:rPr>
              <a:t>Harvard Data Science Review</a:t>
            </a:r>
            <a:r>
              <a:rPr lang="en-US" sz="1300" dirty="0">
                <a:latin typeface="Arial" panose="020B0604020202020204" pitchFamily="34" charset="0"/>
                <a:cs typeface="Arial" panose="020B0604020202020204" pitchFamily="34" charset="0"/>
              </a:rPr>
              <a:t>, 2(1). </a:t>
            </a:r>
            <a:r>
              <a:rPr lang="en-US" sz="1300" dirty="0" err="1">
                <a:latin typeface="Arial" panose="020B0604020202020204" pitchFamily="34" charset="0"/>
                <a:cs typeface="Arial" panose="020B0604020202020204" pitchFamily="34" charset="0"/>
              </a:rPr>
              <a:t>doi:https</a:t>
            </a:r>
            <a:r>
              <a:rPr lang="en-US" sz="1300" dirty="0">
                <a:latin typeface="Arial" panose="020B0604020202020204" pitchFamily="34" charset="0"/>
                <a:cs typeface="Arial" panose="020B0604020202020204" pitchFamily="34" charset="0"/>
              </a:rPr>
              <a:t>://doi.org/10.1162/99608f92.8ae4d525.</a:t>
            </a:r>
          </a:p>
          <a:p>
            <a:endParaRPr lang="en-US" sz="1300" dirty="0">
              <a:latin typeface="Arial" panose="020B0604020202020204" pitchFamily="34" charset="0"/>
              <a:cs typeface="Arial" panose="020B0604020202020204" pitchFamily="34" charset="0"/>
            </a:endParaRPr>
          </a:p>
          <a:p>
            <a:r>
              <a:rPr lang="en-US" sz="1300" dirty="0" err="1">
                <a:latin typeface="Arial" panose="020B0604020202020204" pitchFamily="34" charset="0"/>
                <a:cs typeface="Arial" panose="020B0604020202020204" pitchFamily="34" charset="0"/>
              </a:rPr>
              <a:t>UXWing</a:t>
            </a:r>
            <a:r>
              <a:rPr lang="en-US" sz="1300" dirty="0">
                <a:latin typeface="Arial" panose="020B0604020202020204" pitchFamily="34" charset="0"/>
                <a:cs typeface="Arial" panose="020B0604020202020204" pitchFamily="34" charset="0"/>
              </a:rPr>
              <a:t>. (2021). </a:t>
            </a:r>
            <a:r>
              <a:rPr lang="en-US" sz="1300" i="1" dirty="0">
                <a:latin typeface="Arial" panose="020B0604020202020204" pitchFamily="34" charset="0"/>
                <a:cs typeface="Arial" panose="020B0604020202020204" pitchFamily="34" charset="0"/>
              </a:rPr>
              <a:t>Team Communication Icon PNG &amp; SVG Vector Free Download</a:t>
            </a:r>
            <a:r>
              <a:rPr lang="en-US" sz="1300" dirty="0">
                <a:latin typeface="Arial" panose="020B0604020202020204" pitchFamily="34" charset="0"/>
                <a:cs typeface="Arial" panose="020B0604020202020204" pitchFamily="34" charset="0"/>
              </a:rPr>
              <a:t>. (Photograph) https://uxwing.com/team-communication-icon/#google_vignette (Accessed 21 Apr. 2026).</a:t>
            </a:r>
          </a:p>
          <a:p>
            <a:endParaRPr lang="en-US" sz="1300" dirty="0">
              <a:latin typeface="Arial" panose="020B0604020202020204" pitchFamily="34" charset="0"/>
              <a:cs typeface="Arial" panose="020B0604020202020204" pitchFamily="34" charset="0"/>
            </a:endParaRPr>
          </a:p>
          <a:p>
            <a:r>
              <a:rPr lang="en-US" sz="1300"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‌Walt Disney World (2014). </a:t>
            </a:r>
            <a:r>
              <a:rPr lang="en-US" sz="1300" i="1" dirty="0">
                <a:latin typeface="Arial" panose="020B0604020202020204" pitchFamily="34" charset="0"/>
                <a:cs typeface="Arial" panose="020B0604020202020204" pitchFamily="34" charset="0"/>
              </a:rPr>
              <a:t>Walt Disney World opened on this day in 1971</a:t>
            </a:r>
            <a:r>
              <a:rPr lang="en-US" sz="1300" dirty="0">
                <a:latin typeface="Arial" panose="020B0604020202020204" pitchFamily="34" charset="0"/>
                <a:cs typeface="Arial" panose="020B0604020202020204" pitchFamily="34" charset="0"/>
              </a:rPr>
              <a:t>! (Photograph) </a:t>
            </a:r>
            <a:r>
              <a:rPr lang="en-US" sz="1300" dirty="0">
                <a:latin typeface="Arial" panose="020B0604020202020204" pitchFamily="34" charset="0"/>
                <a:cs typeface="Arial" panose="020B0604020202020204" pitchFamily="34" charset="0"/>
                <a:hlinkClick r:id="rId3"/>
              </a:rPr>
              <a:t>https://www.facebook.com/WaltDisneyWorld/photos/a.470235003273.278628.155669083273/10152806804738274/?type=3&amp;theater</a:t>
            </a:r>
            <a:r>
              <a:rPr lang="en-US" sz="1300" dirty="0">
                <a:latin typeface="Arial" panose="020B0604020202020204" pitchFamily="34" charset="0"/>
                <a:cs typeface="Arial" panose="020B0604020202020204" pitchFamily="34" charset="0"/>
              </a:rPr>
              <a:t>. (Accessed 21 Apr. 2026.)</a:t>
            </a:r>
          </a:p>
          <a:p>
            <a:endParaRPr lang="en-GB" dirty="0"/>
          </a:p>
        </p:txBody>
      </p:sp>
    </p:spTree>
    <p:extLst>
      <p:ext uri="{BB962C8B-B14F-4D97-AF65-F5344CB8AC3E}">
        <p14:creationId xmlns:p14="http://schemas.microsoft.com/office/powerpoint/2010/main" val="184661113"/>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45f9e7d7c82c0e3453c91523b9b19697">
  <xsd:schema xmlns:xsd="http://www.w3.org/2001/XMLSchema" xmlns:xs="http://www.w3.org/2001/XMLSchema" xmlns:p="http://schemas.microsoft.com/office/2006/metadata/properties" xmlns:ns3="3ef5847a-e696-4fee-a2c0-6c3f87568321" targetNamespace="http://schemas.microsoft.com/office/2006/metadata/properties" ma:root="true" ma:fieldsID="7d48e9247ada6d35170bb16958518946"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A8573E-8954-436E-83C5-8A507E7D1E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069978-1A6A-4595-958C-97EB1CC6AAC6}">
  <ds:schemaRefs>
    <ds:schemaRef ds:uri="http://schemas.microsoft.com/office/2006/documentManagement/types"/>
    <ds:schemaRef ds:uri="http://schemas.microsoft.com/office/2006/metadata/properties"/>
    <ds:schemaRef ds:uri="3ef5847a-e696-4fee-a2c0-6c3f87568321"/>
    <ds:schemaRef ds:uri="http://schemas.openxmlformats.org/package/2006/metadata/core-properties"/>
    <ds:schemaRef ds:uri="http://purl.org/dc/terms/"/>
    <ds:schemaRef ds:uri="http://purl.org/dc/elements/1.1/"/>
    <ds:schemaRef ds:uri="http://www.w3.org/XML/1998/namespace"/>
    <ds:schemaRef ds:uri="http://schemas.microsoft.com/office/infopath/2007/PartnerControls"/>
    <ds:schemaRef ds:uri="http://purl.org/dc/dcmitype/"/>
  </ds:schemaRefs>
</ds:datastoreItem>
</file>

<file path=customXml/itemProps3.xml><?xml version="1.0" encoding="utf-8"?>
<ds:datastoreItem xmlns:ds="http://schemas.openxmlformats.org/officeDocument/2006/customXml" ds:itemID="{0ACEB957-CA9B-4DDA-A34B-720EDA46B0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2847</TotalTime>
  <Words>3118</Words>
  <Application>Microsoft Office PowerPoint</Application>
  <PresentationFormat>Widescreen</PresentationFormat>
  <Paragraphs>319</Paragraphs>
  <Slides>19</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Arial</vt:lpstr>
      <vt:lpstr>HelveticaNeueLTPro-Hv</vt:lpstr>
      <vt:lpstr>Neue Haas Grotesk Text Pro</vt:lpstr>
      <vt:lpstr>Roboto</vt:lpstr>
      <vt:lpstr>Times New Roman</vt:lpstr>
      <vt:lpstr>VanillaVTI</vt:lpstr>
      <vt:lpstr>Reflecting on academic, industry and digital skills</vt:lpstr>
      <vt:lpstr>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vt:lpstr>
      <vt:lpstr>Introduction</vt:lpstr>
      <vt:lpstr>Academic skill - Time Management</vt:lpstr>
      <vt:lpstr>PowerPoint Presentation</vt:lpstr>
      <vt:lpstr>PowerPoint Presentation</vt:lpstr>
      <vt:lpstr>Industry skill - Communication</vt:lpstr>
      <vt:lpstr>PowerPoint Presentation</vt:lpstr>
      <vt:lpstr>Reflection</vt:lpstr>
      <vt:lpstr>PowerPoint Presentation</vt:lpstr>
      <vt:lpstr>Digital Skill – Data presentation tools</vt:lpstr>
      <vt:lpstr>PowerPoint Presentation</vt:lpstr>
      <vt:lpstr>Conclusion</vt:lpstr>
      <vt:lpstr>PowerPoint Presentation</vt:lpstr>
      <vt:lpstr>References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Amber Treharne (2502316)</dc:creator>
  <cp:lastModifiedBy>Amber Treharne</cp:lastModifiedBy>
  <cp:revision>2</cp:revision>
  <dcterms:created xsi:type="dcterms:W3CDTF">2026-04-07T23:00:09Z</dcterms:created>
  <dcterms:modified xsi:type="dcterms:W3CDTF">2026-04-30T12:18:14Z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