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Relationship Id="rId15" Type="http://schemas.openxmlformats.org/officeDocument/2006/relationships/slide" Target="slides/slide9.xml"/><Relationship Id="rId16" Type="http://schemas.openxmlformats.org/officeDocument/2006/relationships/slide" Target="slides/slide10.xml"/><Relationship Id="rId17" Type="http://schemas.openxmlformats.org/officeDocument/2006/relationships/slide" Target="slides/slide11.xml"/><Relationship Id="rId18" Type="http://schemas.openxmlformats.org/officeDocument/2006/relationships/slide" Target="slides/slide12.xml"/><Relationship Id="rId19" Type="http://schemas.openxmlformats.org/officeDocument/2006/relationships/slide" Target="slides/slide13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Applying Bowlby’s Attachment Theory to Isaac’s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Psychology in Health and Social Care</a:t>
            </a:r>
          </a:p>
          <a:p>
            <a:r>
              <a:t>Student Name:</a:t>
            </a:r>
          </a:p>
          <a:p>
            <a:r>
              <a:t>Student ID:</a:t>
            </a:r>
          </a:p>
          <a:p/>
          <a:p>
            <a:r>
              <a:t>Case analysis using psychological theory.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Case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Isaac is a 4-year-old child attending a Children's Centre in London.</a:t>
            </a:r>
          </a:p>
          <a:p/>
          <a:p>
            <a:r>
              <a:t>Observed difficulties:</a:t>
            </a:r>
          </a:p>
          <a:p>
            <a:r>
              <a:t>• Social withdrawal</a:t>
            </a:r>
          </a:p>
          <a:p>
            <a:r>
              <a:t>• Separation anxiety</a:t>
            </a:r>
          </a:p>
          <a:p>
            <a:r>
              <a:t>• Delayed language development</a:t>
            </a:r>
          </a:p>
          <a:p>
            <a:r>
              <a:t>• Difficulty participating in group activities</a:t>
            </a:r>
          </a:p>
          <a:p/>
          <a:p>
            <a:r>
              <a:t>(UWTSD Assessment Scenario, 2026)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Bowlby's Attachment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Bowlby (1969) argued that children require a secure emotional bond with a primary caregiver.</a:t>
            </a:r>
          </a:p>
          <a:p/>
          <a:p>
            <a:r>
              <a:t>Key concepts:</a:t>
            </a:r>
          </a:p>
          <a:p>
            <a:r>
              <a:t>• Attachment</a:t>
            </a:r>
          </a:p>
          <a:p>
            <a:r>
              <a:t>• Secure Base</a:t>
            </a:r>
          </a:p>
          <a:p>
            <a:r>
              <a:t>• Internal Working Model</a:t>
            </a:r>
          </a:p>
          <a:p>
            <a:r>
              <a:t>• Separation Anxiety</a:t>
            </a:r>
          </a:p>
          <a:p/>
          <a:p>
            <a:r>
              <a:t>Citation: (Bowlby, 1969)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Key Concepts and Early Childhood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Secure attachment promotes:</a:t>
            </a:r>
          </a:p>
          <a:p>
            <a:r>
              <a:t>• Emotional regulation</a:t>
            </a:r>
          </a:p>
          <a:p>
            <a:r>
              <a:t>• Confidence</a:t>
            </a:r>
          </a:p>
          <a:p>
            <a:r>
              <a:t>• Exploration</a:t>
            </a:r>
          </a:p>
          <a:p>
            <a:r>
              <a:t>• Positive social relationships</a:t>
            </a:r>
          </a:p>
          <a:p/>
          <a:p>
            <a:r>
              <a:t>Insecure attachment may lead to anxiety and behavioural difficulties.</a:t>
            </a:r>
          </a:p>
          <a:p/>
          <a:p>
            <a:r>
              <a:t>(Berk, 2023; Cassidy, 2016)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Applying Theory to Isaac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Maternal post-natal depression may reduce emotional availability.</a:t>
            </a:r>
          </a:p>
          <a:p>
            <a:r>
              <a:t>Disrupted childcare arrangements may affect stability.</a:t>
            </a:r>
          </a:p>
          <a:p>
            <a:r>
              <a:t>Recent relocation may increase stress and insecurity.</a:t>
            </a:r>
          </a:p>
          <a:p/>
          <a:p>
            <a:r>
              <a:t>These factors may contribute to insecure attachment.</a:t>
            </a:r>
          </a:p>
          <a:p/>
          <a:p>
            <a:r>
              <a:t>(Bowlby, 1969; Howe, 2011)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Impact on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Emotional Development:</a:t>
            </a:r>
          </a:p>
          <a:p>
            <a:r>
              <a:t>• Anxiety</a:t>
            </a:r>
          </a:p>
          <a:p>
            <a:r>
              <a:t>• Clingy behaviour</a:t>
            </a:r>
          </a:p>
          <a:p/>
          <a:p>
            <a:r>
              <a:t>Social Development:</a:t>
            </a:r>
          </a:p>
          <a:p>
            <a:r>
              <a:t>• Difficulty forming peer relationships</a:t>
            </a:r>
          </a:p>
          <a:p/>
          <a:p>
            <a:r>
              <a:t>Language Development:</a:t>
            </a:r>
          </a:p>
          <a:p>
            <a:r>
              <a:t>• Reduced communication opportunities</a:t>
            </a:r>
          </a:p>
          <a:p/>
          <a:p>
            <a:r>
              <a:t>(Shaffer &amp; Kipp, 2022)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Nature and Nurture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Nature:</a:t>
            </a:r>
          </a:p>
          <a:p>
            <a:r>
              <a:t>• Temperament</a:t>
            </a:r>
          </a:p>
          <a:p>
            <a:r>
              <a:t>• Brain development</a:t>
            </a:r>
          </a:p>
          <a:p/>
          <a:p>
            <a:r>
              <a:t>Nurture:</a:t>
            </a:r>
          </a:p>
          <a:p>
            <a:r>
              <a:t>• Parenting quality</a:t>
            </a:r>
          </a:p>
          <a:p>
            <a:r>
              <a:t>• Social experiences</a:t>
            </a:r>
          </a:p>
          <a:p>
            <a:r>
              <a:t>• Environmental stability</a:t>
            </a:r>
          </a:p>
          <a:p/>
          <a:p>
            <a:r>
              <a:t>Development is shaped by interaction between biological and environmental influences.</a:t>
            </a:r>
          </a:p>
          <a:p/>
          <a:p>
            <a:r>
              <a:t>(Bee &amp; Boyd, 2020)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Theory-Informed Support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Consistent key worker</a:t>
            </a:r>
          </a:p>
          <a:p>
            <a:r>
              <a:t>• Predictable daily routines</a:t>
            </a:r>
          </a:p>
          <a:p>
            <a:r>
              <a:t>• Attachment-based support</a:t>
            </a:r>
          </a:p>
          <a:p>
            <a:r>
              <a:t>• Emotional regulation activities</a:t>
            </a:r>
          </a:p>
          <a:p>
            <a:r>
              <a:t>• Positive reinforcement</a:t>
            </a:r>
          </a:p>
          <a:p/>
          <a:p>
            <a:r>
              <a:t>(Bowlby, 1969; Howe, 2011)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Language and Social Interventions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Small group play sessions</a:t>
            </a:r>
          </a:p>
          <a:p>
            <a:r>
              <a:t>• Storytelling activities</a:t>
            </a:r>
          </a:p>
          <a:p>
            <a:r>
              <a:t>• Language-rich environment</a:t>
            </a:r>
          </a:p>
          <a:p>
            <a:r>
              <a:t>• Referral to Speech and Language Therapy</a:t>
            </a:r>
          </a:p>
          <a:p/>
          <a:p>
            <a:r>
              <a:t>These interventions support communication and social confidence.</a:t>
            </a:r>
          </a:p>
          <a:p/>
          <a:p>
            <a:r>
              <a:t>(Berk, 2023)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Multi-Agency Working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Professionals involved:</a:t>
            </a:r>
          </a:p>
          <a:p>
            <a:r>
              <a:t>• Early Years Practitioner</a:t>
            </a:r>
          </a:p>
          <a:p>
            <a:r>
              <a:t>• Speech and Language Therapist</a:t>
            </a:r>
          </a:p>
          <a:p>
            <a:r>
              <a:t>• Health Visitor</a:t>
            </a:r>
          </a:p>
          <a:p>
            <a:r>
              <a:t>• GP</a:t>
            </a:r>
          </a:p>
          <a:p>
            <a:r>
              <a:t>• Family Support Worker</a:t>
            </a:r>
          </a:p>
          <a:p/>
          <a:p>
            <a:r>
              <a:t>A collaborative approach supports both Isaac and his mother.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Critical Evaluation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Strengths:</a:t>
            </a:r>
          </a:p>
          <a:p>
            <a:r>
              <a:t>• Supported by research</a:t>
            </a:r>
          </a:p>
          <a:p>
            <a:r>
              <a:t>• Useful in early years practice</a:t>
            </a:r>
          </a:p>
          <a:p>
            <a:r>
              <a:t>• Explains emotional development</a:t>
            </a:r>
          </a:p>
          <a:p/>
          <a:p>
            <a:r>
              <a:t>Limitations:</a:t>
            </a:r>
          </a:p>
          <a:p>
            <a:r>
              <a:t>• Overemphasis on mother-child relationship</a:t>
            </a:r>
          </a:p>
          <a:p>
            <a:r>
              <a:t>• Limited consideration of cultural differences</a:t>
            </a:r>
          </a:p>
          <a:p>
            <a:r>
              <a:t>• Other social factors may influence development</a:t>
            </a:r>
          </a:p>
          <a:p/>
          <a:p>
            <a:r>
              <a:t>(Ainsworth et al., 1978; Cassidy, 2016)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Bowlby's Attachment Theory provides a useful framework for understanding Isaac's difficulties.</a:t>
            </a:r>
          </a:p>
          <a:p/>
          <a:p>
            <a:r>
              <a:t>Early intervention, family support and multi-agency collaboration can improve emotional, social and language outcomes.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 List (Harvard Style)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Ainsworth, M. et al. (1978)</a:t>
            </a:r>
          </a:p>
          <a:p>
            <a:r>
              <a:t>Bee, H. &amp; Boyd, D. (2020)</a:t>
            </a:r>
          </a:p>
          <a:p>
            <a:r>
              <a:t>Berk, L. (2023)</a:t>
            </a:r>
          </a:p>
          <a:p>
            <a:r>
              <a:t>Bowlby, J. (1969)</a:t>
            </a:r>
          </a:p>
          <a:p>
            <a:r>
              <a:t>Cassidy, J. (2016)</a:t>
            </a:r>
          </a:p>
          <a:p>
            <a:r>
              <a:t>Howe, D. (2011)</a:t>
            </a:r>
          </a:p>
          <a:p>
            <a:r>
              <a:t>Shaffer, D. &amp; Kipp, K. (2022)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