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35"/>
  </p:notesMasterIdLst>
  <p:sldIdLst>
    <p:sldId id="329" r:id="rId4"/>
    <p:sldId id="256" r:id="rId5"/>
    <p:sldId id="328" r:id="rId6"/>
    <p:sldId id="331" r:id="rId7"/>
    <p:sldId id="330" r:id="rId8"/>
    <p:sldId id="843" r:id="rId9"/>
    <p:sldId id="332" r:id="rId10"/>
    <p:sldId id="840" r:id="rId11"/>
    <p:sldId id="841" r:id="rId12"/>
    <p:sldId id="828" r:id="rId13"/>
    <p:sldId id="327" r:id="rId14"/>
    <p:sldId id="850" r:id="rId15"/>
    <p:sldId id="829" r:id="rId16"/>
    <p:sldId id="830" r:id="rId17"/>
    <p:sldId id="839" r:id="rId18"/>
    <p:sldId id="849" r:id="rId19"/>
    <p:sldId id="831" r:id="rId20"/>
    <p:sldId id="851" r:id="rId21"/>
    <p:sldId id="852" r:id="rId22"/>
    <p:sldId id="832" r:id="rId23"/>
    <p:sldId id="833" r:id="rId24"/>
    <p:sldId id="834" r:id="rId25"/>
    <p:sldId id="835" r:id="rId26"/>
    <p:sldId id="836" r:id="rId27"/>
    <p:sldId id="837" r:id="rId28"/>
    <p:sldId id="838" r:id="rId29"/>
    <p:sldId id="844" r:id="rId30"/>
    <p:sldId id="845" r:id="rId31"/>
    <p:sldId id="847" r:id="rId32"/>
    <p:sldId id="846" r:id="rId33"/>
    <p:sldId id="84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73276" autoAdjust="0"/>
  </p:normalViewPr>
  <p:slideViewPr>
    <p:cSldViewPr snapToGrid="0">
      <p:cViewPr varScale="1">
        <p:scale>
          <a:sx n="87" d="100"/>
          <a:sy n="87" d="100"/>
        </p:scale>
        <p:origin x="20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7BD05-0244-4E72-8DD7-75AC0E4CAFF3}" type="datetimeFigureOut">
              <a:rPr lang="en-GB" smtClean="0"/>
              <a:t>24/02/2022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CF91D-7614-47C6-8CB4-FAA0DCE4B6E2}" type="slidenum">
              <a:rPr lang="en-GB" smtClean="0"/>
              <a:t>‹#›</a:t>
            </a:fld>
            <a:endParaRPr lang="en-GB"/>
          </a:p>
        </p:txBody>
      </p:sp>
    </p:spTree>
    <p:extLst>
      <p:ext uri="{BB962C8B-B14F-4D97-AF65-F5344CB8AC3E}">
        <p14:creationId xmlns:p14="http://schemas.microsoft.com/office/powerpoint/2010/main" val="1933467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material is orientated towards human impacts. Add to this similar type effects to al fauna and flora.</a:t>
            </a:r>
          </a:p>
          <a:p>
            <a:endParaRPr lang="en-GB" dirty="0"/>
          </a:p>
          <a:p>
            <a:r>
              <a:rPr lang="en-GB" dirty="0"/>
              <a:t>We have studied evaluation of risk – now its time to get into a little more detail on how hazards can be identified, measured and impacts assessed.</a:t>
            </a:r>
          </a:p>
          <a:p>
            <a:endParaRPr lang="en-GB" dirty="0"/>
          </a:p>
          <a:p>
            <a:r>
              <a:rPr lang="en-GB" dirty="0"/>
              <a:t>Are the chemicals that a population is exposed to likely to have any adverse health effects.</a:t>
            </a:r>
          </a:p>
        </p:txBody>
      </p:sp>
      <p:sp>
        <p:nvSpPr>
          <p:cNvPr id="4" name="Slide Number Placeholder 3"/>
          <p:cNvSpPr>
            <a:spLocks noGrp="1"/>
          </p:cNvSpPr>
          <p:nvPr>
            <p:ph type="sldNum" sz="quarter" idx="5"/>
          </p:nvPr>
        </p:nvSpPr>
        <p:spPr/>
        <p:txBody>
          <a:bodyPr/>
          <a:lstStyle/>
          <a:p>
            <a:fld id="{F84CF91D-7614-47C6-8CB4-FAA0DCE4B6E2}" type="slidenum">
              <a:rPr lang="en-GB" smtClean="0"/>
              <a:t>1</a:t>
            </a:fld>
            <a:endParaRPr lang="en-GB"/>
          </a:p>
        </p:txBody>
      </p:sp>
    </p:spTree>
    <p:extLst>
      <p:ext uri="{BB962C8B-B14F-4D97-AF65-F5344CB8AC3E}">
        <p14:creationId xmlns:p14="http://schemas.microsoft.com/office/powerpoint/2010/main" val="2138200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humans exposed to chemicals? Releases to air, water, ground. In drinking water, food, air we breathe and on things we touch. Every second is a possible encounter with pollution. </a:t>
            </a:r>
          </a:p>
          <a:p>
            <a:endParaRPr lang="en-GB" dirty="0"/>
          </a:p>
          <a:p>
            <a:r>
              <a:rPr lang="en-GB" dirty="0"/>
              <a:t>Toxic effects are described in this figure. Liver - All the blood leaving the stomach and intestines passes through the liver. The liver processes this blood and breaks down, balances, and creates the nutrients and also metabolizes drugs into forms that are easier to use for the rest of the body or that are nontoxic. – the liver can be overwhelmed And damaged by too much pollutant; kidney - removes wastes and extra fluid from your body. Your kidneys also remove acid that is produced by the cells of your body and maintain a healthy balance of water, salts, and minerals—such as sodium, calcium, phosphorus, and potassium—in your blood.</a:t>
            </a:r>
          </a:p>
          <a:p>
            <a:endParaRPr lang="en-GB" dirty="0"/>
          </a:p>
          <a:p>
            <a:r>
              <a:rPr lang="en-GB" dirty="0"/>
              <a:t>Acute pollution – effects that are caused within a short period of time after a single exposure – organ injury, coma, death</a:t>
            </a:r>
          </a:p>
          <a:p>
            <a:r>
              <a:rPr lang="en-GB" dirty="0"/>
              <a:t>Chronic (Chronic means something that develops slowly and lasts for a long time) pollution - is permanent pollution caused either by repeated or continuous emissions of pollutants, or the presence of very persistent pollutants.</a:t>
            </a:r>
          </a:p>
        </p:txBody>
      </p:sp>
      <p:sp>
        <p:nvSpPr>
          <p:cNvPr id="4" name="Slide Number Placeholder 3"/>
          <p:cNvSpPr>
            <a:spLocks noGrp="1"/>
          </p:cNvSpPr>
          <p:nvPr>
            <p:ph type="sldNum" sz="quarter" idx="5"/>
          </p:nvPr>
        </p:nvSpPr>
        <p:spPr/>
        <p:txBody>
          <a:bodyPr/>
          <a:lstStyle/>
          <a:p>
            <a:fld id="{F84CF91D-7614-47C6-8CB4-FAA0DCE4B6E2}" type="slidenum">
              <a:rPr lang="en-GB" smtClean="0"/>
              <a:t>2</a:t>
            </a:fld>
            <a:endParaRPr lang="en-GB"/>
          </a:p>
        </p:txBody>
      </p:sp>
    </p:spTree>
    <p:extLst>
      <p:ext uri="{BB962C8B-B14F-4D97-AF65-F5344CB8AC3E}">
        <p14:creationId xmlns:p14="http://schemas.microsoft.com/office/powerpoint/2010/main" val="3505608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Pollutants are distributed throughout the body but may concentrate in certain areas. It may be stored (often in fatty tissue), may be excreted, or transformed into another substance – metabolites – that can be more readily eliminated from the body.</a:t>
            </a:r>
          </a:p>
          <a:p>
            <a:endParaRPr lang="en-GB" dirty="0"/>
          </a:p>
          <a:p>
            <a:endParaRPr lang="en-GB" dirty="0"/>
          </a:p>
          <a:p>
            <a:r>
              <a:rPr lang="en-GB" dirty="0"/>
              <a:t>Liver is most targeted, job is to cleanse blood – pollutants that damage liver are called – hepatotoxins – carbon tetrachloride, chloroform, trichloroethylene, pesticides, heavy metals, steroids.</a:t>
            </a:r>
          </a:p>
          <a:p>
            <a:endParaRPr lang="en-GB" dirty="0"/>
          </a:p>
          <a:p>
            <a:r>
              <a:rPr lang="en-GB" dirty="0"/>
              <a:t>Kidney filters the blood to remove wastes that will be excreted as urine – metals such as cadmium, mercury and lead and chlorinated hydrocarbons.</a:t>
            </a:r>
          </a:p>
          <a:p>
            <a:endParaRPr lang="en-GB" dirty="0"/>
          </a:p>
          <a:p>
            <a:r>
              <a:rPr lang="en-GB" dirty="0"/>
              <a:t>Blood – carbon monoxide, nitrates in water, benzene.</a:t>
            </a:r>
          </a:p>
          <a:p>
            <a:endParaRPr lang="en-GB" dirty="0"/>
          </a:p>
          <a:p>
            <a:r>
              <a:rPr lang="en-GB" dirty="0"/>
              <a:t>Lungs – smoke, asbestos, ozone, dust</a:t>
            </a:r>
          </a:p>
          <a:p>
            <a:endParaRPr lang="en-GB" dirty="0"/>
          </a:p>
          <a:p>
            <a:r>
              <a:rPr lang="en-GB" dirty="0"/>
              <a:t>Skin – cancer from excessive UV radiation</a:t>
            </a:r>
          </a:p>
          <a:p>
            <a:endParaRPr lang="en-GB" dirty="0"/>
          </a:p>
          <a:p>
            <a:endParaRPr lang="en-GB" dirty="0"/>
          </a:p>
          <a:p>
            <a:r>
              <a:rPr lang="en-GB" dirty="0"/>
              <a:t>Carbon tetrachloride is a clear, colourless, volatile liquid with a sweet odour. Carbon tetrachloride is a manufactured chemical and is not expected to occur naturally in the environment. ... In the past, carbon tetrachloride was produced in large quantities to make refrigerant fluid and propellants for aerosol cans.</a:t>
            </a:r>
          </a:p>
          <a:p>
            <a:endParaRPr lang="en-GB" dirty="0"/>
          </a:p>
          <a:p>
            <a:r>
              <a:rPr lang="en-GB" dirty="0"/>
              <a:t>Chloroform was mainly used in the production of refrigerant HCFC-22 (chlorodifluoromethane or hydrochlorofluorocarbon 22) for use in air conditioners or large supermarket freezers. These have been banned in new equipment since 2004, and are being phased out from existing machinery.</a:t>
            </a:r>
          </a:p>
          <a:p>
            <a:endParaRPr lang="en-GB" dirty="0"/>
          </a:p>
          <a:p>
            <a:r>
              <a:rPr lang="en-GB" dirty="0"/>
              <a:t>Chloroform is used in pesticide formulations, as a solvent and chemical intermediate in laboratories and industry, as a cleansing agent, in the production of dyes, in fire extinguishers and in the pharmaceutical and rubber industries. It is also used in the manufacture of fluorocarbon plastics, resins and propellants.</a:t>
            </a:r>
          </a:p>
          <a:p>
            <a:endParaRPr lang="en-GB" dirty="0"/>
          </a:p>
          <a:p>
            <a:r>
              <a:rPr lang="en-GB" dirty="0"/>
              <a:t>In the past, chloroform was extensively used to induce and maintain medical anaesthesia. Its use as an anaesthetic was discontinued due to the severe adverse health effects associated with its use.</a:t>
            </a:r>
          </a:p>
          <a:p>
            <a:endParaRPr lang="en-GB" dirty="0"/>
          </a:p>
          <a:p>
            <a:r>
              <a:rPr lang="en-GB" dirty="0"/>
              <a:t>trichloroethylene is a colourless, highly volatile liquid with a sweet odour, it is mainly used in metal cleaning and degreasing. In the past it has been used as a grain fumigant, an anaesthetic and in the dry cleaning industry. Breathing in trichloroethylene can cause excitement, dizziness, headache, nausea and vomiting followed by drowsiness and coma. More severe exposures may cause heart problems and in some cases death. Drinking trichloroethylene can cause burning of the mouth and throat, nausea, vomiting</a:t>
            </a:r>
          </a:p>
          <a:p>
            <a:r>
              <a:rPr lang="en-GB" dirty="0"/>
              <a:t>and diarrhoea. The International Agency for Research on Cancer (IARC) has classified trichloroethylene as having the ability to cause cancer in humans</a:t>
            </a:r>
          </a:p>
          <a:p>
            <a:endParaRPr lang="en-GB" dirty="0"/>
          </a:p>
          <a:p>
            <a:r>
              <a:rPr lang="en-GB" dirty="0"/>
              <a:t>Chlorinated hydrocarbons – CHC is a generic term given to compounds containing chlorine, carbon and hydrogen. The term can be used to describe organochlorine pesticides such as lindane and DDT, industrial chemicals such as polychlorinated biphenyls (PCB), and chlorine waste products such as dioxins and furans.</a:t>
            </a:r>
          </a:p>
          <a:p>
            <a:endParaRPr lang="en-GB" dirty="0"/>
          </a:p>
          <a:p>
            <a:endParaRPr lang="en-GB" dirty="0"/>
          </a:p>
        </p:txBody>
      </p:sp>
      <p:sp>
        <p:nvSpPr>
          <p:cNvPr id="4" name="Slide Number Placeholder 3"/>
          <p:cNvSpPr>
            <a:spLocks noGrp="1"/>
          </p:cNvSpPr>
          <p:nvPr>
            <p:ph type="sldNum" sz="quarter" idx="5"/>
          </p:nvPr>
        </p:nvSpPr>
        <p:spPr/>
        <p:txBody>
          <a:bodyPr/>
          <a:lstStyle/>
          <a:p>
            <a:fld id="{F84CF91D-7614-47C6-8CB4-FAA0DCE4B6E2}" type="slidenum">
              <a:rPr lang="en-GB" smtClean="0"/>
              <a:t>3</a:t>
            </a:fld>
            <a:endParaRPr lang="en-GB"/>
          </a:p>
        </p:txBody>
      </p:sp>
    </p:spTree>
    <p:extLst>
      <p:ext uri="{BB962C8B-B14F-4D97-AF65-F5344CB8AC3E}">
        <p14:creationId xmlns:p14="http://schemas.microsoft.com/office/powerpoint/2010/main" val="261558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task:</a:t>
            </a:r>
          </a:p>
          <a:p>
            <a:r>
              <a:rPr lang="en-GB" dirty="0"/>
              <a:t>1 – google search + image</a:t>
            </a:r>
          </a:p>
          <a:p>
            <a:r>
              <a:rPr lang="en-GB" dirty="0"/>
              <a:t>2 – library search – book + peer reviewed paper</a:t>
            </a:r>
          </a:p>
          <a:p>
            <a:r>
              <a:rPr lang="en-GB" dirty="0"/>
              <a:t>3 – map key points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 structure 2 minute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Other 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https://www.hse.gov.uk/coshh/basics/exposurelimits.htm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https://www.gov.uk/government/publications/state-of-the-environment/state-of-the-environment-health-people-and-the-environment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https://www.ons.gov.uk/releases/ukenvironmentalaccounts2021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https://research.senedd.wales/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F84CF91D-7614-47C6-8CB4-FAA0DCE4B6E2}" type="slidenum">
              <a:rPr lang="en-GB" smtClean="0"/>
              <a:t>7</a:t>
            </a:fld>
            <a:endParaRPr lang="en-GB"/>
          </a:p>
        </p:txBody>
      </p:sp>
    </p:spTree>
    <p:extLst>
      <p:ext uri="{BB962C8B-B14F-4D97-AF65-F5344CB8AC3E}">
        <p14:creationId xmlns:p14="http://schemas.microsoft.com/office/powerpoint/2010/main" val="664810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Wikipedia</a:t>
            </a:r>
          </a:p>
        </p:txBody>
      </p:sp>
      <p:sp>
        <p:nvSpPr>
          <p:cNvPr id="4" name="Slide Number Placeholder 3"/>
          <p:cNvSpPr>
            <a:spLocks noGrp="1"/>
          </p:cNvSpPr>
          <p:nvPr>
            <p:ph type="sldNum" sz="quarter" idx="5"/>
          </p:nvPr>
        </p:nvSpPr>
        <p:spPr/>
        <p:txBody>
          <a:bodyPr/>
          <a:lstStyle/>
          <a:p>
            <a:fld id="{F84CF91D-7614-47C6-8CB4-FAA0DCE4B6E2}" type="slidenum">
              <a:rPr lang="en-GB" smtClean="0"/>
              <a:t>9</a:t>
            </a:fld>
            <a:endParaRPr lang="en-GB"/>
          </a:p>
        </p:txBody>
      </p:sp>
    </p:spTree>
    <p:extLst>
      <p:ext uri="{BB962C8B-B14F-4D97-AF65-F5344CB8AC3E}">
        <p14:creationId xmlns:p14="http://schemas.microsoft.com/office/powerpoint/2010/main" val="314784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assess exposure:</a:t>
            </a:r>
          </a:p>
          <a:p>
            <a:r>
              <a:rPr lang="en-GB" dirty="0"/>
              <a:t>Source of potential pollutants listed and investigated</a:t>
            </a:r>
          </a:p>
          <a:p>
            <a:r>
              <a:rPr lang="en-GB" dirty="0"/>
              <a:t>Pathways must be identified and evaluated</a:t>
            </a:r>
          </a:p>
          <a:p>
            <a:r>
              <a:rPr lang="en-GB" dirty="0"/>
              <a:t>Contact between receptor and pollutant must be measured and </a:t>
            </a:r>
            <a:r>
              <a:rPr lang="en-GB" dirty="0" err="1"/>
              <a:t>evlauated</a:t>
            </a:r>
            <a:endParaRPr lang="en-GB" dirty="0"/>
          </a:p>
        </p:txBody>
      </p:sp>
      <p:sp>
        <p:nvSpPr>
          <p:cNvPr id="4" name="Slide Number Placeholder 3"/>
          <p:cNvSpPr>
            <a:spLocks noGrp="1"/>
          </p:cNvSpPr>
          <p:nvPr>
            <p:ph type="sldNum" sz="quarter" idx="5"/>
          </p:nvPr>
        </p:nvSpPr>
        <p:spPr/>
        <p:txBody>
          <a:bodyPr/>
          <a:lstStyle/>
          <a:p>
            <a:fld id="{F84CF91D-7614-47C6-8CB4-FAA0DCE4B6E2}" type="slidenum">
              <a:rPr lang="en-GB" smtClean="0"/>
              <a:t>10</a:t>
            </a:fld>
            <a:endParaRPr lang="en-GB"/>
          </a:p>
        </p:txBody>
      </p:sp>
    </p:spTree>
    <p:extLst>
      <p:ext uri="{BB962C8B-B14F-4D97-AF65-F5344CB8AC3E}">
        <p14:creationId xmlns:p14="http://schemas.microsoft.com/office/powerpoint/2010/main" val="2908711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dirty="0"/>
              <a:t>How to assess impact?</a:t>
            </a:r>
          </a:p>
          <a:p>
            <a:pPr lvl="0">
              <a:spcBef>
                <a:spcPts val="0"/>
              </a:spcBef>
              <a:buNone/>
            </a:pPr>
            <a:r>
              <a:rPr lang="en-GB" dirty="0"/>
              <a:t>Number of people, fauna, flora exposed; duration of exposure; amounts of contaminated air, water etc measured during exposure; background natural pollution levels; past exposure to pollution; varying capacity of humans, fauna and flora to cope with pollutants. </a:t>
            </a:r>
          </a:p>
          <a:p>
            <a:pPr lvl="0">
              <a:spcBef>
                <a:spcPts val="0"/>
              </a:spcBef>
              <a:buNone/>
            </a:pPr>
            <a:endParaRPr lang="en-GB" dirty="0"/>
          </a:p>
          <a:p>
            <a:pPr lvl="0">
              <a:spcBef>
                <a:spcPts val="0"/>
              </a:spcBef>
              <a:buNone/>
            </a:pPr>
            <a:r>
              <a:rPr lang="en-GB" dirty="0"/>
              <a:t>This all based on an assumption that there is a safe level of pollution that is acceptable.</a:t>
            </a:r>
          </a:p>
          <a:p>
            <a:pPr lvl="0">
              <a:spcBef>
                <a:spcPts val="0"/>
              </a:spcBef>
              <a:buNone/>
            </a:pPr>
            <a:endParaRPr lang="en-GB" dirty="0"/>
          </a:p>
          <a:p>
            <a:pPr lvl="0">
              <a:spcBef>
                <a:spcPts val="0"/>
              </a:spcBef>
              <a:buNone/>
            </a:pPr>
            <a:r>
              <a:rPr lang="en-GB" dirty="0"/>
              <a:t>This all requires time, money, expertise, specialist equipment.</a:t>
            </a:r>
          </a:p>
          <a:p>
            <a:pPr lvl="0">
              <a:spcBef>
                <a:spcPts val="0"/>
              </a:spcBef>
              <a:buNone/>
            </a:pPr>
            <a:endParaRPr lang="en-GB" dirty="0"/>
          </a:p>
          <a:p>
            <a:pPr lvl="0">
              <a:spcBef>
                <a:spcPts val="0"/>
              </a:spcBef>
              <a:buNone/>
            </a:pPr>
            <a:r>
              <a:rPr lang="en-GB" dirty="0"/>
              <a:t>Task – identify </a:t>
            </a:r>
          </a:p>
          <a:p>
            <a:pPr lvl="0">
              <a:spcBef>
                <a:spcPts val="0"/>
              </a:spcBef>
              <a:buNone/>
            </a:pPr>
            <a:r>
              <a:rPr lang="en-GB" dirty="0"/>
              <a:t>Point source</a:t>
            </a:r>
          </a:p>
          <a:p>
            <a:pPr lvl="0">
              <a:spcBef>
                <a:spcPts val="0"/>
              </a:spcBef>
              <a:buNone/>
            </a:pPr>
            <a:r>
              <a:rPr lang="en-GB" dirty="0"/>
              <a:t>Diffuse</a:t>
            </a:r>
          </a:p>
          <a:p>
            <a:pPr lvl="0">
              <a:spcBef>
                <a:spcPts val="0"/>
              </a:spcBef>
              <a:buNone/>
            </a:pPr>
            <a:endParaRPr lang="en-GB" dirty="0"/>
          </a:p>
          <a:p>
            <a:pPr lvl="0">
              <a:spcBef>
                <a:spcPts val="0"/>
              </a:spcBef>
              <a:buNone/>
            </a:pPr>
            <a:endParaRPr lang="en-GB" dirty="0"/>
          </a:p>
          <a:p>
            <a:pPr lvl="0">
              <a:spcBef>
                <a:spcPts val="0"/>
              </a:spcBef>
              <a:buNone/>
            </a:pPr>
            <a:endParaRPr dirty="0"/>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21945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https://research.senedd.wales/research-articles/clean-air-for-wales/ PM10</a:t>
            </a:r>
          </a:p>
        </p:txBody>
      </p:sp>
      <p:sp>
        <p:nvSpPr>
          <p:cNvPr id="4" name="Slide Number Placeholder 3"/>
          <p:cNvSpPr>
            <a:spLocks noGrp="1"/>
          </p:cNvSpPr>
          <p:nvPr>
            <p:ph type="sldNum" sz="quarter" idx="5"/>
          </p:nvPr>
        </p:nvSpPr>
        <p:spPr/>
        <p:txBody>
          <a:bodyPr/>
          <a:lstStyle/>
          <a:p>
            <a:fld id="{F84CF91D-7614-47C6-8CB4-FAA0DCE4B6E2}" type="slidenum">
              <a:rPr lang="en-GB" smtClean="0"/>
              <a:t>15</a:t>
            </a:fld>
            <a:endParaRPr lang="en-GB"/>
          </a:p>
        </p:txBody>
      </p:sp>
    </p:spTree>
    <p:extLst>
      <p:ext uri="{BB962C8B-B14F-4D97-AF65-F5344CB8AC3E}">
        <p14:creationId xmlns:p14="http://schemas.microsoft.com/office/powerpoint/2010/main" val="3306394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https://assets.publishing.service.gov.uk/government/uploads/system/uploads/attachment_data/file/291527/scho0811buce-e-e.pdf</a:t>
            </a:r>
          </a:p>
          <a:p>
            <a:endParaRPr lang="en-GB" dirty="0"/>
          </a:p>
        </p:txBody>
      </p:sp>
      <p:sp>
        <p:nvSpPr>
          <p:cNvPr id="4" name="Slide Number Placeholder 3"/>
          <p:cNvSpPr>
            <a:spLocks noGrp="1"/>
          </p:cNvSpPr>
          <p:nvPr>
            <p:ph type="sldNum" sz="quarter" idx="5"/>
          </p:nvPr>
        </p:nvSpPr>
        <p:spPr/>
        <p:txBody>
          <a:bodyPr/>
          <a:lstStyle/>
          <a:p>
            <a:fld id="{F84CF91D-7614-47C6-8CB4-FAA0DCE4B6E2}" type="slidenum">
              <a:rPr lang="en-GB" smtClean="0"/>
              <a:t>17</a:t>
            </a:fld>
            <a:endParaRPr lang="en-GB"/>
          </a:p>
        </p:txBody>
      </p:sp>
    </p:spTree>
    <p:extLst>
      <p:ext uri="{BB962C8B-B14F-4D97-AF65-F5344CB8AC3E}">
        <p14:creationId xmlns:p14="http://schemas.microsoft.com/office/powerpoint/2010/main" val="1440843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Allometric - allometry, also called biological scaling, in biology, the change in organisms in relation to proportional changes in body size</a:t>
            </a:r>
          </a:p>
          <a:p>
            <a:r>
              <a:rPr lang="en-GB" dirty="0"/>
              <a:t>BCF – bioconcentration factors</a:t>
            </a:r>
          </a:p>
        </p:txBody>
      </p:sp>
      <p:sp>
        <p:nvSpPr>
          <p:cNvPr id="4" name="Slide Number Placeholder 3"/>
          <p:cNvSpPr>
            <a:spLocks noGrp="1"/>
          </p:cNvSpPr>
          <p:nvPr>
            <p:ph type="sldNum" sz="quarter" idx="5"/>
          </p:nvPr>
        </p:nvSpPr>
        <p:spPr/>
        <p:txBody>
          <a:bodyPr/>
          <a:lstStyle/>
          <a:p>
            <a:fld id="{F84CF91D-7614-47C6-8CB4-FAA0DCE4B6E2}" type="slidenum">
              <a:rPr lang="en-GB" smtClean="0"/>
              <a:t>20</a:t>
            </a:fld>
            <a:endParaRPr lang="en-GB"/>
          </a:p>
        </p:txBody>
      </p:sp>
    </p:spTree>
    <p:extLst>
      <p:ext uri="{BB962C8B-B14F-4D97-AF65-F5344CB8AC3E}">
        <p14:creationId xmlns:p14="http://schemas.microsoft.com/office/powerpoint/2010/main" val="4060110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BMF determined from a laboratory feeding study (where exposure is via the diet alone) is NOT the same as a BMF determined in a field study (where, for aquatic organisms, exposure will be via both diet and water). For this reason, the BMF derived from a feeding study will be designated as </a:t>
            </a:r>
            <a:r>
              <a:rPr lang="en-GB" dirty="0" err="1"/>
              <a:t>BMFfood</a:t>
            </a:r>
            <a:r>
              <a:rPr lang="en-GB" dirty="0"/>
              <a:t> in this report. It is important to bear in mind this distinction when using such BMF values. </a:t>
            </a:r>
          </a:p>
        </p:txBody>
      </p:sp>
      <p:sp>
        <p:nvSpPr>
          <p:cNvPr id="4" name="Slide Number Placeholder 3"/>
          <p:cNvSpPr>
            <a:spLocks noGrp="1"/>
          </p:cNvSpPr>
          <p:nvPr>
            <p:ph type="sldNum" sz="quarter" idx="5"/>
          </p:nvPr>
        </p:nvSpPr>
        <p:spPr/>
        <p:txBody>
          <a:bodyPr/>
          <a:lstStyle/>
          <a:p>
            <a:fld id="{F84CF91D-7614-47C6-8CB4-FAA0DCE4B6E2}" type="slidenum">
              <a:rPr lang="en-GB" smtClean="0"/>
              <a:t>25</a:t>
            </a:fld>
            <a:endParaRPr lang="en-GB"/>
          </a:p>
        </p:txBody>
      </p:sp>
    </p:spTree>
    <p:extLst>
      <p:ext uri="{BB962C8B-B14F-4D97-AF65-F5344CB8AC3E}">
        <p14:creationId xmlns:p14="http://schemas.microsoft.com/office/powerpoint/2010/main" val="3058032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0F2B8-2DE0-42C9-901D-1BB3D26CCC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2ABCBE-D12F-4C7C-8489-4C86A57D8E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5CB218-8A68-40E9-881A-271DDFF5BAE1}"/>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5" name="Footer Placeholder 4">
            <a:extLst>
              <a:ext uri="{FF2B5EF4-FFF2-40B4-BE49-F238E27FC236}">
                <a16:creationId xmlns:a16="http://schemas.microsoft.com/office/drawing/2014/main" id="{C9014E7A-5A33-4325-B9B0-1FCF3070FE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B0CCA-D115-4658-98F4-C1F252E0905A}"/>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822722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B5530-F48D-4129-AB24-A194736C0A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C33DB9-5C58-4CBF-945A-BB55D210A3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A5DDCF-3DB0-4562-BFC7-28B6E4B62B20}"/>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5" name="Footer Placeholder 4">
            <a:extLst>
              <a:ext uri="{FF2B5EF4-FFF2-40B4-BE49-F238E27FC236}">
                <a16:creationId xmlns:a16="http://schemas.microsoft.com/office/drawing/2014/main" id="{E508122E-E83F-406D-8625-4CC3AD77C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E9127-0AD4-451E-B3BB-244041A2AD10}"/>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3918552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C5C99-B8F9-4EE9-BA5C-CEC8A47725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CFC231-DDAD-487F-9C91-7181DB3AA6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51A3B6-9A4B-4158-8819-FC4A1A31D4CF}"/>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5" name="Footer Placeholder 4">
            <a:extLst>
              <a:ext uri="{FF2B5EF4-FFF2-40B4-BE49-F238E27FC236}">
                <a16:creationId xmlns:a16="http://schemas.microsoft.com/office/drawing/2014/main" id="{C0CC7456-95AB-4271-916E-4CC19155F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95A38-A294-4147-AC83-53D59943F733}"/>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3873399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30D10-E873-4E16-8722-A0C29C88DA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76A4D4-D593-44C2-9173-50180CDB69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263E2C-2FEB-4BE2-9CFB-17A2ED84C7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87108E-8B84-480D-B4D6-0D53046B2178}"/>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6" name="Footer Placeholder 5">
            <a:extLst>
              <a:ext uri="{FF2B5EF4-FFF2-40B4-BE49-F238E27FC236}">
                <a16:creationId xmlns:a16="http://schemas.microsoft.com/office/drawing/2014/main" id="{93B57B25-1E56-4F6B-9FC6-154753C60B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B8CFB6-5A2E-478C-B91E-FCDD4F214E0A}"/>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254364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4C20-D07D-4021-B3F6-4630F1572B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6ADFAA-3322-499F-A495-6A28DFA3C5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D8E217-EE53-4401-9D18-3ECBCDD234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095480-EEAD-47A3-A463-CB6FD0EDBA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1254D9-B187-4B6D-8CCD-10748FFDA1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C8B0B6-F138-4DE8-A519-17F4E546599C}"/>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8" name="Footer Placeholder 7">
            <a:extLst>
              <a:ext uri="{FF2B5EF4-FFF2-40B4-BE49-F238E27FC236}">
                <a16:creationId xmlns:a16="http://schemas.microsoft.com/office/drawing/2014/main" id="{E8313B58-544D-4B47-A27D-E461DD7652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7000E5-58D9-40E4-9CEA-707FC245DD6A}"/>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3889201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4E3F6-6453-4E11-A98A-8DB70BBF42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B156EF-47DC-467C-A6A6-9A27C40F0F5C}"/>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4" name="Footer Placeholder 3">
            <a:extLst>
              <a:ext uri="{FF2B5EF4-FFF2-40B4-BE49-F238E27FC236}">
                <a16:creationId xmlns:a16="http://schemas.microsoft.com/office/drawing/2014/main" id="{C9A50B16-B425-4103-8660-0ECA521C2D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CF60EC-6159-4181-8841-6BB0C84DA951}"/>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4069520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C4D92C-1F8F-4609-B13A-46F156F06132}"/>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3" name="Footer Placeholder 2">
            <a:extLst>
              <a:ext uri="{FF2B5EF4-FFF2-40B4-BE49-F238E27FC236}">
                <a16:creationId xmlns:a16="http://schemas.microsoft.com/office/drawing/2014/main" id="{D96B9321-6AB6-496C-BC4F-542F561F34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B4B53B-86F8-48A8-B688-C8A5EC7E9D01}"/>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1736621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E3408-7993-47E5-843A-AE7B6EC58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55789B-1F37-43E4-81E4-FE5D451535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01155B-7ED4-48F9-9EDC-AF7157775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58C6CE-7913-4B6B-98CA-81EFF73F927B}"/>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6" name="Footer Placeholder 5">
            <a:extLst>
              <a:ext uri="{FF2B5EF4-FFF2-40B4-BE49-F238E27FC236}">
                <a16:creationId xmlns:a16="http://schemas.microsoft.com/office/drawing/2014/main" id="{16B201B1-598D-4BBC-8678-48F267937F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905A50-C887-40E7-8395-AE12F9EFE09A}"/>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3100804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B6BEB-C620-406E-A0DA-F6C3608593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A5981F-E4FC-431A-A857-D53742BD26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0AD53B-52B3-4381-AD53-BA61D82BF1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987255-81E0-4E51-981D-AB05148FA066}"/>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6" name="Footer Placeholder 5">
            <a:extLst>
              <a:ext uri="{FF2B5EF4-FFF2-40B4-BE49-F238E27FC236}">
                <a16:creationId xmlns:a16="http://schemas.microsoft.com/office/drawing/2014/main" id="{18AA47E3-1577-412A-B328-79646D0C5C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146455-DE17-4400-BF4D-7E2B278AEE87}"/>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3010773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FA730-0D6B-4802-B5C4-04B80D95A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99280E-8B26-43B4-86A0-EDFCE54BDE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A60FA0-CADD-4604-BCAE-8E253811C097}"/>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5" name="Footer Placeholder 4">
            <a:extLst>
              <a:ext uri="{FF2B5EF4-FFF2-40B4-BE49-F238E27FC236}">
                <a16:creationId xmlns:a16="http://schemas.microsoft.com/office/drawing/2014/main" id="{61992898-AE25-4917-ACC8-57551259EF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AE4BB5-809A-4C77-91A8-3A8211AF26F7}"/>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3508235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1F4244-446D-497C-B551-47BEBDBF26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F008FA-7189-454C-8C58-9BE1494741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863ABA-4FD5-4F04-BDB2-59304FB77B81}"/>
              </a:ext>
            </a:extLst>
          </p:cNvPr>
          <p:cNvSpPr>
            <a:spLocks noGrp="1"/>
          </p:cNvSpPr>
          <p:nvPr>
            <p:ph type="dt" sz="half" idx="10"/>
          </p:nvPr>
        </p:nvSpPr>
        <p:spPr/>
        <p:txBody>
          <a:bodyPr/>
          <a:lstStyle/>
          <a:p>
            <a:fld id="{B91DC820-F7A7-4AC3-8CE1-35C9E517AB98}" type="datetimeFigureOut">
              <a:rPr lang="en-GB" smtClean="0"/>
              <a:t>24/02/2022</a:t>
            </a:fld>
            <a:endParaRPr lang="en-GB"/>
          </a:p>
        </p:txBody>
      </p:sp>
      <p:sp>
        <p:nvSpPr>
          <p:cNvPr id="5" name="Footer Placeholder 4">
            <a:extLst>
              <a:ext uri="{FF2B5EF4-FFF2-40B4-BE49-F238E27FC236}">
                <a16:creationId xmlns:a16="http://schemas.microsoft.com/office/drawing/2014/main" id="{0BD11FE2-7AB8-4142-B873-AD3862C48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40DEE1-C25D-4856-90D5-887AAAB4A080}"/>
              </a:ext>
            </a:extLst>
          </p:cNvPr>
          <p:cNvSpPr>
            <a:spLocks noGrp="1"/>
          </p:cNvSpPr>
          <p:nvPr>
            <p:ph type="sldNum" sz="quarter" idx="12"/>
          </p:nvPr>
        </p:nvSpPr>
        <p:spPr/>
        <p:txBody>
          <a:bodyPr/>
          <a:lstStyle/>
          <a:p>
            <a:fld id="{FD58B812-94D0-4E3B-AA06-E071AEFACD11}" type="slidenum">
              <a:rPr lang="en-GB" smtClean="0"/>
              <a:t>‹#›</a:t>
            </a:fld>
            <a:endParaRPr lang="en-GB"/>
          </a:p>
        </p:txBody>
      </p:sp>
    </p:spTree>
    <p:extLst>
      <p:ext uri="{BB962C8B-B14F-4D97-AF65-F5344CB8AC3E}">
        <p14:creationId xmlns:p14="http://schemas.microsoft.com/office/powerpoint/2010/main" val="2204656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11529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23876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903679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72416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57093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898519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735347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19983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3802239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519838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2/24/2022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5722160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About us slide">
    <p:spTree>
      <p:nvGrpSpPr>
        <p:cNvPr id="1" name="Shape 59"/>
        <p:cNvGrpSpPr/>
        <p:nvPr/>
      </p:nvGrpSpPr>
      <p:grpSpPr>
        <a:xfrm>
          <a:off x="0" y="0"/>
          <a:ext cx="0" cy="0"/>
          <a:chOff x="0" y="0"/>
          <a:chExt cx="0" cy="0"/>
        </a:xfrm>
      </p:grpSpPr>
      <p:sp>
        <p:nvSpPr>
          <p:cNvPr id="60" name="Shape 60"/>
          <p:cNvSpPr txBox="1">
            <a:spLocks noGrp="1"/>
          </p:cNvSpPr>
          <p:nvPr>
            <p:ph type="title"/>
          </p:nvPr>
        </p:nvSpPr>
        <p:spPr>
          <a:xfrm>
            <a:off x="478139" y="534887"/>
            <a:ext cx="5306965" cy="275886"/>
          </a:xfrm>
          <a:prstGeom prst="rect">
            <a:avLst/>
          </a:prstGeom>
          <a:noFill/>
          <a:ln>
            <a:noFill/>
          </a:ln>
        </p:spPr>
        <p:txBody>
          <a:bodyPr lIns="91425" tIns="91425" rIns="91425" bIns="91425" anchor="t" anchorCtr="0"/>
          <a:lstStyle>
            <a:lvl1pPr marL="0" marR="0" lvl="0" indent="0" algn="l" rtl="0">
              <a:spcBef>
                <a:spcPts val="0"/>
              </a:spcBef>
              <a:buClr>
                <a:schemeClr val="dk1"/>
              </a:buClr>
              <a:buFont typeface="Calibri"/>
              <a:buNone/>
              <a:defRPr sz="3333"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1" name="Shape 61"/>
          <p:cNvSpPr txBox="1">
            <a:spLocks noGrp="1"/>
          </p:cNvSpPr>
          <p:nvPr>
            <p:ph type="body" idx="1"/>
          </p:nvPr>
        </p:nvSpPr>
        <p:spPr>
          <a:xfrm>
            <a:off x="449037" y="1743742"/>
            <a:ext cx="10905067" cy="3905250"/>
          </a:xfrm>
          <a:prstGeom prst="rect">
            <a:avLst/>
          </a:prstGeom>
          <a:noFill/>
          <a:ln>
            <a:noFill/>
          </a:ln>
        </p:spPr>
        <p:txBody>
          <a:bodyPr lIns="91425" tIns="91425" rIns="91425" bIns="91425" anchor="t" anchorCtr="0"/>
          <a:lstStyle>
            <a:lvl1pPr marL="685783" marR="0" lvl="0" indent="-457183" algn="l" rtl="0">
              <a:spcBef>
                <a:spcPts val="720"/>
              </a:spcBef>
              <a:buClr>
                <a:srgbClr val="660066"/>
              </a:buClr>
              <a:buSzPct val="100000"/>
              <a:buFont typeface="Arial"/>
              <a:buChar char="•"/>
              <a:defRPr sz="3600" b="0" i="0" u="none" strike="noStrike" cap="none">
                <a:solidFill>
                  <a:srgbClr val="000000"/>
                </a:solidFill>
                <a:latin typeface="Calibri"/>
                <a:ea typeface="Calibri"/>
                <a:cs typeface="Calibri"/>
                <a:sym typeface="Calibri"/>
              </a:defRPr>
            </a:lvl1pPr>
            <a:lvl2pPr marL="1066773" marR="0" lvl="1" indent="-317472"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2pPr>
            <a:lvl3pPr marL="1676358" marR="0" lvl="2" indent="-317457"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3pPr>
            <a:lvl4pPr marL="2285943" marR="0" lvl="3" indent="-317443"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4pPr>
            <a:lvl5pPr marL="2895528" marR="0" lvl="4" indent="-317427"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5pPr>
            <a:lvl6pPr marL="3352716" marR="0" lvl="5" indent="-148061"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6pPr>
            <a:lvl7pPr marL="3962301" marR="0" lvl="6" indent="-148046"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7pPr>
            <a:lvl8pPr marL="4571886" marR="0" lvl="7" indent="-148031"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8pPr>
            <a:lvl9pPr marL="5181470" marR="0" lvl="8" indent="-148015"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3551799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2/24/2022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487089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9920639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2/24/2022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2735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533682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2/24/2022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16958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2/24/2022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2541247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2/24/2022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2988447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2/24/2022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9251082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2/24/2022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6287892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3843974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2/24/2022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1633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B32436-A57F-4646-86DB-B09B48667E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2CAE8B-C56D-410C-9509-B9ED4CF399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AE302-CEE4-42EB-93F7-CDCA650ABF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1DC820-F7A7-4AC3-8CE1-35C9E517AB98}" type="datetimeFigureOut">
              <a:rPr lang="en-GB" smtClean="0"/>
              <a:t>24/02/2022</a:t>
            </a:fld>
            <a:endParaRPr lang="en-GB"/>
          </a:p>
        </p:txBody>
      </p:sp>
      <p:sp>
        <p:nvSpPr>
          <p:cNvPr id="5" name="Footer Placeholder 4">
            <a:extLst>
              <a:ext uri="{FF2B5EF4-FFF2-40B4-BE49-F238E27FC236}">
                <a16:creationId xmlns:a16="http://schemas.microsoft.com/office/drawing/2014/main" id="{2ED098F4-F703-4686-B287-E91C14E858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9877BF-D56C-4C7C-9E00-5DA040E19A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58B812-94D0-4E3B-AA06-E071AEFACD11}" type="slidenum">
              <a:rPr lang="en-GB" smtClean="0"/>
              <a:t>‹#›</a:t>
            </a:fld>
            <a:endParaRPr lang="en-GB"/>
          </a:p>
        </p:txBody>
      </p:sp>
    </p:spTree>
    <p:extLst>
      <p:ext uri="{BB962C8B-B14F-4D97-AF65-F5344CB8AC3E}">
        <p14:creationId xmlns:p14="http://schemas.microsoft.com/office/powerpoint/2010/main" val="2123002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2/24/2022</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850917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2/24/2022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488328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collections/chemical-hazards-compendium"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3.xml"/><Relationship Id="rId1" Type="http://schemas.openxmlformats.org/officeDocument/2006/relationships/video" Target="https://www.youtube.com/embed/ihFkyPv1jtU?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3.xml"/><Relationship Id="rId1" Type="http://schemas.openxmlformats.org/officeDocument/2006/relationships/video" Target="https://www.youtube.com/embed/v33CgWJ2TZ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Video 12">
            <a:extLst>
              <a:ext uri="{FF2B5EF4-FFF2-40B4-BE49-F238E27FC236}">
                <a16:creationId xmlns:a16="http://schemas.microsoft.com/office/drawing/2014/main" id="{F7AA073D-EBA4-4457-B0D6-234381962FC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CD196-AAC9-4AC6-955D-45B10AC73A23}"/>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ANTHROPOGENIC IMPACTS ON FAUNA AND FLORA</a:t>
            </a:r>
          </a:p>
        </p:txBody>
      </p:sp>
      <p:sp>
        <p:nvSpPr>
          <p:cNvPr id="3" name="Subtitle 2">
            <a:extLst>
              <a:ext uri="{FF2B5EF4-FFF2-40B4-BE49-F238E27FC236}">
                <a16:creationId xmlns:a16="http://schemas.microsoft.com/office/drawing/2014/main" id="{984CDF70-22AB-4BBF-A25B-F1BA237B1487}"/>
              </a:ext>
            </a:extLst>
          </p:cNvPr>
          <p:cNvSpPr>
            <a:spLocks noGrp="1"/>
          </p:cNvSpPr>
          <p:nvPr>
            <p:ph type="subTitle" idx="1"/>
          </p:nvPr>
        </p:nvSpPr>
        <p:spPr>
          <a:xfrm>
            <a:off x="3048" y="4592353"/>
            <a:ext cx="10058400" cy="1664297"/>
          </a:xfrm>
          <a:effectLst>
            <a:outerShdw blurRad="50800" dist="38100" dir="2700000" algn="tl" rotWithShape="0">
              <a:prstClr val="black">
                <a:alpha val="40000"/>
              </a:prstClr>
            </a:outerShdw>
          </a:effectLst>
        </p:spPr>
        <p:txBody>
          <a:bodyPr>
            <a:normAutofit/>
          </a:bodyPr>
          <a:lstStyle/>
          <a:p>
            <a:r>
              <a:rPr lang="en-GB" sz="3600" dirty="0">
                <a:solidFill>
                  <a:srgbClr val="FFFFFF"/>
                </a:solidFill>
              </a:rPr>
              <a:t>TOXIC HAZARDS</a:t>
            </a:r>
          </a:p>
          <a:p>
            <a:endParaRPr lang="en-GB" sz="1300" dirty="0">
              <a:solidFill>
                <a:srgbClr val="FFFFFF"/>
              </a:solidFill>
            </a:endParaRPr>
          </a:p>
          <a:p>
            <a:endParaRPr lang="en-GB" sz="1300" dirty="0">
              <a:solidFill>
                <a:srgbClr val="FFFFFF"/>
              </a:solidFill>
            </a:endParaRPr>
          </a:p>
          <a:p>
            <a:pPr algn="l"/>
            <a:r>
              <a:rPr lang="en-GB" sz="1300" dirty="0">
                <a:solidFill>
                  <a:srgbClr val="FFFFFF"/>
                </a:solidFill>
              </a:rPr>
              <a:t>DR. MIKE GOODFELLOW-SMITH</a:t>
            </a:r>
          </a:p>
        </p:txBody>
      </p:sp>
    </p:spTree>
    <p:extLst>
      <p:ext uri="{BB962C8B-B14F-4D97-AF65-F5344CB8AC3E}">
        <p14:creationId xmlns:p14="http://schemas.microsoft.com/office/powerpoint/2010/main" val="264561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3"/>
                                        </p:tgtEl>
                                      </p:cBhvr>
                                    </p:cmd>
                                  </p:childTnLst>
                                </p:cTn>
                              </p:par>
                            </p:childTnLst>
                          </p:cTn>
                        </p:par>
                      </p:childTnLst>
                    </p:cTn>
                  </p:par>
                </p:childTnLst>
              </p:cTn>
              <p:nextCondLst>
                <p:cond evt="onClick" delay="0">
                  <p:tgtEl>
                    <p:spTgt spid="13"/>
                  </p:tgtEl>
                </p:cond>
              </p:nextCondLst>
            </p:seq>
            <p:video>
              <p:cMediaNode mute="1">
                <p:cTn id="12" repeatCount="indefinite" fill="hold" display="0">
                  <p:stCondLst>
                    <p:cond delay="indefinite"/>
                  </p:stCondLst>
                </p:cTn>
                <p:tgtEl>
                  <p:spTgt spid="13"/>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ntroduction to Environmental Engineering and Science (3rd ed.) - ppt  download">
            <a:extLst>
              <a:ext uri="{FF2B5EF4-FFF2-40B4-BE49-F238E27FC236}">
                <a16:creationId xmlns:a16="http://schemas.microsoft.com/office/drawing/2014/main" id="{D0ADAB58-7526-4897-AEDA-FEB48F0B56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17849" y="457200"/>
            <a:ext cx="8218649"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698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4577" name="Picture 2" descr="http://upload.wikimedia.org/wikipedia/commons/d/df/Health_effects_of_pollution.pn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rot="210346">
            <a:off x="5550142" y="927703"/>
            <a:ext cx="6417380" cy="45563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219200" y="2955925"/>
            <a:ext cx="3285553" cy="3216274"/>
          </a:xfrm>
          <a:prstGeom prst="rect">
            <a:avLst/>
          </a:prstGeom>
        </p:spPr>
        <p:txBody>
          <a:bodyPr vert="horz" lIns="91440" tIns="45720" rIns="91440" bIns="45720" rtlCol="0">
            <a:normAutofit/>
          </a:bodyPr>
          <a:lstStyle/>
          <a:p>
            <a:pPr marL="0" marR="0" lvl="0" indent="-228600" fontAlgn="auto">
              <a:lnSpc>
                <a:spcPct val="110000"/>
              </a:lnSpc>
              <a:spcBef>
                <a:spcPts val="0"/>
              </a:spcBef>
              <a:spcAft>
                <a:spcPts val="600"/>
              </a:spcAft>
              <a:buClrTx/>
              <a:buSzTx/>
              <a:buFontTx/>
              <a:buNone/>
              <a:tabLst/>
              <a:defRPr/>
            </a:pPr>
            <a:r>
              <a:rPr kumimoji="0" lang="en-US" sz="1400" b="1" i="0" u="none" strike="noStrike" cap="none" spc="0" normalizeH="0" baseline="0" noProof="0">
                <a:ln>
                  <a:noFill/>
                </a:ln>
                <a:effectLst/>
                <a:uLnTx/>
                <a:uFillTx/>
              </a:rPr>
              <a:t>Exposure to Toxic Environmental Agents </a:t>
            </a:r>
            <a:r>
              <a:rPr kumimoji="0" lang="en-US" sz="1400" b="1" i="1" u="none" strike="noStrike" cap="none" spc="0" normalizeH="0" baseline="0" noProof="0">
                <a:ln>
                  <a:noFill/>
                </a:ln>
                <a:effectLst/>
                <a:uLnTx/>
                <a:uFillTx/>
              </a:rPr>
              <a:t>“Patient exposure to toxic environmental chemicals and other stressors is ubiquitous, and preconception and prenatal exposure to toxic environmental agents can have a profound and lasting effect on reproductive health across the life course.”</a:t>
            </a:r>
            <a:r>
              <a:rPr kumimoji="0" lang="en-US" sz="1400" b="1" i="0" u="none" strike="noStrike" cap="none" spc="0" normalizeH="0" baseline="0" noProof="0">
                <a:ln>
                  <a:noFill/>
                </a:ln>
                <a:effectLst/>
                <a:uLnTx/>
                <a:uFillTx/>
              </a:rPr>
              <a:t> Exposure to Toxic Environmental Agents (ACOG 2016) </a:t>
            </a:r>
          </a:p>
        </p:txBody>
      </p:sp>
    </p:spTree>
    <p:extLst>
      <p:ext uri="{BB962C8B-B14F-4D97-AF65-F5344CB8AC3E}">
        <p14:creationId xmlns:p14="http://schemas.microsoft.com/office/powerpoint/2010/main" val="1968000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9ED4D1-580D-45D9-8927-6C654F26BD58}"/>
              </a:ext>
            </a:extLst>
          </p:cNvPr>
          <p:cNvPicPr>
            <a:picLocks noChangeAspect="1"/>
          </p:cNvPicPr>
          <p:nvPr/>
        </p:nvPicPr>
        <p:blipFill>
          <a:blip r:embed="rId2"/>
          <a:stretch>
            <a:fillRect/>
          </a:stretch>
        </p:blipFill>
        <p:spPr>
          <a:xfrm>
            <a:off x="0" y="0"/>
            <a:ext cx="4369007" cy="1694645"/>
          </a:xfrm>
          <a:prstGeom prst="rect">
            <a:avLst/>
          </a:prstGeom>
        </p:spPr>
      </p:pic>
      <p:pic>
        <p:nvPicPr>
          <p:cNvPr id="3" name="Picture 2">
            <a:extLst>
              <a:ext uri="{FF2B5EF4-FFF2-40B4-BE49-F238E27FC236}">
                <a16:creationId xmlns:a16="http://schemas.microsoft.com/office/drawing/2014/main" id="{E87A09B9-9368-498D-969A-161416828316}"/>
              </a:ext>
            </a:extLst>
          </p:cNvPr>
          <p:cNvPicPr>
            <a:picLocks noChangeAspect="1"/>
          </p:cNvPicPr>
          <p:nvPr/>
        </p:nvPicPr>
        <p:blipFill>
          <a:blip r:embed="rId3"/>
          <a:stretch>
            <a:fillRect/>
          </a:stretch>
        </p:blipFill>
        <p:spPr>
          <a:xfrm>
            <a:off x="7430573" y="0"/>
            <a:ext cx="4761427" cy="3571070"/>
          </a:xfrm>
          <a:prstGeom prst="rect">
            <a:avLst/>
          </a:prstGeom>
        </p:spPr>
      </p:pic>
      <p:pic>
        <p:nvPicPr>
          <p:cNvPr id="4" name="Picture 3">
            <a:extLst>
              <a:ext uri="{FF2B5EF4-FFF2-40B4-BE49-F238E27FC236}">
                <a16:creationId xmlns:a16="http://schemas.microsoft.com/office/drawing/2014/main" id="{D53DA999-6066-4829-BCA8-8ADEBBE33AAF}"/>
              </a:ext>
            </a:extLst>
          </p:cNvPr>
          <p:cNvPicPr>
            <a:picLocks noChangeAspect="1"/>
          </p:cNvPicPr>
          <p:nvPr/>
        </p:nvPicPr>
        <p:blipFill>
          <a:blip r:embed="rId4"/>
          <a:stretch>
            <a:fillRect/>
          </a:stretch>
        </p:blipFill>
        <p:spPr>
          <a:xfrm>
            <a:off x="5910061" y="1334573"/>
            <a:ext cx="2857500" cy="1600200"/>
          </a:xfrm>
          <a:prstGeom prst="rect">
            <a:avLst/>
          </a:prstGeom>
        </p:spPr>
      </p:pic>
      <p:pic>
        <p:nvPicPr>
          <p:cNvPr id="5" name="Picture 4">
            <a:extLst>
              <a:ext uri="{FF2B5EF4-FFF2-40B4-BE49-F238E27FC236}">
                <a16:creationId xmlns:a16="http://schemas.microsoft.com/office/drawing/2014/main" id="{A27D2776-393E-4E6D-939F-F21E2E62D7EA}"/>
              </a:ext>
            </a:extLst>
          </p:cNvPr>
          <p:cNvPicPr>
            <a:picLocks noChangeAspect="1"/>
          </p:cNvPicPr>
          <p:nvPr/>
        </p:nvPicPr>
        <p:blipFill>
          <a:blip r:embed="rId5"/>
          <a:stretch>
            <a:fillRect/>
          </a:stretch>
        </p:blipFill>
        <p:spPr>
          <a:xfrm>
            <a:off x="6960897" y="3370598"/>
            <a:ext cx="5231103" cy="3487402"/>
          </a:xfrm>
          <a:prstGeom prst="rect">
            <a:avLst/>
          </a:prstGeom>
        </p:spPr>
      </p:pic>
      <p:pic>
        <p:nvPicPr>
          <p:cNvPr id="6" name="Picture 5">
            <a:extLst>
              <a:ext uri="{FF2B5EF4-FFF2-40B4-BE49-F238E27FC236}">
                <a16:creationId xmlns:a16="http://schemas.microsoft.com/office/drawing/2014/main" id="{542DDD16-B787-4C3B-8818-F36DB63DFC43}"/>
              </a:ext>
            </a:extLst>
          </p:cNvPr>
          <p:cNvPicPr>
            <a:picLocks noChangeAspect="1"/>
          </p:cNvPicPr>
          <p:nvPr/>
        </p:nvPicPr>
        <p:blipFill>
          <a:blip r:embed="rId6"/>
          <a:stretch>
            <a:fillRect/>
          </a:stretch>
        </p:blipFill>
        <p:spPr>
          <a:xfrm>
            <a:off x="3019041" y="3571070"/>
            <a:ext cx="4927373" cy="3284113"/>
          </a:xfrm>
          <a:prstGeom prst="rect">
            <a:avLst/>
          </a:prstGeom>
        </p:spPr>
      </p:pic>
      <p:pic>
        <p:nvPicPr>
          <p:cNvPr id="7" name="Picture 6">
            <a:extLst>
              <a:ext uri="{FF2B5EF4-FFF2-40B4-BE49-F238E27FC236}">
                <a16:creationId xmlns:a16="http://schemas.microsoft.com/office/drawing/2014/main" id="{F0680BA5-BBB7-4F87-BFE4-D0F8EB14ED34}"/>
              </a:ext>
            </a:extLst>
          </p:cNvPr>
          <p:cNvPicPr>
            <a:picLocks noChangeAspect="1"/>
          </p:cNvPicPr>
          <p:nvPr/>
        </p:nvPicPr>
        <p:blipFill>
          <a:blip r:embed="rId7"/>
          <a:stretch>
            <a:fillRect/>
          </a:stretch>
        </p:blipFill>
        <p:spPr>
          <a:xfrm>
            <a:off x="0" y="997977"/>
            <a:ext cx="3197072" cy="2313033"/>
          </a:xfrm>
          <a:prstGeom prst="rect">
            <a:avLst/>
          </a:prstGeom>
        </p:spPr>
      </p:pic>
      <p:pic>
        <p:nvPicPr>
          <p:cNvPr id="8" name="Picture 7">
            <a:extLst>
              <a:ext uri="{FF2B5EF4-FFF2-40B4-BE49-F238E27FC236}">
                <a16:creationId xmlns:a16="http://schemas.microsoft.com/office/drawing/2014/main" id="{E7196B4C-A40D-4165-BE94-B63FAC51DBE0}"/>
              </a:ext>
            </a:extLst>
          </p:cNvPr>
          <p:cNvPicPr>
            <a:picLocks noChangeAspect="1"/>
          </p:cNvPicPr>
          <p:nvPr/>
        </p:nvPicPr>
        <p:blipFill>
          <a:blip r:embed="rId8"/>
          <a:stretch>
            <a:fillRect/>
          </a:stretch>
        </p:blipFill>
        <p:spPr>
          <a:xfrm>
            <a:off x="0" y="3283977"/>
            <a:ext cx="4224270" cy="3571069"/>
          </a:xfrm>
          <a:prstGeom prst="rect">
            <a:avLst/>
          </a:prstGeom>
        </p:spPr>
      </p:pic>
    </p:spTree>
    <p:extLst>
      <p:ext uri="{BB962C8B-B14F-4D97-AF65-F5344CB8AC3E}">
        <p14:creationId xmlns:p14="http://schemas.microsoft.com/office/powerpoint/2010/main" val="2730629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troduction to Environmental Engineering and Science (3rd ed.) - ppt  download">
            <a:extLst>
              <a:ext uri="{FF2B5EF4-FFF2-40B4-BE49-F238E27FC236}">
                <a16:creationId xmlns:a16="http://schemas.microsoft.com/office/drawing/2014/main" id="{5BA137CD-4559-4557-AAE7-C5CCD3C5E2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94" y="0"/>
            <a:ext cx="1212760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872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C98FE7-30A5-4182-8877-5E613053B10B}"/>
              </a:ext>
            </a:extLst>
          </p:cNvPr>
          <p:cNvSpPr txBox="1"/>
          <p:nvPr/>
        </p:nvSpPr>
        <p:spPr>
          <a:xfrm>
            <a:off x="624202" y="646104"/>
            <a:ext cx="2178032" cy="2062103"/>
          </a:xfrm>
          <a:prstGeom prst="rect">
            <a:avLst/>
          </a:prstGeom>
          <a:noFill/>
        </p:spPr>
        <p:txBody>
          <a:bodyPr wrap="none" rtlCol="0">
            <a:spAutoFit/>
          </a:bodyPr>
          <a:lstStyle/>
          <a:p>
            <a:r>
              <a:rPr lang="en-GB" sz="3200" u="sng"/>
              <a:t>A</a:t>
            </a:r>
            <a:r>
              <a:rPr lang="en-GB" sz="3200"/>
              <a:t>dsorption</a:t>
            </a:r>
          </a:p>
          <a:p>
            <a:r>
              <a:rPr lang="en-GB" sz="3200" u="sng"/>
              <a:t>D</a:t>
            </a:r>
            <a:r>
              <a:rPr lang="en-GB" sz="3200"/>
              <a:t>istribution</a:t>
            </a:r>
          </a:p>
          <a:p>
            <a:r>
              <a:rPr lang="en-GB" sz="3200" u="sng"/>
              <a:t>M</a:t>
            </a:r>
            <a:r>
              <a:rPr lang="en-GB" sz="3200"/>
              <a:t>etabolism</a:t>
            </a:r>
          </a:p>
          <a:p>
            <a:r>
              <a:rPr lang="en-GB" sz="3200" u="sng"/>
              <a:t>E</a:t>
            </a:r>
            <a:r>
              <a:rPr lang="en-GB" sz="3200"/>
              <a:t>xcretion</a:t>
            </a:r>
            <a:endParaRPr lang="en-GB" sz="3200" dirty="0"/>
          </a:p>
        </p:txBody>
      </p:sp>
      <p:sp>
        <p:nvSpPr>
          <p:cNvPr id="3" name="TextBox 2">
            <a:extLst>
              <a:ext uri="{FF2B5EF4-FFF2-40B4-BE49-F238E27FC236}">
                <a16:creationId xmlns:a16="http://schemas.microsoft.com/office/drawing/2014/main" id="{9F661C9F-593A-4CCB-ADE3-549155879AB6}"/>
              </a:ext>
            </a:extLst>
          </p:cNvPr>
          <p:cNvSpPr txBox="1"/>
          <p:nvPr/>
        </p:nvSpPr>
        <p:spPr>
          <a:xfrm>
            <a:off x="624203" y="2823417"/>
            <a:ext cx="3110054" cy="1477328"/>
          </a:xfrm>
          <a:prstGeom prst="rect">
            <a:avLst/>
          </a:prstGeom>
          <a:noFill/>
        </p:spPr>
        <p:txBody>
          <a:bodyPr wrap="square" rtlCol="0">
            <a:spAutoFit/>
          </a:bodyPr>
          <a:lstStyle/>
          <a:p>
            <a:r>
              <a:rPr lang="en-GB" dirty="0"/>
              <a:t>Absorption:</a:t>
            </a:r>
          </a:p>
          <a:p>
            <a:r>
              <a:rPr lang="en-GB" dirty="0"/>
              <a:t>Ingestion – drinking or eating</a:t>
            </a:r>
          </a:p>
          <a:p>
            <a:r>
              <a:rPr lang="en-GB" dirty="0"/>
              <a:t>Inhalation</a:t>
            </a:r>
          </a:p>
          <a:p>
            <a:r>
              <a:rPr lang="en-GB" dirty="0"/>
              <a:t>Skin adsorption</a:t>
            </a:r>
          </a:p>
          <a:p>
            <a:endParaRPr lang="en-GB" dirty="0"/>
          </a:p>
        </p:txBody>
      </p:sp>
      <p:sp>
        <p:nvSpPr>
          <p:cNvPr id="4" name="TextBox 3">
            <a:extLst>
              <a:ext uri="{FF2B5EF4-FFF2-40B4-BE49-F238E27FC236}">
                <a16:creationId xmlns:a16="http://schemas.microsoft.com/office/drawing/2014/main" id="{F3585438-D20E-4E14-9DB0-B4FB037FA459}"/>
              </a:ext>
            </a:extLst>
          </p:cNvPr>
          <p:cNvSpPr txBox="1"/>
          <p:nvPr/>
        </p:nvSpPr>
        <p:spPr>
          <a:xfrm>
            <a:off x="624202" y="4326208"/>
            <a:ext cx="4046357" cy="1754326"/>
          </a:xfrm>
          <a:prstGeom prst="rect">
            <a:avLst/>
          </a:prstGeom>
          <a:noFill/>
        </p:spPr>
        <p:txBody>
          <a:bodyPr wrap="square" rtlCol="0">
            <a:spAutoFit/>
          </a:bodyPr>
          <a:lstStyle/>
          <a:p>
            <a:r>
              <a:rPr lang="en-GB"/>
              <a:t>Distribution:</a:t>
            </a:r>
          </a:p>
          <a:p>
            <a:r>
              <a:rPr lang="en-GB"/>
              <a:t>Blood stream to organs where chemicals have specific damage potential. Bone marrow, benzene; lead, nervous system. </a:t>
            </a:r>
          </a:p>
          <a:p>
            <a:r>
              <a:rPr lang="en-GB"/>
              <a:t>Storage – some in blood, mainly fatty tissue</a:t>
            </a:r>
            <a:endParaRPr lang="en-GB" dirty="0"/>
          </a:p>
        </p:txBody>
      </p:sp>
      <p:sp>
        <p:nvSpPr>
          <p:cNvPr id="5" name="TextBox 4">
            <a:extLst>
              <a:ext uri="{FF2B5EF4-FFF2-40B4-BE49-F238E27FC236}">
                <a16:creationId xmlns:a16="http://schemas.microsoft.com/office/drawing/2014/main" id="{C585775F-DC70-4DB4-B46C-B04BD819DEDA}"/>
              </a:ext>
            </a:extLst>
          </p:cNvPr>
          <p:cNvSpPr txBox="1"/>
          <p:nvPr/>
        </p:nvSpPr>
        <p:spPr>
          <a:xfrm>
            <a:off x="5291427" y="2904391"/>
            <a:ext cx="4403485" cy="1200329"/>
          </a:xfrm>
          <a:prstGeom prst="rect">
            <a:avLst/>
          </a:prstGeom>
          <a:noFill/>
        </p:spPr>
        <p:txBody>
          <a:bodyPr wrap="square" rtlCol="0">
            <a:spAutoFit/>
          </a:bodyPr>
          <a:lstStyle/>
          <a:p>
            <a:r>
              <a:rPr lang="en-GB"/>
              <a:t>Metabolism:</a:t>
            </a:r>
          </a:p>
          <a:p>
            <a:r>
              <a:rPr lang="en-GB"/>
              <a:t>Rate of biotransformation of a highly toxic substance to something the body can better deal with</a:t>
            </a:r>
            <a:endParaRPr lang="en-GB" dirty="0"/>
          </a:p>
        </p:txBody>
      </p:sp>
      <p:sp>
        <p:nvSpPr>
          <p:cNvPr id="6" name="TextBox 5">
            <a:extLst>
              <a:ext uri="{FF2B5EF4-FFF2-40B4-BE49-F238E27FC236}">
                <a16:creationId xmlns:a16="http://schemas.microsoft.com/office/drawing/2014/main" id="{36A3CD0F-AB74-4EB6-9CFA-E7824E449C97}"/>
              </a:ext>
            </a:extLst>
          </p:cNvPr>
          <p:cNvSpPr txBox="1"/>
          <p:nvPr/>
        </p:nvSpPr>
        <p:spPr>
          <a:xfrm>
            <a:off x="5291427" y="4300745"/>
            <a:ext cx="4454600" cy="1200329"/>
          </a:xfrm>
          <a:prstGeom prst="rect">
            <a:avLst/>
          </a:prstGeom>
          <a:noFill/>
        </p:spPr>
        <p:txBody>
          <a:bodyPr wrap="square" rtlCol="0">
            <a:spAutoFit/>
          </a:bodyPr>
          <a:lstStyle/>
          <a:p>
            <a:r>
              <a:rPr lang="en-GB"/>
              <a:t>Excretion:</a:t>
            </a:r>
          </a:p>
          <a:p>
            <a:r>
              <a:rPr lang="en-GB"/>
              <a:t>Water soluble chemicals are largely excreted in urine. Those not, are excreted as bile into the intestine and then into feces.</a:t>
            </a:r>
            <a:endParaRPr lang="en-GB" dirty="0"/>
          </a:p>
        </p:txBody>
      </p:sp>
    </p:spTree>
    <p:extLst>
      <p:ext uri="{BB962C8B-B14F-4D97-AF65-F5344CB8AC3E}">
        <p14:creationId xmlns:p14="http://schemas.microsoft.com/office/powerpoint/2010/main" val="854213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9D2A1B-410B-4CD2-A7FC-A7A33FAF4287}"/>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Examples of acute toxicity / chronic toxicity</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dirty="0"/>
              <a:t>How is acute toxicity rated?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How is chronic toxicity rated?</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dirty="0"/>
              <a:t>Find a method of dose-response assessment</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dirty="0">
                <a:hlinkClick r:id="rId3"/>
              </a:rPr>
              <a:t>https://www.gov.uk/government/collections/chemical-hazards-compendium</a:t>
            </a:r>
            <a:r>
              <a:rPr lang="en-US" sz="2000" dirty="0"/>
              <a:t> - select a chemical</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12" name="TextBox 11">
            <a:extLst>
              <a:ext uri="{FF2B5EF4-FFF2-40B4-BE49-F238E27FC236}">
                <a16:creationId xmlns:a16="http://schemas.microsoft.com/office/drawing/2014/main" id="{B855101C-2E43-4416-AF56-34B1BD95EF60}"/>
              </a:ext>
            </a:extLst>
          </p:cNvPr>
          <p:cNvSpPr txBox="1"/>
          <p:nvPr/>
        </p:nvSpPr>
        <p:spPr>
          <a:xfrm>
            <a:off x="302046" y="1841445"/>
            <a:ext cx="1718395" cy="646331"/>
          </a:xfrm>
          <a:prstGeom prst="rect">
            <a:avLst/>
          </a:prstGeom>
          <a:noFill/>
        </p:spPr>
        <p:txBody>
          <a:bodyPr wrap="square">
            <a:spAutoFit/>
          </a:bodyPr>
          <a:lstStyle/>
          <a:p>
            <a:pPr>
              <a:lnSpc>
                <a:spcPct val="90000"/>
              </a:lnSpc>
              <a:spcAft>
                <a:spcPts val="600"/>
              </a:spcAft>
            </a:pPr>
            <a:r>
              <a:rPr lang="en-US" sz="4000" dirty="0">
                <a:solidFill>
                  <a:schemeClr val="bg1"/>
                </a:solidFill>
              </a:rPr>
              <a:t>TASK</a:t>
            </a:r>
          </a:p>
        </p:txBody>
      </p:sp>
    </p:spTree>
    <p:extLst>
      <p:ext uri="{BB962C8B-B14F-4D97-AF65-F5344CB8AC3E}">
        <p14:creationId xmlns:p14="http://schemas.microsoft.com/office/powerpoint/2010/main" val="258293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D841DD97-C875-4BC9-A917-DD383CE0693F}"/>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a:solidFill>
                  <a:srgbClr val="FFFFFF"/>
                </a:solidFill>
                <a:latin typeface="+mj-lt"/>
                <a:ea typeface="+mj-ea"/>
                <a:cs typeface="+mj-cs"/>
              </a:rPr>
              <a:t>Dose</a:t>
            </a:r>
          </a:p>
          <a:p>
            <a:pPr>
              <a:lnSpc>
                <a:spcPct val="90000"/>
              </a:lnSpc>
              <a:spcBef>
                <a:spcPct val="0"/>
              </a:spcBef>
              <a:spcAft>
                <a:spcPts val="600"/>
              </a:spcAft>
            </a:pPr>
            <a:endParaRPr lang="en-US" sz="4000" kern="1200">
              <a:solidFill>
                <a:srgbClr val="FFFFFF"/>
              </a:solidFill>
              <a:latin typeface="+mj-lt"/>
              <a:ea typeface="+mj-ea"/>
              <a:cs typeface="+mj-cs"/>
            </a:endParaRPr>
          </a:p>
          <a:p>
            <a:pPr>
              <a:lnSpc>
                <a:spcPct val="90000"/>
              </a:lnSpc>
              <a:spcBef>
                <a:spcPct val="0"/>
              </a:spcBef>
              <a:spcAft>
                <a:spcPts val="600"/>
              </a:spcAft>
            </a:pPr>
            <a:endParaRPr lang="en-US" sz="4000" kern="1200">
              <a:solidFill>
                <a:srgbClr val="FFFFFF"/>
              </a:solidFill>
              <a:latin typeface="+mj-lt"/>
              <a:ea typeface="+mj-ea"/>
              <a:cs typeface="+mj-cs"/>
            </a:endParaRPr>
          </a:p>
        </p:txBody>
      </p:sp>
      <p:pic>
        <p:nvPicPr>
          <p:cNvPr id="2050" name="Picture 2" descr="Toxicology Education Foundation | Basics of Dose-Response">
            <a:extLst>
              <a:ext uri="{FF2B5EF4-FFF2-40B4-BE49-F238E27FC236}">
                <a16:creationId xmlns:a16="http://schemas.microsoft.com/office/drawing/2014/main" id="{1AAD116E-793C-406E-9DA8-7ED2AB0087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2428" y="1234179"/>
            <a:ext cx="7225748" cy="4389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3024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Median lethal dose - Wikipedia">
            <a:extLst>
              <a:ext uri="{FF2B5EF4-FFF2-40B4-BE49-F238E27FC236}">
                <a16:creationId xmlns:a16="http://schemas.microsoft.com/office/drawing/2014/main" id="{FEB2A589-B8C8-42E9-B54F-5E5A30FF4D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18434" y="402570"/>
            <a:ext cx="10512862" cy="41256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E43CC6B-F0FD-48B1-93A0-9C17C2156B7C}"/>
              </a:ext>
            </a:extLst>
          </p:cNvPr>
          <p:cNvSpPr txBox="1"/>
          <p:nvPr/>
        </p:nvSpPr>
        <p:spPr>
          <a:xfrm>
            <a:off x="864870" y="5443058"/>
            <a:ext cx="8332826" cy="111998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3600" dirty="0">
                <a:solidFill>
                  <a:schemeClr val="bg1"/>
                </a:solidFill>
              </a:rPr>
              <a:t>Comparative chemical toxicity</a:t>
            </a:r>
          </a:p>
        </p:txBody>
      </p:sp>
    </p:spTree>
    <p:extLst>
      <p:ext uri="{BB962C8B-B14F-4D97-AF65-F5344CB8AC3E}">
        <p14:creationId xmlns:p14="http://schemas.microsoft.com/office/powerpoint/2010/main" val="122740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75"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7" name="Rectangle 76">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a:ea typeface="+mn-ea"/>
              <a:cs typeface="+mn-cs"/>
            </a:endParaRPr>
          </a:p>
        </p:txBody>
      </p:sp>
      <p:sp>
        <p:nvSpPr>
          <p:cNvPr id="81" name="Rectangle 80">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78DB45C0-3629-4212-B7AD-982F3BBCFB1B}"/>
              </a:ext>
            </a:extLst>
          </p:cNvPr>
          <p:cNvSpPr>
            <a:spLocks noGrp="1"/>
          </p:cNvSpPr>
          <p:nvPr>
            <p:ph type="title"/>
          </p:nvPr>
        </p:nvSpPr>
        <p:spPr>
          <a:xfrm>
            <a:off x="463825" y="1709530"/>
            <a:ext cx="3914992" cy="2528515"/>
          </a:xfrm>
        </p:spPr>
        <p:txBody>
          <a:bodyPr vert="horz" lIns="109728" tIns="109728" rIns="109728" bIns="91440" rtlCol="0" anchor="b">
            <a:normAutofit/>
          </a:bodyPr>
          <a:lstStyle/>
          <a:p>
            <a:pPr>
              <a:lnSpc>
                <a:spcPct val="125000"/>
              </a:lnSpc>
            </a:pPr>
            <a:r>
              <a:rPr lang="en-US" b="0" cap="all" dirty="0">
                <a:solidFill>
                  <a:schemeClr val="bg1"/>
                </a:solidFill>
              </a:rPr>
              <a:t>EXPOSURE PATHWAYS</a:t>
            </a:r>
          </a:p>
        </p:txBody>
      </p:sp>
      <p:sp>
        <p:nvSpPr>
          <p:cNvPr id="83" name="Rectangle 82">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5124" name="Picture 4" descr="Toxicity and Risk Assessment – 14d">
            <a:extLst>
              <a:ext uri="{FF2B5EF4-FFF2-40B4-BE49-F238E27FC236}">
                <a16:creationId xmlns:a16="http://schemas.microsoft.com/office/drawing/2014/main" id="{3B784C68-FF33-4C24-8EF4-687C4B0103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63485" y="946597"/>
            <a:ext cx="7277862" cy="5422006"/>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Tree>
    <p:extLst>
      <p:ext uri="{BB962C8B-B14F-4D97-AF65-F5344CB8AC3E}">
        <p14:creationId xmlns:p14="http://schemas.microsoft.com/office/powerpoint/2010/main" val="1252221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68000" y="576000"/>
            <a:ext cx="9180000" cy="612000"/>
          </a:xfrm>
          <a:prstGeom prst="rect">
            <a:avLst/>
          </a:prstGeom>
          <a:noFill/>
          <a:ln>
            <a:noFill/>
          </a:ln>
        </p:spPr>
        <p:txBody>
          <a:bodyPr lIns="91425" tIns="45700" rIns="91425" bIns="45700" anchor="t" anchorCtr="0">
            <a:noAutofit/>
          </a:bodyPr>
          <a:lstStyle/>
          <a:p>
            <a:pPr lvl="0">
              <a:buSzPct val="25000"/>
            </a:pPr>
            <a:r>
              <a:rPr lang="en-US" sz="3600" dirty="0"/>
              <a:t>Source – pathway – receptor</a:t>
            </a:r>
            <a:endParaRPr lang="en-US" sz="3600" b="0" i="0" u="none" strike="noStrike" cap="none" dirty="0">
              <a:solidFill>
                <a:schemeClr val="dk1"/>
              </a:solidFill>
              <a:latin typeface="Calibri"/>
              <a:ea typeface="Calibri"/>
              <a:cs typeface="Calibri"/>
              <a:sym typeface="Calibri"/>
            </a:endParaRPr>
          </a:p>
        </p:txBody>
      </p:sp>
      <p:sp>
        <p:nvSpPr>
          <p:cNvPr id="2" name="TextBox 1"/>
          <p:cNvSpPr txBox="1"/>
          <p:nvPr/>
        </p:nvSpPr>
        <p:spPr>
          <a:xfrm>
            <a:off x="8484649" y="1787204"/>
            <a:ext cx="3219728" cy="16312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Calibri" charset="0"/>
                <a:ea typeface="Calibri" charset="0"/>
                <a:cs typeface="Calibri" charset="0"/>
              </a:rPr>
              <a:t>Receptors: </a:t>
            </a:r>
          </a:p>
          <a:p>
            <a:pPr marL="457200" marR="0" lvl="0" indent="-457200" algn="l" defTabSz="914400" rtl="0" eaLnBrk="1" fontAlgn="auto" latinLnBrk="0" hangingPunct="1">
              <a:lnSpc>
                <a:spcPct val="100000"/>
              </a:lnSpc>
              <a:spcBef>
                <a:spcPts val="0"/>
              </a:spcBef>
              <a:spcAft>
                <a:spcPts val="0"/>
              </a:spcAft>
              <a:buClr>
                <a:srgbClr val="660066"/>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Plants and animals</a:t>
            </a:r>
          </a:p>
          <a:p>
            <a:pPr marL="457200" marR="0" lvl="0" indent="-457200" algn="l" defTabSz="914400" rtl="0" eaLnBrk="1" fontAlgn="auto" latinLnBrk="0" hangingPunct="1">
              <a:lnSpc>
                <a:spcPct val="100000"/>
              </a:lnSpc>
              <a:spcBef>
                <a:spcPts val="0"/>
              </a:spcBef>
              <a:spcAft>
                <a:spcPts val="0"/>
              </a:spcAft>
              <a:buClr>
                <a:srgbClr val="660066"/>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Habitats and ecosystems</a:t>
            </a:r>
          </a:p>
          <a:p>
            <a:pPr marL="457200" marR="0" lvl="0" indent="-457200" algn="l" defTabSz="914400" rtl="0" eaLnBrk="1" fontAlgn="auto" latinLnBrk="0" hangingPunct="1">
              <a:lnSpc>
                <a:spcPct val="100000"/>
              </a:lnSpc>
              <a:spcBef>
                <a:spcPts val="0"/>
              </a:spcBef>
              <a:spcAft>
                <a:spcPts val="0"/>
              </a:spcAft>
              <a:buClr>
                <a:srgbClr val="660066"/>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Buildings and property</a:t>
            </a:r>
          </a:p>
          <a:p>
            <a:pPr marL="457200" marR="0" lvl="0" indent="-457200" algn="l" defTabSz="914400" rtl="0" eaLnBrk="1" fontAlgn="auto" latinLnBrk="0" hangingPunct="1">
              <a:lnSpc>
                <a:spcPct val="100000"/>
              </a:lnSpc>
              <a:spcBef>
                <a:spcPts val="0"/>
              </a:spcBef>
              <a:spcAft>
                <a:spcPts val="0"/>
              </a:spcAft>
              <a:buClr>
                <a:srgbClr val="660066"/>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Water, soil and air</a:t>
            </a:r>
          </a:p>
        </p:txBody>
      </p:sp>
      <p:sp>
        <p:nvSpPr>
          <p:cNvPr id="3" name="TextBox 2"/>
          <p:cNvSpPr txBox="1"/>
          <p:nvPr/>
        </p:nvSpPr>
        <p:spPr>
          <a:xfrm>
            <a:off x="6741042" y="4714240"/>
            <a:ext cx="4983597" cy="1631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Harm: </a:t>
            </a:r>
            <a:r>
              <a:rPr kumimoji="0" lang="en-US" sz="2000" b="1" i="1" u="none" strike="noStrike" kern="1200" cap="none" spc="0" normalizeH="0" baseline="0" noProof="0" dirty="0">
                <a:ln>
                  <a:noFill/>
                </a:ln>
                <a:solidFill>
                  <a:srgbClr val="000000"/>
                </a:solidFill>
                <a:effectLst/>
                <a:uLnTx/>
                <a:uFillTx/>
                <a:latin typeface="Calibri" charset="0"/>
                <a:ea typeface="Calibri" charset="0"/>
                <a:cs typeface="Calibri" charset="0"/>
              </a:rPr>
              <a:t>harm to the health of living organisms or other interference with the ecological systems of which they form part and, in the case of man, includes harm to his property’  </a:t>
            </a:r>
            <a:r>
              <a:rPr kumimoji="0" lang="en-US" sz="1600" b="0" i="0" u="none" strike="noStrike" kern="1200" cap="none" spc="0" normalizeH="0" baseline="0" noProof="0" dirty="0">
                <a:ln>
                  <a:noFill/>
                </a:ln>
                <a:solidFill>
                  <a:srgbClr val="000000"/>
                </a:solidFill>
                <a:effectLst/>
                <a:uLnTx/>
                <a:uFillTx/>
                <a:latin typeface="Calibri" charset="0"/>
                <a:ea typeface="Calibri" charset="0"/>
                <a:cs typeface="Calibri" charset="0"/>
              </a:rPr>
              <a:t>Environmental Protection Act 1990</a:t>
            </a:r>
            <a:endParaRPr kumimoji="0" lang="en-US" sz="1600" b="0" i="1" u="none" strike="noStrike" kern="1200" cap="none" spc="0" normalizeH="0" baseline="0" noProof="0" dirty="0">
              <a:ln>
                <a:noFill/>
              </a:ln>
              <a:solidFill>
                <a:srgbClr val="000000"/>
              </a:solidFill>
              <a:effectLst/>
              <a:uLnTx/>
              <a:uFillTx/>
              <a:latin typeface="Calibri" charset="0"/>
              <a:ea typeface="Calibri" charset="0"/>
              <a:cs typeface="Calibri" charset="0"/>
            </a:endParaRPr>
          </a:p>
        </p:txBody>
      </p:sp>
      <p:sp>
        <p:nvSpPr>
          <p:cNvPr id="6" name="TextBox 5"/>
          <p:cNvSpPr txBox="1"/>
          <p:nvPr/>
        </p:nvSpPr>
        <p:spPr>
          <a:xfrm>
            <a:off x="975360" y="5306498"/>
            <a:ext cx="402336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Calibri" charset="0"/>
                <a:ea typeface="Calibri" charset="0"/>
                <a:cs typeface="Calibri" charset="0"/>
              </a:rPr>
              <a:t>Pathways:</a:t>
            </a: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 Soil, water, animals, vegetables, ecosystems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srgbClr val="000000"/>
              </a:solidFill>
              <a:latin typeface="Calibri" charset="0"/>
              <a:ea typeface="Calibri" charset="0"/>
              <a:cs typeface="Calibri"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Calibri" charset="0"/>
                <a:ea typeface="Calibri" charset="0"/>
                <a:cs typeface="Calibri" charset="0"/>
              </a:rPr>
              <a:t>TASK  -SOURCES</a:t>
            </a:r>
          </a:p>
        </p:txBody>
      </p:sp>
      <p:sp>
        <p:nvSpPr>
          <p:cNvPr id="10" name="AutoShape 8" descr="Sec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onsolas"/>
              <a:ea typeface="+mn-ea"/>
              <a:cs typeface="+mn-cs"/>
            </a:endParaRPr>
          </a:p>
        </p:txBody>
      </p:sp>
      <p:pic>
        <p:nvPicPr>
          <p:cNvPr id="2057"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09412"/>
            <a:ext cx="8096250" cy="302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3654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5202D7-759D-4F10-96BA-6C8579D56770}"/>
              </a:ext>
            </a:extLst>
          </p:cNvPr>
          <p:cNvPicPr>
            <a:picLocks noChangeAspect="1"/>
          </p:cNvPicPr>
          <p:nvPr/>
        </p:nvPicPr>
        <p:blipFill>
          <a:blip r:embed="rId2"/>
          <a:stretch>
            <a:fillRect/>
          </a:stretch>
        </p:blipFill>
        <p:spPr>
          <a:xfrm>
            <a:off x="776287" y="798490"/>
            <a:ext cx="10639425" cy="5331853"/>
          </a:xfrm>
          <a:prstGeom prst="rect">
            <a:avLst/>
          </a:prstGeom>
        </p:spPr>
      </p:pic>
    </p:spTree>
    <p:extLst>
      <p:ext uri="{BB962C8B-B14F-4D97-AF65-F5344CB8AC3E}">
        <p14:creationId xmlns:p14="http://schemas.microsoft.com/office/powerpoint/2010/main" val="4050419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98C2C-290C-4EFE-8283-D18CEE243905}"/>
              </a:ext>
            </a:extLst>
          </p:cNvPr>
          <p:cNvSpPr>
            <a:spLocks noGrp="1"/>
          </p:cNvSpPr>
          <p:nvPr>
            <p:ph type="title"/>
          </p:nvPr>
        </p:nvSpPr>
        <p:spPr>
          <a:xfrm>
            <a:off x="478139" y="534887"/>
            <a:ext cx="11370733" cy="275886"/>
          </a:xfrm>
        </p:spPr>
        <p:txBody>
          <a:bodyPr>
            <a:noAutofit/>
          </a:bodyPr>
          <a:lstStyle/>
          <a:p>
            <a:r>
              <a:rPr lang="en-GB" sz="1800" b="0" i="0" dirty="0">
                <a:solidFill>
                  <a:srgbClr val="111111"/>
                </a:solidFill>
                <a:effectLst/>
                <a:latin typeface="Roboto" panose="02000000000000000000" pitchFamily="2" charset="0"/>
              </a:rPr>
              <a:t>Swansea Bay area, Wales, UK. A. Admiralty chart 1161 showing coastal infrastructure, anthropogenic usage and faunal survey positions (1-28). Survey position coloured according to WFD Infauna Quality Index (IQI) (adapted from Callaway, 2016); B. Outline of the UK and Ireland, with the sampling area marked.</a:t>
            </a:r>
          </a:p>
        </p:txBody>
      </p:sp>
      <p:pic>
        <p:nvPicPr>
          <p:cNvPr id="3074" name="Picture 2" descr="Swansea Bay area, Wales, UK. A. Admiralty chart 1161 showing coastal infrastructure, anthropogenic usage and faunal survey positions (1-28). Survey position coloured according to WFD Infauna Quality Index (IQI) (adapted from Callaway, 2016); B. Outline of the UK and Ireland, with the sampling area marked.">
            <a:extLst>
              <a:ext uri="{FF2B5EF4-FFF2-40B4-BE49-F238E27FC236}">
                <a16:creationId xmlns:a16="http://schemas.microsoft.com/office/drawing/2014/main" id="{E79A602F-38FB-4260-9D4D-6FA491B29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810" y="1685925"/>
            <a:ext cx="10069351" cy="517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655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BCA05-517B-422B-94BC-FDDC6575145C}"/>
              </a:ext>
            </a:extLst>
          </p:cNvPr>
          <p:cNvSpPr>
            <a:spLocks noGrp="1"/>
          </p:cNvSpPr>
          <p:nvPr>
            <p:ph type="title"/>
          </p:nvPr>
        </p:nvSpPr>
        <p:spPr>
          <a:xfrm>
            <a:off x="478140" y="534887"/>
            <a:ext cx="2571686" cy="2531364"/>
          </a:xfrm>
        </p:spPr>
        <p:txBody>
          <a:bodyPr>
            <a:noAutofit/>
          </a:bodyPr>
          <a:lstStyle/>
          <a:p>
            <a:r>
              <a:rPr lang="en-GB" sz="2000" dirty="0"/>
              <a:t>Spatial distribution of different types of air pollution in Wales (Source: DEFRA, 2012)</a:t>
            </a:r>
          </a:p>
        </p:txBody>
      </p:sp>
      <p:pic>
        <p:nvPicPr>
          <p:cNvPr id="4098" name="Picture 2" descr="1: Spatial distribution of different types of air pollution in Wales (Source: DEFRA, 2012)">
            <a:extLst>
              <a:ext uri="{FF2B5EF4-FFF2-40B4-BE49-F238E27FC236}">
                <a16:creationId xmlns:a16="http://schemas.microsoft.com/office/drawing/2014/main" id="{7C95CDAA-9D65-42A3-A5E1-11B2DA762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1449" y="442913"/>
            <a:ext cx="6230263" cy="5972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0393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map of Wales with colour scale showing the annual mean concentration of PM10 ranging from 8.0 to 16.2 micrograms per cubic metre. The lowest concentrations are in mid Wales and north-west Wales. The highest concentrations are in south-east Wales and north-east Wales. Higher concentrations are also visible in urban areas and along major roads, particularly the M4 corridor.">
            <a:extLst>
              <a:ext uri="{FF2B5EF4-FFF2-40B4-BE49-F238E27FC236}">
                <a16:creationId xmlns:a16="http://schemas.microsoft.com/office/drawing/2014/main" id="{328DA79F-4308-4087-B375-39C918CDF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4631" y="0"/>
            <a:ext cx="953680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5415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A2D14B-CA94-4557-9675-B595680C8B57}"/>
              </a:ext>
            </a:extLst>
          </p:cNvPr>
          <p:cNvPicPr>
            <a:picLocks noChangeAspect="1"/>
          </p:cNvPicPr>
          <p:nvPr/>
        </p:nvPicPr>
        <p:blipFill>
          <a:blip r:embed="rId2"/>
          <a:stretch>
            <a:fillRect/>
          </a:stretch>
        </p:blipFill>
        <p:spPr>
          <a:xfrm>
            <a:off x="0" y="270747"/>
            <a:ext cx="12192000" cy="6587253"/>
          </a:xfrm>
          <a:prstGeom prst="rect">
            <a:avLst/>
          </a:prstGeom>
        </p:spPr>
      </p:pic>
    </p:spTree>
    <p:extLst>
      <p:ext uri="{BB962C8B-B14F-4D97-AF65-F5344CB8AC3E}">
        <p14:creationId xmlns:p14="http://schemas.microsoft.com/office/powerpoint/2010/main" val="4125072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FD693-BC6F-47FE-88B8-12E8836E6B1F}"/>
              </a:ext>
            </a:extLst>
          </p:cNvPr>
          <p:cNvSpPr>
            <a:spLocks noGrp="1"/>
          </p:cNvSpPr>
          <p:nvPr>
            <p:ph type="title"/>
          </p:nvPr>
        </p:nvSpPr>
        <p:spPr/>
        <p:txBody>
          <a:bodyPr>
            <a:normAutofit fontScale="90000"/>
          </a:bodyPr>
          <a:lstStyle/>
          <a:p>
            <a:r>
              <a:rPr lang="en-GB" dirty="0"/>
              <a:t>BIOCONCENTRATION</a:t>
            </a:r>
          </a:p>
        </p:txBody>
      </p:sp>
      <p:sp>
        <p:nvSpPr>
          <p:cNvPr id="3" name="Text Placeholder 2">
            <a:extLst>
              <a:ext uri="{FF2B5EF4-FFF2-40B4-BE49-F238E27FC236}">
                <a16:creationId xmlns:a16="http://schemas.microsoft.com/office/drawing/2014/main" id="{72961A75-6F2A-488B-806D-54939BDBBFFE}"/>
              </a:ext>
            </a:extLst>
          </p:cNvPr>
          <p:cNvSpPr>
            <a:spLocks noGrp="1"/>
          </p:cNvSpPr>
          <p:nvPr>
            <p:ph type="body" idx="1"/>
          </p:nvPr>
        </p:nvSpPr>
        <p:spPr/>
        <p:txBody>
          <a:bodyPr>
            <a:normAutofit fontScale="85000" lnSpcReduction="20000"/>
          </a:bodyPr>
          <a:lstStyle/>
          <a:p>
            <a:r>
              <a:rPr lang="en-GB" dirty="0"/>
              <a:t>Studies to identify chemical concentration rates in species humans eat. “Bioaccumulation – the accumulation of chemicals and other pollutants in living organisms”</a:t>
            </a:r>
          </a:p>
          <a:p>
            <a:r>
              <a:rPr lang="en-GB" dirty="0"/>
              <a:t>Human trophic level = eat everything</a:t>
            </a:r>
          </a:p>
          <a:p>
            <a:r>
              <a:rPr lang="en-GB" dirty="0"/>
              <a:t>Any pollutant that accumulates in fauna and flora ends up in humans</a:t>
            </a:r>
          </a:p>
          <a:p>
            <a:r>
              <a:rPr lang="en-GB" dirty="0"/>
              <a:t>Humans are toxic waste</a:t>
            </a:r>
          </a:p>
        </p:txBody>
      </p:sp>
    </p:spTree>
    <p:extLst>
      <p:ext uri="{BB962C8B-B14F-4D97-AF65-F5344CB8AC3E}">
        <p14:creationId xmlns:p14="http://schemas.microsoft.com/office/powerpoint/2010/main" val="725032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94BB-54AF-4BCB-B718-327D74ED5B33}"/>
              </a:ext>
            </a:extLst>
          </p:cNvPr>
          <p:cNvSpPr>
            <a:spLocks noGrp="1"/>
          </p:cNvSpPr>
          <p:nvPr>
            <p:ph type="title"/>
          </p:nvPr>
        </p:nvSpPr>
        <p:spPr/>
        <p:txBody>
          <a:bodyPr>
            <a:normAutofit fontScale="90000"/>
          </a:bodyPr>
          <a:lstStyle/>
          <a:p>
            <a:endParaRPr lang="en-GB"/>
          </a:p>
        </p:txBody>
      </p:sp>
      <p:sp>
        <p:nvSpPr>
          <p:cNvPr id="3" name="Text Placeholder 2">
            <a:extLst>
              <a:ext uri="{FF2B5EF4-FFF2-40B4-BE49-F238E27FC236}">
                <a16:creationId xmlns:a16="http://schemas.microsoft.com/office/drawing/2014/main" id="{5D1F3DAF-F740-4A07-89C3-A2724849FAF4}"/>
              </a:ext>
            </a:extLst>
          </p:cNvPr>
          <p:cNvSpPr>
            <a:spLocks noGrp="1"/>
          </p:cNvSpPr>
          <p:nvPr>
            <p:ph type="body" idx="1"/>
          </p:nvPr>
        </p:nvSpPr>
        <p:spPr/>
        <p:txBody>
          <a:bodyPr/>
          <a:lstStyle/>
          <a:p>
            <a:endParaRPr lang="en-GB" dirty="0"/>
          </a:p>
        </p:txBody>
      </p:sp>
      <p:pic>
        <p:nvPicPr>
          <p:cNvPr id="5" name="Picture 4">
            <a:extLst>
              <a:ext uri="{FF2B5EF4-FFF2-40B4-BE49-F238E27FC236}">
                <a16:creationId xmlns:a16="http://schemas.microsoft.com/office/drawing/2014/main" id="{095FF2CB-2280-4AAF-B82F-5814A9DB1B4F}"/>
              </a:ext>
            </a:extLst>
          </p:cNvPr>
          <p:cNvPicPr>
            <a:picLocks noChangeAspect="1"/>
          </p:cNvPicPr>
          <p:nvPr/>
        </p:nvPicPr>
        <p:blipFill>
          <a:blip r:embed="rId2"/>
          <a:stretch>
            <a:fillRect/>
          </a:stretch>
        </p:blipFill>
        <p:spPr>
          <a:xfrm>
            <a:off x="309562" y="523875"/>
            <a:ext cx="11572875" cy="5810250"/>
          </a:xfrm>
          <a:prstGeom prst="rect">
            <a:avLst/>
          </a:prstGeom>
        </p:spPr>
      </p:pic>
    </p:spTree>
    <p:extLst>
      <p:ext uri="{BB962C8B-B14F-4D97-AF65-F5344CB8AC3E}">
        <p14:creationId xmlns:p14="http://schemas.microsoft.com/office/powerpoint/2010/main" val="3559165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ercury Poisoning- The Minamata Story">
            <a:hlinkClick r:id="" action="ppaction://media"/>
            <a:extLst>
              <a:ext uri="{FF2B5EF4-FFF2-40B4-BE49-F238E27FC236}">
                <a16:creationId xmlns:a16="http://schemas.microsoft.com/office/drawing/2014/main" id="{6C5D8F97-19D0-4972-99E9-D2CB32FB1E02}"/>
              </a:ext>
            </a:extLst>
          </p:cNvPr>
          <p:cNvPicPr>
            <a:picLocks noRot="1" noChangeAspect="1"/>
          </p:cNvPicPr>
          <p:nvPr>
            <a:videoFile r:link="rId1"/>
          </p:nvPr>
        </p:nvPicPr>
        <p:blipFill>
          <a:blip r:embed="rId3"/>
          <a:stretch>
            <a:fillRect/>
          </a:stretch>
        </p:blipFill>
        <p:spPr>
          <a:xfrm>
            <a:off x="2135425" y="458568"/>
            <a:ext cx="7457562" cy="5593173"/>
          </a:xfrm>
          <a:prstGeom prst="rect">
            <a:avLst/>
          </a:prstGeom>
        </p:spPr>
      </p:pic>
    </p:spTree>
    <p:extLst>
      <p:ext uri="{BB962C8B-B14F-4D97-AF65-F5344CB8AC3E}">
        <p14:creationId xmlns:p14="http://schemas.microsoft.com/office/powerpoint/2010/main" val="12241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E721-EA00-404F-86BA-A254CED2904D}"/>
              </a:ext>
            </a:extLst>
          </p:cNvPr>
          <p:cNvSpPr>
            <a:spLocks noGrp="1"/>
          </p:cNvSpPr>
          <p:nvPr>
            <p:ph type="title"/>
          </p:nvPr>
        </p:nvSpPr>
        <p:spPr/>
        <p:txBody>
          <a:bodyPr>
            <a:normAutofit fontScale="90000"/>
          </a:bodyPr>
          <a:lstStyle/>
          <a:p>
            <a:r>
              <a:rPr lang="en-GB" dirty="0"/>
              <a:t>Bioconcentration factors</a:t>
            </a:r>
          </a:p>
        </p:txBody>
      </p:sp>
      <p:sp>
        <p:nvSpPr>
          <p:cNvPr id="3" name="Text Placeholder 2">
            <a:extLst>
              <a:ext uri="{FF2B5EF4-FFF2-40B4-BE49-F238E27FC236}">
                <a16:creationId xmlns:a16="http://schemas.microsoft.com/office/drawing/2014/main" id="{A30DF72A-5E2F-414A-BFE0-EF0E369D0D5D}"/>
              </a:ext>
            </a:extLst>
          </p:cNvPr>
          <p:cNvSpPr>
            <a:spLocks noGrp="1"/>
          </p:cNvSpPr>
          <p:nvPr>
            <p:ph type="body" idx="1"/>
          </p:nvPr>
        </p:nvSpPr>
        <p:spPr>
          <a:xfrm>
            <a:off x="219018" y="1743742"/>
            <a:ext cx="11618903" cy="4739190"/>
          </a:xfrm>
        </p:spPr>
        <p:txBody>
          <a:bodyPr>
            <a:normAutofit fontScale="92500" lnSpcReduction="10000"/>
          </a:bodyPr>
          <a:lstStyle/>
          <a:p>
            <a:r>
              <a:rPr lang="en-GB" dirty="0"/>
              <a:t>A mathematical relationship has been derived in the literature relating fish size (weight) to the uptake rate constant at the gill for hydrophobic (poorly water soluble) chemicals (</a:t>
            </a:r>
            <a:r>
              <a:rPr lang="en-GB" dirty="0" err="1"/>
              <a:t>Sijm</a:t>
            </a:r>
            <a:r>
              <a:rPr lang="en-GB" dirty="0"/>
              <a:t> et al. 1993, 1994 and 1995) and this forms the basis of the approach proposed in the current iteration of the draft revised OECD 305 Test Guideline2 . This allometric relationship was used here to estimate BCFs from studies conducted according to the new dietary exposure method.</a:t>
            </a:r>
          </a:p>
        </p:txBody>
      </p:sp>
    </p:spTree>
    <p:extLst>
      <p:ext uri="{BB962C8B-B14F-4D97-AF65-F5344CB8AC3E}">
        <p14:creationId xmlns:p14="http://schemas.microsoft.com/office/powerpoint/2010/main" val="20813218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F899DA-B35D-49FC-984F-58899602A8B4}"/>
              </a:ext>
            </a:extLst>
          </p:cNvPr>
          <p:cNvSpPr>
            <a:spLocks noGrp="1"/>
          </p:cNvSpPr>
          <p:nvPr>
            <p:ph type="body" idx="1"/>
          </p:nvPr>
        </p:nvSpPr>
        <p:spPr>
          <a:xfrm>
            <a:off x="449037" y="273772"/>
            <a:ext cx="10905067" cy="5375220"/>
          </a:xfrm>
        </p:spPr>
        <p:txBody>
          <a:bodyPr/>
          <a:lstStyle/>
          <a:p>
            <a:pPr marL="228600" indent="0">
              <a:buNone/>
            </a:pPr>
            <a:r>
              <a:rPr lang="en-GB" dirty="0"/>
              <a:t>Bioconcentration factor (BCF) </a:t>
            </a:r>
          </a:p>
          <a:p>
            <a:pPr marL="228600" indent="0">
              <a:buNone/>
            </a:pPr>
            <a:r>
              <a:rPr lang="en-GB" dirty="0"/>
              <a:t>Ratio of the steady-state chemical concentrations in an aquatic water-respiring organism and the water determined in a controlled laboratory experiment in which the test organisms are exposed to a chemical in the water (but not in the diet). </a:t>
            </a:r>
          </a:p>
        </p:txBody>
      </p:sp>
    </p:spTree>
    <p:extLst>
      <p:ext uri="{BB962C8B-B14F-4D97-AF65-F5344CB8AC3E}">
        <p14:creationId xmlns:p14="http://schemas.microsoft.com/office/powerpoint/2010/main" val="3393434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7BE143B-7F5A-4CFB-9457-A4E508037CEC}"/>
              </a:ext>
            </a:extLst>
          </p:cNvPr>
          <p:cNvSpPr>
            <a:spLocks noGrp="1"/>
          </p:cNvSpPr>
          <p:nvPr>
            <p:ph type="body" idx="1"/>
          </p:nvPr>
        </p:nvSpPr>
        <p:spPr>
          <a:xfrm>
            <a:off x="449037" y="350429"/>
            <a:ext cx="10905067" cy="5298563"/>
          </a:xfrm>
        </p:spPr>
        <p:txBody>
          <a:bodyPr/>
          <a:lstStyle/>
          <a:p>
            <a:pPr marL="228600" indent="0">
              <a:buNone/>
            </a:pPr>
            <a:r>
              <a:rPr lang="en-GB" dirty="0"/>
              <a:t>Bioaccumulation factor (BAF) </a:t>
            </a:r>
          </a:p>
          <a:p>
            <a:pPr marL="228600" indent="0">
              <a:buNone/>
            </a:pPr>
            <a:endParaRPr lang="en-GB" dirty="0"/>
          </a:p>
          <a:p>
            <a:pPr marL="228600" indent="0">
              <a:buNone/>
            </a:pPr>
            <a:r>
              <a:rPr lang="en-GB" dirty="0"/>
              <a:t>Ratio of the steady-state chemical concentrations in an aquatic water-respiring organism and the water determined from field data in which sampled organisms are exposed to a chemical in the water and in their diet. </a:t>
            </a:r>
          </a:p>
        </p:txBody>
      </p:sp>
    </p:spTree>
    <p:extLst>
      <p:ext uri="{BB962C8B-B14F-4D97-AF65-F5344CB8AC3E}">
        <p14:creationId xmlns:p14="http://schemas.microsoft.com/office/powerpoint/2010/main" val="1623872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CB31BB-98CE-4E2A-A561-63301039947C}"/>
              </a:ext>
            </a:extLst>
          </p:cNvPr>
          <p:cNvSpPr>
            <a:spLocks noGrp="1"/>
          </p:cNvSpPr>
          <p:nvPr>
            <p:ph type="body" idx="1"/>
          </p:nvPr>
        </p:nvSpPr>
        <p:spPr>
          <a:xfrm>
            <a:off x="449037" y="454462"/>
            <a:ext cx="10905067" cy="5194530"/>
          </a:xfrm>
        </p:spPr>
        <p:txBody>
          <a:bodyPr/>
          <a:lstStyle/>
          <a:p>
            <a:pPr marL="228600" indent="0">
              <a:buNone/>
            </a:pPr>
            <a:r>
              <a:rPr lang="en-GB" dirty="0"/>
              <a:t>Biomagnification factor – laboratory based (</a:t>
            </a:r>
            <a:r>
              <a:rPr lang="en-GB" dirty="0" err="1"/>
              <a:t>BMFfood</a:t>
            </a:r>
            <a:r>
              <a:rPr lang="en-GB" dirty="0"/>
              <a:t>)</a:t>
            </a:r>
          </a:p>
          <a:p>
            <a:pPr marL="228600" indent="0">
              <a:buNone/>
            </a:pPr>
            <a:endParaRPr lang="en-GB" dirty="0"/>
          </a:p>
          <a:p>
            <a:pPr marL="228600" indent="0">
              <a:buNone/>
            </a:pPr>
            <a:r>
              <a:rPr lang="en-GB" dirty="0"/>
              <a:t>Ratio of the steady-state chemical concentrations in a water- or air-respiring organism and in the diet of the organism determined in a controlled laboratory experiment in which the test organisms are exposed to chemical in the diet (but not the water or air). </a:t>
            </a:r>
          </a:p>
        </p:txBody>
      </p:sp>
    </p:spTree>
    <p:extLst>
      <p:ext uri="{BB962C8B-B14F-4D97-AF65-F5344CB8AC3E}">
        <p14:creationId xmlns:p14="http://schemas.microsoft.com/office/powerpoint/2010/main" val="1019540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762F586-B1BB-4583-9832-2D03DE621240}"/>
              </a:ext>
            </a:extLst>
          </p:cNvPr>
          <p:cNvSpPr>
            <a:spLocks noGrp="1"/>
          </p:cNvSpPr>
          <p:nvPr>
            <p:ph type="body" idx="1"/>
          </p:nvPr>
        </p:nvSpPr>
        <p:spPr>
          <a:xfrm>
            <a:off x="449037" y="366855"/>
            <a:ext cx="10905067" cy="5282137"/>
          </a:xfrm>
        </p:spPr>
        <p:txBody>
          <a:bodyPr/>
          <a:lstStyle/>
          <a:p>
            <a:pPr marL="228600" indent="0">
              <a:buNone/>
            </a:pPr>
            <a:r>
              <a:rPr lang="en-GB" dirty="0"/>
              <a:t>Biomagnification factor – field based (BMF) </a:t>
            </a:r>
          </a:p>
          <a:p>
            <a:pPr marL="228600" indent="0">
              <a:buNone/>
            </a:pPr>
            <a:endParaRPr lang="en-GB" dirty="0"/>
          </a:p>
          <a:p>
            <a:pPr marL="228600" indent="0">
              <a:buNone/>
            </a:pPr>
            <a:r>
              <a:rPr lang="en-GB" dirty="0"/>
              <a:t>Ratio of the steady-state chemical concentrations in a water- or air-respiring organism and in the diet of the organism determined from field data in which sampled organisms are exposed to chemical in air, water and diet.</a:t>
            </a:r>
          </a:p>
        </p:txBody>
      </p:sp>
    </p:spTree>
    <p:extLst>
      <p:ext uri="{BB962C8B-B14F-4D97-AF65-F5344CB8AC3E}">
        <p14:creationId xmlns:p14="http://schemas.microsoft.com/office/powerpoint/2010/main" val="3823905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0829DC6-E916-449F-BB15-D827A27776E0}"/>
              </a:ext>
            </a:extLst>
          </p:cNvPr>
          <p:cNvSpPr>
            <a:spLocks noGrp="1"/>
          </p:cNvSpPr>
          <p:nvPr>
            <p:ph type="body" idx="1"/>
          </p:nvPr>
        </p:nvSpPr>
        <p:spPr>
          <a:xfrm>
            <a:off x="449037" y="323051"/>
            <a:ext cx="10905067" cy="5325941"/>
          </a:xfrm>
        </p:spPr>
        <p:txBody>
          <a:bodyPr>
            <a:normAutofit fontScale="92500" lnSpcReduction="10000"/>
          </a:bodyPr>
          <a:lstStyle/>
          <a:p>
            <a:pPr marL="228600" indent="0">
              <a:buNone/>
            </a:pPr>
            <a:r>
              <a:rPr lang="en-GB" dirty="0"/>
              <a:t>Trophic magnification factor (TMF) or food web magnification factor (FWMF) </a:t>
            </a:r>
          </a:p>
          <a:p>
            <a:pPr marL="228600" indent="0">
              <a:buNone/>
            </a:pPr>
            <a:endParaRPr lang="en-GB" dirty="0"/>
          </a:p>
          <a:p>
            <a:pPr marL="228600" indent="0">
              <a:buNone/>
            </a:pPr>
            <a:r>
              <a:rPr lang="en-GB" dirty="0"/>
              <a:t>The average factor by which the normalized chemical concentration in biota or a food web increases per trophic level. The TMF is determined from the slope derived by linear regression of logarithmically transformed normalised chemical concentration in biota and trophic position of the sample biota. </a:t>
            </a:r>
          </a:p>
        </p:txBody>
      </p:sp>
    </p:spTree>
    <p:extLst>
      <p:ext uri="{BB962C8B-B14F-4D97-AF65-F5344CB8AC3E}">
        <p14:creationId xmlns:p14="http://schemas.microsoft.com/office/powerpoint/2010/main" val="1269703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33674-DC5F-494C-BDEE-139535B3ACB9}"/>
              </a:ext>
            </a:extLst>
          </p:cNvPr>
          <p:cNvSpPr>
            <a:spLocks noGrp="1"/>
          </p:cNvSpPr>
          <p:nvPr>
            <p:ph type="title"/>
          </p:nvPr>
        </p:nvSpPr>
        <p:spPr>
          <a:xfrm>
            <a:off x="478139" y="534887"/>
            <a:ext cx="8129267" cy="275886"/>
          </a:xfrm>
        </p:spPr>
        <p:txBody>
          <a:bodyPr>
            <a:normAutofit fontScale="90000"/>
          </a:bodyPr>
          <a:lstStyle/>
          <a:p>
            <a:r>
              <a:rPr lang="en-GB" dirty="0"/>
              <a:t>Bioconcentration factors for chemicals</a:t>
            </a:r>
          </a:p>
        </p:txBody>
      </p:sp>
      <p:sp>
        <p:nvSpPr>
          <p:cNvPr id="3" name="Text Placeholder 2">
            <a:extLst>
              <a:ext uri="{FF2B5EF4-FFF2-40B4-BE49-F238E27FC236}">
                <a16:creationId xmlns:a16="http://schemas.microsoft.com/office/drawing/2014/main" id="{A47EC7C1-0889-4FCB-A1E0-E398D92532B1}"/>
              </a:ext>
            </a:extLst>
          </p:cNvPr>
          <p:cNvSpPr>
            <a:spLocks noGrp="1"/>
          </p:cNvSpPr>
          <p:nvPr>
            <p:ph type="body" idx="1"/>
          </p:nvPr>
        </p:nvSpPr>
        <p:spPr/>
        <p:txBody>
          <a:bodyPr>
            <a:normAutofit fontScale="92500" lnSpcReduction="20000"/>
          </a:bodyPr>
          <a:lstStyle/>
          <a:p>
            <a:pPr marL="228600" indent="0">
              <a:buNone/>
            </a:pPr>
            <a:r>
              <a:rPr lang="en-GB" dirty="0"/>
              <a:t>Chemical		BCF (L/kg)</a:t>
            </a:r>
          </a:p>
          <a:p>
            <a:pPr marL="228600" indent="0">
              <a:buNone/>
            </a:pPr>
            <a:r>
              <a:rPr lang="en-GB" dirty="0"/>
              <a:t>Arsenic 	 		44</a:t>
            </a:r>
          </a:p>
          <a:p>
            <a:pPr marL="228600" indent="0">
              <a:buNone/>
            </a:pPr>
            <a:r>
              <a:rPr lang="en-GB" dirty="0"/>
              <a:t>Benzene			5</a:t>
            </a:r>
          </a:p>
          <a:p>
            <a:pPr marL="228600" indent="0">
              <a:buNone/>
            </a:pPr>
            <a:r>
              <a:rPr lang="en-GB" dirty="0"/>
              <a:t>Copper			200</a:t>
            </a:r>
          </a:p>
          <a:p>
            <a:pPr marL="228600" indent="0">
              <a:buNone/>
            </a:pPr>
            <a:r>
              <a:rPr lang="en-GB" dirty="0"/>
              <a:t>DDT			54 000</a:t>
            </a:r>
          </a:p>
          <a:p>
            <a:pPr marL="228600" indent="0">
              <a:buNone/>
            </a:pPr>
            <a:r>
              <a:rPr lang="en-GB" dirty="0"/>
              <a:t>PCB				100 000		</a:t>
            </a:r>
          </a:p>
        </p:txBody>
      </p:sp>
    </p:spTree>
    <p:extLst>
      <p:ext uri="{BB962C8B-B14F-4D97-AF65-F5344CB8AC3E}">
        <p14:creationId xmlns:p14="http://schemas.microsoft.com/office/powerpoint/2010/main" val="18250295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58EA-DCAE-4DDE-AD86-0A60D47FC38B}"/>
              </a:ext>
            </a:extLst>
          </p:cNvPr>
          <p:cNvSpPr>
            <a:spLocks noGrp="1"/>
          </p:cNvSpPr>
          <p:nvPr>
            <p:ph type="title"/>
          </p:nvPr>
        </p:nvSpPr>
        <p:spPr/>
        <p:txBody>
          <a:bodyPr>
            <a:normAutofit fontScale="90000"/>
          </a:bodyPr>
          <a:lstStyle/>
          <a:p>
            <a:r>
              <a:rPr lang="en-GB" dirty="0"/>
              <a:t>BIOLOGICAL OXYGEN DEMAND</a:t>
            </a:r>
          </a:p>
        </p:txBody>
      </p:sp>
      <p:sp>
        <p:nvSpPr>
          <p:cNvPr id="3" name="Text Placeholder 2">
            <a:extLst>
              <a:ext uri="{FF2B5EF4-FFF2-40B4-BE49-F238E27FC236}">
                <a16:creationId xmlns:a16="http://schemas.microsoft.com/office/drawing/2014/main" id="{32500474-58F5-481C-BC8E-146CF2066434}"/>
              </a:ext>
            </a:extLst>
          </p:cNvPr>
          <p:cNvSpPr>
            <a:spLocks noGrp="1"/>
          </p:cNvSpPr>
          <p:nvPr>
            <p:ph type="body" idx="1"/>
          </p:nvPr>
        </p:nvSpPr>
        <p:spPr/>
        <p:txBody>
          <a:bodyPr>
            <a:normAutofit lnSpcReduction="10000"/>
          </a:bodyPr>
          <a:lstStyle/>
          <a:p>
            <a:pPr marL="228600" indent="0">
              <a:buNone/>
            </a:pPr>
            <a:r>
              <a:rPr lang="en-GB" dirty="0"/>
              <a:t>The BOD is an empirical test to determine the molecular oxygen used during a specified incubation period (usually five days), for the biochemical degradation of organic matter (carbonaceous demand) and the oxygen used to oxidise inorganic matter (e.g., sulphides and ferrous iron).</a:t>
            </a:r>
          </a:p>
        </p:txBody>
      </p:sp>
    </p:spTree>
    <p:extLst>
      <p:ext uri="{BB962C8B-B14F-4D97-AF65-F5344CB8AC3E}">
        <p14:creationId xmlns:p14="http://schemas.microsoft.com/office/powerpoint/2010/main" val="3802243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D4E636-C22B-493E-9168-1C453C114214}"/>
              </a:ext>
            </a:extLst>
          </p:cNvPr>
          <p:cNvSpPr>
            <a:spLocks noGrp="1"/>
          </p:cNvSpPr>
          <p:nvPr>
            <p:ph type="body" idx="1"/>
          </p:nvPr>
        </p:nvSpPr>
        <p:spPr>
          <a:xfrm>
            <a:off x="-1248817" y="246394"/>
            <a:ext cx="14104179" cy="8472137"/>
          </a:xfrm>
        </p:spPr>
        <p:txBody>
          <a:bodyPr/>
          <a:lstStyle/>
          <a:p>
            <a:endParaRPr lang="en-GB" dirty="0"/>
          </a:p>
        </p:txBody>
      </p:sp>
      <p:pic>
        <p:nvPicPr>
          <p:cNvPr id="4098" name="Picture 2" descr="Determination of Biological Oxygen Demand (BOD) in Waste Water :  Pharmaceutical Guidelines">
            <a:extLst>
              <a:ext uri="{FF2B5EF4-FFF2-40B4-BE49-F238E27FC236}">
                <a16:creationId xmlns:a16="http://schemas.microsoft.com/office/drawing/2014/main" id="{F38A6CA9-593E-4B73-9715-597578ABD1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5091" y="998113"/>
            <a:ext cx="9081039" cy="5277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612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E490-B3E1-4810-B09E-15B7E8ED626E}"/>
              </a:ext>
            </a:extLst>
          </p:cNvPr>
          <p:cNvSpPr>
            <a:spLocks noGrp="1"/>
          </p:cNvSpPr>
          <p:nvPr>
            <p:ph type="title"/>
          </p:nvPr>
        </p:nvSpPr>
        <p:spPr/>
        <p:txBody>
          <a:bodyPr>
            <a:normAutofit fontScale="90000"/>
          </a:bodyPr>
          <a:lstStyle/>
          <a:p>
            <a:r>
              <a:rPr lang="en-GB" dirty="0"/>
              <a:t>3 BOD TESTS</a:t>
            </a:r>
          </a:p>
        </p:txBody>
      </p:sp>
      <p:sp>
        <p:nvSpPr>
          <p:cNvPr id="3" name="Text Placeholder 2">
            <a:extLst>
              <a:ext uri="{FF2B5EF4-FFF2-40B4-BE49-F238E27FC236}">
                <a16:creationId xmlns:a16="http://schemas.microsoft.com/office/drawing/2014/main" id="{D0A0E34F-F0DD-4243-B816-0F0619FE007F}"/>
              </a:ext>
            </a:extLst>
          </p:cNvPr>
          <p:cNvSpPr>
            <a:spLocks noGrp="1"/>
          </p:cNvSpPr>
          <p:nvPr>
            <p:ph type="body" idx="1"/>
          </p:nvPr>
        </p:nvSpPr>
        <p:spPr>
          <a:xfrm>
            <a:off x="449037" y="1743741"/>
            <a:ext cx="10905067" cy="4427089"/>
          </a:xfrm>
        </p:spPr>
        <p:txBody>
          <a:bodyPr>
            <a:normAutofit/>
          </a:bodyPr>
          <a:lstStyle/>
          <a:p>
            <a:pPr marL="0" lvl="0" indent="0" fontAlgn="base">
              <a:lnSpc>
                <a:spcPct val="100000"/>
              </a:lnSpc>
              <a:spcBef>
                <a:spcPts val="0"/>
              </a:spcBef>
              <a:buClrTx/>
              <a:buSzTx/>
              <a:buNone/>
              <a:defRPr/>
            </a:pPr>
            <a:r>
              <a:rPr lang="en-GB" sz="2400" dirty="0">
                <a:solidFill>
                  <a:srgbClr val="666666"/>
                </a:solidFill>
                <a:latin typeface="Open Sans" panose="020B0606030504020204" pitchFamily="34" charset="0"/>
                <a:ea typeface="+mn-ea"/>
                <a:cs typeface="+mn-cs"/>
              </a:rPr>
              <a:t>t</a:t>
            </a:r>
            <a:r>
              <a:rPr kumimoji="0" lang="en-GB" sz="2400" b="0" i="0" u="none" strike="noStrike" kern="1200" cap="none" spc="0" normalizeH="0" baseline="0" noProof="0" dirty="0" err="1">
                <a:ln>
                  <a:noFill/>
                </a:ln>
                <a:solidFill>
                  <a:srgbClr val="666666"/>
                </a:solidFill>
                <a:effectLst/>
                <a:uLnTx/>
                <a:uFillTx/>
                <a:latin typeface="Open Sans" panose="020B0606030504020204" pitchFamily="34" charset="0"/>
                <a:ea typeface="+mn-ea"/>
                <a:cs typeface="+mn-cs"/>
              </a:rPr>
              <a:t>otal</a:t>
            </a:r>
            <a:r>
              <a:rPr kumimoji="0" lang="en-GB" sz="2400" b="0" i="0" u="none" strike="noStrike" kern="1200" cap="none" spc="0" normalizeH="0" baseline="0" noProof="0" dirty="0">
                <a:ln>
                  <a:noFill/>
                </a:ln>
                <a:solidFill>
                  <a:srgbClr val="666666"/>
                </a:solidFill>
                <a:effectLst/>
                <a:uLnTx/>
                <a:uFillTx/>
                <a:latin typeface="Open Sans" panose="020B0606030504020204" pitchFamily="34" charset="0"/>
                <a:ea typeface="+mn-ea"/>
                <a:cs typeface="+mn-cs"/>
              </a:rPr>
              <a:t> Biochemical oxygen demand (</a:t>
            </a:r>
            <a:r>
              <a:rPr kumimoji="0" lang="en-GB" sz="2400" b="0" i="0" u="none" strike="noStrike" kern="1200" cap="none" spc="0" normalizeH="0" baseline="0" noProof="0" dirty="0" err="1">
                <a:ln>
                  <a:noFill/>
                </a:ln>
                <a:solidFill>
                  <a:srgbClr val="666666"/>
                </a:solidFill>
                <a:effectLst/>
                <a:uLnTx/>
                <a:uFillTx/>
                <a:latin typeface="Open Sans" panose="020B0606030504020204" pitchFamily="34" charset="0"/>
                <a:ea typeface="+mn-ea"/>
                <a:cs typeface="+mn-cs"/>
              </a:rPr>
              <a:t>tBOD</a:t>
            </a:r>
            <a:r>
              <a:rPr lang="en-GB" sz="2400" dirty="0">
                <a:solidFill>
                  <a:srgbClr val="666666"/>
                </a:solidFill>
                <a:latin typeface="Open Sans" panose="020B0606030504020204" pitchFamily="34" charset="0"/>
                <a:ea typeface="+mn-ea"/>
                <a:cs typeface="+mn-cs"/>
              </a:rPr>
              <a:t>), measures all biodegradable material in the sample</a:t>
            </a:r>
          </a:p>
          <a:p>
            <a:pPr marL="0" lvl="0" indent="0" fontAlgn="base">
              <a:lnSpc>
                <a:spcPct val="100000"/>
              </a:lnSpc>
              <a:spcBef>
                <a:spcPts val="0"/>
              </a:spcBef>
              <a:buClrTx/>
              <a:buSzTx/>
              <a:buNone/>
              <a:defRPr/>
            </a:pPr>
            <a:endParaRPr lang="en-GB" sz="2400" dirty="0">
              <a:solidFill>
                <a:srgbClr val="666666"/>
              </a:solidFill>
              <a:latin typeface="Open Sans" panose="020B0606030504020204" pitchFamily="34" charset="0"/>
              <a:ea typeface="+mn-ea"/>
              <a:cs typeface="+mn-cs"/>
            </a:endParaRPr>
          </a:p>
          <a:p>
            <a:pPr marL="0" lvl="0" indent="0" fontAlgn="base">
              <a:lnSpc>
                <a:spcPct val="100000"/>
              </a:lnSpc>
              <a:spcBef>
                <a:spcPts val="0"/>
              </a:spcBef>
              <a:buClrTx/>
              <a:buSzTx/>
              <a:buNone/>
              <a:defRPr/>
            </a:pPr>
            <a:endParaRPr kumimoji="0" lang="en-GB" sz="2400" b="0" i="0" u="none" strike="noStrike" kern="1200" cap="none" spc="0" normalizeH="0" baseline="0" noProof="0" dirty="0">
              <a:ln>
                <a:noFill/>
              </a:ln>
              <a:solidFill>
                <a:srgbClr val="666666"/>
              </a:solidFill>
              <a:effectLst/>
              <a:uLnTx/>
              <a:uFillTx/>
              <a:latin typeface="Open Sans" panose="020B0606030504020204" pitchFamily="34" charset="0"/>
              <a:ea typeface="+mn-ea"/>
              <a:cs typeface="+mn-cs"/>
            </a:endParaRPr>
          </a:p>
          <a:p>
            <a:pPr marL="0" lvl="0" indent="0" fontAlgn="base">
              <a:lnSpc>
                <a:spcPct val="100000"/>
              </a:lnSpc>
              <a:spcBef>
                <a:spcPts val="0"/>
              </a:spcBef>
              <a:buClrTx/>
              <a:buSzTx/>
              <a:buNone/>
              <a:defRPr/>
            </a:pPr>
            <a:r>
              <a:rPr lang="en-GB" sz="2400" dirty="0">
                <a:solidFill>
                  <a:srgbClr val="666666"/>
                </a:solidFill>
                <a:latin typeface="Open Sans" panose="020B0606030504020204" pitchFamily="34" charset="0"/>
                <a:ea typeface="+mn-ea"/>
                <a:cs typeface="+mn-cs"/>
              </a:rPr>
              <a:t>Soluble biochemical oxygen demand (</a:t>
            </a:r>
            <a:r>
              <a:rPr lang="en-GB" sz="2400" dirty="0" err="1">
                <a:solidFill>
                  <a:srgbClr val="666666"/>
                </a:solidFill>
                <a:latin typeface="Open Sans" panose="020B0606030504020204" pitchFamily="34" charset="0"/>
                <a:ea typeface="+mn-ea"/>
                <a:cs typeface="+mn-cs"/>
              </a:rPr>
              <a:t>sBOD</a:t>
            </a:r>
            <a:r>
              <a:rPr lang="en-GB" sz="2400" dirty="0">
                <a:solidFill>
                  <a:srgbClr val="666666"/>
                </a:solidFill>
                <a:latin typeface="Open Sans" panose="020B0606030504020204" pitchFamily="34" charset="0"/>
                <a:ea typeface="+mn-ea"/>
                <a:cs typeface="+mn-cs"/>
              </a:rPr>
              <a:t>), measures the dissolved biodegradable material in the sample</a:t>
            </a:r>
          </a:p>
          <a:p>
            <a:pPr marL="0" lvl="0" indent="0" fontAlgn="base">
              <a:lnSpc>
                <a:spcPct val="100000"/>
              </a:lnSpc>
              <a:spcBef>
                <a:spcPts val="0"/>
              </a:spcBef>
              <a:buClrTx/>
              <a:buSzTx/>
              <a:buNone/>
              <a:defRPr/>
            </a:pPr>
            <a:endParaRPr kumimoji="0" lang="en-GB" sz="2400" b="0" i="0" u="none" strike="noStrike" kern="1200" cap="none" spc="0" normalizeH="0" baseline="0" noProof="0" dirty="0">
              <a:ln>
                <a:noFill/>
              </a:ln>
              <a:solidFill>
                <a:srgbClr val="666666"/>
              </a:solidFill>
              <a:effectLst/>
              <a:uLnTx/>
              <a:uFillTx/>
              <a:latin typeface="Open Sans" panose="020B0606030504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2400" dirty="0">
              <a:solidFill>
                <a:srgbClr val="666666"/>
              </a:solidFill>
              <a:latin typeface="Open Sans" panose="020B0606030504020204" pitchFamily="34" charset="0"/>
              <a:ea typeface="+mn-ea"/>
              <a:cs typeface="+mn-cs"/>
            </a:endParaRPr>
          </a:p>
          <a:p>
            <a:pPr marL="0" indent="0" fontAlgn="base">
              <a:lnSpc>
                <a:spcPct val="100000"/>
              </a:lnSpc>
              <a:spcBef>
                <a:spcPts val="0"/>
              </a:spcBef>
              <a:buClrTx/>
              <a:buSzTx/>
              <a:buNone/>
              <a:defRPr/>
            </a:pPr>
            <a:r>
              <a:rPr lang="en-GB" sz="2400" dirty="0">
                <a:solidFill>
                  <a:srgbClr val="666666"/>
                </a:solidFill>
                <a:latin typeface="Open Sans" panose="020B0606030504020204" pitchFamily="34" charset="0"/>
                <a:ea typeface="+mn-ea"/>
                <a:cs typeface="+mn-cs"/>
              </a:rPr>
              <a:t>Carbonaceous biochemical oxygen (CBOD), demand measures the amount of oxygen required by bacteria to biologically oxide the carbonaceous fraction of organics and removes interference from nitrification</a:t>
            </a:r>
          </a:p>
          <a:p>
            <a:pPr marL="0" indent="0" fontAlgn="base">
              <a:lnSpc>
                <a:spcPct val="100000"/>
              </a:lnSpc>
              <a:spcBef>
                <a:spcPts val="0"/>
              </a:spcBef>
              <a:buClrTx/>
              <a:buSzTx/>
              <a:buNone/>
              <a:defRPr/>
            </a:pPr>
            <a:endParaRPr lang="en-GB" sz="1800" dirty="0">
              <a:solidFill>
                <a:srgbClr val="666666"/>
              </a:solidFill>
              <a:latin typeface="Open Sans" panose="020B0606030504020204" pitchFamily="34" charset="0"/>
              <a:ea typeface="+mn-ea"/>
              <a:cs typeface="+mn-cs"/>
            </a:endParaRPr>
          </a:p>
          <a:p>
            <a:pPr marL="0" indent="0" fontAlgn="base">
              <a:lnSpc>
                <a:spcPct val="100000"/>
              </a:lnSpc>
              <a:spcBef>
                <a:spcPts val="0"/>
              </a:spcBef>
              <a:buClrTx/>
              <a:buSzTx/>
              <a:buNone/>
              <a:defRPr/>
            </a:pPr>
            <a:endParaRPr lang="en-GB" sz="1800" dirty="0">
              <a:solidFill>
                <a:srgbClr val="666666"/>
              </a:solidFill>
              <a:latin typeface="Open Sans" panose="020B0606030504020204" pitchFamily="34" charset="0"/>
              <a:ea typeface="+mn-ea"/>
              <a:cs typeface="+mn-cs"/>
            </a:endParaRPr>
          </a:p>
        </p:txBody>
      </p:sp>
    </p:spTree>
    <p:extLst>
      <p:ext uri="{BB962C8B-B14F-4D97-AF65-F5344CB8AC3E}">
        <p14:creationId xmlns:p14="http://schemas.microsoft.com/office/powerpoint/2010/main" val="28627108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356243-9A3B-4EF6-8B76-E54E0B60B5CD}"/>
              </a:ext>
            </a:extLst>
          </p:cNvPr>
          <p:cNvSpPr txBox="1"/>
          <p:nvPr/>
        </p:nvSpPr>
        <p:spPr>
          <a:xfrm>
            <a:off x="1268934" y="341372"/>
            <a:ext cx="9977637" cy="5324535"/>
          </a:xfrm>
          <a:prstGeom prst="rect">
            <a:avLst/>
          </a:prstGeom>
          <a:noFill/>
        </p:spPr>
        <p:txBody>
          <a:bodyPr wrap="square">
            <a:spAutoFit/>
          </a:bodyPr>
          <a:lstStyle/>
          <a:p>
            <a:pPr algn="l" fontAlgn="base"/>
            <a:r>
              <a:rPr lang="en-GB" sz="2000" b="0" i="0" dirty="0">
                <a:solidFill>
                  <a:srgbClr val="666666"/>
                </a:solidFill>
                <a:effectLst/>
                <a:latin typeface="Open Sans" panose="020B0606030504020204" pitchFamily="34" charset="0"/>
              </a:rPr>
              <a:t>To test the biochemical oxygen demand (BOD), the water samples of interest are diluted with nutrient rich water (containing a phosphate buffer solution, a magnesium </a:t>
            </a:r>
            <a:r>
              <a:rPr lang="en-GB" sz="2000" b="0" i="0" dirty="0" err="1">
                <a:solidFill>
                  <a:srgbClr val="666666"/>
                </a:solidFill>
                <a:effectLst/>
                <a:latin typeface="Open Sans" panose="020B0606030504020204" pitchFamily="34" charset="0"/>
              </a:rPr>
              <a:t>sulfate</a:t>
            </a:r>
            <a:r>
              <a:rPr lang="en-GB" sz="2000" b="0" i="0" dirty="0">
                <a:solidFill>
                  <a:srgbClr val="666666"/>
                </a:solidFill>
                <a:effectLst/>
                <a:latin typeface="Open Sans" panose="020B0606030504020204" pitchFamily="34" charset="0"/>
              </a:rPr>
              <a:t> solution, a calcium chloride solution, and a ferric chloride solution) and seeded with a known amount of bacteria. </a:t>
            </a:r>
          </a:p>
          <a:p>
            <a:pPr algn="l" fontAlgn="base"/>
            <a:endParaRPr lang="en-GB" sz="2000" dirty="0">
              <a:solidFill>
                <a:srgbClr val="666666"/>
              </a:solidFill>
              <a:latin typeface="Open Sans" panose="020B0606030504020204" pitchFamily="34" charset="0"/>
            </a:endParaRPr>
          </a:p>
          <a:p>
            <a:pPr algn="l" fontAlgn="base"/>
            <a:r>
              <a:rPr lang="en-GB" sz="2000" b="0" i="0" dirty="0">
                <a:solidFill>
                  <a:srgbClr val="666666"/>
                </a:solidFill>
                <a:effectLst/>
                <a:latin typeface="Open Sans" panose="020B0606030504020204" pitchFamily="34" charset="0"/>
              </a:rPr>
              <a:t>Dilutions are determined by estimating the amount of biochemical oxygen demand (BOD) in the sample using the measured chemical oxygen demand (COD) or another suitable surrogate. The dissolved oxygen (DO) of the sample is measured initially after mixing the solution and again after five days for the BOD</a:t>
            </a:r>
            <a:r>
              <a:rPr lang="en-GB" sz="2000" b="0" i="0" baseline="-25000" dirty="0">
                <a:solidFill>
                  <a:srgbClr val="666666"/>
                </a:solidFill>
                <a:effectLst/>
                <a:latin typeface="Open Sans" panose="020B0606030504020204" pitchFamily="34" charset="0"/>
              </a:rPr>
              <a:t>5</a:t>
            </a:r>
            <a:r>
              <a:rPr lang="en-GB" sz="2000" b="0" i="0" dirty="0">
                <a:solidFill>
                  <a:srgbClr val="666666"/>
                </a:solidFill>
                <a:effectLst/>
                <a:latin typeface="Open Sans" panose="020B0606030504020204" pitchFamily="34" charset="0"/>
              </a:rPr>
              <a:t>‚ or after one day for the BOD</a:t>
            </a:r>
            <a:r>
              <a:rPr lang="en-GB" sz="2000" b="0" i="0" baseline="-25000" dirty="0">
                <a:solidFill>
                  <a:srgbClr val="666666"/>
                </a:solidFill>
                <a:effectLst/>
                <a:latin typeface="Open Sans" panose="020B0606030504020204" pitchFamily="34" charset="0"/>
              </a:rPr>
              <a:t>1</a:t>
            </a:r>
            <a:r>
              <a:rPr lang="en-GB" sz="2000" b="0" i="0" dirty="0">
                <a:solidFill>
                  <a:srgbClr val="666666"/>
                </a:solidFill>
                <a:effectLst/>
                <a:latin typeface="Open Sans" panose="020B0606030504020204" pitchFamily="34" charset="0"/>
              </a:rPr>
              <a:t> test. </a:t>
            </a:r>
          </a:p>
          <a:p>
            <a:pPr algn="l" fontAlgn="base"/>
            <a:endParaRPr lang="en-GB" sz="2000" dirty="0">
              <a:solidFill>
                <a:srgbClr val="666666"/>
              </a:solidFill>
              <a:latin typeface="Open Sans" panose="020B0606030504020204" pitchFamily="34" charset="0"/>
            </a:endParaRPr>
          </a:p>
          <a:p>
            <a:pPr algn="l" fontAlgn="base"/>
            <a:r>
              <a:rPr lang="en-GB" sz="2000" b="0" i="0" dirty="0">
                <a:solidFill>
                  <a:srgbClr val="666666"/>
                </a:solidFill>
                <a:effectLst/>
                <a:latin typeface="Open Sans" panose="020B0606030504020204" pitchFamily="34" charset="0"/>
              </a:rPr>
              <a:t>The seed (bacteria) added to each solution will degrade the biodegradable material in each sample relative to the amount of oxygen removed from the water. The sample dilution and amount of oxygen removed can be used to calculate the amount of biodegradable material in the sample in mg/L. Each sample must produce a residual of 1.0 mg/L of dissolved oxygen and have had a dissolved oxygen uptake of at least 2.0 mg/L.</a:t>
            </a:r>
          </a:p>
        </p:txBody>
      </p:sp>
    </p:spTree>
    <p:extLst>
      <p:ext uri="{BB962C8B-B14F-4D97-AF65-F5344CB8AC3E}">
        <p14:creationId xmlns:p14="http://schemas.microsoft.com/office/powerpoint/2010/main" val="7353998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9EC697-F0EF-43FB-812E-E04D3A63A782}"/>
              </a:ext>
            </a:extLst>
          </p:cNvPr>
          <p:cNvSpPr>
            <a:spLocks noGrp="1"/>
          </p:cNvSpPr>
          <p:nvPr>
            <p:ph type="body" idx="1"/>
          </p:nvPr>
        </p:nvSpPr>
        <p:spPr/>
        <p:txBody>
          <a:bodyPr/>
          <a:lstStyle/>
          <a:p>
            <a:pPr marL="228600" indent="0">
              <a:buNone/>
            </a:pPr>
            <a:endParaRPr lang="en-GB" dirty="0"/>
          </a:p>
        </p:txBody>
      </p:sp>
      <p:pic>
        <p:nvPicPr>
          <p:cNvPr id="4" name="Online Media 3" title="BOD (biological oxygen demand) - The water quality indicator">
            <a:hlinkClick r:id="" action="ppaction://media"/>
            <a:extLst>
              <a:ext uri="{FF2B5EF4-FFF2-40B4-BE49-F238E27FC236}">
                <a16:creationId xmlns:a16="http://schemas.microsoft.com/office/drawing/2014/main" id="{FC67852A-D8CC-4AC5-B175-383B1C48F6C6}"/>
              </a:ext>
            </a:extLst>
          </p:cNvPr>
          <p:cNvPicPr>
            <a:picLocks noRot="1" noChangeAspect="1"/>
          </p:cNvPicPr>
          <p:nvPr>
            <a:videoFile r:link="rId1"/>
          </p:nvPr>
        </p:nvPicPr>
        <p:blipFill>
          <a:blip r:embed="rId3"/>
          <a:stretch>
            <a:fillRect/>
          </a:stretch>
        </p:blipFill>
        <p:spPr>
          <a:xfrm>
            <a:off x="1872604" y="1042781"/>
            <a:ext cx="8191271" cy="4628069"/>
          </a:xfrm>
          <a:prstGeom prst="rect">
            <a:avLst/>
          </a:prstGeom>
        </p:spPr>
      </p:pic>
    </p:spTree>
    <p:extLst>
      <p:ext uri="{BB962C8B-B14F-4D97-AF65-F5344CB8AC3E}">
        <p14:creationId xmlns:p14="http://schemas.microsoft.com/office/powerpoint/2010/main" val="93715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treetscapeVTI">
  <a:themeElements>
    <a:clrScheme name="AnalogousFromDarkSeedLeftStep">
      <a:dk1>
        <a:srgbClr val="000000"/>
      </a:dk1>
      <a:lt1>
        <a:srgbClr val="FFFFFF"/>
      </a:lt1>
      <a:dk2>
        <a:srgbClr val="171735"/>
      </a:dk2>
      <a:lt2>
        <a:srgbClr val="F0F3F1"/>
      </a:lt2>
      <a:accent1>
        <a:srgbClr val="C34DA3"/>
      </a:accent1>
      <a:accent2>
        <a:srgbClr val="A03BB1"/>
      </a:accent2>
      <a:accent3>
        <a:srgbClr val="814DC3"/>
      </a:accent3>
      <a:accent4>
        <a:srgbClr val="413EB3"/>
      </a:accent4>
      <a:accent5>
        <a:srgbClr val="4D7BC3"/>
      </a:accent5>
      <a:accent6>
        <a:srgbClr val="3B9BB1"/>
      </a:accent6>
      <a:hlink>
        <a:srgbClr val="3F5CBF"/>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3.xml><?xml version="1.0" encoding="utf-8"?>
<a:theme xmlns:a="http://schemas.openxmlformats.org/drawingml/2006/main" name="ShojiVTI">
  <a:themeElements>
    <a:clrScheme name="AnalogousFromDarkSeedLeftStep">
      <a:dk1>
        <a:srgbClr val="000000"/>
      </a:dk1>
      <a:lt1>
        <a:srgbClr val="FFFFFF"/>
      </a:lt1>
      <a:dk2>
        <a:srgbClr val="171735"/>
      </a:dk2>
      <a:lt2>
        <a:srgbClr val="F0F3F1"/>
      </a:lt2>
      <a:accent1>
        <a:srgbClr val="C34DA3"/>
      </a:accent1>
      <a:accent2>
        <a:srgbClr val="A03BB1"/>
      </a:accent2>
      <a:accent3>
        <a:srgbClr val="814DC3"/>
      </a:accent3>
      <a:accent4>
        <a:srgbClr val="413EB3"/>
      </a:accent4>
      <a:accent5>
        <a:srgbClr val="4D7BC3"/>
      </a:accent5>
      <a:accent6>
        <a:srgbClr val="3B9BB1"/>
      </a:accent6>
      <a:hlink>
        <a:srgbClr val="3F5CB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2243</Words>
  <Application>Microsoft Office PowerPoint</Application>
  <PresentationFormat>Widescreen</PresentationFormat>
  <Paragraphs>171</Paragraphs>
  <Slides>31</Slides>
  <Notes>11</Notes>
  <HiddenSlides>0</HiddenSlides>
  <MMClips>3</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31</vt:i4>
      </vt:variant>
    </vt:vector>
  </HeadingPairs>
  <TitlesOfParts>
    <vt:vector size="43" baseType="lpstr">
      <vt:lpstr>Meiryo</vt:lpstr>
      <vt:lpstr>Arial</vt:lpstr>
      <vt:lpstr>Calibri</vt:lpstr>
      <vt:lpstr>Calibri Light</vt:lpstr>
      <vt:lpstr>Consolas</vt:lpstr>
      <vt:lpstr>Corbel</vt:lpstr>
      <vt:lpstr>Franklin Gothic Heavy</vt:lpstr>
      <vt:lpstr>Open Sans</vt:lpstr>
      <vt:lpstr>Roboto</vt:lpstr>
      <vt:lpstr>Office Theme</vt:lpstr>
      <vt:lpstr>StreetscapeVTI</vt:lpstr>
      <vt:lpstr>ShojiVTI</vt:lpstr>
      <vt:lpstr>ANTHROPOGENIC IMPACTS ON FAUNA AND FLORA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EXPOSURE PATHWAYS</vt:lpstr>
      <vt:lpstr>Source – pathway – receptor</vt:lpstr>
      <vt:lpstr>PowerPoint Presentation</vt:lpstr>
      <vt:lpstr>Swansea Bay area, Wales, UK. A. Admiralty chart 1161 showing coastal infrastructure, anthropogenic usage and faunal survey positions (1-28). Survey position coloured according to WFD Infauna Quality Index (IQI) (adapted from Callaway, 2016); B. Outline of the UK and Ireland, with the sampling area marked.</vt:lpstr>
      <vt:lpstr>Spatial distribution of different types of air pollution in Wales (Source: DEFRA, 2012)</vt:lpstr>
      <vt:lpstr>PowerPoint Presentation</vt:lpstr>
      <vt:lpstr>PowerPoint Presentation</vt:lpstr>
      <vt:lpstr>BIOCONCENTRATION</vt:lpstr>
      <vt:lpstr>PowerPoint Presentation</vt:lpstr>
      <vt:lpstr>PowerPoint Presentation</vt:lpstr>
      <vt:lpstr>Bioconcentration factors</vt:lpstr>
      <vt:lpstr>PowerPoint Presentation</vt:lpstr>
      <vt:lpstr>PowerPoint Presentation</vt:lpstr>
      <vt:lpstr>PowerPoint Presentation</vt:lpstr>
      <vt:lpstr>PowerPoint Presentation</vt:lpstr>
      <vt:lpstr>PowerPoint Presentation</vt:lpstr>
      <vt:lpstr>Bioconcentration factors for chemicals</vt:lpstr>
      <vt:lpstr>BIOLOGICAL OXYGEN DEMAND</vt:lpstr>
      <vt:lpstr>PowerPoint Presentation</vt:lpstr>
      <vt:lpstr>3 BOD TESTS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ANTHROPOGENIC IMPACTS ON FAUNA AND FLORA</dc:title>
  <dc:creator>Michael Goodfellow-Smith</dc:creator>
  <cp:lastModifiedBy>Michael Goodfellow-Smith</cp:lastModifiedBy>
  <cp:revision>2</cp:revision>
  <dcterms:created xsi:type="dcterms:W3CDTF">2022-02-24T07:32:49Z</dcterms:created>
  <dcterms:modified xsi:type="dcterms:W3CDTF">2022-02-24T21:04:53Z</dcterms:modified>
</cp:coreProperties>
</file>