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57" r:id="rId3"/>
    <p:sldId id="258" r:id="rId4"/>
    <p:sldId id="259" r:id="rId5"/>
    <p:sldId id="260" r:id="rId6"/>
    <p:sldId id="261" r:id="rId7"/>
    <p:sldId id="262" r:id="rId8"/>
    <p:sldId id="263" r:id="rId9"/>
    <p:sldId id="264" r:id="rId10"/>
    <p:sldId id="266" r:id="rId11"/>
    <p:sldId id="267" r:id="rId12"/>
    <p:sldId id="269" r:id="rId13"/>
    <p:sldId id="270" r:id="rId14"/>
    <p:sldId id="271" r:id="rId15"/>
    <p:sldId id="272" r:id="rId16"/>
    <p:sldId id="273" r:id="rId17"/>
    <p:sldId id="294" r:id="rId18"/>
    <p:sldId id="275" r:id="rId19"/>
    <p:sldId id="295" r:id="rId20"/>
    <p:sldId id="279" r:id="rId21"/>
    <p:sldId id="280" r:id="rId22"/>
    <p:sldId id="282" r:id="rId23"/>
    <p:sldId id="288" r:id="rId24"/>
    <p:sldId id="289" r:id="rId25"/>
    <p:sldId id="290" r:id="rId26"/>
    <p:sldId id="283" r:id="rId27"/>
    <p:sldId id="297" r:id="rId28"/>
    <p:sldId id="284" r:id="rId29"/>
    <p:sldId id="285" r:id="rId30"/>
    <p:sldId id="286" r:id="rId31"/>
    <p:sldId id="296"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103" d="100"/>
          <a:sy n="103" d="100"/>
        </p:scale>
        <p:origin x="11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873A5C5-8792-4AB4-9260-F55D2C39ABBF}" type="slidenum">
              <a:rPr lang="en-US"/>
              <a:pPr/>
              <a:t>7</a:t>
            </a:fld>
            <a:endParaRPr lang="en-US"/>
          </a:p>
        </p:txBody>
      </p:sp>
      <p:sp>
        <p:nvSpPr>
          <p:cNvPr id="121858" name="Rectangle 2"/>
          <p:cNvSpPr>
            <a:spLocks noGrp="1" noRot="1" noChangeAspect="1" noChangeArrowheads="1" noTextEdit="1"/>
          </p:cNvSpPr>
          <p:nvPr>
            <p:ph type="sldImg"/>
          </p:nvPr>
        </p:nvSpPr>
        <p:spPr>
          <a:xfrm>
            <a:off x="1143000" y="685800"/>
            <a:ext cx="4572000" cy="3429000"/>
          </a:xfrm>
          <a:ln/>
        </p:spPr>
      </p:sp>
      <p:sp>
        <p:nvSpPr>
          <p:cNvPr id="121859" name="Rectangle 3"/>
          <p:cNvSpPr>
            <a:spLocks noGrp="1" noChangeArrowheads="1"/>
          </p:cNvSpPr>
          <p:nvPr>
            <p:ph type="body" idx="1"/>
          </p:nvPr>
        </p:nvSpPr>
        <p:spPr>
          <a:xfrm>
            <a:off x="914400" y="4343400"/>
            <a:ext cx="5029200" cy="4114800"/>
          </a:xfrm>
        </p:spPr>
        <p:txBody>
          <a:bodyPr/>
          <a:lstStyle/>
          <a:p>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8C147C-1FDF-4FE6-987D-154FB7B5DFF7}" type="slidenum">
              <a:rPr lang="en-US"/>
              <a:pPr/>
              <a:t>8</a:t>
            </a:fld>
            <a:endParaRPr lang="en-US"/>
          </a:p>
        </p:txBody>
      </p:sp>
      <p:sp>
        <p:nvSpPr>
          <p:cNvPr id="153602" name="Rectangle 2"/>
          <p:cNvSpPr>
            <a:spLocks noGrp="1" noRot="1" noChangeAspect="1" noChangeArrowheads="1" noTextEdit="1"/>
          </p:cNvSpPr>
          <p:nvPr>
            <p:ph type="sldImg"/>
          </p:nvPr>
        </p:nvSpPr>
        <p:spPr>
          <a:xfrm>
            <a:off x="381000" y="685800"/>
            <a:ext cx="6096000" cy="3429000"/>
          </a:xfrm>
          <a:ln/>
        </p:spPr>
      </p:sp>
      <p:sp>
        <p:nvSpPr>
          <p:cNvPr id="153603" name="Rectangle 3"/>
          <p:cNvSpPr>
            <a:spLocks noGrp="1" noChangeArrowheads="1"/>
          </p:cNvSpPr>
          <p:nvPr>
            <p:ph type="body" idx="1"/>
          </p:nvPr>
        </p:nvSpPr>
        <p:spPr>
          <a:xfrm>
            <a:off x="914400" y="4343400"/>
            <a:ext cx="5029200" cy="4114800"/>
          </a:xfrm>
        </p:spPr>
        <p:txBody>
          <a:bodyPr/>
          <a:lstStyle/>
          <a:p>
            <a:r>
              <a:rPr lang="en-GB"/>
              <a:t>One of the simplest models we use in statistics is the mean. Some of you may have trouble thinking of the mean as a model, but in fact it is because it represents a summary of data. The mean is a hypothetical value that can be calculated for any data set, it doesn’t have to be a value that is actually observed in the data set. For example, if we took five statistics lecturers and measured the number of friends that they had, we might find the following data: 1, 3, 4, 3, 2. If we take the mean number of friends, this can be calculated by adding the values we obtained, and dividing by the number of values measured:. Now, we know that it is impossible to have 2.6 friends (unless you chop someone up with a chainsaw and befriend part of their remains, which in practice has proved disturbing) so the mean value is a </a:t>
            </a:r>
            <a:r>
              <a:rPr lang="en-GB" i="1"/>
              <a:t>hypothetical</a:t>
            </a:r>
            <a:r>
              <a:rPr lang="en-GB"/>
              <a:t> value. As such, the mean is a model that we create to summarise our data.</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EC8DA5-FEB4-4139-895C-2D2A99FE678B}" type="slidenum">
              <a:rPr lang="en-US"/>
              <a:pPr/>
              <a:t>9</a:t>
            </a:fld>
            <a:endParaRPr lang="en-US"/>
          </a:p>
        </p:txBody>
      </p:sp>
      <p:sp>
        <p:nvSpPr>
          <p:cNvPr id="114690" name="Rectangle 2"/>
          <p:cNvSpPr>
            <a:spLocks noGrp="1" noRot="1" noChangeAspect="1" noChangeArrowheads="1" noTextEdit="1"/>
          </p:cNvSpPr>
          <p:nvPr>
            <p:ph type="sldImg"/>
          </p:nvPr>
        </p:nvSpPr>
        <p:spPr>
          <a:xfrm>
            <a:off x="381000" y="685800"/>
            <a:ext cx="6096000" cy="3429000"/>
          </a:xfrm>
          <a:ln/>
        </p:spPr>
      </p:sp>
      <p:sp>
        <p:nvSpPr>
          <p:cNvPr id="114691" name="Rectangle 3"/>
          <p:cNvSpPr>
            <a:spLocks noGrp="1" noChangeArrowheads="1"/>
          </p:cNvSpPr>
          <p:nvPr>
            <p:ph type="body" idx="1"/>
          </p:nvPr>
        </p:nvSpPr>
        <p:spPr>
          <a:xfrm>
            <a:off x="914400" y="4343400"/>
            <a:ext cx="5029200" cy="4114800"/>
          </a:xfrm>
        </p:spPr>
        <p:txBody>
          <a:bodyPr/>
          <a:lstStyle/>
          <a:p>
            <a:pPr algn="just">
              <a:spcAft>
                <a:spcPts val="1000"/>
              </a:spcAft>
            </a:pPr>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CBD356-AA94-404F-A7AD-0C46C5695522}" type="slidenum">
              <a:rPr lang="en-US"/>
              <a:pPr/>
              <a:t>10</a:t>
            </a:fld>
            <a:endParaRPr lang="en-US"/>
          </a:p>
        </p:txBody>
      </p:sp>
      <p:sp>
        <p:nvSpPr>
          <p:cNvPr id="156674" name="Rectangle 2"/>
          <p:cNvSpPr>
            <a:spLocks noGrp="1" noRot="1" noChangeAspect="1" noChangeArrowheads="1" noTextEdit="1"/>
          </p:cNvSpPr>
          <p:nvPr>
            <p:ph type="sldImg"/>
          </p:nvPr>
        </p:nvSpPr>
        <p:spPr>
          <a:xfrm>
            <a:off x="428625" y="708025"/>
            <a:ext cx="6045200" cy="3402013"/>
          </a:xfrm>
          <a:ln/>
        </p:spPr>
      </p:sp>
      <p:sp>
        <p:nvSpPr>
          <p:cNvPr id="156675" name="Rectangle 3"/>
          <p:cNvSpPr>
            <a:spLocks noGrp="1" noChangeArrowheads="1"/>
          </p:cNvSpPr>
          <p:nvPr>
            <p:ph type="body" idx="1"/>
          </p:nvPr>
        </p:nvSpPr>
        <p:spPr>
          <a:xfrm>
            <a:off x="941388" y="4322763"/>
            <a:ext cx="5019675" cy="4111625"/>
          </a:xfr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BE6995-FEC7-4B20-A23D-939F708BE84D}" type="slidenum">
              <a:rPr lang="en-US"/>
              <a:pPr/>
              <a:t>12</a:t>
            </a:fld>
            <a:endParaRPr lang="en-US"/>
          </a:p>
        </p:txBody>
      </p:sp>
      <p:sp>
        <p:nvSpPr>
          <p:cNvPr id="126978" name="Rectangle 2"/>
          <p:cNvSpPr>
            <a:spLocks noGrp="1" noRot="1" noChangeAspect="1" noChangeArrowheads="1" noTextEdit="1"/>
          </p:cNvSpPr>
          <p:nvPr>
            <p:ph type="sldImg"/>
          </p:nvPr>
        </p:nvSpPr>
        <p:spPr>
          <a:xfrm>
            <a:off x="381000" y="685800"/>
            <a:ext cx="6096000" cy="3429000"/>
          </a:xfrm>
          <a:ln/>
        </p:spPr>
      </p:sp>
      <p:sp>
        <p:nvSpPr>
          <p:cNvPr id="126979" name="Rectangle 3"/>
          <p:cNvSpPr>
            <a:spLocks noGrp="1" noChangeArrowheads="1"/>
          </p:cNvSpPr>
          <p:nvPr>
            <p:ph type="body" idx="1"/>
          </p:nvPr>
        </p:nvSpPr>
        <p:spPr>
          <a:xfrm>
            <a:off x="914400" y="4343400"/>
            <a:ext cx="5029200" cy="4114800"/>
          </a:xfrm>
        </p:spPr>
        <p:txBody>
          <a:bodyPr/>
          <a:lstStyle/>
          <a:p>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2640584-D0AF-49F2-8C41-D217A6620F7C}" type="slidenum">
              <a:rPr lang="en-US"/>
              <a:pPr/>
              <a:t>15</a:t>
            </a:fld>
            <a:endParaRPr lang="en-US"/>
          </a:p>
        </p:txBody>
      </p:sp>
      <p:sp>
        <p:nvSpPr>
          <p:cNvPr id="131074" name="Rectangle 2"/>
          <p:cNvSpPr>
            <a:spLocks noGrp="1" noRot="1" noChangeAspect="1" noChangeArrowheads="1" noTextEdit="1"/>
          </p:cNvSpPr>
          <p:nvPr>
            <p:ph type="sldImg"/>
          </p:nvPr>
        </p:nvSpPr>
        <p:spPr>
          <a:xfrm>
            <a:off x="381000" y="685800"/>
            <a:ext cx="6096000" cy="3429000"/>
          </a:xfrm>
          <a:ln/>
        </p:spPr>
      </p:sp>
      <p:sp>
        <p:nvSpPr>
          <p:cNvPr id="131075" name="Rectangle 3"/>
          <p:cNvSpPr>
            <a:spLocks noGrp="1" noChangeArrowheads="1"/>
          </p:cNvSpPr>
          <p:nvPr>
            <p:ph type="body" idx="1"/>
          </p:nvPr>
        </p:nvSpPr>
        <p:spPr>
          <a:xfrm>
            <a:off x="914400" y="4343400"/>
            <a:ext cx="5029200" cy="4114800"/>
          </a:xfrm>
        </p:spPr>
        <p:txBody>
          <a:bodyPr/>
          <a:lstStyle/>
          <a:p>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A149B1C3-1195-4473-96F8-3B554E218D02}" type="slidenum">
              <a:rPr lang="en-US" smtClean="0"/>
              <a:pPr/>
              <a:t>16</a:t>
            </a:fld>
            <a:endParaRPr lang="en-US"/>
          </a:p>
        </p:txBody>
      </p:sp>
      <p:sp>
        <p:nvSpPr>
          <p:cNvPr id="40963" name="Rectangle 2"/>
          <p:cNvSpPr>
            <a:spLocks noGrp="1" noRot="1" noChangeAspect="1" noChangeArrowheads="1" noTextEdit="1"/>
          </p:cNvSpPr>
          <p:nvPr>
            <p:ph type="sldImg"/>
          </p:nvPr>
        </p:nvSpPr>
        <p:spPr>
          <a:xfrm>
            <a:off x="1182688" y="708025"/>
            <a:ext cx="4537075" cy="3402013"/>
          </a:xfrm>
          <a:ln/>
        </p:spPr>
      </p:sp>
      <p:sp>
        <p:nvSpPr>
          <p:cNvPr id="40964" name="Rectangle 3"/>
          <p:cNvSpPr>
            <a:spLocks noGrp="1" noChangeArrowheads="1"/>
          </p:cNvSpPr>
          <p:nvPr>
            <p:ph type="body" idx="1"/>
          </p:nvPr>
        </p:nvSpPr>
        <p:spPr>
          <a:xfrm>
            <a:off x="941388" y="4322763"/>
            <a:ext cx="5019675" cy="4111625"/>
          </a:xfrm>
          <a:noFill/>
          <a:ln/>
        </p:spPr>
        <p:txBody>
          <a:bodyPr/>
          <a:lstStyle/>
          <a:p>
            <a:pPr eaLnBrk="1" hangingPunct="1"/>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582C0A-9BF3-4465-B8F6-13CEABCEE757}" type="slidenum">
              <a:rPr lang="en-US"/>
              <a:pPr/>
              <a:t>21</a:t>
            </a:fld>
            <a:endParaRPr lang="en-US"/>
          </a:p>
        </p:txBody>
      </p:sp>
      <p:sp>
        <p:nvSpPr>
          <p:cNvPr id="143362" name="Rectangle 2"/>
          <p:cNvSpPr>
            <a:spLocks noGrp="1" noRot="1" noChangeAspect="1" noChangeArrowheads="1" noTextEdit="1"/>
          </p:cNvSpPr>
          <p:nvPr>
            <p:ph type="sldImg"/>
          </p:nvPr>
        </p:nvSpPr>
        <p:spPr>
          <a:xfrm>
            <a:off x="381000" y="685800"/>
            <a:ext cx="6096000" cy="3429000"/>
          </a:xfrm>
          <a:ln/>
        </p:spPr>
      </p:sp>
      <p:sp>
        <p:nvSpPr>
          <p:cNvPr id="143363" name="Rectangle 3"/>
          <p:cNvSpPr>
            <a:spLocks noGrp="1" noChangeArrowheads="1"/>
          </p:cNvSpPr>
          <p:nvPr>
            <p:ph type="body" idx="1"/>
          </p:nvPr>
        </p:nvSpPr>
        <p:spPr>
          <a:xfrm>
            <a:off x="914400" y="4343400"/>
            <a:ext cx="5029200" cy="4114800"/>
          </a:xfrm>
        </p:spPr>
        <p:txBody>
          <a:bodyPr/>
          <a:lstStyle/>
          <a:p>
            <a:pPr algn="just">
              <a:spcAft>
                <a:spcPts val="1000"/>
              </a:spcAft>
            </a:pPr>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A2A1AE41-72C7-4F8C-B8C3-CE068D61AABA}" type="slidenum">
              <a:rPr lang="en-US" smtClean="0"/>
              <a:pPr/>
              <a:t>24</a:t>
            </a:fld>
            <a:endParaRPr lang="en-US"/>
          </a:p>
        </p:txBody>
      </p:sp>
      <p:sp>
        <p:nvSpPr>
          <p:cNvPr id="46083" name="Rectangle 2"/>
          <p:cNvSpPr>
            <a:spLocks noGrp="1" noRot="1" noChangeAspect="1" noChangeArrowheads="1" noTextEdit="1"/>
          </p:cNvSpPr>
          <p:nvPr>
            <p:ph type="sldImg"/>
          </p:nvPr>
        </p:nvSpPr>
        <p:spPr>
          <a:xfrm>
            <a:off x="381000" y="685800"/>
            <a:ext cx="6096000" cy="3429000"/>
          </a:xfrm>
          <a:ln/>
        </p:spPr>
      </p:sp>
      <p:sp>
        <p:nvSpPr>
          <p:cNvPr id="46084" name="Rectangle 3"/>
          <p:cNvSpPr>
            <a:spLocks noGrp="1" noChangeArrowheads="1"/>
          </p:cNvSpPr>
          <p:nvPr>
            <p:ph type="body" idx="1"/>
          </p:nvPr>
        </p:nvSpPr>
        <p:spPr>
          <a:xfrm>
            <a:off x="914400" y="4343400"/>
            <a:ext cx="5029200" cy="4114800"/>
          </a:xfrm>
          <a:noFill/>
          <a:ln/>
        </p:spPr>
        <p:txBody>
          <a:bodyPr/>
          <a:lstStyle/>
          <a:p>
            <a:pPr eaLnBrk="1" hangingPunct="1"/>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977901" y="274638"/>
            <a:ext cx="7708900" cy="1143000"/>
          </a:xfrm>
        </p:spPr>
        <p:txBody>
          <a:bodyPr/>
          <a:lstStyle/>
          <a:p>
            <a:r>
              <a:rPr lang="en-US"/>
              <a:t>Click to edit Master title style</a:t>
            </a:r>
            <a:endParaRPr lang="en-GB" dirty="0"/>
          </a:p>
        </p:txBody>
      </p:sp>
      <p:sp>
        <p:nvSpPr>
          <p:cNvPr id="3" name="Text Placeholder 2"/>
          <p:cNvSpPr>
            <a:spLocks noGrp="1"/>
          </p:cNvSpPr>
          <p:nvPr>
            <p:ph type="body" sz="half" idx="1"/>
          </p:nvPr>
        </p:nvSpPr>
        <p:spPr>
          <a:xfrm>
            <a:off x="977901" y="1600200"/>
            <a:ext cx="77089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977901" y="3938590"/>
            <a:ext cx="77089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308808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1763714" y="274640"/>
            <a:ext cx="6923087"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80117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w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6.w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1.wmf"/></Relationships>
</file>

<file path=ppt/slides/_rels/slide1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oleObject" Target="../embeddings/oleObject4.bin"/><Relationship Id="rId1" Type="http://schemas.openxmlformats.org/officeDocument/2006/relationships/slideLayout" Target="../slideLayouts/slideLayout7.xml"/><Relationship Id="rId4" Type="http://schemas.openxmlformats.org/officeDocument/2006/relationships/image" Target="../media/image17.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LCB7004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Quantitative Research Methods</a:t>
            </a:r>
          </a:p>
          <a:p>
            <a:pPr eaLnBrk="1" hangingPunct="1"/>
            <a:r>
              <a:rPr lang="en-GB" altLang="en-US" dirty="0">
                <a:solidFill>
                  <a:schemeClr val="accent2"/>
                </a:solidFill>
              </a:rPr>
              <a:t>Week 2</a:t>
            </a:r>
          </a:p>
          <a:p>
            <a:pPr eaLnBrk="1" hangingPunct="1"/>
            <a:endParaRPr lang="en-GB" altLang="en-US" dirty="0">
              <a:solidFill>
                <a:schemeClr val="accent2"/>
              </a:solidFill>
            </a:endParaRPr>
          </a:p>
          <a:p>
            <a:pPr eaLnBrk="1" hangingPunct="1"/>
            <a:r>
              <a:rPr lang="en-US" altLang="en-US" sz="4800" b="1" dirty="0">
                <a:solidFill>
                  <a:schemeClr val="accent2"/>
                </a:solidFill>
              </a:rPr>
              <a:t>Everything you ever wanted to know about statistics</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Everything you ever wanted to know about statistics</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a:t>Aims</a:t>
            </a:r>
            <a:endParaRPr lang="en-US" dirty="0"/>
          </a:p>
        </p:txBody>
      </p:sp>
      <p:sp>
        <p:nvSpPr>
          <p:cNvPr id="4099" name="Rectangle 3"/>
          <p:cNvSpPr>
            <a:spLocks noGrp="1" noChangeArrowheads="1"/>
          </p:cNvSpPr>
          <p:nvPr>
            <p:ph idx="1"/>
          </p:nvPr>
        </p:nvSpPr>
        <p:spPr/>
        <p:txBody>
          <a:bodyPr/>
          <a:lstStyle/>
          <a:p>
            <a:r>
              <a:rPr lang="en-GB" sz="1800" dirty="0"/>
              <a:t>Know what a statistical model is and </a:t>
            </a:r>
            <a:r>
              <a:rPr lang="en-US" sz="1800" dirty="0"/>
              <a:t>why we use them.</a:t>
            </a:r>
          </a:p>
          <a:p>
            <a:pPr lvl="1"/>
            <a:r>
              <a:rPr lang="en-GB" sz="1800" dirty="0"/>
              <a:t>The Mean</a:t>
            </a:r>
            <a:endParaRPr lang="en-US" sz="1800" dirty="0"/>
          </a:p>
          <a:p>
            <a:r>
              <a:rPr lang="en-US" sz="1800" dirty="0"/>
              <a:t>Know what the ‘fit’ of a model is and why it is important.</a:t>
            </a:r>
          </a:p>
          <a:p>
            <a:pPr lvl="1"/>
            <a:r>
              <a:rPr lang="en-GB" sz="1800" dirty="0"/>
              <a:t>The Standard Deviation</a:t>
            </a:r>
          </a:p>
          <a:p>
            <a:r>
              <a:rPr lang="en-GB" sz="1800" dirty="0"/>
              <a:t>Distinguish models for samples and populations</a:t>
            </a:r>
          </a:p>
          <a:p>
            <a:r>
              <a:rPr lang="en-GB" sz="1800" dirty="0"/>
              <a:t>Problems with NHST and modern approaches</a:t>
            </a:r>
          </a:p>
          <a:p>
            <a:pPr lvl="1"/>
            <a:r>
              <a:rPr lang="en-GB" sz="1800" dirty="0"/>
              <a:t>Reporting Confidence intervals and effect sizes.</a:t>
            </a:r>
            <a:endParaRPr 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dissolve">
                                      <p:cBhvr>
                                        <p:cTn id="7" dur="500"/>
                                        <p:tgtEl>
                                          <p:spTgt spid="4099">
                                            <p:txEl>
                                              <p:pRg st="0" end="0"/>
                                            </p:txEl>
                                          </p:spTgt>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animEffect transition="in" filter="dissolve">
                                      <p:cBhvr>
                                        <p:cTn id="11" dur="500"/>
                                        <p:tgtEl>
                                          <p:spTgt spid="4099">
                                            <p:txEl>
                                              <p:pRg st="1" end="1"/>
                                            </p:txEl>
                                          </p:spTgt>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animEffect transition="in" filter="dissolve">
                                      <p:cBhvr>
                                        <p:cTn id="15" dur="500"/>
                                        <p:tgtEl>
                                          <p:spTgt spid="4099">
                                            <p:txEl>
                                              <p:pRg st="2" end="2"/>
                                            </p:txEl>
                                          </p:spTgt>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animEffect transition="in" filter="dissolve">
                                      <p:cBhvr>
                                        <p:cTn id="19" dur="500"/>
                                        <p:tgtEl>
                                          <p:spTgt spid="4099">
                                            <p:txEl>
                                              <p:pRg st="3" end="3"/>
                                            </p:txEl>
                                          </p:spTgt>
                                        </p:tgtEl>
                                      </p:cBhvr>
                                    </p:animEffect>
                                  </p:childTnLst>
                                </p:cTn>
                              </p:par>
                            </p:childTnLst>
                          </p:cTn>
                        </p:par>
                        <p:par>
                          <p:cTn id="20" fill="hold">
                            <p:stCondLst>
                              <p:cond delay="2000"/>
                            </p:stCondLst>
                            <p:childTnLst>
                              <p:par>
                                <p:cTn id="21" presetID="9" presetClass="entr" presetSubtype="0" fill="hold" grpId="0" nodeType="afterEffect">
                                  <p:stCondLst>
                                    <p:cond delay="0"/>
                                  </p:stCondLst>
                                  <p:childTnLst>
                                    <p:set>
                                      <p:cBhvr>
                                        <p:cTn id="22" dur="1" fill="hold">
                                          <p:stCondLst>
                                            <p:cond delay="0"/>
                                          </p:stCondLst>
                                        </p:cTn>
                                        <p:tgtEl>
                                          <p:spTgt spid="4099">
                                            <p:txEl>
                                              <p:pRg st="4" end="4"/>
                                            </p:txEl>
                                          </p:spTgt>
                                        </p:tgtEl>
                                        <p:attrNameLst>
                                          <p:attrName>style.visibility</p:attrName>
                                        </p:attrNameLst>
                                      </p:cBhvr>
                                      <p:to>
                                        <p:strVal val="visible"/>
                                      </p:to>
                                    </p:set>
                                    <p:animEffect transition="in" filter="dissolve">
                                      <p:cBhvr>
                                        <p:cTn id="23" dur="500"/>
                                        <p:tgtEl>
                                          <p:spTgt spid="4099">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4099">
                                            <p:txEl>
                                              <p:pRg st="5" end="5"/>
                                            </p:txEl>
                                          </p:spTgt>
                                        </p:tgtEl>
                                        <p:attrNameLst>
                                          <p:attrName>style.visibility</p:attrName>
                                        </p:attrNameLst>
                                      </p:cBhvr>
                                      <p:to>
                                        <p:strVal val="visible"/>
                                      </p:to>
                                    </p:set>
                                    <p:animEffect transition="in" filter="dissolve">
                                      <p:cBhvr>
                                        <p:cTn id="28" dur="500"/>
                                        <p:tgtEl>
                                          <p:spTgt spid="4099">
                                            <p:txEl>
                                              <p:pRg st="5" end="5"/>
                                            </p:txEl>
                                          </p:spTgt>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4099">
                                            <p:txEl>
                                              <p:pRg st="6" end="6"/>
                                            </p:txEl>
                                          </p:spTgt>
                                        </p:tgtEl>
                                        <p:attrNameLst>
                                          <p:attrName>style.visibility</p:attrName>
                                        </p:attrNameLst>
                                      </p:cBhvr>
                                      <p:to>
                                        <p:strVal val="visible"/>
                                      </p:to>
                                    </p:set>
                                    <p:animEffect transition="in" filter="dissolve">
                                      <p:cBhvr>
                                        <p:cTn id="31" dur="500"/>
                                        <p:tgtEl>
                                          <p:spTgt spid="4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research process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72961" y="1875223"/>
            <a:ext cx="3942179" cy="3589760"/>
          </a:xfrm>
          <a:prstGeom prst="rect">
            <a:avLst/>
          </a:prstGeom>
          <a:noFill/>
          <a:ln w="9525">
            <a:noFill/>
            <a:miter lim="800000"/>
            <a:headEnd/>
            <a:tailEnd/>
          </a:ln>
          <a:effectLst/>
        </p:spPr>
      </p:pic>
      <p:sp>
        <p:nvSpPr>
          <p:cNvPr id="4" name="Rectangle 3"/>
          <p:cNvSpPr/>
          <p:nvPr/>
        </p:nvSpPr>
        <p:spPr>
          <a:xfrm>
            <a:off x="2466964" y="4756555"/>
            <a:ext cx="4554173" cy="803678"/>
          </a:xfrm>
          <a:prstGeom prst="rect">
            <a:avLst/>
          </a:prstGeom>
          <a:solidFill>
            <a:srgbClr val="4F81BD">
              <a:alpha val="16863"/>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Building statistical models</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12759" y="2075799"/>
            <a:ext cx="4032835" cy="286231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Populations and samples</a:t>
            </a:r>
          </a:p>
        </p:txBody>
      </p:sp>
      <p:sp>
        <p:nvSpPr>
          <p:cNvPr id="3" name="Content Placeholder 2"/>
          <p:cNvSpPr>
            <a:spLocks noGrp="1"/>
          </p:cNvSpPr>
          <p:nvPr>
            <p:ph idx="1"/>
          </p:nvPr>
        </p:nvSpPr>
        <p:spPr>
          <a:xfrm>
            <a:off x="457200" y="1340768"/>
            <a:ext cx="8229600" cy="3917032"/>
          </a:xfrm>
        </p:spPr>
        <p:txBody>
          <a:bodyPr/>
          <a:lstStyle/>
          <a:p>
            <a:r>
              <a:rPr lang="en-GB" dirty="0"/>
              <a:t>Population</a:t>
            </a:r>
          </a:p>
          <a:p>
            <a:pPr lvl="1"/>
            <a:r>
              <a:rPr lang="en-GB" dirty="0"/>
              <a:t>The collection of units (be they people, plankton, plants, cities, suicidal authors, etc.) to which we want to generalize a set of findings or a statistical model.</a:t>
            </a:r>
          </a:p>
          <a:p>
            <a:r>
              <a:rPr lang="en-GB" dirty="0"/>
              <a:t>Sample</a:t>
            </a:r>
          </a:p>
          <a:p>
            <a:pPr lvl="1"/>
            <a:r>
              <a:rPr lang="en-GB" dirty="0"/>
              <a:t>A smaller (but hopefully representative) collection of units from a population used to determine truths about that population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normAutofit fontScale="90000"/>
          </a:bodyPr>
          <a:lstStyle/>
          <a:p>
            <a:r>
              <a:rPr lang="en-GB" dirty="0"/>
              <a:t>The only equation you will ever need</a:t>
            </a:r>
          </a:p>
        </p:txBody>
      </p:sp>
      <p:graphicFrame>
        <p:nvGraphicFramePr>
          <p:cNvPr id="120837" name="Object 5"/>
          <p:cNvGraphicFramePr>
            <a:graphicFrameLocks noGrp="1" noChangeAspect="1"/>
          </p:cNvGraphicFramePr>
          <p:nvPr>
            <p:ph idx="1"/>
          </p:nvPr>
        </p:nvGraphicFramePr>
        <p:xfrm>
          <a:off x="2477692" y="3117057"/>
          <a:ext cx="4958953" cy="635794"/>
        </p:xfrm>
        <a:graphic>
          <a:graphicData uri="http://schemas.openxmlformats.org/presentationml/2006/ole">
            <mc:AlternateContent xmlns:mc="http://schemas.openxmlformats.org/markup-compatibility/2006">
              <mc:Choice xmlns:v="urn:schemas-microsoft-com:vml" Requires="v">
                <p:oleObj name="Equation" r:id="rId3" imgW="1485720" imgH="190440" progId="Equation.3">
                  <p:embed/>
                </p:oleObj>
              </mc:Choice>
              <mc:Fallback>
                <p:oleObj name="Equation" r:id="rId3" imgW="1485720" imgH="190440" progId="Equation.3">
                  <p:embed/>
                  <p:pic>
                    <p:nvPicPr>
                      <p:cNvPr id="120837" name="Object 5"/>
                      <p:cNvPicPr>
                        <a:picLocks noChangeAspect="1" noChangeArrowheads="1"/>
                      </p:cNvPicPr>
                      <p:nvPr/>
                    </p:nvPicPr>
                    <p:blipFill>
                      <a:blip r:embed="rId4">
                        <a:grayscl/>
                        <a:biLevel thresh="50000"/>
                        <a:extLst>
                          <a:ext uri="{28A0092B-C50C-407E-A947-70E740481C1C}">
                            <a14:useLocalDpi xmlns:a14="http://schemas.microsoft.com/office/drawing/2010/main" val="0"/>
                          </a:ext>
                        </a:extLst>
                      </a:blip>
                      <a:srcRect/>
                      <a:stretch>
                        <a:fillRect/>
                      </a:stretch>
                    </p:blipFill>
                    <p:spPr bwMode="auto">
                      <a:xfrm>
                        <a:off x="2477692" y="3117057"/>
                        <a:ext cx="4958953" cy="635794"/>
                      </a:xfrm>
                      <a:prstGeom prst="rect">
                        <a:avLst/>
                      </a:prstGeom>
                      <a:noFill/>
                      <a:ln>
                        <a:noFill/>
                      </a:ln>
                      <a:effectLst>
                        <a:outerShdw blurRad="63500" dist="161645" dir="2700000" algn="ctr" rotWithShape="0">
                          <a:schemeClr val="bg2">
                            <a:alpha val="74998"/>
                          </a:schemeClr>
                        </a:outerShdw>
                      </a:effectLst>
                      <a:extLst>
                        <a:ext uri="{909E8E84-426E-40dd-AFC4-6F175D3DCCD1}">
                          <a14:hiddenFill xmlns="" xmlns:a14="http://schemas.microsoft.com/office/drawing/2010/main">
                            <a:solidFill>
                              <a:srgbClr val="FFFF00"/>
                            </a:solidFill>
                          </a14:hiddenFill>
                        </a:ext>
                        <a:ext uri="{91240B29-F687-4f45-9708-019B960494DF}">
                          <a14:hiddenLine xmlns="" xmlns:a14="http://schemas.microsoft.com/office/drawing/2010/main" w="57150">
                            <a:solidFill>
                              <a:schemeClr val="tx2"/>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0834"/>
                                        </p:tgtEl>
                                        <p:attrNameLst>
                                          <p:attrName>style.visibility</p:attrName>
                                        </p:attrNameLst>
                                      </p:cBhvr>
                                      <p:to>
                                        <p:strVal val="visible"/>
                                      </p:to>
                                    </p:set>
                                    <p:animEffect transition="in" filter="dissolve">
                                      <p:cBhvr>
                                        <p:cTn id="7" dur="500"/>
                                        <p:tgtEl>
                                          <p:spTgt spid="120834"/>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ntr" presetSubtype="0" fill="hold" nodeType="clickEffect">
                                  <p:stCondLst>
                                    <p:cond delay="0"/>
                                  </p:stCondLst>
                                  <p:childTnLst>
                                    <p:set>
                                      <p:cBhvr>
                                        <p:cTn id="11" dur="1" fill="hold">
                                          <p:stCondLst>
                                            <p:cond delay="0"/>
                                          </p:stCondLst>
                                        </p:cTn>
                                        <p:tgtEl>
                                          <p:spTgt spid="120837"/>
                                        </p:tgtEl>
                                        <p:attrNameLst>
                                          <p:attrName>style.visibility</p:attrName>
                                        </p:attrNameLst>
                                      </p:cBhvr>
                                      <p:to>
                                        <p:strVal val="visible"/>
                                      </p:to>
                                    </p:set>
                                    <p:anim calcmode="lin" valueType="num">
                                      <p:cBhvr>
                                        <p:cTn id="12" dur="1000" fill="hold"/>
                                        <p:tgtEl>
                                          <p:spTgt spid="120837"/>
                                        </p:tgtEl>
                                        <p:attrNameLst>
                                          <p:attrName>ppt_w</p:attrName>
                                        </p:attrNameLst>
                                      </p:cBhvr>
                                      <p:tavLst>
                                        <p:tav tm="0">
                                          <p:val>
                                            <p:fltVal val="0"/>
                                          </p:val>
                                        </p:tav>
                                        <p:tav tm="100000">
                                          <p:val>
                                            <p:strVal val="#ppt_w"/>
                                          </p:val>
                                        </p:tav>
                                      </p:tavLst>
                                    </p:anim>
                                    <p:anim calcmode="lin" valueType="num">
                                      <p:cBhvr>
                                        <p:cTn id="13" dur="1000" fill="hold"/>
                                        <p:tgtEl>
                                          <p:spTgt spid="120837"/>
                                        </p:tgtEl>
                                        <p:attrNameLst>
                                          <p:attrName>ppt_h</p:attrName>
                                        </p:attrNameLst>
                                      </p:cBhvr>
                                      <p:tavLst>
                                        <p:tav tm="0">
                                          <p:val>
                                            <p:fltVal val="0"/>
                                          </p:val>
                                        </p:tav>
                                        <p:tav tm="100000">
                                          <p:val>
                                            <p:strVal val="#ppt_h"/>
                                          </p:val>
                                        </p:tav>
                                      </p:tavLst>
                                    </p:anim>
                                    <p:anim calcmode="lin" valueType="num">
                                      <p:cBhvr>
                                        <p:cTn id="14" dur="1000" fill="hold"/>
                                        <p:tgtEl>
                                          <p:spTgt spid="120837"/>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2083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4"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p:txBody>
          <a:bodyPr/>
          <a:lstStyle/>
          <a:p>
            <a:r>
              <a:rPr lang="en-GB" dirty="0"/>
              <a:t>A simple statistical model</a:t>
            </a:r>
          </a:p>
        </p:txBody>
      </p:sp>
      <p:sp>
        <p:nvSpPr>
          <p:cNvPr id="152579" name="Rectangle 3"/>
          <p:cNvSpPr>
            <a:spLocks noGrp="1" noChangeArrowheads="1"/>
          </p:cNvSpPr>
          <p:nvPr>
            <p:ph idx="1"/>
          </p:nvPr>
        </p:nvSpPr>
        <p:spPr/>
        <p:txBody>
          <a:bodyPr/>
          <a:lstStyle/>
          <a:p>
            <a:pPr>
              <a:spcBef>
                <a:spcPct val="30000"/>
              </a:spcBef>
              <a:spcAft>
                <a:spcPct val="30000"/>
              </a:spcAft>
            </a:pPr>
            <a:r>
              <a:rPr lang="en-GB" sz="2100"/>
              <a:t>In Statistics we fit models to our data (i.e. we use a statistical model to represent what is happening in the real world).</a:t>
            </a:r>
          </a:p>
          <a:p>
            <a:pPr>
              <a:spcBef>
                <a:spcPct val="30000"/>
              </a:spcBef>
              <a:spcAft>
                <a:spcPct val="30000"/>
              </a:spcAft>
            </a:pPr>
            <a:r>
              <a:rPr lang="en-GB" sz="2100"/>
              <a:t>The mean is a hypothetical value (i.e. it doesn’t have to be a value that actually exists in the data set).</a:t>
            </a:r>
          </a:p>
          <a:p>
            <a:pPr>
              <a:spcBef>
                <a:spcPct val="30000"/>
              </a:spcBef>
              <a:spcAft>
                <a:spcPct val="30000"/>
              </a:spcAft>
            </a:pPr>
            <a:r>
              <a:rPr lang="en-GB" sz="2100"/>
              <a:t>As such, the mean is simple statistical model.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52578"/>
                                        </p:tgtEl>
                                        <p:attrNameLst>
                                          <p:attrName>style.visibility</p:attrName>
                                        </p:attrNameLst>
                                      </p:cBhvr>
                                      <p:to>
                                        <p:strVal val="visible"/>
                                      </p:to>
                                    </p:set>
                                    <p:animEffect transition="in" filter="dissolve">
                                      <p:cBhvr>
                                        <p:cTn id="7" dur="500"/>
                                        <p:tgtEl>
                                          <p:spTgt spid="15257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2579">
                                            <p:txEl>
                                              <p:pRg st="0" end="0"/>
                                            </p:txEl>
                                          </p:spTgt>
                                        </p:tgtEl>
                                        <p:attrNameLst>
                                          <p:attrName>style.visibility</p:attrName>
                                        </p:attrNameLst>
                                      </p:cBhvr>
                                      <p:to>
                                        <p:strVal val="visible"/>
                                      </p:to>
                                    </p:set>
                                    <p:animEffect transition="in" filter="dissolve">
                                      <p:cBhvr>
                                        <p:cTn id="12" dur="500"/>
                                        <p:tgtEl>
                                          <p:spTgt spid="1525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2579">
                                            <p:txEl>
                                              <p:pRg st="1" end="1"/>
                                            </p:txEl>
                                          </p:spTgt>
                                        </p:tgtEl>
                                        <p:attrNameLst>
                                          <p:attrName>style.visibility</p:attrName>
                                        </p:attrNameLst>
                                      </p:cBhvr>
                                      <p:to>
                                        <p:strVal val="visible"/>
                                      </p:to>
                                    </p:set>
                                    <p:animEffect transition="in" filter="dissolve">
                                      <p:cBhvr>
                                        <p:cTn id="17" dur="500"/>
                                        <p:tgtEl>
                                          <p:spTgt spid="15257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2579">
                                            <p:txEl>
                                              <p:pRg st="2" end="2"/>
                                            </p:txEl>
                                          </p:spTgt>
                                        </p:tgtEl>
                                        <p:attrNameLst>
                                          <p:attrName>style.visibility</p:attrName>
                                        </p:attrNameLst>
                                      </p:cBhvr>
                                      <p:to>
                                        <p:strVal val="visible"/>
                                      </p:to>
                                    </p:set>
                                    <p:animEffect transition="in" filter="dissolve">
                                      <p:cBhvr>
                                        <p:cTn id="22" dur="500"/>
                                        <p:tgtEl>
                                          <p:spTgt spid="1525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8" grpId="0" autoUpdateAnimBg="0"/>
      <p:bldP spid="152579" grpId="0" build="p" bldLvl="2"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1634729" y="1004888"/>
            <a:ext cx="5829300" cy="857250"/>
          </a:xfrm>
        </p:spPr>
        <p:txBody>
          <a:bodyPr/>
          <a:lstStyle/>
          <a:p>
            <a:r>
              <a:rPr lang="en-GB" dirty="0"/>
              <a:t>The mean</a:t>
            </a:r>
          </a:p>
        </p:txBody>
      </p:sp>
      <p:sp>
        <p:nvSpPr>
          <p:cNvPr id="113667" name="Rectangle 3"/>
          <p:cNvSpPr>
            <a:spLocks noGrp="1" noChangeArrowheads="1"/>
          </p:cNvSpPr>
          <p:nvPr>
            <p:ph type="body" sz="half" idx="1"/>
          </p:nvPr>
        </p:nvSpPr>
        <p:spPr>
          <a:xfrm>
            <a:off x="2249092" y="1822848"/>
            <a:ext cx="5225653" cy="1587103"/>
          </a:xfrm>
        </p:spPr>
        <p:txBody>
          <a:bodyPr/>
          <a:lstStyle/>
          <a:p>
            <a:pPr>
              <a:lnSpc>
                <a:spcPct val="80000"/>
              </a:lnSpc>
              <a:spcBef>
                <a:spcPct val="30000"/>
              </a:spcBef>
              <a:spcAft>
                <a:spcPct val="30000"/>
              </a:spcAft>
            </a:pPr>
            <a:endParaRPr lang="en-US" sz="2100" dirty="0"/>
          </a:p>
          <a:p>
            <a:pPr>
              <a:lnSpc>
                <a:spcPct val="80000"/>
              </a:lnSpc>
              <a:spcBef>
                <a:spcPct val="30000"/>
              </a:spcBef>
              <a:spcAft>
                <a:spcPct val="30000"/>
              </a:spcAft>
            </a:pPr>
            <a:r>
              <a:rPr lang="en-US" sz="2100" dirty="0"/>
              <a:t>The mean is the value from which the (squared) scores deviate least (it has the least error).</a:t>
            </a:r>
            <a:endParaRPr lang="en-GB" sz="2100" dirty="0"/>
          </a:p>
        </p:txBody>
      </p:sp>
      <p:graphicFrame>
        <p:nvGraphicFramePr>
          <p:cNvPr id="113668" name="Object 4"/>
          <p:cNvGraphicFramePr>
            <a:graphicFrameLocks noGrp="1" noChangeAspect="1"/>
          </p:cNvGraphicFramePr>
          <p:nvPr>
            <p:ph sz="half" idx="2"/>
          </p:nvPr>
        </p:nvGraphicFramePr>
        <p:xfrm>
          <a:off x="3055740" y="3409951"/>
          <a:ext cx="2987278" cy="1432322"/>
        </p:xfrm>
        <a:graphic>
          <a:graphicData uri="http://schemas.openxmlformats.org/presentationml/2006/ole">
            <mc:AlternateContent xmlns:mc="http://schemas.openxmlformats.org/markup-compatibility/2006">
              <mc:Choice xmlns:v="urn:schemas-microsoft-com:vml" Requires="v">
                <p:oleObj name="Equation" r:id="rId3" imgW="927000" imgH="444240" progId="Equation.3">
                  <p:embed/>
                </p:oleObj>
              </mc:Choice>
              <mc:Fallback>
                <p:oleObj name="Equation" r:id="rId3" imgW="927000" imgH="444240" progId="Equation.3">
                  <p:embed/>
                  <p:pic>
                    <p:nvPicPr>
                      <p:cNvPr id="11366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5740" y="3409951"/>
                        <a:ext cx="2987278" cy="1432322"/>
                      </a:xfrm>
                      <a:prstGeom prst="rect">
                        <a:avLst/>
                      </a:prstGeom>
                      <a:noFill/>
                      <a:ln>
                        <a:noFill/>
                      </a:ln>
                      <a:effectLst>
                        <a:outerShdw blurRad="63500" dist="161645" dir="2700000" algn="ctr" rotWithShape="0">
                          <a:schemeClr val="bg2">
                            <a:alpha val="74998"/>
                          </a:schemeClr>
                        </a:outerShdw>
                      </a:effectLst>
                      <a:extLst>
                        <a:ext uri="{909E8E84-426E-40dd-AFC4-6F175D3DCCD1}">
                          <a14:hiddenFill xmlns="" xmlns:a14="http://schemas.microsoft.com/office/drawing/2010/main">
                            <a:solidFill>
                              <a:srgbClr val="FFFF00"/>
                            </a:solidFill>
                          </a14:hiddenFill>
                        </a:ext>
                        <a:ext uri="{91240B29-F687-4f45-9708-019B960494DF}">
                          <a14:hiddenLine xmlns="" xmlns:a14="http://schemas.microsoft.com/office/drawing/2010/main" w="57150">
                            <a:solidFill>
                              <a:schemeClr val="tx2"/>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13666"/>
                                        </p:tgtEl>
                                        <p:attrNameLst>
                                          <p:attrName>style.visibility</p:attrName>
                                        </p:attrNameLst>
                                      </p:cBhvr>
                                      <p:to>
                                        <p:strVal val="visible"/>
                                      </p:to>
                                    </p:set>
                                    <p:animEffect transition="in" filter="dissolve">
                                      <p:cBhvr>
                                        <p:cTn id="7" dur="500"/>
                                        <p:tgtEl>
                                          <p:spTgt spid="11366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3667">
                                            <p:txEl>
                                              <p:pRg st="1" end="1"/>
                                            </p:txEl>
                                          </p:spTgt>
                                        </p:tgtEl>
                                        <p:attrNameLst>
                                          <p:attrName>style.visibility</p:attrName>
                                        </p:attrNameLst>
                                      </p:cBhvr>
                                      <p:to>
                                        <p:strVal val="visible"/>
                                      </p:to>
                                    </p:set>
                                    <p:animEffect transition="in" filter="dissolve">
                                      <p:cBhvr>
                                        <p:cTn id="12" dur="500"/>
                                        <p:tgtEl>
                                          <p:spTgt spid="1136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5" presetClass="entr" presetSubtype="0" fill="hold" nodeType="clickEffect">
                                  <p:stCondLst>
                                    <p:cond delay="0"/>
                                  </p:stCondLst>
                                  <p:childTnLst>
                                    <p:set>
                                      <p:cBhvr>
                                        <p:cTn id="16" dur="1" fill="hold">
                                          <p:stCondLst>
                                            <p:cond delay="0"/>
                                          </p:stCondLst>
                                        </p:cTn>
                                        <p:tgtEl>
                                          <p:spTgt spid="113668"/>
                                        </p:tgtEl>
                                        <p:attrNameLst>
                                          <p:attrName>style.visibility</p:attrName>
                                        </p:attrNameLst>
                                      </p:cBhvr>
                                      <p:to>
                                        <p:strVal val="visible"/>
                                      </p:to>
                                    </p:set>
                                    <p:anim calcmode="lin" valueType="num">
                                      <p:cBhvr>
                                        <p:cTn id="17" dur="1000" fill="hold"/>
                                        <p:tgtEl>
                                          <p:spTgt spid="113668"/>
                                        </p:tgtEl>
                                        <p:attrNameLst>
                                          <p:attrName>ppt_w</p:attrName>
                                        </p:attrNameLst>
                                      </p:cBhvr>
                                      <p:tavLst>
                                        <p:tav tm="0">
                                          <p:val>
                                            <p:fltVal val="0"/>
                                          </p:val>
                                        </p:tav>
                                        <p:tav tm="100000">
                                          <p:val>
                                            <p:strVal val="#ppt_w"/>
                                          </p:val>
                                        </p:tav>
                                      </p:tavLst>
                                    </p:anim>
                                    <p:anim calcmode="lin" valueType="num">
                                      <p:cBhvr>
                                        <p:cTn id="18" dur="1000" fill="hold"/>
                                        <p:tgtEl>
                                          <p:spTgt spid="113668"/>
                                        </p:tgtEl>
                                        <p:attrNameLst>
                                          <p:attrName>ppt_h</p:attrName>
                                        </p:attrNameLst>
                                      </p:cBhvr>
                                      <p:tavLst>
                                        <p:tav tm="0">
                                          <p:val>
                                            <p:fltVal val="0"/>
                                          </p:val>
                                        </p:tav>
                                        <p:tav tm="100000">
                                          <p:val>
                                            <p:strVal val="#ppt_h"/>
                                          </p:val>
                                        </p:tav>
                                      </p:tavLst>
                                    </p:anim>
                                    <p:anim calcmode="lin" valueType="num">
                                      <p:cBhvr>
                                        <p:cTn id="19" dur="1000" fill="hold"/>
                                        <p:tgtEl>
                                          <p:spTgt spid="113668"/>
                                        </p:tgtEl>
                                        <p:attrNameLst>
                                          <p:attrName>ppt_x</p:attrName>
                                        </p:attrNameLst>
                                      </p:cBhvr>
                                      <p:tavLst>
                                        <p:tav tm="0" fmla="#ppt_x+(cos(-2*pi*(1-$))*-#ppt_x-sin(-2*pi*(1-$))*(1-#ppt_y))*(1-$)">
                                          <p:val>
                                            <p:fltVal val="0"/>
                                          </p:val>
                                        </p:tav>
                                        <p:tav tm="100000">
                                          <p:val>
                                            <p:fltVal val="1"/>
                                          </p:val>
                                        </p:tav>
                                      </p:tavLst>
                                    </p:anim>
                                    <p:anim calcmode="lin" valueType="num">
                                      <p:cBhvr>
                                        <p:cTn id="20" dur="1000" fill="hold"/>
                                        <p:tgtEl>
                                          <p:spTgt spid="11366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autoUpdateAnimBg="0"/>
      <p:bldP spid="11366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5651" name="Rectangle 3"/>
          <p:cNvSpPr>
            <a:spLocks noGrp="1" noChangeArrowheads="1"/>
          </p:cNvSpPr>
          <p:nvPr>
            <p:ph type="title"/>
          </p:nvPr>
        </p:nvSpPr>
        <p:spPr/>
        <p:txBody>
          <a:bodyPr/>
          <a:lstStyle/>
          <a:p>
            <a:r>
              <a:rPr lang="en-GB" dirty="0"/>
              <a:t>The mean as a model</a:t>
            </a:r>
          </a:p>
        </p:txBody>
      </p:sp>
      <p:pic>
        <p:nvPicPr>
          <p:cNvPr id="3" name="Picture 2"/>
          <p:cNvPicPr>
            <a:picLocks noChangeAspect="1"/>
          </p:cNvPicPr>
          <p:nvPr/>
        </p:nvPicPr>
        <p:blipFill>
          <a:blip r:embed="rId3"/>
          <a:stretch>
            <a:fillRect/>
          </a:stretch>
        </p:blipFill>
        <p:spPr>
          <a:xfrm>
            <a:off x="2705100" y="1905000"/>
            <a:ext cx="4152900" cy="838200"/>
          </a:xfrm>
          <a:prstGeom prst="rect">
            <a:avLst/>
          </a:prstGeom>
        </p:spPr>
      </p:pic>
      <p:pic>
        <p:nvPicPr>
          <p:cNvPr id="4" name="Picture 3"/>
          <p:cNvPicPr>
            <a:picLocks noChangeAspect="1"/>
          </p:cNvPicPr>
          <p:nvPr/>
        </p:nvPicPr>
        <p:blipFill>
          <a:blip r:embed="rId4"/>
          <a:stretch>
            <a:fillRect/>
          </a:stretch>
        </p:blipFill>
        <p:spPr>
          <a:xfrm>
            <a:off x="2124076" y="3114675"/>
            <a:ext cx="5410200" cy="2095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55651"/>
                                        </p:tgtEl>
                                        <p:attrNameLst>
                                          <p:attrName>style.visibility</p:attrName>
                                        </p:attrNameLst>
                                      </p:cBhvr>
                                      <p:to>
                                        <p:strVal val="visible"/>
                                      </p:to>
                                    </p:set>
                                    <p:animEffect transition="in" filter="dissolve">
                                      <p:cBhvr>
                                        <p:cTn id="7" dur="500"/>
                                        <p:tgtEl>
                                          <p:spTgt spid="155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r>
              <a:rPr lang="en-GB" dirty="0"/>
              <a:t>Measuring the ‘fit’ of the model</a:t>
            </a:r>
          </a:p>
        </p:txBody>
      </p:sp>
      <p:sp>
        <p:nvSpPr>
          <p:cNvPr id="123907" name="Rectangle 3"/>
          <p:cNvSpPr>
            <a:spLocks noGrp="1" noChangeArrowheads="1"/>
          </p:cNvSpPr>
          <p:nvPr>
            <p:ph idx="1"/>
          </p:nvPr>
        </p:nvSpPr>
        <p:spPr>
          <a:xfrm>
            <a:off x="1785938" y="1628800"/>
            <a:ext cx="5657868" cy="3175397"/>
          </a:xfrm>
        </p:spPr>
        <p:txBody>
          <a:bodyPr/>
          <a:lstStyle/>
          <a:p>
            <a:r>
              <a:rPr lang="en-GB" dirty="0"/>
              <a:t>The mean is a </a:t>
            </a:r>
            <a:r>
              <a:rPr lang="en-GB" i="1" dirty="0"/>
              <a:t>model</a:t>
            </a:r>
            <a:r>
              <a:rPr lang="en-GB" dirty="0"/>
              <a:t> of what happens in the real world: the </a:t>
            </a:r>
            <a:r>
              <a:rPr lang="en-GB" i="1" dirty="0"/>
              <a:t>typical</a:t>
            </a:r>
            <a:r>
              <a:rPr lang="en-GB" dirty="0"/>
              <a:t> score</a:t>
            </a:r>
          </a:p>
          <a:p>
            <a:r>
              <a:rPr lang="en-GB" dirty="0"/>
              <a:t>It is not a perfect representation of the data</a:t>
            </a:r>
          </a:p>
          <a:p>
            <a:r>
              <a:rPr lang="en-GB" dirty="0"/>
              <a:t>How can we assess how well the mean represents reality?</a:t>
            </a:r>
          </a:p>
        </p:txBody>
      </p:sp>
      <p:sp>
        <p:nvSpPr>
          <p:cNvPr id="4" name="Date Placeholder 3"/>
          <p:cNvSpPr>
            <a:spLocks noGrp="1"/>
          </p:cNvSpPr>
          <p:nvPr>
            <p:ph type="dt" sz="half" idx="4294967295"/>
          </p:nvPr>
        </p:nvSpPr>
        <p:spPr>
          <a:xfrm>
            <a:off x="1143000" y="5625705"/>
            <a:ext cx="642938" cy="273844"/>
          </a:xfrm>
          <a:prstGeom prst="rect">
            <a:avLst/>
          </a:prstGeom>
        </p:spPr>
        <p:txBody>
          <a:bodyPr/>
          <a:lstStyle/>
          <a:p>
            <a:r>
              <a:rPr lang="en-US"/>
              <a:t>Slide </a:t>
            </a:r>
            <a:fld id="{07EC32F8-0C12-4E81-8BFD-4C25EC68810B}" type="slidenum">
              <a:rPr lang="en-US"/>
              <a:pP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3906"/>
                                        </p:tgtEl>
                                        <p:attrNameLst>
                                          <p:attrName>style.visibility</p:attrName>
                                        </p:attrNameLst>
                                      </p:cBhvr>
                                      <p:to>
                                        <p:strVal val="visible"/>
                                      </p:to>
                                    </p:set>
                                    <p:animEffect transition="in" filter="dissolve">
                                      <p:cBhvr>
                                        <p:cTn id="7" dur="500"/>
                                        <p:tgtEl>
                                          <p:spTgt spid="123906"/>
                                        </p:tgtEl>
                                      </p:cBhvr>
                                    </p:animEffect>
                                  </p:childTnLst>
                                </p:cTn>
                              </p:par>
                            </p:childTnLst>
                          </p:cTn>
                        </p:par>
                        <p:par>
                          <p:cTn id="8" fill="hold">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123907">
                                            <p:txEl>
                                              <p:pRg st="0" end="0"/>
                                            </p:txEl>
                                          </p:spTgt>
                                        </p:tgtEl>
                                        <p:attrNameLst>
                                          <p:attrName>style.visibility</p:attrName>
                                        </p:attrNameLst>
                                      </p:cBhvr>
                                      <p:to>
                                        <p:strVal val="visible"/>
                                      </p:to>
                                    </p:set>
                                    <p:animEffect transition="in" filter="dissolve">
                                      <p:cBhvr>
                                        <p:cTn id="11" dur="500"/>
                                        <p:tgtEl>
                                          <p:spTgt spid="123907">
                                            <p:txEl>
                                              <p:pRg st="0" end="0"/>
                                            </p:txEl>
                                          </p:spTgt>
                                        </p:tgtEl>
                                      </p:cBhvr>
                                    </p:animEffect>
                                  </p:childTnLst>
                                </p:cTn>
                              </p:par>
                            </p:childTnLst>
                          </p:cTn>
                        </p:par>
                        <p:par>
                          <p:cTn id="12" fill="hold">
                            <p:stCondLst>
                              <p:cond delay="3000"/>
                            </p:stCondLst>
                            <p:childTnLst>
                              <p:par>
                                <p:cTn id="13" presetID="9" presetClass="entr" presetSubtype="0" fill="hold" grpId="0" nodeType="afterEffect">
                                  <p:stCondLst>
                                    <p:cond delay="2000"/>
                                  </p:stCondLst>
                                  <p:childTnLst>
                                    <p:set>
                                      <p:cBhvr>
                                        <p:cTn id="14" dur="1" fill="hold">
                                          <p:stCondLst>
                                            <p:cond delay="0"/>
                                          </p:stCondLst>
                                        </p:cTn>
                                        <p:tgtEl>
                                          <p:spTgt spid="123907">
                                            <p:txEl>
                                              <p:pRg st="1" end="1"/>
                                            </p:txEl>
                                          </p:spTgt>
                                        </p:tgtEl>
                                        <p:attrNameLst>
                                          <p:attrName>style.visibility</p:attrName>
                                        </p:attrNameLst>
                                      </p:cBhvr>
                                      <p:to>
                                        <p:strVal val="visible"/>
                                      </p:to>
                                    </p:set>
                                    <p:animEffect transition="in" filter="dissolve">
                                      <p:cBhvr>
                                        <p:cTn id="15" dur="500"/>
                                        <p:tgtEl>
                                          <p:spTgt spid="123907">
                                            <p:txEl>
                                              <p:pRg st="1" end="1"/>
                                            </p:txEl>
                                          </p:spTgt>
                                        </p:tgtEl>
                                      </p:cBhvr>
                                    </p:animEffect>
                                  </p:childTnLst>
                                </p:cTn>
                              </p:par>
                            </p:childTnLst>
                          </p:cTn>
                        </p:par>
                        <p:par>
                          <p:cTn id="16" fill="hold">
                            <p:stCondLst>
                              <p:cond delay="5500"/>
                            </p:stCondLst>
                            <p:childTnLst>
                              <p:par>
                                <p:cTn id="17" presetID="9" presetClass="entr" presetSubtype="0" fill="hold" grpId="0" nodeType="afterEffect">
                                  <p:stCondLst>
                                    <p:cond delay="2000"/>
                                  </p:stCondLst>
                                  <p:childTnLst>
                                    <p:set>
                                      <p:cBhvr>
                                        <p:cTn id="18" dur="1" fill="hold">
                                          <p:stCondLst>
                                            <p:cond delay="0"/>
                                          </p:stCondLst>
                                        </p:cTn>
                                        <p:tgtEl>
                                          <p:spTgt spid="123907">
                                            <p:txEl>
                                              <p:pRg st="2" end="2"/>
                                            </p:txEl>
                                          </p:spTgt>
                                        </p:tgtEl>
                                        <p:attrNameLst>
                                          <p:attrName>style.visibility</p:attrName>
                                        </p:attrNameLst>
                                      </p:cBhvr>
                                      <p:to>
                                        <p:strVal val="visible"/>
                                      </p:to>
                                    </p:set>
                                    <p:animEffect transition="in" filter="dissolve">
                                      <p:cBhvr>
                                        <p:cTn id="19" dur="500"/>
                                        <p:tgtEl>
                                          <p:spTgt spid="1239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6" grpId="0" autoUpdateAnimBg="0"/>
      <p:bldP spid="123907" grpId="0" build="p" autoUpdateAnimBg="0" advAuto="200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GB" dirty="0"/>
              <a:t>Calculating ‘error’</a:t>
            </a:r>
          </a:p>
        </p:txBody>
      </p:sp>
      <p:sp>
        <p:nvSpPr>
          <p:cNvPr id="125955" name="Rectangle 3"/>
          <p:cNvSpPr>
            <a:spLocks noGrp="1" noChangeArrowheads="1"/>
          </p:cNvSpPr>
          <p:nvPr>
            <p:ph idx="1"/>
          </p:nvPr>
        </p:nvSpPr>
        <p:spPr/>
        <p:txBody>
          <a:bodyPr/>
          <a:lstStyle/>
          <a:p>
            <a:pPr>
              <a:lnSpc>
                <a:spcPct val="90000"/>
              </a:lnSpc>
              <a:spcBef>
                <a:spcPct val="30000"/>
              </a:spcBef>
              <a:spcAft>
                <a:spcPct val="30000"/>
              </a:spcAft>
            </a:pPr>
            <a:r>
              <a:rPr lang="en-GB" dirty="0"/>
              <a:t>A deviation is the difference between the mean and an actual data point.</a:t>
            </a:r>
          </a:p>
          <a:p>
            <a:pPr>
              <a:lnSpc>
                <a:spcPct val="90000"/>
              </a:lnSpc>
              <a:spcBef>
                <a:spcPct val="30000"/>
              </a:spcBef>
              <a:spcAft>
                <a:spcPct val="30000"/>
              </a:spcAft>
            </a:pPr>
            <a:r>
              <a:rPr lang="en-GB" dirty="0"/>
              <a:t>Deviations can be calculated by taking each score and subtracting the mean from it:</a:t>
            </a:r>
          </a:p>
        </p:txBody>
      </p:sp>
      <p:pic>
        <p:nvPicPr>
          <p:cNvPr id="2" name="Picture 1"/>
          <p:cNvPicPr>
            <a:picLocks noChangeAspect="1"/>
          </p:cNvPicPr>
          <p:nvPr/>
        </p:nvPicPr>
        <p:blipFill>
          <a:blip r:embed="rId3"/>
          <a:stretch>
            <a:fillRect/>
          </a:stretch>
        </p:blipFill>
        <p:spPr>
          <a:xfrm>
            <a:off x="2733675" y="4300538"/>
            <a:ext cx="3943350" cy="571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5954"/>
                                        </p:tgtEl>
                                        <p:attrNameLst>
                                          <p:attrName>style.visibility</p:attrName>
                                        </p:attrNameLst>
                                      </p:cBhvr>
                                      <p:to>
                                        <p:strVal val="visible"/>
                                      </p:to>
                                    </p:set>
                                    <p:animEffect transition="in" filter="dissolve">
                                      <p:cBhvr>
                                        <p:cTn id="7" dur="500"/>
                                        <p:tgtEl>
                                          <p:spTgt spid="12595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5955">
                                            <p:txEl>
                                              <p:pRg st="0" end="0"/>
                                            </p:txEl>
                                          </p:spTgt>
                                        </p:tgtEl>
                                        <p:attrNameLst>
                                          <p:attrName>style.visibility</p:attrName>
                                        </p:attrNameLst>
                                      </p:cBhvr>
                                      <p:to>
                                        <p:strVal val="visible"/>
                                      </p:to>
                                    </p:set>
                                    <p:animEffect transition="in" filter="dissolve">
                                      <p:cBhvr>
                                        <p:cTn id="12" dur="500"/>
                                        <p:tgtEl>
                                          <p:spTgt spid="1259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5955">
                                            <p:txEl>
                                              <p:pRg st="1" end="1"/>
                                            </p:txEl>
                                          </p:spTgt>
                                        </p:tgtEl>
                                        <p:attrNameLst>
                                          <p:attrName>style.visibility</p:attrName>
                                        </p:attrNameLst>
                                      </p:cBhvr>
                                      <p:to>
                                        <p:strVal val="visible"/>
                                      </p:to>
                                    </p:set>
                                    <p:animEffect transition="in" filter="dissolve">
                                      <p:cBhvr>
                                        <p:cTn id="17" dur="500"/>
                                        <p:tgtEl>
                                          <p:spTgt spid="1259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autoUpdateAnimBg="0"/>
      <p:bldP spid="12595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5174" y="1419190"/>
            <a:ext cx="5216520" cy="372903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2145506" y="1004888"/>
            <a:ext cx="5362575" cy="857250"/>
          </a:xfrm>
        </p:spPr>
        <p:txBody>
          <a:bodyPr/>
          <a:lstStyle/>
          <a:p>
            <a:pPr eaLnBrk="1" hangingPunct="1"/>
            <a:r>
              <a:rPr lang="en-GB"/>
              <a:t>Use the Total Error?</a:t>
            </a:r>
          </a:p>
        </p:txBody>
      </p:sp>
      <p:sp>
        <p:nvSpPr>
          <p:cNvPr id="129027" name="Rectangle 3"/>
          <p:cNvSpPr>
            <a:spLocks noGrp="1" noChangeArrowheads="1"/>
          </p:cNvSpPr>
          <p:nvPr>
            <p:ph idx="1"/>
          </p:nvPr>
        </p:nvSpPr>
        <p:spPr>
          <a:xfrm>
            <a:off x="2314575" y="1812131"/>
            <a:ext cx="5172075" cy="928688"/>
          </a:xfrm>
        </p:spPr>
        <p:txBody>
          <a:bodyPr/>
          <a:lstStyle/>
          <a:p>
            <a:pPr eaLnBrk="1" hangingPunct="1"/>
            <a:r>
              <a:rPr lang="en-GB" sz="2100"/>
              <a:t>We could just take the error between the mean and the data and add them.</a:t>
            </a:r>
          </a:p>
        </p:txBody>
      </p:sp>
      <p:graphicFrame>
        <p:nvGraphicFramePr>
          <p:cNvPr id="7" name="Table 6"/>
          <p:cNvGraphicFramePr>
            <a:graphicFrameLocks noGrp="1"/>
          </p:cNvGraphicFramePr>
          <p:nvPr/>
        </p:nvGraphicFramePr>
        <p:xfrm>
          <a:off x="3009900" y="2886076"/>
          <a:ext cx="3357564" cy="2476501"/>
        </p:xfrm>
        <a:graphic>
          <a:graphicData uri="http://schemas.openxmlformats.org/drawingml/2006/table">
            <a:tbl>
              <a:tblPr firstRow="1" bandRow="1">
                <a:tableStyleId>{21E4AEA4-8DFA-4A89-87EB-49C32662AFE0}</a:tableStyleId>
              </a:tblPr>
              <a:tblGrid>
                <a:gridCol w="1119188">
                  <a:extLst>
                    <a:ext uri="{9D8B030D-6E8A-4147-A177-3AD203B41FA5}">
                      <a16:colId xmlns:a16="http://schemas.microsoft.com/office/drawing/2014/main" val="20000"/>
                    </a:ext>
                  </a:extLst>
                </a:gridCol>
                <a:gridCol w="1119188">
                  <a:extLst>
                    <a:ext uri="{9D8B030D-6E8A-4147-A177-3AD203B41FA5}">
                      <a16:colId xmlns:a16="http://schemas.microsoft.com/office/drawing/2014/main" val="20001"/>
                    </a:ext>
                  </a:extLst>
                </a:gridCol>
                <a:gridCol w="1119188">
                  <a:extLst>
                    <a:ext uri="{9D8B030D-6E8A-4147-A177-3AD203B41FA5}">
                      <a16:colId xmlns:a16="http://schemas.microsoft.com/office/drawing/2014/main" val="20002"/>
                    </a:ext>
                  </a:extLst>
                </a:gridCol>
              </a:tblGrid>
              <a:tr h="553261">
                <a:tc>
                  <a:txBody>
                    <a:bodyPr/>
                    <a:lstStyle/>
                    <a:p>
                      <a:pPr algn="ctr"/>
                      <a:r>
                        <a:rPr lang="en-GB" sz="1400" dirty="0"/>
                        <a:t>Score</a:t>
                      </a:r>
                    </a:p>
                  </a:txBody>
                  <a:tcPr marL="68580" marR="68580" marT="34290" marB="34290" anchor="ctr"/>
                </a:tc>
                <a:tc>
                  <a:txBody>
                    <a:bodyPr/>
                    <a:lstStyle/>
                    <a:p>
                      <a:pPr algn="ctr"/>
                      <a:r>
                        <a:rPr lang="en-GB" sz="1400" dirty="0"/>
                        <a:t>Mean </a:t>
                      </a:r>
                    </a:p>
                  </a:txBody>
                  <a:tcPr marL="68580" marR="68580" marT="34290" marB="34290" anchor="ctr"/>
                </a:tc>
                <a:tc>
                  <a:txBody>
                    <a:bodyPr/>
                    <a:lstStyle/>
                    <a:p>
                      <a:pPr algn="ctr"/>
                      <a:r>
                        <a:rPr lang="en-GB" sz="1400" dirty="0"/>
                        <a:t>Deviation</a:t>
                      </a:r>
                    </a:p>
                  </a:txBody>
                  <a:tcPr marL="68580" marR="68580" marT="34290" marB="34290" anchor="ctr"/>
                </a:tc>
                <a:extLst>
                  <a:ext uri="{0D108BD9-81ED-4DB2-BD59-A6C34878D82A}">
                    <a16:rowId xmlns:a16="http://schemas.microsoft.com/office/drawing/2014/main" val="10000"/>
                  </a:ext>
                </a:extLst>
              </a:tr>
              <a:tr h="320540">
                <a:tc>
                  <a:txBody>
                    <a:bodyPr/>
                    <a:lstStyle/>
                    <a:p>
                      <a:pPr algn="ctr"/>
                      <a:r>
                        <a:rPr lang="en-GB" sz="1400" dirty="0"/>
                        <a:t>1</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-1.6</a:t>
                      </a:r>
                    </a:p>
                  </a:txBody>
                  <a:tcPr marL="68580" marR="68580" marT="34290" marB="34290" anchor="ctr"/>
                </a:tc>
                <a:extLst>
                  <a:ext uri="{0D108BD9-81ED-4DB2-BD59-A6C34878D82A}">
                    <a16:rowId xmlns:a16="http://schemas.microsoft.com/office/drawing/2014/main" val="10001"/>
                  </a:ext>
                </a:extLst>
              </a:tr>
              <a:tr h="320540">
                <a:tc>
                  <a:txBody>
                    <a:bodyPr/>
                    <a:lstStyle/>
                    <a:p>
                      <a:pPr algn="ctr"/>
                      <a:r>
                        <a:rPr lang="en-GB" sz="1400" dirty="0"/>
                        <a:t>2</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-0.6</a:t>
                      </a:r>
                    </a:p>
                  </a:txBody>
                  <a:tcPr marL="68580" marR="68580" marT="34290" marB="34290" anchor="ctr"/>
                </a:tc>
                <a:extLst>
                  <a:ext uri="{0D108BD9-81ED-4DB2-BD59-A6C34878D82A}">
                    <a16:rowId xmlns:a16="http://schemas.microsoft.com/office/drawing/2014/main" val="10002"/>
                  </a:ext>
                </a:extLst>
              </a:tr>
              <a:tr h="320540">
                <a:tc>
                  <a:txBody>
                    <a:bodyPr/>
                    <a:lstStyle/>
                    <a:p>
                      <a:pPr algn="ctr"/>
                      <a:r>
                        <a:rPr lang="en-GB" sz="1400" dirty="0"/>
                        <a:t>3</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0.4</a:t>
                      </a:r>
                    </a:p>
                  </a:txBody>
                  <a:tcPr marL="68580" marR="68580" marT="34290" marB="34290" anchor="ctr"/>
                </a:tc>
                <a:extLst>
                  <a:ext uri="{0D108BD9-81ED-4DB2-BD59-A6C34878D82A}">
                    <a16:rowId xmlns:a16="http://schemas.microsoft.com/office/drawing/2014/main" val="10003"/>
                  </a:ext>
                </a:extLst>
              </a:tr>
              <a:tr h="320540">
                <a:tc>
                  <a:txBody>
                    <a:bodyPr/>
                    <a:lstStyle/>
                    <a:p>
                      <a:pPr algn="ctr"/>
                      <a:r>
                        <a:rPr lang="en-GB" sz="1400" dirty="0"/>
                        <a:t>3</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0.4</a:t>
                      </a:r>
                    </a:p>
                  </a:txBody>
                  <a:tcPr marL="68580" marR="68580" marT="34290" marB="34290" anchor="ctr"/>
                </a:tc>
                <a:extLst>
                  <a:ext uri="{0D108BD9-81ED-4DB2-BD59-A6C34878D82A}">
                    <a16:rowId xmlns:a16="http://schemas.microsoft.com/office/drawing/2014/main" val="10004"/>
                  </a:ext>
                </a:extLst>
              </a:tr>
              <a:tr h="320540">
                <a:tc>
                  <a:txBody>
                    <a:bodyPr/>
                    <a:lstStyle/>
                    <a:p>
                      <a:pPr algn="ctr"/>
                      <a:r>
                        <a:rPr lang="en-GB" sz="1400" dirty="0"/>
                        <a:t>4</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1.4</a:t>
                      </a:r>
                    </a:p>
                  </a:txBody>
                  <a:tcPr marL="68580" marR="68580" marT="34290" marB="34290" anchor="ctr"/>
                </a:tc>
                <a:extLst>
                  <a:ext uri="{0D108BD9-81ED-4DB2-BD59-A6C34878D82A}">
                    <a16:rowId xmlns:a16="http://schemas.microsoft.com/office/drawing/2014/main" val="10005"/>
                  </a:ext>
                </a:extLst>
              </a:tr>
              <a:tr h="320540">
                <a:tc>
                  <a:txBody>
                    <a:bodyPr/>
                    <a:lstStyle/>
                    <a:p>
                      <a:pPr algn="ctr"/>
                      <a:endParaRPr lang="en-GB" sz="1400"/>
                    </a:p>
                  </a:txBody>
                  <a:tcPr marL="68580" marR="68580" marT="34290" marB="34290"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400" dirty="0"/>
                        <a:t>Total =</a:t>
                      </a:r>
                    </a:p>
                  </a:txBody>
                  <a:tcPr marL="68580" marR="68580" marT="34290" marB="34290" anchor="ctr"/>
                </a:tc>
                <a:tc>
                  <a:txBody>
                    <a:bodyPr/>
                    <a:lstStyle/>
                    <a:p>
                      <a:pPr algn="ctr"/>
                      <a:r>
                        <a:rPr lang="en-GB" sz="1400" dirty="0"/>
                        <a:t>0</a:t>
                      </a:r>
                    </a:p>
                  </a:txBody>
                  <a:tcPr marL="68580" marR="68580" marT="34290" marB="34290" anchor="ctr"/>
                </a:tc>
                <a:extLst>
                  <a:ext uri="{0D108BD9-81ED-4DB2-BD59-A6C34878D82A}">
                    <a16:rowId xmlns:a16="http://schemas.microsoft.com/office/drawing/2014/main" val="10006"/>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9026"/>
                                        </p:tgtEl>
                                        <p:attrNameLst>
                                          <p:attrName>style.visibility</p:attrName>
                                        </p:attrNameLst>
                                      </p:cBhvr>
                                      <p:to>
                                        <p:strVal val="visible"/>
                                      </p:to>
                                    </p:set>
                                    <p:animEffect transition="in" filter="dissolve">
                                      <p:cBhvr>
                                        <p:cTn id="7" dur="500"/>
                                        <p:tgtEl>
                                          <p:spTgt spid="12902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9027">
                                            <p:txEl>
                                              <p:pRg st="0" end="0"/>
                                            </p:txEl>
                                          </p:spTgt>
                                        </p:tgtEl>
                                        <p:attrNameLst>
                                          <p:attrName>style.visibility</p:attrName>
                                        </p:attrNameLst>
                                      </p:cBhvr>
                                      <p:to>
                                        <p:strVal val="visible"/>
                                      </p:to>
                                    </p:set>
                                    <p:animEffect transition="in" filter="dissolve">
                                      <p:cBhvr>
                                        <p:cTn id="12" dur="500"/>
                                        <p:tgtEl>
                                          <p:spTgt spid="12902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autoUpdateAnimBg="0"/>
      <p:bldP spid="12902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r>
              <a:rPr lang="en-GB" dirty="0"/>
              <a:t>Sum of squared errors</a:t>
            </a:r>
          </a:p>
        </p:txBody>
      </p:sp>
      <p:sp>
        <p:nvSpPr>
          <p:cNvPr id="130051" name="Rectangle 3"/>
          <p:cNvSpPr>
            <a:spLocks noGrp="1" noChangeArrowheads="1"/>
          </p:cNvSpPr>
          <p:nvPr>
            <p:ph idx="1"/>
          </p:nvPr>
        </p:nvSpPr>
        <p:spPr>
          <a:xfrm>
            <a:off x="2053811" y="1920478"/>
            <a:ext cx="5604290" cy="3330191"/>
          </a:xfrm>
        </p:spPr>
        <p:txBody>
          <a:bodyPr>
            <a:normAutofit/>
          </a:bodyPr>
          <a:lstStyle/>
          <a:p>
            <a:pPr>
              <a:spcBef>
                <a:spcPct val="30000"/>
              </a:spcBef>
              <a:spcAft>
                <a:spcPct val="30000"/>
              </a:spcAft>
            </a:pPr>
            <a:r>
              <a:rPr lang="en-GB" sz="2100" dirty="0"/>
              <a:t>We could add the deviations to find out the total error.</a:t>
            </a:r>
          </a:p>
          <a:p>
            <a:pPr>
              <a:spcBef>
                <a:spcPct val="30000"/>
              </a:spcBef>
              <a:spcAft>
                <a:spcPct val="30000"/>
              </a:spcAft>
            </a:pPr>
            <a:r>
              <a:rPr lang="en-GB" sz="2100" dirty="0"/>
              <a:t>Deviations cancel out because some are positive and others negative. </a:t>
            </a:r>
          </a:p>
          <a:p>
            <a:pPr>
              <a:spcBef>
                <a:spcPct val="30000"/>
              </a:spcBef>
              <a:spcAft>
                <a:spcPct val="30000"/>
              </a:spcAft>
            </a:pPr>
            <a:r>
              <a:rPr lang="en-GB" sz="2100" dirty="0"/>
              <a:t>Therefore, we square each deviation.</a:t>
            </a:r>
          </a:p>
          <a:p>
            <a:pPr>
              <a:spcBef>
                <a:spcPct val="30000"/>
              </a:spcBef>
              <a:spcAft>
                <a:spcPct val="30000"/>
              </a:spcAft>
            </a:pPr>
            <a:r>
              <a:rPr lang="en-GB" sz="2100" dirty="0"/>
              <a:t>If we add these squared deviations we get the </a:t>
            </a:r>
            <a:r>
              <a:rPr lang="en-GB" sz="2100" dirty="0">
                <a:solidFill>
                  <a:srgbClr val="333399"/>
                </a:solidFill>
              </a:rPr>
              <a:t>Sum of Squared Errors (</a:t>
            </a:r>
            <a:r>
              <a:rPr lang="en-GB" sz="2100" i="1" dirty="0">
                <a:solidFill>
                  <a:srgbClr val="333399"/>
                </a:solidFill>
              </a:rPr>
              <a:t>SS</a:t>
            </a:r>
            <a:r>
              <a:rPr lang="en-GB" sz="2100" dirty="0">
                <a:solidFill>
                  <a:srgbClr val="333399"/>
                </a:solidFi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30050"/>
                                        </p:tgtEl>
                                        <p:attrNameLst>
                                          <p:attrName>style.visibility</p:attrName>
                                        </p:attrNameLst>
                                      </p:cBhvr>
                                      <p:to>
                                        <p:strVal val="visible"/>
                                      </p:to>
                                    </p:set>
                                    <p:animEffect transition="in" filter="dissolve">
                                      <p:cBhvr>
                                        <p:cTn id="7" dur="500"/>
                                        <p:tgtEl>
                                          <p:spTgt spid="13005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0051">
                                            <p:txEl>
                                              <p:pRg st="0" end="0"/>
                                            </p:txEl>
                                          </p:spTgt>
                                        </p:tgtEl>
                                        <p:attrNameLst>
                                          <p:attrName>style.visibility</p:attrName>
                                        </p:attrNameLst>
                                      </p:cBhvr>
                                      <p:to>
                                        <p:strVal val="visible"/>
                                      </p:to>
                                    </p:set>
                                    <p:animEffect transition="in" filter="dissolve">
                                      <p:cBhvr>
                                        <p:cTn id="12" dur="500"/>
                                        <p:tgtEl>
                                          <p:spTgt spid="1300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0051">
                                            <p:txEl>
                                              <p:pRg st="1" end="1"/>
                                            </p:txEl>
                                          </p:spTgt>
                                        </p:tgtEl>
                                        <p:attrNameLst>
                                          <p:attrName>style.visibility</p:attrName>
                                        </p:attrNameLst>
                                      </p:cBhvr>
                                      <p:to>
                                        <p:strVal val="visible"/>
                                      </p:to>
                                    </p:set>
                                    <p:animEffect transition="in" filter="dissolve">
                                      <p:cBhvr>
                                        <p:cTn id="17" dur="500"/>
                                        <p:tgtEl>
                                          <p:spTgt spid="13005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0051">
                                            <p:txEl>
                                              <p:pRg st="2" end="2"/>
                                            </p:txEl>
                                          </p:spTgt>
                                        </p:tgtEl>
                                        <p:attrNameLst>
                                          <p:attrName>style.visibility</p:attrName>
                                        </p:attrNameLst>
                                      </p:cBhvr>
                                      <p:to>
                                        <p:strVal val="visible"/>
                                      </p:to>
                                    </p:set>
                                    <p:animEffect transition="in" filter="dissolve">
                                      <p:cBhvr>
                                        <p:cTn id="22" dur="500"/>
                                        <p:tgtEl>
                                          <p:spTgt spid="13005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30051">
                                            <p:txEl>
                                              <p:pRg st="3" end="3"/>
                                            </p:txEl>
                                          </p:spTgt>
                                        </p:tgtEl>
                                        <p:attrNameLst>
                                          <p:attrName>style.visibility</p:attrName>
                                        </p:attrNameLst>
                                      </p:cBhvr>
                                      <p:to>
                                        <p:strVal val="visible"/>
                                      </p:to>
                                    </p:set>
                                    <p:animEffect transition="in" filter="dissolve">
                                      <p:cBhvr>
                                        <p:cTn id="27" dur="500"/>
                                        <p:tgtEl>
                                          <p:spTgt spid="130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autoUpdateAnimBg="0"/>
      <p:bldP spid="130051" grpId="0" build="p" bldLvl="2"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2099" name="Object 3"/>
          <p:cNvGraphicFramePr>
            <a:graphicFrameLocks noChangeAspect="1"/>
          </p:cNvGraphicFramePr>
          <p:nvPr/>
        </p:nvGraphicFramePr>
        <p:xfrm>
          <a:off x="3625455" y="4410076"/>
          <a:ext cx="3040856" cy="570310"/>
        </p:xfrm>
        <a:graphic>
          <a:graphicData uri="http://schemas.openxmlformats.org/presentationml/2006/ole">
            <mc:AlternateContent xmlns:mc="http://schemas.openxmlformats.org/markup-compatibility/2006">
              <mc:Choice xmlns:v="urn:schemas-microsoft-com:vml" Requires="v">
                <p:oleObj name="Equation" r:id="rId3" imgW="1346040" imgH="253800" progId="Equation.3">
                  <p:embed/>
                </p:oleObj>
              </mc:Choice>
              <mc:Fallback>
                <p:oleObj name="Equation" r:id="rId3" imgW="1346040" imgH="253800" progId="Equation.3">
                  <p:embed/>
                  <p:pic>
                    <p:nvPicPr>
                      <p:cNvPr id="132099"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5455" y="4410076"/>
                        <a:ext cx="3040856" cy="570310"/>
                      </a:xfrm>
                      <a:prstGeom prst="rect">
                        <a:avLst/>
                      </a:prstGeom>
                      <a:solidFill>
                        <a:srgbClr val="FFFF00"/>
                      </a:solidFill>
                      <a:ln w="57150">
                        <a:solidFill>
                          <a:schemeClr val="tx2"/>
                        </a:solidFill>
                        <a:miter lim="800000"/>
                        <a:headEnd/>
                        <a:tailEnd/>
                      </a:ln>
                      <a:effectLst>
                        <a:outerShdw blurRad="63500" dist="143684" dir="2700000" algn="ctr" rotWithShape="0">
                          <a:schemeClr val="tx1">
                            <a:alpha val="74998"/>
                          </a:schemeClr>
                        </a:outerShdw>
                      </a:effectLst>
                    </p:spPr>
                  </p:pic>
                </p:oleObj>
              </mc:Fallback>
            </mc:AlternateContent>
          </a:graphicData>
        </a:graphic>
      </p:graphicFrame>
      <p:graphicFrame>
        <p:nvGraphicFramePr>
          <p:cNvPr id="5" name="Table 4"/>
          <p:cNvGraphicFramePr>
            <a:graphicFrameLocks noGrp="1"/>
          </p:cNvGraphicFramePr>
          <p:nvPr/>
        </p:nvGraphicFramePr>
        <p:xfrm>
          <a:off x="2676525" y="1571626"/>
          <a:ext cx="4476752" cy="2476501"/>
        </p:xfrm>
        <a:graphic>
          <a:graphicData uri="http://schemas.openxmlformats.org/drawingml/2006/table">
            <a:tbl>
              <a:tblPr firstRow="1" bandRow="1">
                <a:tableStyleId>{21E4AEA4-8DFA-4A89-87EB-49C32662AFE0}</a:tableStyleId>
              </a:tblPr>
              <a:tblGrid>
                <a:gridCol w="1119188">
                  <a:extLst>
                    <a:ext uri="{9D8B030D-6E8A-4147-A177-3AD203B41FA5}">
                      <a16:colId xmlns:a16="http://schemas.microsoft.com/office/drawing/2014/main" val="20000"/>
                    </a:ext>
                  </a:extLst>
                </a:gridCol>
                <a:gridCol w="1119188">
                  <a:extLst>
                    <a:ext uri="{9D8B030D-6E8A-4147-A177-3AD203B41FA5}">
                      <a16:colId xmlns:a16="http://schemas.microsoft.com/office/drawing/2014/main" val="20001"/>
                    </a:ext>
                  </a:extLst>
                </a:gridCol>
                <a:gridCol w="1119188">
                  <a:extLst>
                    <a:ext uri="{9D8B030D-6E8A-4147-A177-3AD203B41FA5}">
                      <a16:colId xmlns:a16="http://schemas.microsoft.com/office/drawing/2014/main" val="20002"/>
                    </a:ext>
                  </a:extLst>
                </a:gridCol>
                <a:gridCol w="1119188">
                  <a:extLst>
                    <a:ext uri="{9D8B030D-6E8A-4147-A177-3AD203B41FA5}">
                      <a16:colId xmlns:a16="http://schemas.microsoft.com/office/drawing/2014/main" val="20003"/>
                    </a:ext>
                  </a:extLst>
                </a:gridCol>
              </a:tblGrid>
              <a:tr h="553261">
                <a:tc>
                  <a:txBody>
                    <a:bodyPr/>
                    <a:lstStyle/>
                    <a:p>
                      <a:pPr algn="ctr"/>
                      <a:r>
                        <a:rPr lang="en-GB" sz="1400" dirty="0"/>
                        <a:t>Score</a:t>
                      </a:r>
                    </a:p>
                  </a:txBody>
                  <a:tcPr marL="68580" marR="68580" marT="34290" marB="34290" anchor="ctr"/>
                </a:tc>
                <a:tc>
                  <a:txBody>
                    <a:bodyPr/>
                    <a:lstStyle/>
                    <a:p>
                      <a:pPr algn="ctr"/>
                      <a:r>
                        <a:rPr lang="en-GB" sz="1400" dirty="0"/>
                        <a:t>Mean </a:t>
                      </a:r>
                    </a:p>
                  </a:txBody>
                  <a:tcPr marL="68580" marR="68580" marT="34290" marB="34290" anchor="ctr"/>
                </a:tc>
                <a:tc>
                  <a:txBody>
                    <a:bodyPr/>
                    <a:lstStyle/>
                    <a:p>
                      <a:pPr algn="ctr"/>
                      <a:r>
                        <a:rPr lang="en-GB" sz="1400" dirty="0"/>
                        <a:t>Deviation</a:t>
                      </a:r>
                    </a:p>
                  </a:txBody>
                  <a:tcPr marL="68580" marR="68580" marT="34290" marB="34290" anchor="ctr"/>
                </a:tc>
                <a:tc>
                  <a:txBody>
                    <a:bodyPr/>
                    <a:lstStyle/>
                    <a:p>
                      <a:pPr algn="ctr"/>
                      <a:r>
                        <a:rPr lang="en-GB" sz="1400" dirty="0"/>
                        <a:t>Squared Deviation</a:t>
                      </a:r>
                    </a:p>
                  </a:txBody>
                  <a:tcPr marL="68580" marR="68580" marT="34290" marB="34290" anchor="ctr"/>
                </a:tc>
                <a:extLst>
                  <a:ext uri="{0D108BD9-81ED-4DB2-BD59-A6C34878D82A}">
                    <a16:rowId xmlns:a16="http://schemas.microsoft.com/office/drawing/2014/main" val="10000"/>
                  </a:ext>
                </a:extLst>
              </a:tr>
              <a:tr h="320540">
                <a:tc>
                  <a:txBody>
                    <a:bodyPr/>
                    <a:lstStyle/>
                    <a:p>
                      <a:pPr algn="ctr"/>
                      <a:r>
                        <a:rPr lang="en-GB" sz="1400" dirty="0"/>
                        <a:t>1</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-1.6</a:t>
                      </a:r>
                    </a:p>
                  </a:txBody>
                  <a:tcPr marL="68580" marR="68580" marT="34290" marB="34290" anchor="ctr"/>
                </a:tc>
                <a:tc>
                  <a:txBody>
                    <a:bodyPr/>
                    <a:lstStyle/>
                    <a:p>
                      <a:pPr algn="ctr"/>
                      <a:r>
                        <a:rPr lang="en-GB" sz="1400" dirty="0"/>
                        <a:t>2.56</a:t>
                      </a:r>
                    </a:p>
                  </a:txBody>
                  <a:tcPr marL="68580" marR="68580" marT="34290" marB="34290" anchor="ctr"/>
                </a:tc>
                <a:extLst>
                  <a:ext uri="{0D108BD9-81ED-4DB2-BD59-A6C34878D82A}">
                    <a16:rowId xmlns:a16="http://schemas.microsoft.com/office/drawing/2014/main" val="10001"/>
                  </a:ext>
                </a:extLst>
              </a:tr>
              <a:tr h="320540">
                <a:tc>
                  <a:txBody>
                    <a:bodyPr/>
                    <a:lstStyle/>
                    <a:p>
                      <a:pPr algn="ctr"/>
                      <a:r>
                        <a:rPr lang="en-GB" sz="1400" dirty="0"/>
                        <a:t>2</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-0.6</a:t>
                      </a:r>
                    </a:p>
                  </a:txBody>
                  <a:tcPr marL="68580" marR="68580" marT="34290" marB="34290" anchor="ctr"/>
                </a:tc>
                <a:tc>
                  <a:txBody>
                    <a:bodyPr/>
                    <a:lstStyle/>
                    <a:p>
                      <a:pPr algn="ctr"/>
                      <a:r>
                        <a:rPr lang="en-GB" sz="1400" dirty="0"/>
                        <a:t>0.36</a:t>
                      </a:r>
                    </a:p>
                  </a:txBody>
                  <a:tcPr marL="68580" marR="68580" marT="34290" marB="34290" anchor="ctr"/>
                </a:tc>
                <a:extLst>
                  <a:ext uri="{0D108BD9-81ED-4DB2-BD59-A6C34878D82A}">
                    <a16:rowId xmlns:a16="http://schemas.microsoft.com/office/drawing/2014/main" val="10002"/>
                  </a:ext>
                </a:extLst>
              </a:tr>
              <a:tr h="320540">
                <a:tc>
                  <a:txBody>
                    <a:bodyPr/>
                    <a:lstStyle/>
                    <a:p>
                      <a:pPr algn="ctr"/>
                      <a:r>
                        <a:rPr lang="en-GB" sz="1400" dirty="0"/>
                        <a:t>3</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0.4</a:t>
                      </a:r>
                    </a:p>
                  </a:txBody>
                  <a:tcPr marL="68580" marR="68580" marT="34290" marB="34290" anchor="ctr"/>
                </a:tc>
                <a:tc>
                  <a:txBody>
                    <a:bodyPr/>
                    <a:lstStyle/>
                    <a:p>
                      <a:pPr algn="ctr"/>
                      <a:r>
                        <a:rPr lang="en-GB" sz="1400" dirty="0"/>
                        <a:t>0.16</a:t>
                      </a:r>
                    </a:p>
                  </a:txBody>
                  <a:tcPr marL="68580" marR="68580" marT="34290" marB="34290" anchor="ctr"/>
                </a:tc>
                <a:extLst>
                  <a:ext uri="{0D108BD9-81ED-4DB2-BD59-A6C34878D82A}">
                    <a16:rowId xmlns:a16="http://schemas.microsoft.com/office/drawing/2014/main" val="10003"/>
                  </a:ext>
                </a:extLst>
              </a:tr>
              <a:tr h="320540">
                <a:tc>
                  <a:txBody>
                    <a:bodyPr/>
                    <a:lstStyle/>
                    <a:p>
                      <a:pPr algn="ctr"/>
                      <a:r>
                        <a:rPr lang="en-GB" sz="1400" dirty="0"/>
                        <a:t>3</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0.4</a:t>
                      </a:r>
                    </a:p>
                  </a:txBody>
                  <a:tcPr marL="68580" marR="68580" marT="34290" marB="34290" anchor="ctr"/>
                </a:tc>
                <a:tc>
                  <a:txBody>
                    <a:bodyPr/>
                    <a:lstStyle/>
                    <a:p>
                      <a:pPr algn="ctr"/>
                      <a:r>
                        <a:rPr lang="en-GB" sz="1400" dirty="0"/>
                        <a:t>0.16</a:t>
                      </a:r>
                    </a:p>
                  </a:txBody>
                  <a:tcPr marL="68580" marR="68580" marT="34290" marB="34290" anchor="ctr"/>
                </a:tc>
                <a:extLst>
                  <a:ext uri="{0D108BD9-81ED-4DB2-BD59-A6C34878D82A}">
                    <a16:rowId xmlns:a16="http://schemas.microsoft.com/office/drawing/2014/main" val="10004"/>
                  </a:ext>
                </a:extLst>
              </a:tr>
              <a:tr h="320540">
                <a:tc>
                  <a:txBody>
                    <a:bodyPr/>
                    <a:lstStyle/>
                    <a:p>
                      <a:pPr algn="ctr"/>
                      <a:r>
                        <a:rPr lang="en-GB" sz="1400" dirty="0"/>
                        <a:t>4</a:t>
                      </a:r>
                    </a:p>
                  </a:txBody>
                  <a:tcPr marL="68580" marR="68580" marT="34290" marB="34290" anchor="ctr"/>
                </a:tc>
                <a:tc>
                  <a:txBody>
                    <a:bodyPr/>
                    <a:lstStyle/>
                    <a:p>
                      <a:pPr algn="ctr"/>
                      <a:r>
                        <a:rPr lang="en-GB" sz="1400" dirty="0"/>
                        <a:t>2.6</a:t>
                      </a:r>
                    </a:p>
                  </a:txBody>
                  <a:tcPr marL="68580" marR="68580" marT="34290" marB="34290" anchor="ctr"/>
                </a:tc>
                <a:tc>
                  <a:txBody>
                    <a:bodyPr/>
                    <a:lstStyle/>
                    <a:p>
                      <a:pPr algn="ctr"/>
                      <a:r>
                        <a:rPr lang="en-GB" sz="1400" dirty="0"/>
                        <a:t>1.4</a:t>
                      </a:r>
                    </a:p>
                  </a:txBody>
                  <a:tcPr marL="68580" marR="68580" marT="34290" marB="34290" anchor="ctr"/>
                </a:tc>
                <a:tc>
                  <a:txBody>
                    <a:bodyPr/>
                    <a:lstStyle/>
                    <a:p>
                      <a:pPr algn="ctr"/>
                      <a:r>
                        <a:rPr lang="en-GB" sz="1400" dirty="0"/>
                        <a:t>1.96</a:t>
                      </a:r>
                    </a:p>
                  </a:txBody>
                  <a:tcPr marL="68580" marR="68580" marT="34290" marB="34290" anchor="ctr"/>
                </a:tc>
                <a:extLst>
                  <a:ext uri="{0D108BD9-81ED-4DB2-BD59-A6C34878D82A}">
                    <a16:rowId xmlns:a16="http://schemas.microsoft.com/office/drawing/2014/main" val="10005"/>
                  </a:ext>
                </a:extLst>
              </a:tr>
              <a:tr h="320540">
                <a:tc>
                  <a:txBody>
                    <a:bodyPr/>
                    <a:lstStyle/>
                    <a:p>
                      <a:pPr algn="ctr"/>
                      <a:endParaRPr lang="en-GB" sz="1400"/>
                    </a:p>
                  </a:txBody>
                  <a:tcPr marL="68580" marR="68580" marT="34290" marB="34290" anchor="ctr"/>
                </a:tc>
                <a:tc>
                  <a:txBody>
                    <a:bodyPr/>
                    <a:lstStyle/>
                    <a:p>
                      <a:pPr algn="ctr"/>
                      <a:endParaRPr lang="en-GB" sz="1400" dirty="0"/>
                    </a:p>
                  </a:txBody>
                  <a:tcPr marL="68580" marR="68580" marT="34290" marB="34290" anchor="ctr"/>
                </a:tc>
                <a:tc>
                  <a:txBody>
                    <a:bodyPr/>
                    <a:lstStyle/>
                    <a:p>
                      <a:pPr algn="ctr"/>
                      <a:r>
                        <a:rPr lang="en-GB" sz="1400" dirty="0"/>
                        <a:t>Total</a:t>
                      </a:r>
                    </a:p>
                  </a:txBody>
                  <a:tcPr marL="68580" marR="68580" marT="34290" marB="34290" anchor="ctr"/>
                </a:tc>
                <a:tc>
                  <a:txBody>
                    <a:bodyPr/>
                    <a:lstStyle/>
                    <a:p>
                      <a:pPr algn="ctr"/>
                      <a:r>
                        <a:rPr lang="en-GB" sz="1400" dirty="0"/>
                        <a:t>5.20</a:t>
                      </a:r>
                    </a:p>
                  </a:txBody>
                  <a:tcPr marL="68580" marR="68580" marT="34290" marB="34290" anchor="ctr"/>
                </a:tc>
                <a:extLst>
                  <a:ext uri="{0D108BD9-81ED-4DB2-BD59-A6C34878D82A}">
                    <a16:rowId xmlns:a16="http://schemas.microsoft.com/office/drawing/2014/main" val="10006"/>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afterEffect">
                                  <p:stCondLst>
                                    <p:cond delay="1000"/>
                                  </p:stCondLst>
                                  <p:childTnLst>
                                    <p:set>
                                      <p:cBhvr>
                                        <p:cTn id="6" dur="1" fill="hold">
                                          <p:stCondLst>
                                            <p:cond delay="0"/>
                                          </p:stCondLst>
                                        </p:cTn>
                                        <p:tgtEl>
                                          <p:spTgt spid="132099"/>
                                        </p:tgtEl>
                                        <p:attrNameLst>
                                          <p:attrName>style.visibility</p:attrName>
                                        </p:attrNameLst>
                                      </p:cBhvr>
                                      <p:to>
                                        <p:strVal val="visible"/>
                                      </p:to>
                                    </p:set>
                                    <p:anim calcmode="lin" valueType="num">
                                      <p:cBhvr>
                                        <p:cTn id="7" dur="1000" fill="hold"/>
                                        <p:tgtEl>
                                          <p:spTgt spid="132099"/>
                                        </p:tgtEl>
                                        <p:attrNameLst>
                                          <p:attrName>ppt_w</p:attrName>
                                        </p:attrNameLst>
                                      </p:cBhvr>
                                      <p:tavLst>
                                        <p:tav tm="0">
                                          <p:val>
                                            <p:fltVal val="0"/>
                                          </p:val>
                                        </p:tav>
                                        <p:tav tm="100000">
                                          <p:val>
                                            <p:strVal val="#ppt_w"/>
                                          </p:val>
                                        </p:tav>
                                      </p:tavLst>
                                    </p:anim>
                                    <p:anim calcmode="lin" valueType="num">
                                      <p:cBhvr>
                                        <p:cTn id="8" dur="1000" fill="hold"/>
                                        <p:tgtEl>
                                          <p:spTgt spid="132099"/>
                                        </p:tgtEl>
                                        <p:attrNameLst>
                                          <p:attrName>ppt_h</p:attrName>
                                        </p:attrNameLst>
                                      </p:cBhvr>
                                      <p:tavLst>
                                        <p:tav tm="0">
                                          <p:val>
                                            <p:fltVal val="0"/>
                                          </p:val>
                                        </p:tav>
                                        <p:tav tm="100000">
                                          <p:val>
                                            <p:strVal val="#ppt_h"/>
                                          </p:val>
                                        </p:tav>
                                      </p:tavLst>
                                    </p:anim>
                                    <p:anim calcmode="lin" valueType="num">
                                      <p:cBhvr>
                                        <p:cTn id="9" dur="1000" fill="hold"/>
                                        <p:tgtEl>
                                          <p:spTgt spid="132099"/>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209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Mean squared error</a:t>
            </a:r>
          </a:p>
        </p:txBody>
      </p:sp>
      <p:sp>
        <p:nvSpPr>
          <p:cNvPr id="6" name="Content Placeholder 5"/>
          <p:cNvSpPr>
            <a:spLocks noGrp="1"/>
          </p:cNvSpPr>
          <p:nvPr>
            <p:ph idx="1"/>
          </p:nvPr>
        </p:nvSpPr>
        <p:spPr/>
        <p:txBody>
          <a:bodyPr/>
          <a:lstStyle/>
          <a:p>
            <a:r>
              <a:rPr lang="en-US" dirty="0"/>
              <a:t>Although the SS is a good measure of the accuracy of our model, it depends on the amount of data collected. To overcome this problem, we use:</a:t>
            </a:r>
          </a:p>
        </p:txBody>
      </p:sp>
      <p:pic>
        <p:nvPicPr>
          <p:cNvPr id="4" name="Picture 3"/>
          <p:cNvPicPr>
            <a:picLocks noChangeAspect="1"/>
          </p:cNvPicPr>
          <p:nvPr/>
        </p:nvPicPr>
        <p:blipFill>
          <a:blip r:embed="rId2"/>
          <a:stretch>
            <a:fillRect/>
          </a:stretch>
        </p:blipFill>
        <p:spPr>
          <a:xfrm>
            <a:off x="2247900" y="3924300"/>
            <a:ext cx="4762500" cy="876300"/>
          </a:xfrm>
          <a:prstGeom prst="rect">
            <a:avLst/>
          </a:prstGeom>
        </p:spPr>
      </p:pic>
      <p:pic>
        <p:nvPicPr>
          <p:cNvPr id="7" name="Picture 6"/>
          <p:cNvPicPr>
            <a:picLocks noChangeAspect="1"/>
          </p:cNvPicPr>
          <p:nvPr/>
        </p:nvPicPr>
        <p:blipFill>
          <a:blip r:embed="rId3"/>
          <a:stretch>
            <a:fillRect/>
          </a:stretch>
        </p:blipFill>
        <p:spPr>
          <a:xfrm>
            <a:off x="2266950" y="4848225"/>
            <a:ext cx="4857750" cy="762000"/>
          </a:xfrm>
          <a:prstGeom prst="rect">
            <a:avLst/>
          </a:prstGeom>
        </p:spPr>
      </p:pic>
    </p:spTree>
    <p:extLst>
      <p:ext uri="{BB962C8B-B14F-4D97-AF65-F5344CB8AC3E}">
        <p14:creationId xmlns:p14="http://schemas.microsoft.com/office/powerpoint/2010/main" val="2161574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Title 34"/>
          <p:cNvSpPr>
            <a:spLocks noGrp="1"/>
          </p:cNvSpPr>
          <p:nvPr>
            <p:ph type="title"/>
          </p:nvPr>
        </p:nvSpPr>
        <p:spPr>
          <a:xfrm>
            <a:off x="1857375" y="1063228"/>
            <a:ext cx="5800725" cy="758417"/>
          </a:xfrm>
        </p:spPr>
        <p:txBody>
          <a:bodyPr>
            <a:normAutofit fontScale="90000"/>
          </a:bodyPr>
          <a:lstStyle/>
          <a:p>
            <a:pPr eaLnBrk="1" hangingPunct="1"/>
            <a:r>
              <a:rPr lang="en-GB" dirty="0"/>
              <a:t>Degrees of freedom</a:t>
            </a: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4405" y="1954995"/>
            <a:ext cx="4766666" cy="3121830"/>
          </a:xfrm>
          <a:prstGeom prst="rect">
            <a:avLst/>
          </a:prstGeom>
        </p:spPr>
      </p:pic>
      <p:sp>
        <p:nvSpPr>
          <p:cNvPr id="11" name="TextBox 10"/>
          <p:cNvSpPr txBox="1"/>
          <p:nvPr/>
        </p:nvSpPr>
        <p:spPr>
          <a:xfrm>
            <a:off x="1857375" y="5210176"/>
            <a:ext cx="4514850" cy="415498"/>
          </a:xfrm>
          <a:prstGeom prst="rect">
            <a:avLst/>
          </a:prstGeom>
          <a:noFill/>
        </p:spPr>
        <p:txBody>
          <a:bodyPr wrap="square" rtlCol="0">
            <a:spAutoFit/>
          </a:bodyPr>
          <a:lstStyle/>
          <a:p>
            <a:r>
              <a:rPr lang="en-GB" sz="1050" dirty="0">
                <a:solidFill>
                  <a:schemeClr val="bg1">
                    <a:lumMod val="50000"/>
                  </a:schemeClr>
                </a:solidFill>
              </a:rPr>
              <a:t>Diagram from Field, A. P. (2016) </a:t>
            </a:r>
            <a:r>
              <a:rPr lang="en-GB" sz="1050" i="1" dirty="0">
                <a:solidFill>
                  <a:schemeClr val="bg1">
                    <a:lumMod val="50000"/>
                  </a:schemeClr>
                </a:solidFill>
              </a:rPr>
              <a:t>An Adventure in Statistics. </a:t>
            </a:r>
            <a:r>
              <a:rPr lang="en-GB" sz="1050" i="1" dirty="0" err="1">
                <a:solidFill>
                  <a:schemeClr val="bg1">
                    <a:lumMod val="50000"/>
                  </a:schemeClr>
                </a:solidFill>
              </a:rPr>
              <a:t>London:Sage</a:t>
            </a:r>
            <a:r>
              <a:rPr lang="en-GB" sz="1050" i="1" dirty="0">
                <a:solidFill>
                  <a:schemeClr val="bg1">
                    <a:lumMod val="50000"/>
                  </a:schemeClr>
                </a:solidFill>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standard error</a:t>
            </a:r>
          </a:p>
        </p:txBody>
      </p:sp>
      <p:sp>
        <p:nvSpPr>
          <p:cNvPr id="3" name="Content Placeholder 2"/>
          <p:cNvSpPr>
            <a:spLocks noGrp="1"/>
          </p:cNvSpPr>
          <p:nvPr>
            <p:ph idx="1"/>
          </p:nvPr>
        </p:nvSpPr>
        <p:spPr/>
        <p:txBody>
          <a:bodyPr/>
          <a:lstStyle/>
          <a:p>
            <a:r>
              <a:rPr lang="en-US" dirty="0"/>
              <a:t>SD tells us how well the mean represents the sample data.</a:t>
            </a:r>
          </a:p>
          <a:p>
            <a:r>
              <a:rPr lang="en-US" dirty="0"/>
              <a:t>But, if we want to estimate this parameter in the population, then we need to </a:t>
            </a:r>
          </a:p>
        </p:txBody>
      </p:sp>
    </p:spTree>
    <p:extLst>
      <p:ext uri="{BB962C8B-B14F-4D97-AF65-F5344CB8AC3E}">
        <p14:creationId xmlns:p14="http://schemas.microsoft.com/office/powerpoint/2010/main" val="2781286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SD and the shape of a distribution</a:t>
            </a:r>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78641" y="2485482"/>
            <a:ext cx="5993772" cy="2140633"/>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GB" dirty="0"/>
              <a:t>Samples and populations</a:t>
            </a:r>
          </a:p>
        </p:txBody>
      </p:sp>
      <p:sp>
        <p:nvSpPr>
          <p:cNvPr id="142339" name="Rectangle 3"/>
          <p:cNvSpPr>
            <a:spLocks noGrp="1" noChangeArrowheads="1"/>
          </p:cNvSpPr>
          <p:nvPr>
            <p:ph idx="1"/>
          </p:nvPr>
        </p:nvSpPr>
        <p:spPr/>
        <p:txBody>
          <a:bodyPr/>
          <a:lstStyle/>
          <a:p>
            <a:pPr>
              <a:lnSpc>
                <a:spcPct val="90000"/>
              </a:lnSpc>
            </a:pPr>
            <a:r>
              <a:rPr lang="en-GB" sz="2100" dirty="0"/>
              <a:t>Sample</a:t>
            </a:r>
          </a:p>
          <a:p>
            <a:pPr lvl="1">
              <a:lnSpc>
                <a:spcPct val="90000"/>
              </a:lnSpc>
            </a:pPr>
            <a:r>
              <a:rPr lang="en-GB" sz="1800" dirty="0"/>
              <a:t>Mean and SD describe only the sample from which they were calculated.</a:t>
            </a:r>
          </a:p>
          <a:p>
            <a:pPr>
              <a:lnSpc>
                <a:spcPct val="90000"/>
              </a:lnSpc>
            </a:pPr>
            <a:r>
              <a:rPr lang="en-GB" sz="2100" dirty="0"/>
              <a:t>Population</a:t>
            </a:r>
          </a:p>
          <a:p>
            <a:pPr lvl="1">
              <a:lnSpc>
                <a:spcPct val="90000"/>
              </a:lnSpc>
            </a:pPr>
            <a:r>
              <a:rPr lang="en-GB" sz="1800" dirty="0"/>
              <a:t>Mean and SD are intended to describe the entire population (very rare in Psychology).</a:t>
            </a:r>
          </a:p>
          <a:p>
            <a:pPr>
              <a:lnSpc>
                <a:spcPct val="90000"/>
              </a:lnSpc>
            </a:pPr>
            <a:r>
              <a:rPr lang="en-GB" sz="2100" dirty="0"/>
              <a:t>Sample to population:</a:t>
            </a:r>
          </a:p>
          <a:p>
            <a:pPr lvl="1">
              <a:lnSpc>
                <a:spcPct val="90000"/>
              </a:lnSpc>
            </a:pPr>
            <a:r>
              <a:rPr lang="en-GB" sz="1800" dirty="0"/>
              <a:t>Mean and SD are obtained from a sample, but are used to estimate the mean and SD of the population (very common in psychology).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42338"/>
                                        </p:tgtEl>
                                        <p:attrNameLst>
                                          <p:attrName>style.visibility</p:attrName>
                                        </p:attrNameLst>
                                      </p:cBhvr>
                                      <p:to>
                                        <p:strVal val="visible"/>
                                      </p:to>
                                    </p:set>
                                    <p:animEffect transition="in" filter="dissolve">
                                      <p:cBhvr>
                                        <p:cTn id="7" dur="500"/>
                                        <p:tgtEl>
                                          <p:spTgt spid="14233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2339">
                                            <p:txEl>
                                              <p:pRg st="0" end="0"/>
                                            </p:txEl>
                                          </p:spTgt>
                                        </p:tgtEl>
                                        <p:attrNameLst>
                                          <p:attrName>style.visibility</p:attrName>
                                        </p:attrNameLst>
                                      </p:cBhvr>
                                      <p:to>
                                        <p:strVal val="visible"/>
                                      </p:to>
                                    </p:set>
                                    <p:animEffect transition="in" filter="dissolve">
                                      <p:cBhvr>
                                        <p:cTn id="12" dur="500"/>
                                        <p:tgtEl>
                                          <p:spTgt spid="1423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42339">
                                            <p:txEl>
                                              <p:pRg st="1" end="1"/>
                                            </p:txEl>
                                          </p:spTgt>
                                        </p:tgtEl>
                                        <p:attrNameLst>
                                          <p:attrName>style.visibility</p:attrName>
                                        </p:attrNameLst>
                                      </p:cBhvr>
                                      <p:to>
                                        <p:strVal val="visible"/>
                                      </p:to>
                                    </p:set>
                                    <p:animEffect transition="in" filter="dissolve">
                                      <p:cBhvr>
                                        <p:cTn id="17" dur="500"/>
                                        <p:tgtEl>
                                          <p:spTgt spid="14233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42339">
                                            <p:txEl>
                                              <p:pRg st="2" end="2"/>
                                            </p:txEl>
                                          </p:spTgt>
                                        </p:tgtEl>
                                        <p:attrNameLst>
                                          <p:attrName>style.visibility</p:attrName>
                                        </p:attrNameLst>
                                      </p:cBhvr>
                                      <p:to>
                                        <p:strVal val="visible"/>
                                      </p:to>
                                    </p:set>
                                    <p:animEffect transition="in" filter="dissolve">
                                      <p:cBhvr>
                                        <p:cTn id="22" dur="500"/>
                                        <p:tgtEl>
                                          <p:spTgt spid="14233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42339">
                                            <p:txEl>
                                              <p:pRg st="3" end="3"/>
                                            </p:txEl>
                                          </p:spTgt>
                                        </p:tgtEl>
                                        <p:attrNameLst>
                                          <p:attrName>style.visibility</p:attrName>
                                        </p:attrNameLst>
                                      </p:cBhvr>
                                      <p:to>
                                        <p:strVal val="visible"/>
                                      </p:to>
                                    </p:set>
                                    <p:animEffect transition="in" filter="dissolve">
                                      <p:cBhvr>
                                        <p:cTn id="27" dur="500"/>
                                        <p:tgtEl>
                                          <p:spTgt spid="14233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42339">
                                            <p:txEl>
                                              <p:pRg st="4" end="4"/>
                                            </p:txEl>
                                          </p:spTgt>
                                        </p:tgtEl>
                                        <p:attrNameLst>
                                          <p:attrName>style.visibility</p:attrName>
                                        </p:attrNameLst>
                                      </p:cBhvr>
                                      <p:to>
                                        <p:strVal val="visible"/>
                                      </p:to>
                                    </p:set>
                                    <p:animEffect transition="in" filter="dissolve">
                                      <p:cBhvr>
                                        <p:cTn id="32" dur="500"/>
                                        <p:tgtEl>
                                          <p:spTgt spid="14233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42339">
                                            <p:txEl>
                                              <p:pRg st="5" end="5"/>
                                            </p:txEl>
                                          </p:spTgt>
                                        </p:tgtEl>
                                        <p:attrNameLst>
                                          <p:attrName>style.visibility</p:attrName>
                                        </p:attrNameLst>
                                      </p:cBhvr>
                                      <p:to>
                                        <p:strVal val="visible"/>
                                      </p:to>
                                    </p:set>
                                    <p:animEffect transition="in" filter="dissolve">
                                      <p:cBhvr>
                                        <p:cTn id="37" dur="500"/>
                                        <p:tgtEl>
                                          <p:spTgt spid="142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8" grpId="0" autoUpdateAnimBg="0"/>
      <p:bldP spid="142339"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943" name="Object 103"/>
          <p:cNvGraphicFramePr>
            <a:graphicFrameLocks noChangeAspect="1"/>
          </p:cNvGraphicFramePr>
          <p:nvPr/>
        </p:nvGraphicFramePr>
        <p:xfrm>
          <a:off x="5997592" y="4316057"/>
          <a:ext cx="1612884" cy="1019135"/>
        </p:xfrm>
        <a:graphic>
          <a:graphicData uri="http://schemas.openxmlformats.org/presentationml/2006/ole">
            <mc:AlternateContent xmlns:mc="http://schemas.openxmlformats.org/markup-compatibility/2006">
              <mc:Choice xmlns:v="urn:schemas-microsoft-com:vml" Requires="v">
                <p:oleObj name="Equation" r:id="rId2" imgW="660240" imgH="419040" progId="Equation.3">
                  <p:embed/>
                </p:oleObj>
              </mc:Choice>
              <mc:Fallback>
                <p:oleObj name="Equation" r:id="rId2" imgW="660240" imgH="419040" progId="Equation.3">
                  <p:embed/>
                  <p:pic>
                    <p:nvPicPr>
                      <p:cNvPr id="163943" name="Object 1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7592" y="4316057"/>
                        <a:ext cx="1612884" cy="1019135"/>
                      </a:xfrm>
                      <a:prstGeom prst="rect">
                        <a:avLst/>
                      </a:prstGeom>
                      <a:solidFill>
                        <a:srgbClr val="FFFF00"/>
                      </a:solidFill>
                      <a:ln w="57150">
                        <a:solidFill>
                          <a:schemeClr val="tx2"/>
                        </a:solidFill>
                        <a:miter lim="800000"/>
                        <a:headEnd/>
                        <a:tailEnd/>
                      </a:ln>
                      <a:effectLst>
                        <a:outerShdw blurRad="63500" dist="179605" dir="2700000" algn="ctr" rotWithShape="0">
                          <a:schemeClr val="tx1">
                            <a:alpha val="74998"/>
                          </a:schemeClr>
                        </a:outerShdw>
                      </a:effectLst>
                    </p:spPr>
                  </p:pic>
                </p:oleObj>
              </mc:Fallback>
            </mc:AlternateContent>
          </a:graphicData>
        </a:graphic>
      </p:graphicFrame>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14550" y="857250"/>
            <a:ext cx="3711591" cy="5143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63943"/>
                                        </p:tgtEl>
                                        <p:attrNameLst>
                                          <p:attrName>style.visibility</p:attrName>
                                        </p:attrNameLst>
                                      </p:cBhvr>
                                      <p:to>
                                        <p:strVal val="visible"/>
                                      </p:to>
                                    </p:set>
                                    <p:animEffect transition="in" filter="dissolve">
                                      <p:cBhvr>
                                        <p:cTn id="7" dur="500"/>
                                        <p:tgtEl>
                                          <p:spTgt spid="1639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p:txBody>
          <a:bodyPr/>
          <a:lstStyle/>
          <a:p>
            <a:pPr eaLnBrk="1" hangingPunct="1"/>
            <a:r>
              <a:rPr lang="en-GB" sz="3000" dirty="0"/>
              <a:t>Confidence intervals</a:t>
            </a:r>
            <a:endParaRPr lang="en-US" sz="3000" dirty="0"/>
          </a:p>
        </p:txBody>
      </p:sp>
      <p:sp>
        <p:nvSpPr>
          <p:cNvPr id="30724" name="Rectangle 3"/>
          <p:cNvSpPr>
            <a:spLocks noGrp="1" noChangeArrowheads="1"/>
          </p:cNvSpPr>
          <p:nvPr>
            <p:ph idx="1"/>
          </p:nvPr>
        </p:nvSpPr>
        <p:spPr/>
        <p:txBody>
          <a:bodyPr/>
          <a:lstStyle/>
          <a:p>
            <a:pPr eaLnBrk="1" hangingPunct="1">
              <a:lnSpc>
                <a:spcPct val="80000"/>
              </a:lnSpc>
            </a:pPr>
            <a:r>
              <a:rPr lang="en-GB" sz="2100" dirty="0" err="1"/>
              <a:t>Domjan</a:t>
            </a:r>
            <a:r>
              <a:rPr lang="en-GB" sz="2100" dirty="0"/>
              <a:t> et al. (1998)</a:t>
            </a:r>
          </a:p>
          <a:p>
            <a:pPr lvl="1" eaLnBrk="1" hangingPunct="1">
              <a:lnSpc>
                <a:spcPct val="80000"/>
              </a:lnSpc>
            </a:pPr>
            <a:r>
              <a:rPr lang="en-GB" sz="1800" dirty="0"/>
              <a:t>‘Conditioned’ sperm release in Japanese Quail.</a:t>
            </a:r>
          </a:p>
          <a:p>
            <a:pPr eaLnBrk="1" hangingPunct="1">
              <a:lnSpc>
                <a:spcPct val="80000"/>
              </a:lnSpc>
            </a:pPr>
            <a:r>
              <a:rPr lang="en-GB" sz="2100" dirty="0"/>
              <a:t>True mean</a:t>
            </a:r>
          </a:p>
          <a:p>
            <a:pPr lvl="1" eaLnBrk="1" hangingPunct="1">
              <a:lnSpc>
                <a:spcPct val="80000"/>
              </a:lnSpc>
            </a:pPr>
            <a:r>
              <a:rPr lang="en-GB" sz="1800" dirty="0"/>
              <a:t>15 million sperm</a:t>
            </a:r>
          </a:p>
          <a:p>
            <a:pPr eaLnBrk="1" hangingPunct="1">
              <a:lnSpc>
                <a:spcPct val="80000"/>
              </a:lnSpc>
            </a:pPr>
            <a:r>
              <a:rPr lang="en-GB" sz="2100" dirty="0"/>
              <a:t>Sample mean</a:t>
            </a:r>
          </a:p>
          <a:p>
            <a:pPr lvl="1" eaLnBrk="1" hangingPunct="1">
              <a:lnSpc>
                <a:spcPct val="80000"/>
              </a:lnSpc>
            </a:pPr>
            <a:r>
              <a:rPr lang="en-GB" sz="1800" dirty="0"/>
              <a:t> 17 million sperm</a:t>
            </a:r>
          </a:p>
          <a:p>
            <a:pPr eaLnBrk="1" hangingPunct="1">
              <a:lnSpc>
                <a:spcPct val="80000"/>
              </a:lnSpc>
            </a:pPr>
            <a:r>
              <a:rPr lang="en-GB" sz="2100" dirty="0"/>
              <a:t>Interval estimate</a:t>
            </a:r>
          </a:p>
          <a:p>
            <a:pPr lvl="1" eaLnBrk="1" hangingPunct="1">
              <a:lnSpc>
                <a:spcPct val="80000"/>
              </a:lnSpc>
            </a:pPr>
            <a:r>
              <a:rPr lang="en-GB" sz="1800" dirty="0"/>
              <a:t>12 to 22 million (contains true value)</a:t>
            </a:r>
          </a:p>
          <a:p>
            <a:pPr lvl="1" eaLnBrk="1" hangingPunct="1">
              <a:lnSpc>
                <a:spcPct val="80000"/>
              </a:lnSpc>
            </a:pPr>
            <a:r>
              <a:rPr lang="en-GB" sz="1800" dirty="0"/>
              <a:t>16 to 18 million (misses true value)</a:t>
            </a:r>
          </a:p>
          <a:p>
            <a:pPr lvl="1" eaLnBrk="1" hangingPunct="1">
              <a:lnSpc>
                <a:spcPct val="80000"/>
              </a:lnSpc>
            </a:pPr>
            <a:r>
              <a:rPr lang="en-GB" sz="1800" dirty="0" err="1"/>
              <a:t>CIs</a:t>
            </a:r>
            <a:r>
              <a:rPr lang="en-GB" sz="1800" dirty="0"/>
              <a:t> constructed such that 95% contain the true value.</a:t>
            </a:r>
            <a:endParaRPr lang="en-US"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32402" y="982881"/>
            <a:ext cx="2515898" cy="501787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1935" y="2127885"/>
            <a:ext cx="4634483" cy="1544828"/>
          </a:xfrm>
          <a:prstGeom prst="rect">
            <a:avLst/>
          </a:prstGeom>
        </p:spPr>
      </p:pic>
      <p:sp>
        <p:nvSpPr>
          <p:cNvPr id="3" name="Title 2"/>
          <p:cNvSpPr>
            <a:spLocks noGrp="1"/>
          </p:cNvSpPr>
          <p:nvPr>
            <p:ph type="title"/>
          </p:nvPr>
        </p:nvSpPr>
        <p:spPr/>
        <p:txBody>
          <a:bodyPr/>
          <a:lstStyle/>
          <a:p>
            <a:r>
              <a:rPr lang="en-US" dirty="0"/>
              <a:t>Showing confidence intervals visually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07184" y="3880119"/>
            <a:ext cx="4634483" cy="154482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hypotheses</a:t>
            </a:r>
          </a:p>
        </p:txBody>
      </p:sp>
      <p:sp>
        <p:nvSpPr>
          <p:cNvPr id="3" name="Content Placeholder 2"/>
          <p:cNvSpPr>
            <a:spLocks noGrp="1"/>
          </p:cNvSpPr>
          <p:nvPr>
            <p:ph idx="1"/>
          </p:nvPr>
        </p:nvSpPr>
        <p:spPr/>
        <p:txBody>
          <a:bodyPr>
            <a:normAutofit fontScale="92500" lnSpcReduction="20000"/>
          </a:bodyPr>
          <a:lstStyle/>
          <a:p>
            <a:r>
              <a:rPr lang="en-GB" dirty="0"/>
              <a:t>Null hypothesis, </a:t>
            </a:r>
            <a:r>
              <a:rPr lang="en-GB" i="1" dirty="0"/>
              <a:t>H</a:t>
            </a:r>
            <a:r>
              <a:rPr lang="en-GB" sz="1500" i="1" dirty="0"/>
              <a:t>0</a:t>
            </a:r>
          </a:p>
          <a:p>
            <a:pPr lvl="1"/>
            <a:r>
              <a:rPr lang="en-GB" dirty="0"/>
              <a:t>There is no effect.</a:t>
            </a:r>
          </a:p>
          <a:p>
            <a:pPr lvl="1"/>
            <a:r>
              <a:rPr lang="en-GB" dirty="0"/>
              <a:t>E.g. Big Brother contestants and members of the public will not differ in their scores on personality disorder questionnaires</a:t>
            </a:r>
          </a:p>
          <a:p>
            <a:r>
              <a:rPr lang="en-GB" dirty="0"/>
              <a:t>The alternative hypothesis, </a:t>
            </a:r>
            <a:r>
              <a:rPr lang="en-GB" i="1" dirty="0"/>
              <a:t>H</a:t>
            </a:r>
            <a:r>
              <a:rPr lang="en-GB" sz="1500" i="1" dirty="0"/>
              <a:t>1</a:t>
            </a:r>
            <a:endParaRPr lang="en-GB" dirty="0"/>
          </a:p>
          <a:p>
            <a:pPr lvl="1"/>
            <a:r>
              <a:rPr lang="en-GB" dirty="0"/>
              <a:t>AKA the experimental hypothesis</a:t>
            </a:r>
          </a:p>
          <a:p>
            <a:pPr lvl="1"/>
            <a:r>
              <a:rPr lang="en-GB" dirty="0"/>
              <a:t>E.g. Big Brother contestants will score higher on personality disorder questionnaires than members of the public</a:t>
            </a:r>
          </a:p>
        </p:txBody>
      </p:sp>
    </p:spTree>
    <p:extLst>
      <p:ext uri="{BB962C8B-B14F-4D97-AF65-F5344CB8AC3E}">
        <p14:creationId xmlns:p14="http://schemas.microsoft.com/office/powerpoint/2010/main" val="1328575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66201" y="1019175"/>
            <a:ext cx="4035096" cy="4533900"/>
          </a:xfrm>
        </p:spPr>
      </p:pic>
    </p:spTree>
    <p:extLst>
      <p:ext uri="{BB962C8B-B14F-4D97-AF65-F5344CB8AC3E}">
        <p14:creationId xmlns:p14="http://schemas.microsoft.com/office/powerpoint/2010/main" val="15854869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Test statistics</a:t>
            </a:r>
          </a:p>
        </p:txBody>
      </p:sp>
      <p:sp>
        <p:nvSpPr>
          <p:cNvPr id="3" name="Content Placeholder 2"/>
          <p:cNvSpPr>
            <a:spLocks noGrp="1"/>
          </p:cNvSpPr>
          <p:nvPr>
            <p:ph idx="1"/>
          </p:nvPr>
        </p:nvSpPr>
        <p:spPr>
          <a:xfrm>
            <a:off x="1839496" y="2057401"/>
            <a:ext cx="5818604" cy="1746650"/>
          </a:xfrm>
        </p:spPr>
        <p:txBody>
          <a:bodyPr/>
          <a:lstStyle/>
          <a:p>
            <a:r>
              <a:rPr lang="en-GB" dirty="0"/>
              <a:t>A Statistic for which the frequency of particular values is known.</a:t>
            </a:r>
          </a:p>
          <a:p>
            <a:r>
              <a:rPr lang="en-GB" dirty="0"/>
              <a:t>Observed values can be used to test hypotheses.</a:t>
            </a:r>
          </a:p>
        </p:txBody>
      </p:sp>
      <p:pic>
        <p:nvPicPr>
          <p:cNvPr id="4" name="Picture 3"/>
          <p:cNvPicPr>
            <a:picLocks noChangeAspect="1"/>
          </p:cNvPicPr>
          <p:nvPr/>
        </p:nvPicPr>
        <p:blipFill>
          <a:blip r:embed="rId2"/>
          <a:stretch>
            <a:fillRect/>
          </a:stretch>
        </p:blipFill>
        <p:spPr>
          <a:xfrm>
            <a:off x="1895480" y="4797152"/>
            <a:ext cx="5924550" cy="6096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and two-tailed tests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2240" y="1762125"/>
            <a:ext cx="4333874" cy="3739153"/>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Type I and Type II errors</a:t>
            </a:r>
          </a:p>
        </p:txBody>
      </p:sp>
      <p:sp>
        <p:nvSpPr>
          <p:cNvPr id="3" name="Content Placeholder 2"/>
          <p:cNvSpPr>
            <a:spLocks noGrp="1"/>
          </p:cNvSpPr>
          <p:nvPr>
            <p:ph idx="1"/>
          </p:nvPr>
        </p:nvSpPr>
        <p:spPr/>
        <p:txBody>
          <a:bodyPr>
            <a:normAutofit fontScale="92500"/>
          </a:bodyPr>
          <a:lstStyle/>
          <a:p>
            <a:r>
              <a:rPr lang="en-GB" dirty="0"/>
              <a:t>Type I error</a:t>
            </a:r>
          </a:p>
          <a:p>
            <a:pPr lvl="1"/>
            <a:r>
              <a:rPr lang="en-GB" dirty="0"/>
              <a:t>Occurs when we believe that there is a genuine effect in our population, when in fact there isn’t.</a:t>
            </a:r>
          </a:p>
          <a:p>
            <a:pPr lvl="1"/>
            <a:r>
              <a:rPr lang="en-GB" dirty="0"/>
              <a:t>The probability is the </a:t>
            </a:r>
            <a:r>
              <a:rPr lang="el-GR" i="1" dirty="0"/>
              <a:t>α</a:t>
            </a:r>
            <a:r>
              <a:rPr lang="en-GB" dirty="0"/>
              <a:t>-level (usually 0.05)</a:t>
            </a:r>
          </a:p>
          <a:p>
            <a:r>
              <a:rPr lang="en-GB" dirty="0"/>
              <a:t>Type II error</a:t>
            </a:r>
          </a:p>
          <a:p>
            <a:pPr lvl="1"/>
            <a:r>
              <a:rPr lang="en-GB" dirty="0"/>
              <a:t>Occurs when we believe that there is no effect in the population when, in reality, there is.</a:t>
            </a:r>
          </a:p>
          <a:p>
            <a:pPr lvl="1"/>
            <a:r>
              <a:rPr lang="en-GB" dirty="0"/>
              <a:t>The probability is the </a:t>
            </a:r>
            <a:r>
              <a:rPr lang="el-GR" i="1" dirty="0"/>
              <a:t>β</a:t>
            </a:r>
            <a:r>
              <a:rPr lang="en-GB" dirty="0"/>
              <a:t>-level (often 0.2)</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81536" y="1082278"/>
            <a:ext cx="3010064" cy="2070497"/>
          </a:xfrm>
        </p:spPr>
        <p:txBody>
          <a:bodyPr>
            <a:normAutofit fontScale="90000"/>
          </a:bodyPr>
          <a:lstStyle/>
          <a:p>
            <a:r>
              <a:rPr lang="en-US"/>
              <a:t>Confidence intervals and statistical significance</a:t>
            </a: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550" y="990765"/>
            <a:ext cx="5009986" cy="5009986"/>
          </a:xfrm>
          <a:prstGeom prst="rect">
            <a:avLst/>
          </a:prstGeom>
        </p:spPr>
      </p:pic>
    </p:spTree>
    <p:extLst>
      <p:ext uri="{BB962C8B-B14F-4D97-AF65-F5344CB8AC3E}">
        <p14:creationId xmlns:p14="http://schemas.microsoft.com/office/powerpoint/2010/main" val="14098062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2158</TotalTime>
  <Words>1044</Words>
  <Application>Microsoft Office PowerPoint</Application>
  <PresentationFormat>On-screen Show (4:3)</PresentationFormat>
  <Paragraphs>148</Paragraphs>
  <Slides>31</Slides>
  <Notes>9</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6" baseType="lpstr">
      <vt:lpstr>Arial</vt:lpstr>
      <vt:lpstr>Myriad Pro</vt:lpstr>
      <vt:lpstr>Verdana</vt:lpstr>
      <vt:lpstr>20140311PresentationUWTSDTemplate</vt:lpstr>
      <vt:lpstr>Equation</vt:lpstr>
      <vt:lpstr>LCB7004</vt:lpstr>
      <vt:lpstr>Everything you ever wanted to know about statistics</vt:lpstr>
      <vt:lpstr>Aims</vt:lpstr>
      <vt:lpstr>The research process</vt:lpstr>
      <vt:lpstr>Building statistical models</vt:lpstr>
      <vt:lpstr>Populations and samples</vt:lpstr>
      <vt:lpstr>The only equation you will ever need</vt:lpstr>
      <vt:lpstr>A simple statistical model</vt:lpstr>
      <vt:lpstr>The mean</vt:lpstr>
      <vt:lpstr>The mean as a model</vt:lpstr>
      <vt:lpstr>Measuring the ‘fit’ of the model</vt:lpstr>
      <vt:lpstr>Calculating ‘error’</vt:lpstr>
      <vt:lpstr>PowerPoint Presentation</vt:lpstr>
      <vt:lpstr>Use the Total Error?</vt:lpstr>
      <vt:lpstr>Sum of squared errors</vt:lpstr>
      <vt:lpstr>PowerPoint Presentation</vt:lpstr>
      <vt:lpstr>Mean squared error</vt:lpstr>
      <vt:lpstr>Degrees of freedom</vt:lpstr>
      <vt:lpstr>The standard error</vt:lpstr>
      <vt:lpstr>The SD and the shape of a distribution</vt:lpstr>
      <vt:lpstr>Samples and populations</vt:lpstr>
      <vt:lpstr>PowerPoint Presentation</vt:lpstr>
      <vt:lpstr>Confidence intervals</vt:lpstr>
      <vt:lpstr>PowerPoint Presentation</vt:lpstr>
      <vt:lpstr>Showing confidence intervals visually </vt:lpstr>
      <vt:lpstr>Types of hypotheses</vt:lpstr>
      <vt:lpstr>PowerPoint Presentation</vt:lpstr>
      <vt:lpstr>Test statistics</vt:lpstr>
      <vt:lpstr>One- and two-tailed tests</vt:lpstr>
      <vt:lpstr>Type I and Type II errors</vt:lpstr>
      <vt:lpstr>Confidence intervals and statistical significance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Theodore Panagiotidis</cp:lastModifiedBy>
  <cp:revision>125</cp:revision>
  <cp:lastPrinted>2018-07-09T15:27:01Z</cp:lastPrinted>
  <dcterms:created xsi:type="dcterms:W3CDTF">2002-10-07T19:43:58Z</dcterms:created>
  <dcterms:modified xsi:type="dcterms:W3CDTF">2021-02-20T12:11:47Z</dcterms:modified>
</cp:coreProperties>
</file>