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theme/theme7.xml" ContentType="application/vnd.openxmlformats-officedocument.theme+xml"/>
  <Override PartName="/ppt/slideLayouts/slideLayout16.xml" ContentType="application/vnd.openxmlformats-officedocument.presentationml.slideLayout+xml"/>
  <Override PartName="/ppt/theme/theme8.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9.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0.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1.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2.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3.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4.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5.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6.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7" r:id="rId5"/>
    <p:sldMasterId id="2147483669" r:id="rId6"/>
    <p:sldMasterId id="2147483671" r:id="rId7"/>
    <p:sldMasterId id="2147483673" r:id="rId8"/>
    <p:sldMasterId id="2147483676" r:id="rId9"/>
    <p:sldMasterId id="2147483678" r:id="rId10"/>
    <p:sldMasterId id="2147483680" r:id="rId11"/>
    <p:sldMasterId id="2147483682" r:id="rId12"/>
    <p:sldMasterId id="2147483694" r:id="rId13"/>
    <p:sldMasterId id="2147483699" r:id="rId14"/>
    <p:sldMasterId id="2147483703" r:id="rId15"/>
    <p:sldMasterId id="2147483707" r:id="rId16"/>
    <p:sldMasterId id="2147483719" r:id="rId17"/>
    <p:sldMasterId id="2147483731" r:id="rId18"/>
    <p:sldMasterId id="2147483740" r:id="rId19"/>
    <p:sldMasterId id="2147483743" r:id="rId20"/>
  </p:sldMasterIdLst>
  <p:notesMasterIdLst>
    <p:notesMasterId r:id="rId55"/>
  </p:notesMasterIdLst>
  <p:handoutMasterIdLst>
    <p:handoutMasterId r:id="rId56"/>
  </p:handoutMasterIdLst>
  <p:sldIdLst>
    <p:sldId id="601" r:id="rId21"/>
    <p:sldId id="258" r:id="rId22"/>
    <p:sldId id="257" r:id="rId23"/>
    <p:sldId id="511" r:id="rId24"/>
    <p:sldId id="358" r:id="rId25"/>
    <p:sldId id="645" r:id="rId26"/>
    <p:sldId id="647" r:id="rId27"/>
    <p:sldId id="512" r:id="rId28"/>
    <p:sldId id="516" r:id="rId29"/>
    <p:sldId id="513" r:id="rId30"/>
    <p:sldId id="514" r:id="rId31"/>
    <p:sldId id="515" r:id="rId32"/>
    <p:sldId id="649" r:id="rId33"/>
    <p:sldId id="659" r:id="rId34"/>
    <p:sldId id="660" r:id="rId35"/>
    <p:sldId id="651" r:id="rId36"/>
    <p:sldId id="523" r:id="rId37"/>
    <p:sldId id="276" r:id="rId38"/>
    <p:sldId id="661" r:id="rId39"/>
    <p:sldId id="648" r:id="rId40"/>
    <p:sldId id="510" r:id="rId41"/>
    <p:sldId id="646" r:id="rId42"/>
    <p:sldId id="278" r:id="rId43"/>
    <p:sldId id="277" r:id="rId44"/>
    <p:sldId id="644" r:id="rId45"/>
    <p:sldId id="264" r:id="rId46"/>
    <p:sldId id="652" r:id="rId47"/>
    <p:sldId id="336" r:id="rId48"/>
    <p:sldId id="667" r:id="rId49"/>
    <p:sldId id="668" r:id="rId50"/>
    <p:sldId id="672" r:id="rId51"/>
    <p:sldId id="673" r:id="rId52"/>
    <p:sldId id="674" r:id="rId53"/>
    <p:sldId id="675" r:id="rId5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67162" autoAdjust="0"/>
  </p:normalViewPr>
  <p:slideViewPr>
    <p:cSldViewPr snapToGrid="0">
      <p:cViewPr varScale="1">
        <p:scale>
          <a:sx n="54" d="100"/>
          <a:sy n="54" d="100"/>
        </p:scale>
        <p:origin x="1866" y="7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9.xml"/><Relationship Id="rId41" Type="http://schemas.openxmlformats.org/officeDocument/2006/relationships/slide" Target="slides/slide21.xml"/><Relationship Id="rId54"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slide" Target="slides/slide31.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B7E436-55FE-4350-85E5-783DC90862CE}"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895B8493-61BE-4944-9112-9C253F452B95}">
      <dgm:prSet/>
      <dgm:spPr/>
      <dgm:t>
        <a:bodyPr/>
        <a:lstStyle/>
        <a:p>
          <a:r>
            <a:rPr lang="en-US"/>
            <a:t>Undertake</a:t>
          </a:r>
        </a:p>
      </dgm:t>
    </dgm:pt>
    <dgm:pt modelId="{4F61A68B-4BF6-4154-841F-44637BEDE06C}" type="parTrans" cxnId="{70AFFA40-C197-432F-90FC-FD2D8B1EC863}">
      <dgm:prSet/>
      <dgm:spPr/>
      <dgm:t>
        <a:bodyPr/>
        <a:lstStyle/>
        <a:p>
          <a:endParaRPr lang="en-US"/>
        </a:p>
      </dgm:t>
    </dgm:pt>
    <dgm:pt modelId="{4396B917-1689-4B4C-AEC3-76AD689DE6EA}" type="sibTrans" cxnId="{70AFFA40-C197-432F-90FC-FD2D8B1EC863}">
      <dgm:prSet/>
      <dgm:spPr/>
      <dgm:t>
        <a:bodyPr/>
        <a:lstStyle/>
        <a:p>
          <a:endParaRPr lang="en-US"/>
        </a:p>
      </dgm:t>
    </dgm:pt>
    <dgm:pt modelId="{6D5B7D45-7F96-4983-94F8-BE20512D2239}">
      <dgm:prSet/>
      <dgm:spPr/>
      <dgm:t>
        <a:bodyPr/>
        <a:lstStyle/>
        <a:p>
          <a:r>
            <a:rPr lang="en-US"/>
            <a:t>Undertake key Reception tasks within hotel administration and front office operations and gain an appreciation of the importance of work based key skills within this area of hotel operation.</a:t>
          </a:r>
        </a:p>
      </dgm:t>
    </dgm:pt>
    <dgm:pt modelId="{9F298008-144A-43E0-B34F-DFFAA14B1DFB}" type="parTrans" cxnId="{A28B8EF5-9ACE-4E24-A5F5-4885C9982379}">
      <dgm:prSet/>
      <dgm:spPr/>
      <dgm:t>
        <a:bodyPr/>
        <a:lstStyle/>
        <a:p>
          <a:endParaRPr lang="en-US"/>
        </a:p>
      </dgm:t>
    </dgm:pt>
    <dgm:pt modelId="{1456D1D4-B8F2-4D3C-BED3-B517CD3FA600}" type="sibTrans" cxnId="{A28B8EF5-9ACE-4E24-A5F5-4885C9982379}">
      <dgm:prSet/>
      <dgm:spPr/>
      <dgm:t>
        <a:bodyPr/>
        <a:lstStyle/>
        <a:p>
          <a:endParaRPr lang="en-US"/>
        </a:p>
      </dgm:t>
    </dgm:pt>
    <dgm:pt modelId="{133E2B6A-4C78-45B7-BA32-B73784E5D397}">
      <dgm:prSet/>
      <dgm:spPr/>
      <dgm:t>
        <a:bodyPr/>
        <a:lstStyle/>
        <a:p>
          <a:r>
            <a:rPr lang="en-US"/>
            <a:t>Understand</a:t>
          </a:r>
        </a:p>
      </dgm:t>
    </dgm:pt>
    <dgm:pt modelId="{2474A343-AA33-4B76-A67B-F85F58BFD238}" type="parTrans" cxnId="{908036FB-BE3A-4F32-9385-95AD5EA67034}">
      <dgm:prSet/>
      <dgm:spPr/>
      <dgm:t>
        <a:bodyPr/>
        <a:lstStyle/>
        <a:p>
          <a:endParaRPr lang="en-US"/>
        </a:p>
      </dgm:t>
    </dgm:pt>
    <dgm:pt modelId="{221570D9-D81C-4230-90A9-FA6309DC5710}" type="sibTrans" cxnId="{908036FB-BE3A-4F32-9385-95AD5EA67034}">
      <dgm:prSet/>
      <dgm:spPr/>
      <dgm:t>
        <a:bodyPr/>
        <a:lstStyle/>
        <a:p>
          <a:endParaRPr lang="en-US"/>
        </a:p>
      </dgm:t>
    </dgm:pt>
    <dgm:pt modelId="{D5C4A50D-C5A7-49F9-BF05-D7B45334A64E}">
      <dgm:prSet/>
      <dgm:spPr/>
      <dgm:t>
        <a:bodyPr/>
        <a:lstStyle/>
        <a:p>
          <a:r>
            <a:rPr lang="en-US"/>
            <a:t>Understand the key administrative and operational duties required within Hotel Administration and Front Office departments (Reception, Concierge, Switchboard, Finance).</a:t>
          </a:r>
        </a:p>
      </dgm:t>
    </dgm:pt>
    <dgm:pt modelId="{C6971A2A-2C75-45F9-832F-F071984DE735}" type="parTrans" cxnId="{E4D2C602-D659-4785-A8D1-9931BBD8150F}">
      <dgm:prSet/>
      <dgm:spPr/>
      <dgm:t>
        <a:bodyPr/>
        <a:lstStyle/>
        <a:p>
          <a:endParaRPr lang="en-US"/>
        </a:p>
      </dgm:t>
    </dgm:pt>
    <dgm:pt modelId="{472569E0-58E5-4319-B692-01FE05A11B26}" type="sibTrans" cxnId="{E4D2C602-D659-4785-A8D1-9931BBD8150F}">
      <dgm:prSet/>
      <dgm:spPr/>
      <dgm:t>
        <a:bodyPr/>
        <a:lstStyle/>
        <a:p>
          <a:endParaRPr lang="en-US"/>
        </a:p>
      </dgm:t>
    </dgm:pt>
    <dgm:pt modelId="{ECBA794E-D3A6-4190-AF9F-F9AC9EA5B4FB}">
      <dgm:prSet/>
      <dgm:spPr/>
      <dgm:t>
        <a:bodyPr/>
        <a:lstStyle/>
        <a:p>
          <a:r>
            <a:rPr lang="en-US"/>
            <a:t>Examine</a:t>
          </a:r>
        </a:p>
      </dgm:t>
    </dgm:pt>
    <dgm:pt modelId="{5580FA1B-E93C-4B1D-A4D9-8B0F919A3E3F}" type="parTrans" cxnId="{5E0F2BFF-9522-4405-A399-A8AB8627F69E}">
      <dgm:prSet/>
      <dgm:spPr/>
      <dgm:t>
        <a:bodyPr/>
        <a:lstStyle/>
        <a:p>
          <a:endParaRPr lang="en-US"/>
        </a:p>
      </dgm:t>
    </dgm:pt>
    <dgm:pt modelId="{CB9F0962-7420-4B81-B05A-51453B0596DD}" type="sibTrans" cxnId="{5E0F2BFF-9522-4405-A399-A8AB8627F69E}">
      <dgm:prSet/>
      <dgm:spPr/>
      <dgm:t>
        <a:bodyPr/>
        <a:lstStyle/>
        <a:p>
          <a:endParaRPr lang="en-US"/>
        </a:p>
      </dgm:t>
    </dgm:pt>
    <dgm:pt modelId="{EC00956F-00C0-4C4C-9E5D-1E16918D97FC}">
      <dgm:prSet/>
      <dgm:spPr/>
      <dgm:t>
        <a:bodyPr/>
        <a:lstStyle/>
        <a:p>
          <a:r>
            <a:rPr lang="en-US"/>
            <a:t>Examine issues such as resource allocation, marketing, PMS systems, management styles, culture, health and safety and organisational/industry problems as they relate to specific departmental areas. </a:t>
          </a:r>
        </a:p>
      </dgm:t>
    </dgm:pt>
    <dgm:pt modelId="{5383B653-8B53-485A-BBDC-E28EF964EC26}" type="parTrans" cxnId="{2C48FB8E-87B6-42FB-94DD-A581440DFF40}">
      <dgm:prSet/>
      <dgm:spPr/>
      <dgm:t>
        <a:bodyPr/>
        <a:lstStyle/>
        <a:p>
          <a:endParaRPr lang="en-US"/>
        </a:p>
      </dgm:t>
    </dgm:pt>
    <dgm:pt modelId="{D4B0FFE9-9213-4D71-851B-4BA260609839}" type="sibTrans" cxnId="{2C48FB8E-87B6-42FB-94DD-A581440DFF40}">
      <dgm:prSet/>
      <dgm:spPr/>
      <dgm:t>
        <a:bodyPr/>
        <a:lstStyle/>
        <a:p>
          <a:endParaRPr lang="en-US"/>
        </a:p>
      </dgm:t>
    </dgm:pt>
    <dgm:pt modelId="{0764F5C4-0271-41A7-B170-F9943ED18BBB}" type="pres">
      <dgm:prSet presAssocID="{F4B7E436-55FE-4350-85E5-783DC90862CE}" presName="Name0" presStyleCnt="0">
        <dgm:presLayoutVars>
          <dgm:dir/>
          <dgm:animLvl val="lvl"/>
          <dgm:resizeHandles val="exact"/>
        </dgm:presLayoutVars>
      </dgm:prSet>
      <dgm:spPr/>
    </dgm:pt>
    <dgm:pt modelId="{BAA2CD00-56D2-459F-B8DF-E1B8D413785A}" type="pres">
      <dgm:prSet presAssocID="{895B8493-61BE-4944-9112-9C253F452B95}" presName="linNode" presStyleCnt="0"/>
      <dgm:spPr/>
    </dgm:pt>
    <dgm:pt modelId="{CCC904FF-444B-48AB-A5A4-52683EF1CBFF}" type="pres">
      <dgm:prSet presAssocID="{895B8493-61BE-4944-9112-9C253F452B95}" presName="parentText" presStyleLbl="solidFgAcc1" presStyleIdx="0" presStyleCnt="3" custLinFactNeighborY="956">
        <dgm:presLayoutVars>
          <dgm:chMax val="1"/>
          <dgm:bulletEnabled/>
        </dgm:presLayoutVars>
      </dgm:prSet>
      <dgm:spPr/>
    </dgm:pt>
    <dgm:pt modelId="{0E206A0F-3F2A-4B8E-BE1F-167860550C81}" type="pres">
      <dgm:prSet presAssocID="{895B8493-61BE-4944-9112-9C253F452B95}" presName="descendantText" presStyleLbl="alignNode1" presStyleIdx="0" presStyleCnt="3" custLinFactNeighborX="2183" custLinFactNeighborY="956">
        <dgm:presLayoutVars>
          <dgm:bulletEnabled/>
        </dgm:presLayoutVars>
      </dgm:prSet>
      <dgm:spPr/>
    </dgm:pt>
    <dgm:pt modelId="{844BF1A7-638E-4048-96E7-C7DDE2DD8729}" type="pres">
      <dgm:prSet presAssocID="{4396B917-1689-4B4C-AEC3-76AD689DE6EA}" presName="sp" presStyleCnt="0"/>
      <dgm:spPr/>
    </dgm:pt>
    <dgm:pt modelId="{1003E53B-3A60-40EF-BB4F-6ECC26C89677}" type="pres">
      <dgm:prSet presAssocID="{133E2B6A-4C78-45B7-BA32-B73784E5D397}" presName="linNode" presStyleCnt="0"/>
      <dgm:spPr/>
    </dgm:pt>
    <dgm:pt modelId="{01AEDD32-E4EC-404F-8EC2-FBEBC4D12166}" type="pres">
      <dgm:prSet presAssocID="{133E2B6A-4C78-45B7-BA32-B73784E5D397}" presName="parentText" presStyleLbl="solidFgAcc1" presStyleIdx="1" presStyleCnt="3">
        <dgm:presLayoutVars>
          <dgm:chMax val="1"/>
          <dgm:bulletEnabled/>
        </dgm:presLayoutVars>
      </dgm:prSet>
      <dgm:spPr/>
    </dgm:pt>
    <dgm:pt modelId="{B751335E-BFE9-401C-9C86-849729780EDB}" type="pres">
      <dgm:prSet presAssocID="{133E2B6A-4C78-45B7-BA32-B73784E5D397}" presName="descendantText" presStyleLbl="alignNode1" presStyleIdx="1" presStyleCnt="3">
        <dgm:presLayoutVars>
          <dgm:bulletEnabled/>
        </dgm:presLayoutVars>
      </dgm:prSet>
      <dgm:spPr/>
    </dgm:pt>
    <dgm:pt modelId="{5C6DE289-BA16-4C33-A80C-E01846F11810}" type="pres">
      <dgm:prSet presAssocID="{221570D9-D81C-4230-90A9-FA6309DC5710}" presName="sp" presStyleCnt="0"/>
      <dgm:spPr/>
    </dgm:pt>
    <dgm:pt modelId="{3CD25CB3-186B-4AD1-B665-C1570CC76790}" type="pres">
      <dgm:prSet presAssocID="{ECBA794E-D3A6-4190-AF9F-F9AC9EA5B4FB}" presName="linNode" presStyleCnt="0"/>
      <dgm:spPr/>
    </dgm:pt>
    <dgm:pt modelId="{881155D6-5C7F-48E7-8CA0-C2D9DC4B2C13}" type="pres">
      <dgm:prSet presAssocID="{ECBA794E-D3A6-4190-AF9F-F9AC9EA5B4FB}" presName="parentText" presStyleLbl="solidFgAcc1" presStyleIdx="2" presStyleCnt="3">
        <dgm:presLayoutVars>
          <dgm:chMax val="1"/>
          <dgm:bulletEnabled/>
        </dgm:presLayoutVars>
      </dgm:prSet>
      <dgm:spPr/>
    </dgm:pt>
    <dgm:pt modelId="{1AA512AD-C2D6-495B-B23E-16549434DAEA}" type="pres">
      <dgm:prSet presAssocID="{ECBA794E-D3A6-4190-AF9F-F9AC9EA5B4FB}" presName="descendantText" presStyleLbl="alignNode1" presStyleIdx="2" presStyleCnt="3">
        <dgm:presLayoutVars>
          <dgm:bulletEnabled/>
        </dgm:presLayoutVars>
      </dgm:prSet>
      <dgm:spPr/>
    </dgm:pt>
  </dgm:ptLst>
  <dgm:cxnLst>
    <dgm:cxn modelId="{E4D2C602-D659-4785-A8D1-9931BBD8150F}" srcId="{133E2B6A-4C78-45B7-BA32-B73784E5D397}" destId="{D5C4A50D-C5A7-49F9-BF05-D7B45334A64E}" srcOrd="0" destOrd="0" parTransId="{C6971A2A-2C75-45F9-832F-F071984DE735}" sibTransId="{472569E0-58E5-4319-B692-01FE05A11B26}"/>
    <dgm:cxn modelId="{BBED4A08-77B1-4B0F-A8DE-DDDEA4E7D49F}" type="presOf" srcId="{133E2B6A-4C78-45B7-BA32-B73784E5D397}" destId="{01AEDD32-E4EC-404F-8EC2-FBEBC4D12166}" srcOrd="0" destOrd="0" presId="urn:microsoft.com/office/officeart/2016/7/layout/VerticalHollowActionList"/>
    <dgm:cxn modelId="{D895F415-71AA-4B42-8BCB-341A01A9B885}" type="presOf" srcId="{EC00956F-00C0-4C4C-9E5D-1E16918D97FC}" destId="{1AA512AD-C2D6-495B-B23E-16549434DAEA}" srcOrd="0" destOrd="0" presId="urn:microsoft.com/office/officeart/2016/7/layout/VerticalHollowActionList"/>
    <dgm:cxn modelId="{3140E925-5CCA-4B87-A090-FC9A64A32B88}" type="presOf" srcId="{F4B7E436-55FE-4350-85E5-783DC90862CE}" destId="{0764F5C4-0271-41A7-B170-F9943ED18BBB}" srcOrd="0" destOrd="0" presId="urn:microsoft.com/office/officeart/2016/7/layout/VerticalHollowActionList"/>
    <dgm:cxn modelId="{70AFFA40-C197-432F-90FC-FD2D8B1EC863}" srcId="{F4B7E436-55FE-4350-85E5-783DC90862CE}" destId="{895B8493-61BE-4944-9112-9C253F452B95}" srcOrd="0" destOrd="0" parTransId="{4F61A68B-4BF6-4154-841F-44637BEDE06C}" sibTransId="{4396B917-1689-4B4C-AEC3-76AD689DE6EA}"/>
    <dgm:cxn modelId="{95A0AA5D-1202-458D-9F08-AB3500B2419D}" type="presOf" srcId="{6D5B7D45-7F96-4983-94F8-BE20512D2239}" destId="{0E206A0F-3F2A-4B8E-BE1F-167860550C81}" srcOrd="0" destOrd="0" presId="urn:microsoft.com/office/officeart/2016/7/layout/VerticalHollowActionList"/>
    <dgm:cxn modelId="{75AA2E44-D919-49CF-8652-E7C8DD2714E0}" type="presOf" srcId="{ECBA794E-D3A6-4190-AF9F-F9AC9EA5B4FB}" destId="{881155D6-5C7F-48E7-8CA0-C2D9DC4B2C13}" srcOrd="0" destOrd="0" presId="urn:microsoft.com/office/officeart/2016/7/layout/VerticalHollowActionList"/>
    <dgm:cxn modelId="{768B206E-8AE9-42CC-913B-3C5C371342A2}" type="presOf" srcId="{D5C4A50D-C5A7-49F9-BF05-D7B45334A64E}" destId="{B751335E-BFE9-401C-9C86-849729780EDB}" srcOrd="0" destOrd="0" presId="urn:microsoft.com/office/officeart/2016/7/layout/VerticalHollowActionList"/>
    <dgm:cxn modelId="{2C48FB8E-87B6-42FB-94DD-A581440DFF40}" srcId="{ECBA794E-D3A6-4190-AF9F-F9AC9EA5B4FB}" destId="{EC00956F-00C0-4C4C-9E5D-1E16918D97FC}" srcOrd="0" destOrd="0" parTransId="{5383B653-8B53-485A-BBDC-E28EF964EC26}" sibTransId="{D4B0FFE9-9213-4D71-851B-4BA260609839}"/>
    <dgm:cxn modelId="{A28B8EF5-9ACE-4E24-A5F5-4885C9982379}" srcId="{895B8493-61BE-4944-9112-9C253F452B95}" destId="{6D5B7D45-7F96-4983-94F8-BE20512D2239}" srcOrd="0" destOrd="0" parTransId="{9F298008-144A-43E0-B34F-DFFAA14B1DFB}" sibTransId="{1456D1D4-B8F2-4D3C-BED3-B517CD3FA600}"/>
    <dgm:cxn modelId="{908036FB-BE3A-4F32-9385-95AD5EA67034}" srcId="{F4B7E436-55FE-4350-85E5-783DC90862CE}" destId="{133E2B6A-4C78-45B7-BA32-B73784E5D397}" srcOrd="1" destOrd="0" parTransId="{2474A343-AA33-4B76-A67B-F85F58BFD238}" sibTransId="{221570D9-D81C-4230-90A9-FA6309DC5710}"/>
    <dgm:cxn modelId="{959D16FD-8DC9-4010-87AD-B1D9083B5278}" type="presOf" srcId="{895B8493-61BE-4944-9112-9C253F452B95}" destId="{CCC904FF-444B-48AB-A5A4-52683EF1CBFF}" srcOrd="0" destOrd="0" presId="urn:microsoft.com/office/officeart/2016/7/layout/VerticalHollowActionList"/>
    <dgm:cxn modelId="{5E0F2BFF-9522-4405-A399-A8AB8627F69E}" srcId="{F4B7E436-55FE-4350-85E5-783DC90862CE}" destId="{ECBA794E-D3A6-4190-AF9F-F9AC9EA5B4FB}" srcOrd="2" destOrd="0" parTransId="{5580FA1B-E93C-4B1D-A4D9-8B0F919A3E3F}" sibTransId="{CB9F0962-7420-4B81-B05A-51453B0596DD}"/>
    <dgm:cxn modelId="{269B0BB3-7B5F-4DB9-997C-638589AFB0F4}" type="presParOf" srcId="{0764F5C4-0271-41A7-B170-F9943ED18BBB}" destId="{BAA2CD00-56D2-459F-B8DF-E1B8D413785A}" srcOrd="0" destOrd="0" presId="urn:microsoft.com/office/officeart/2016/7/layout/VerticalHollowActionList"/>
    <dgm:cxn modelId="{94C0C057-E8AB-4F4B-8214-0344E70D026D}" type="presParOf" srcId="{BAA2CD00-56D2-459F-B8DF-E1B8D413785A}" destId="{CCC904FF-444B-48AB-A5A4-52683EF1CBFF}" srcOrd="0" destOrd="0" presId="urn:microsoft.com/office/officeart/2016/7/layout/VerticalHollowActionList"/>
    <dgm:cxn modelId="{CBFD5863-93A6-48B0-854C-6CECAEC38C2C}" type="presParOf" srcId="{BAA2CD00-56D2-459F-B8DF-E1B8D413785A}" destId="{0E206A0F-3F2A-4B8E-BE1F-167860550C81}" srcOrd="1" destOrd="0" presId="urn:microsoft.com/office/officeart/2016/7/layout/VerticalHollowActionList"/>
    <dgm:cxn modelId="{3B6AB6EB-CF2C-4CA9-B7A3-8F15AEFD4FE3}" type="presParOf" srcId="{0764F5C4-0271-41A7-B170-F9943ED18BBB}" destId="{844BF1A7-638E-4048-96E7-C7DDE2DD8729}" srcOrd="1" destOrd="0" presId="urn:microsoft.com/office/officeart/2016/7/layout/VerticalHollowActionList"/>
    <dgm:cxn modelId="{531DB534-0E02-41AD-B13A-9FF892D38B52}" type="presParOf" srcId="{0764F5C4-0271-41A7-B170-F9943ED18BBB}" destId="{1003E53B-3A60-40EF-BB4F-6ECC26C89677}" srcOrd="2" destOrd="0" presId="urn:microsoft.com/office/officeart/2016/7/layout/VerticalHollowActionList"/>
    <dgm:cxn modelId="{60CFB014-D6DA-4CA1-B551-8FF79E5072FB}" type="presParOf" srcId="{1003E53B-3A60-40EF-BB4F-6ECC26C89677}" destId="{01AEDD32-E4EC-404F-8EC2-FBEBC4D12166}" srcOrd="0" destOrd="0" presId="urn:microsoft.com/office/officeart/2016/7/layout/VerticalHollowActionList"/>
    <dgm:cxn modelId="{7112BEBF-366E-48F2-8466-BC45DC6D80A0}" type="presParOf" srcId="{1003E53B-3A60-40EF-BB4F-6ECC26C89677}" destId="{B751335E-BFE9-401C-9C86-849729780EDB}" srcOrd="1" destOrd="0" presId="urn:microsoft.com/office/officeart/2016/7/layout/VerticalHollowActionList"/>
    <dgm:cxn modelId="{71D6FE79-B98D-4976-BAE0-C33127BFF419}" type="presParOf" srcId="{0764F5C4-0271-41A7-B170-F9943ED18BBB}" destId="{5C6DE289-BA16-4C33-A80C-E01846F11810}" srcOrd="3" destOrd="0" presId="urn:microsoft.com/office/officeart/2016/7/layout/VerticalHollowActionList"/>
    <dgm:cxn modelId="{659F2BE6-5B1B-4351-93CE-2D36021E7019}" type="presParOf" srcId="{0764F5C4-0271-41A7-B170-F9943ED18BBB}" destId="{3CD25CB3-186B-4AD1-B665-C1570CC76790}" srcOrd="4" destOrd="0" presId="urn:microsoft.com/office/officeart/2016/7/layout/VerticalHollowActionList"/>
    <dgm:cxn modelId="{D4E5B919-970A-4B4F-8C2B-276B7A306951}" type="presParOf" srcId="{3CD25CB3-186B-4AD1-B665-C1570CC76790}" destId="{881155D6-5C7F-48E7-8CA0-C2D9DC4B2C13}" srcOrd="0" destOrd="0" presId="urn:microsoft.com/office/officeart/2016/7/layout/VerticalHollowActionList"/>
    <dgm:cxn modelId="{5A86EF59-10B7-4D2C-AAC0-171F0F3EA73E}" type="presParOf" srcId="{3CD25CB3-186B-4AD1-B665-C1570CC76790}" destId="{1AA512AD-C2D6-495B-B23E-16549434DAEA}"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06A0F-3F2A-4B8E-BE1F-167860550C81}">
      <dsp:nvSpPr>
        <dsp:cNvPr id="0" name=""/>
        <dsp:cNvSpPr/>
      </dsp:nvSpPr>
      <dsp:spPr>
        <a:xfrm>
          <a:off x="1630918" y="13984"/>
          <a:ext cx="6523672" cy="13273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577" tIns="337150" rIns="126577" bIns="337150" numCol="1" spcCol="1270" anchor="ctr" anchorCtr="0">
          <a:noAutofit/>
        </a:bodyPr>
        <a:lstStyle/>
        <a:p>
          <a:pPr marL="0" lvl="0" indent="0" algn="l" defTabSz="666750">
            <a:lnSpc>
              <a:spcPct val="90000"/>
            </a:lnSpc>
            <a:spcBef>
              <a:spcPct val="0"/>
            </a:spcBef>
            <a:spcAft>
              <a:spcPct val="35000"/>
            </a:spcAft>
            <a:buNone/>
          </a:pPr>
          <a:r>
            <a:rPr lang="en-US" sz="1500" kern="1200"/>
            <a:t>Undertake key Reception tasks within hotel administration and front office operations and gain an appreciation of the importance of work based key skills within this area of hotel operation.</a:t>
          </a:r>
        </a:p>
      </dsp:txBody>
      <dsp:txXfrm>
        <a:off x="1630918" y="13984"/>
        <a:ext cx="6523672" cy="1327360"/>
      </dsp:txXfrm>
    </dsp:sp>
    <dsp:sp modelId="{CCC904FF-444B-48AB-A5A4-52683EF1CBFF}">
      <dsp:nvSpPr>
        <dsp:cNvPr id="0" name=""/>
        <dsp:cNvSpPr/>
      </dsp:nvSpPr>
      <dsp:spPr>
        <a:xfrm>
          <a:off x="0" y="13984"/>
          <a:ext cx="1630918" cy="13273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303" tIns="131114" rIns="86303" bIns="131114" numCol="1" spcCol="1270" anchor="ctr" anchorCtr="0">
          <a:noAutofit/>
        </a:bodyPr>
        <a:lstStyle/>
        <a:p>
          <a:pPr marL="0" lvl="0" indent="0" algn="ctr" defTabSz="844550">
            <a:lnSpc>
              <a:spcPct val="90000"/>
            </a:lnSpc>
            <a:spcBef>
              <a:spcPct val="0"/>
            </a:spcBef>
            <a:spcAft>
              <a:spcPct val="35000"/>
            </a:spcAft>
            <a:buNone/>
          </a:pPr>
          <a:r>
            <a:rPr lang="en-US" sz="1900" kern="1200"/>
            <a:t>Undertake</a:t>
          </a:r>
        </a:p>
      </dsp:txBody>
      <dsp:txXfrm>
        <a:off x="0" y="13984"/>
        <a:ext cx="1630918" cy="1327360"/>
      </dsp:txXfrm>
    </dsp:sp>
    <dsp:sp modelId="{B751335E-BFE9-401C-9C86-849729780EDB}">
      <dsp:nvSpPr>
        <dsp:cNvPr id="0" name=""/>
        <dsp:cNvSpPr/>
      </dsp:nvSpPr>
      <dsp:spPr>
        <a:xfrm>
          <a:off x="1630918" y="1408297"/>
          <a:ext cx="6523672" cy="13273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577" tIns="337150" rIns="126577" bIns="337150" numCol="1" spcCol="1270" anchor="ctr" anchorCtr="0">
          <a:noAutofit/>
        </a:bodyPr>
        <a:lstStyle/>
        <a:p>
          <a:pPr marL="0" lvl="0" indent="0" algn="l" defTabSz="666750">
            <a:lnSpc>
              <a:spcPct val="90000"/>
            </a:lnSpc>
            <a:spcBef>
              <a:spcPct val="0"/>
            </a:spcBef>
            <a:spcAft>
              <a:spcPct val="35000"/>
            </a:spcAft>
            <a:buNone/>
          </a:pPr>
          <a:r>
            <a:rPr lang="en-US" sz="1500" kern="1200"/>
            <a:t>Understand the key administrative and operational duties required within Hotel Administration and Front Office departments (Reception, Concierge, Switchboard, Finance).</a:t>
          </a:r>
        </a:p>
      </dsp:txBody>
      <dsp:txXfrm>
        <a:off x="1630918" y="1408297"/>
        <a:ext cx="6523672" cy="1327360"/>
      </dsp:txXfrm>
    </dsp:sp>
    <dsp:sp modelId="{01AEDD32-E4EC-404F-8EC2-FBEBC4D12166}">
      <dsp:nvSpPr>
        <dsp:cNvPr id="0" name=""/>
        <dsp:cNvSpPr/>
      </dsp:nvSpPr>
      <dsp:spPr>
        <a:xfrm>
          <a:off x="0" y="1408297"/>
          <a:ext cx="1630918" cy="13273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303" tIns="131114" rIns="86303" bIns="131114" numCol="1" spcCol="1270" anchor="ctr" anchorCtr="0">
          <a:noAutofit/>
        </a:bodyPr>
        <a:lstStyle/>
        <a:p>
          <a:pPr marL="0" lvl="0" indent="0" algn="ctr" defTabSz="844550">
            <a:lnSpc>
              <a:spcPct val="90000"/>
            </a:lnSpc>
            <a:spcBef>
              <a:spcPct val="0"/>
            </a:spcBef>
            <a:spcAft>
              <a:spcPct val="35000"/>
            </a:spcAft>
            <a:buNone/>
          </a:pPr>
          <a:r>
            <a:rPr lang="en-US" sz="1900" kern="1200"/>
            <a:t>Understand</a:t>
          </a:r>
        </a:p>
      </dsp:txBody>
      <dsp:txXfrm>
        <a:off x="0" y="1408297"/>
        <a:ext cx="1630918" cy="1327360"/>
      </dsp:txXfrm>
    </dsp:sp>
    <dsp:sp modelId="{1AA512AD-C2D6-495B-B23E-16549434DAEA}">
      <dsp:nvSpPr>
        <dsp:cNvPr id="0" name=""/>
        <dsp:cNvSpPr/>
      </dsp:nvSpPr>
      <dsp:spPr>
        <a:xfrm>
          <a:off x="1630918" y="2815299"/>
          <a:ext cx="6523672" cy="13273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577" tIns="337150" rIns="126577" bIns="337150" numCol="1" spcCol="1270" anchor="ctr" anchorCtr="0">
          <a:noAutofit/>
        </a:bodyPr>
        <a:lstStyle/>
        <a:p>
          <a:pPr marL="0" lvl="0" indent="0" algn="l" defTabSz="666750">
            <a:lnSpc>
              <a:spcPct val="90000"/>
            </a:lnSpc>
            <a:spcBef>
              <a:spcPct val="0"/>
            </a:spcBef>
            <a:spcAft>
              <a:spcPct val="35000"/>
            </a:spcAft>
            <a:buNone/>
          </a:pPr>
          <a:r>
            <a:rPr lang="en-US" sz="1500" kern="1200"/>
            <a:t>Examine issues such as resource allocation, marketing, PMS systems, management styles, culture, health and safety and organisational/industry problems as they relate to specific departmental areas. </a:t>
          </a:r>
        </a:p>
      </dsp:txBody>
      <dsp:txXfrm>
        <a:off x="1630918" y="2815299"/>
        <a:ext cx="6523672" cy="1327360"/>
      </dsp:txXfrm>
    </dsp:sp>
    <dsp:sp modelId="{881155D6-5C7F-48E7-8CA0-C2D9DC4B2C13}">
      <dsp:nvSpPr>
        <dsp:cNvPr id="0" name=""/>
        <dsp:cNvSpPr/>
      </dsp:nvSpPr>
      <dsp:spPr>
        <a:xfrm>
          <a:off x="0" y="2815299"/>
          <a:ext cx="1630918" cy="13273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303" tIns="131114" rIns="86303" bIns="131114" numCol="1" spcCol="1270" anchor="ctr" anchorCtr="0">
          <a:noAutofit/>
        </a:bodyPr>
        <a:lstStyle/>
        <a:p>
          <a:pPr marL="0" lvl="0" indent="0" algn="ctr" defTabSz="844550">
            <a:lnSpc>
              <a:spcPct val="90000"/>
            </a:lnSpc>
            <a:spcBef>
              <a:spcPct val="0"/>
            </a:spcBef>
            <a:spcAft>
              <a:spcPct val="35000"/>
            </a:spcAft>
            <a:buNone/>
          </a:pPr>
          <a:r>
            <a:rPr lang="en-US" sz="1900" kern="1200"/>
            <a:t>Examine</a:t>
          </a:r>
        </a:p>
      </dsp:txBody>
      <dsp:txXfrm>
        <a:off x="0" y="2815299"/>
        <a:ext cx="1630918" cy="132736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DC3D2C-EE78-2F44-A1B9-413DFA67B160}" type="datetimeFigureOut">
              <a:rPr lang="en-GB" smtClean="0"/>
              <a:t>21/11/2022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972823-518C-EA49-9F9E-F3FA01D80398}" type="slidenum">
              <a:rPr lang="en-GB" smtClean="0"/>
              <a:t>‹#›</a:t>
            </a:fld>
            <a:endParaRPr lang="en-GB"/>
          </a:p>
        </p:txBody>
      </p:sp>
    </p:spTree>
    <p:extLst>
      <p:ext uri="{BB962C8B-B14F-4D97-AF65-F5344CB8AC3E}">
        <p14:creationId xmlns:p14="http://schemas.microsoft.com/office/powerpoint/2010/main" val="3220099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a:t>
            </a:fld>
            <a:endParaRPr lang="en-GB"/>
          </a:p>
        </p:txBody>
      </p:sp>
    </p:spTree>
    <p:extLst>
      <p:ext uri="{BB962C8B-B14F-4D97-AF65-F5344CB8AC3E}">
        <p14:creationId xmlns:p14="http://schemas.microsoft.com/office/powerpoint/2010/main" val="3765975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3</a:t>
            </a:fld>
            <a:endParaRPr lang="en-GB"/>
          </a:p>
        </p:txBody>
      </p:sp>
    </p:spTree>
    <p:extLst>
      <p:ext uri="{BB962C8B-B14F-4D97-AF65-F5344CB8AC3E}">
        <p14:creationId xmlns:p14="http://schemas.microsoft.com/office/powerpoint/2010/main" val="2023980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US" b="1" i="0" dirty="0">
                <a:solidFill>
                  <a:srgbClr val="212529"/>
                </a:solidFill>
                <a:effectLst/>
                <a:latin typeface="SuisseIntl-SemiBold"/>
              </a:rPr>
              <a:t>Excellent communication abilities.</a:t>
            </a:r>
            <a:r>
              <a:rPr lang="en-US" b="0" i="0" dirty="0">
                <a:solidFill>
                  <a:srgbClr val="212529"/>
                </a:solidFill>
                <a:effectLst/>
                <a:latin typeface="SuisseIntl-Book"/>
              </a:rPr>
              <a:t> Hospitality managers should be able to effectively communicate with guests, staff, and other stakeholders. This includes being able to give clear instructions, provide updates and information, and resolve any conflicts that may arise.</a:t>
            </a:r>
          </a:p>
          <a:p>
            <a:pPr algn="l">
              <a:buFont typeface="Arial" panose="020B0604020202020204" pitchFamily="34" charset="0"/>
              <a:buChar char="•"/>
            </a:pPr>
            <a:r>
              <a:rPr lang="en-US" b="1" i="0" dirty="0">
                <a:solidFill>
                  <a:srgbClr val="212529"/>
                </a:solidFill>
                <a:effectLst/>
                <a:latin typeface="SuisseIntl-SemiBold"/>
              </a:rPr>
              <a:t>Good people skills.</a:t>
            </a:r>
            <a:r>
              <a:rPr lang="en-US" b="0" i="0" dirty="0">
                <a:solidFill>
                  <a:srgbClr val="212529"/>
                </a:solidFill>
                <a:effectLst/>
                <a:latin typeface="SuisseIntl-Book"/>
              </a:rPr>
              <a:t> In the hospitality industry, customer service is paramount. Hospitality managers should be friendly and personable in order to create a positive experience for guests. They should also be able to lead and motivate staff to provide excellent service.</a:t>
            </a:r>
          </a:p>
          <a:p>
            <a:pPr algn="l"/>
            <a:r>
              <a:rPr lang="en-US" b="0" i="0" dirty="0">
                <a:solidFill>
                  <a:srgbClr val="212529"/>
                </a:solidFill>
                <a:effectLst/>
                <a:latin typeface="SuisseIntl-Book"/>
              </a:rPr>
              <a:t>Communication is a critical component of the hospitality industry.</a:t>
            </a:r>
          </a:p>
          <a:p>
            <a:pPr algn="l"/>
            <a:r>
              <a:rPr lang="en-US" b="0" i="0" dirty="0">
                <a:solidFill>
                  <a:srgbClr val="212529"/>
                </a:solidFill>
                <a:effectLst/>
                <a:latin typeface="SuisseIntl-Book"/>
              </a:rPr>
              <a:t>Whether it’s communicating with guests to ensure their satisfaction or coordinating with staff to provide top-notch service, </a:t>
            </a:r>
            <a:r>
              <a:rPr lang="en-US" b="1" i="0" dirty="0">
                <a:solidFill>
                  <a:srgbClr val="212529"/>
                </a:solidFill>
                <a:effectLst/>
                <a:latin typeface="SuisseIntl-SemiBold"/>
              </a:rPr>
              <a:t>effective communicatio</a:t>
            </a:r>
            <a:r>
              <a:rPr lang="en-US" b="0" i="0" dirty="0">
                <a:solidFill>
                  <a:srgbClr val="212529"/>
                </a:solidFill>
                <a:effectLst/>
                <a:latin typeface="SuisseIntl-Book"/>
              </a:rPr>
              <a:t>n is essential to the success of any hospitality business.</a:t>
            </a:r>
          </a:p>
          <a:p>
            <a:r>
              <a:rPr lang="en-US" b="0" i="0" dirty="0">
                <a:solidFill>
                  <a:srgbClr val="212529"/>
                </a:solidFill>
                <a:effectLst/>
                <a:latin typeface="SuisseIntl-Book"/>
              </a:rPr>
              <a:t>Clear and concise communication helps to avoid misunderstandings and miscommunications that can disrupt the flow of operations.</a:t>
            </a:r>
            <a:endParaRPr lang="en-GB" dirty="0"/>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4</a:t>
            </a:fld>
            <a:endParaRPr lang="en-GB"/>
          </a:p>
        </p:txBody>
      </p:sp>
    </p:spTree>
    <p:extLst>
      <p:ext uri="{BB962C8B-B14F-4D97-AF65-F5344CB8AC3E}">
        <p14:creationId xmlns:p14="http://schemas.microsoft.com/office/powerpoint/2010/main" val="22532013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5</a:t>
            </a:fld>
            <a:endParaRPr lang="en-GB"/>
          </a:p>
        </p:txBody>
      </p:sp>
    </p:spTree>
    <p:extLst>
      <p:ext uri="{BB962C8B-B14F-4D97-AF65-F5344CB8AC3E}">
        <p14:creationId xmlns:p14="http://schemas.microsoft.com/office/powerpoint/2010/main" val="23001721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15 minute exercise</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6</a:t>
            </a:fld>
            <a:endParaRPr lang="en-GB"/>
          </a:p>
        </p:txBody>
      </p:sp>
    </p:spTree>
    <p:extLst>
      <p:ext uri="{BB962C8B-B14F-4D97-AF65-F5344CB8AC3E}">
        <p14:creationId xmlns:p14="http://schemas.microsoft.com/office/powerpoint/2010/main" val="4243811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7</a:t>
            </a:fld>
            <a:endParaRPr lang="en-GB"/>
          </a:p>
        </p:txBody>
      </p:sp>
    </p:spTree>
    <p:extLst>
      <p:ext uri="{BB962C8B-B14F-4D97-AF65-F5344CB8AC3E}">
        <p14:creationId xmlns:p14="http://schemas.microsoft.com/office/powerpoint/2010/main" val="3965236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effect and impact of our communications are ultimately under the control of the author or orator (the person speaking). They can empower people and provide the impetus for achievement or they can crush and demoralise. We can use them to accuse and judge, we can use them to reason and persuade and we can use them to motivate and inspire, we can use them to greet and welcome! But what are the three types of communication? Well, these can be split into </a:t>
            </a:r>
            <a:r>
              <a:rPr lang="en-GB" sz="1200" b="1" i="0" u="none" strike="noStrike" kern="1200" dirty="0">
                <a:solidFill>
                  <a:schemeClr val="tx1"/>
                </a:solidFill>
                <a:effectLst/>
                <a:latin typeface="+mn-lt"/>
                <a:ea typeface="+mn-ea"/>
                <a:cs typeface="+mn-cs"/>
              </a:rPr>
              <a:t>Verbal</a:t>
            </a:r>
            <a:r>
              <a:rPr lang="en-GB" sz="1200" b="0" i="0" u="none" strike="noStrike" kern="1200" dirty="0">
                <a:solidFill>
                  <a:schemeClr val="tx1"/>
                </a:solidFill>
                <a:effectLst/>
                <a:latin typeface="+mn-lt"/>
                <a:ea typeface="+mn-ea"/>
                <a:cs typeface="+mn-cs"/>
              </a:rPr>
              <a:t>, which are the words (i.e. what we say), </a:t>
            </a:r>
            <a:r>
              <a:rPr lang="en-GB" sz="1200" b="1" i="0" u="none" strike="noStrike" kern="1200" dirty="0">
                <a:solidFill>
                  <a:schemeClr val="tx1"/>
                </a:solidFill>
                <a:effectLst/>
                <a:latin typeface="+mn-lt"/>
                <a:ea typeface="+mn-ea"/>
                <a:cs typeface="+mn-cs"/>
              </a:rPr>
              <a:t>Para-verbal</a:t>
            </a:r>
            <a:r>
              <a:rPr lang="en-GB" sz="1200" b="0" i="0" u="none" strike="noStrike" kern="1200" dirty="0">
                <a:solidFill>
                  <a:schemeClr val="tx1"/>
                </a:solidFill>
                <a:effectLst/>
                <a:latin typeface="+mn-lt"/>
                <a:ea typeface="+mn-ea"/>
                <a:cs typeface="+mn-cs"/>
              </a:rPr>
              <a:t>, which is the tone (i.e. how we say it) and </a:t>
            </a:r>
            <a:r>
              <a:rPr lang="en-GB" sz="1200" b="1" i="0" u="none" strike="noStrike" kern="1200" dirty="0">
                <a:solidFill>
                  <a:schemeClr val="tx1"/>
                </a:solidFill>
                <a:effectLst/>
                <a:latin typeface="+mn-lt"/>
                <a:ea typeface="+mn-ea"/>
                <a:cs typeface="+mn-cs"/>
              </a:rPr>
              <a:t>Non-verbal</a:t>
            </a:r>
            <a:r>
              <a:rPr lang="en-GB" sz="1200" b="0" i="0" u="none" strike="noStrike" kern="1200" dirty="0">
                <a:solidFill>
                  <a:schemeClr val="tx1"/>
                </a:solidFill>
                <a:effectLst/>
                <a:latin typeface="+mn-lt"/>
                <a:ea typeface="+mn-ea"/>
                <a:cs typeface="+mn-cs"/>
              </a:rPr>
              <a:t>, which are our expressions and actions (i.e. our body language).</a:t>
            </a:r>
          </a:p>
          <a:p>
            <a:endParaRPr lang="en-GB" sz="1200" b="0" i="0" u="none" strike="noStrike" kern="1200" dirty="0">
              <a:solidFill>
                <a:schemeClr val="tx1"/>
              </a:solidFill>
              <a:effectLst/>
              <a:latin typeface="+mn-lt"/>
              <a:ea typeface="+mn-ea"/>
              <a:cs typeface="+mn-cs"/>
            </a:endParaRPr>
          </a:p>
          <a:p>
            <a:r>
              <a:rPr lang="en-GB" dirty="0"/>
              <a:t>In a communication wheel, consisting of 100%, what percentage does each of the above hold? </a:t>
            </a:r>
          </a:p>
          <a:p>
            <a:endParaRPr lang="en-GB" dirty="0"/>
          </a:p>
          <a:p>
            <a:r>
              <a:rPr lang="en-GB" dirty="0"/>
              <a:t>So, when we speak, what percentage of verbal, non-verbal and para verbal does the receiver take in? For example, is it 70% the words that we say, 20% how we say them and 10% of our body language that they process? Which is the most critical part?</a:t>
            </a:r>
          </a:p>
          <a:p>
            <a:endParaRPr lang="en-GB" b="1" i="1" dirty="0"/>
          </a:p>
          <a:p>
            <a:endParaRPr lang="en-GB" b="1" i="1" dirty="0"/>
          </a:p>
          <a:p>
            <a:r>
              <a:rPr lang="en-GB" b="1" i="1" dirty="0"/>
              <a:t>Read percentages – did anyone guess right?</a:t>
            </a:r>
          </a:p>
          <a:p>
            <a:endParaRPr lang="en-GB" dirty="0"/>
          </a:p>
          <a:p>
            <a:r>
              <a:rPr lang="en-GB" dirty="0"/>
              <a:t>Ask students to say something in a different language to you on camera – see if you can work out what they may be saying by their non verbal communication</a:t>
            </a:r>
          </a:p>
        </p:txBody>
      </p:sp>
      <p:sp>
        <p:nvSpPr>
          <p:cNvPr id="4" name="Slide Number Placeholder 3"/>
          <p:cNvSpPr>
            <a:spLocks noGrp="1"/>
          </p:cNvSpPr>
          <p:nvPr>
            <p:ph type="sldNum" sz="quarter" idx="5"/>
          </p:nvPr>
        </p:nvSpPr>
        <p:spPr/>
        <p:txBody>
          <a:bodyPr/>
          <a:lstStyle/>
          <a:p>
            <a:fld id="{1B972823-518C-EA49-9F9E-F3FA01D80398}" type="slidenum">
              <a:rPr lang="en-GB" smtClean="0"/>
              <a:t>8</a:t>
            </a:fld>
            <a:endParaRPr lang="en-GB"/>
          </a:p>
        </p:txBody>
      </p:sp>
    </p:spTree>
    <p:extLst>
      <p:ext uri="{BB962C8B-B14F-4D97-AF65-F5344CB8AC3E}">
        <p14:creationId xmlns:p14="http://schemas.microsoft.com/office/powerpoint/2010/main" val="3530314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t>Making a guest feel welcome in your hotel once they step through the door can make them enjoy their experience or hate it. Sure, saying ‘hello’ and ‘goodbye’ may sound easy, but a lot of thought and planning needs to go into making a guest feel 100% welcome.</a:t>
            </a:r>
          </a:p>
          <a:p>
            <a:pPr lvl="0"/>
            <a:endParaRPr lang="en-US" dirty="0"/>
          </a:p>
          <a:p>
            <a:pPr lvl="0"/>
            <a:r>
              <a:rPr lang="en-US" dirty="0"/>
              <a:t>Greetings play a vital role in how your guests perceive your hotel and service. If guests are kept waiting or are greeted poorly, that reflects on not only the team member but the whole hotel. First impressions have never been more important as they supply guests with the first outlook of your hotel.</a:t>
            </a:r>
          </a:p>
          <a:p>
            <a:pPr lvl="0"/>
            <a:endParaRPr lang="en-US" dirty="0"/>
          </a:p>
          <a:p>
            <a:pPr lvl="0"/>
            <a:r>
              <a:rPr lang="en-US" dirty="0"/>
              <a:t>Just as important as the greeting is the farewell. Saying goodbye is the team's final chance to make their guests time at the hotel unforgettable. A great last impression can leave guests with a positive attitude in regard to your hotel. As it’s the last aspect your guests experience, it’s also what guests will remember most.</a:t>
            </a:r>
          </a:p>
          <a:p>
            <a:pPr lvl="0"/>
            <a:endParaRPr lang="en-US" dirty="0"/>
          </a:p>
          <a:p>
            <a:pPr lvl="0"/>
            <a:r>
              <a:rPr lang="en-US" dirty="0"/>
              <a:t>Saying hello is easy but when it comes to holding a conversation with strangers it can seem daunting. Start by breaking down the communication elements and soon you’ll see things are much easier than they seem. Look at the words you’ll use to communicate, the tone you use and your body language. These aspects can all affect how your guest perceives the information you are providing.</a:t>
            </a:r>
          </a:p>
          <a:p>
            <a:pPr lvl="0"/>
            <a:endParaRPr lang="en-US" dirty="0"/>
          </a:p>
          <a:p>
            <a:pPr lvl="0"/>
            <a:r>
              <a:rPr lang="en-US" dirty="0"/>
              <a:t>Even when you aren’t communicating directly with a guest, the way you connect with others will still be on show. You’re constantly on display so you need to make sure you are always on your best behavior.</a:t>
            </a:r>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9</a:t>
            </a:fld>
            <a:endParaRPr lang="en-GB"/>
          </a:p>
        </p:txBody>
      </p:sp>
    </p:spTree>
    <p:extLst>
      <p:ext uri="{BB962C8B-B14F-4D97-AF65-F5344CB8AC3E}">
        <p14:creationId xmlns:p14="http://schemas.microsoft.com/office/powerpoint/2010/main" val="2182687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10</a:t>
            </a:fld>
            <a:endParaRPr lang="en-GB"/>
          </a:p>
        </p:txBody>
      </p:sp>
    </p:spTree>
    <p:extLst>
      <p:ext uri="{BB962C8B-B14F-4D97-AF65-F5344CB8AC3E}">
        <p14:creationId xmlns:p14="http://schemas.microsoft.com/office/powerpoint/2010/main" val="2955535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b="1" dirty="0"/>
          </a:p>
        </p:txBody>
      </p:sp>
      <p:sp>
        <p:nvSpPr>
          <p:cNvPr id="4" name="Slide Number Placeholder 3"/>
          <p:cNvSpPr>
            <a:spLocks noGrp="1"/>
          </p:cNvSpPr>
          <p:nvPr>
            <p:ph type="sldNum" sz="quarter" idx="5"/>
          </p:nvPr>
        </p:nvSpPr>
        <p:spPr/>
        <p:txBody>
          <a:bodyPr/>
          <a:lstStyle/>
          <a:p>
            <a:fld id="{1B972823-518C-EA49-9F9E-F3FA01D80398}" type="slidenum">
              <a:rPr lang="en-GB" smtClean="0"/>
              <a:t>11</a:t>
            </a:fld>
            <a:endParaRPr lang="en-GB"/>
          </a:p>
        </p:txBody>
      </p:sp>
    </p:spTree>
    <p:extLst>
      <p:ext uri="{BB962C8B-B14F-4D97-AF65-F5344CB8AC3E}">
        <p14:creationId xmlns:p14="http://schemas.microsoft.com/office/powerpoint/2010/main" val="24489410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12</a:t>
            </a:fld>
            <a:endParaRPr lang="en-GB"/>
          </a:p>
        </p:txBody>
      </p:sp>
    </p:spTree>
    <p:extLst>
      <p:ext uri="{BB962C8B-B14F-4D97-AF65-F5344CB8AC3E}">
        <p14:creationId xmlns:p14="http://schemas.microsoft.com/office/powerpoint/2010/main" val="13231778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13</a:t>
            </a:fld>
            <a:endParaRPr lang="en-GB"/>
          </a:p>
        </p:txBody>
      </p:sp>
    </p:spTree>
    <p:extLst>
      <p:ext uri="{BB962C8B-B14F-4D97-AF65-F5344CB8AC3E}">
        <p14:creationId xmlns:p14="http://schemas.microsoft.com/office/powerpoint/2010/main" val="2318258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Break out rooms for about 15 minutes. One spokes person per group to answer, other members can add additional points.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42127343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15</a:t>
            </a:fld>
            <a:endParaRPr lang="en-GB"/>
          </a:p>
        </p:txBody>
      </p:sp>
    </p:spTree>
    <p:extLst>
      <p:ext uri="{BB962C8B-B14F-4D97-AF65-F5344CB8AC3E}">
        <p14:creationId xmlns:p14="http://schemas.microsoft.com/office/powerpoint/2010/main" val="37598392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16</a:t>
            </a:fld>
            <a:endParaRPr lang="en-GB"/>
          </a:p>
        </p:txBody>
      </p:sp>
    </p:spTree>
    <p:extLst>
      <p:ext uri="{BB962C8B-B14F-4D97-AF65-F5344CB8AC3E}">
        <p14:creationId xmlns:p14="http://schemas.microsoft.com/office/powerpoint/2010/main" val="5345803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B972823-518C-EA49-9F9E-F3FA01D80398}" type="slidenum">
              <a:rPr lang="en-GB" smtClean="0"/>
              <a:t>17</a:t>
            </a:fld>
            <a:endParaRPr lang="en-GB"/>
          </a:p>
        </p:txBody>
      </p:sp>
    </p:spTree>
    <p:extLst>
      <p:ext uri="{BB962C8B-B14F-4D97-AF65-F5344CB8AC3E}">
        <p14:creationId xmlns:p14="http://schemas.microsoft.com/office/powerpoint/2010/main" val="1830060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2A2A29"/>
                </a:solidFill>
                <a:effectLst/>
                <a:latin typeface="Open Sans" panose="020B0606030504020204" pitchFamily="34" charset="0"/>
              </a:rPr>
              <a:t>All communication tends to follow this framework, which provides detail on every step of the process. </a:t>
            </a:r>
          </a:p>
          <a:p>
            <a:pPr algn="l"/>
            <a:r>
              <a:rPr lang="en-US" b="1" i="0" dirty="0">
                <a:solidFill>
                  <a:srgbClr val="2A2A29"/>
                </a:solidFill>
                <a:effectLst/>
                <a:latin typeface="var(--h4_typography-font-family)"/>
              </a:rPr>
              <a:t>Developing the Message </a:t>
            </a:r>
          </a:p>
          <a:p>
            <a:pPr algn="l"/>
            <a:r>
              <a:rPr lang="en-US" b="0" i="0" dirty="0">
                <a:solidFill>
                  <a:srgbClr val="2A2A29"/>
                </a:solidFill>
                <a:effectLst/>
                <a:latin typeface="Open Sans" panose="020B0606030504020204" pitchFamily="34" charset="0"/>
              </a:rPr>
              <a:t>The sender starts the steps of communication by creating a message they intend to send to an individual or group. They take time to craft the information they want to transmit. </a:t>
            </a:r>
          </a:p>
          <a:p>
            <a:pPr algn="l"/>
            <a:r>
              <a:rPr lang="en-US" b="1" i="0" dirty="0">
                <a:solidFill>
                  <a:srgbClr val="2A2A29"/>
                </a:solidFill>
                <a:effectLst/>
                <a:latin typeface="var(--h4_typography-font-family)"/>
              </a:rPr>
              <a:t>Encoding the Message </a:t>
            </a:r>
          </a:p>
          <a:p>
            <a:pPr algn="l"/>
            <a:r>
              <a:rPr lang="en-US" b="0" i="0" dirty="0">
                <a:solidFill>
                  <a:srgbClr val="2A2A29"/>
                </a:solidFill>
                <a:effectLst/>
                <a:latin typeface="Open Sans" panose="020B0606030504020204" pitchFamily="34" charset="0"/>
              </a:rPr>
              <a:t>With the information created, the sender translates it into a form that can be transmitted to someone else. This involves making the information fit a format, such as text or video. </a:t>
            </a:r>
          </a:p>
          <a:p>
            <a:pPr algn="l"/>
            <a:r>
              <a:rPr lang="en-US" b="1" i="0" dirty="0">
                <a:solidFill>
                  <a:srgbClr val="2A2A29"/>
                </a:solidFill>
                <a:effectLst/>
                <a:latin typeface="var(--h4_typography-font-family)"/>
              </a:rPr>
              <a:t>Selecting the Channel </a:t>
            </a:r>
          </a:p>
          <a:p>
            <a:pPr algn="l"/>
            <a:r>
              <a:rPr lang="en-US" b="0" i="0" dirty="0">
                <a:solidFill>
                  <a:srgbClr val="2A2A29"/>
                </a:solidFill>
                <a:effectLst/>
                <a:latin typeface="Open Sans" panose="020B0606030504020204" pitchFamily="34" charset="0"/>
              </a:rPr>
              <a:t>The send picks the channel communication. It should be a channel that is most appropriate for the intended audience. Examples include a social media post, video on YouTube or blog entry on a website. </a:t>
            </a:r>
          </a:p>
          <a:p>
            <a:pPr algn="l"/>
            <a:r>
              <a:rPr lang="en-US" b="1" i="0" dirty="0">
                <a:solidFill>
                  <a:srgbClr val="2A2A29"/>
                </a:solidFill>
                <a:effectLst/>
                <a:latin typeface="var(--h4_typography-font-family)"/>
              </a:rPr>
              <a:t>Message Transmission </a:t>
            </a:r>
          </a:p>
          <a:p>
            <a:pPr algn="l"/>
            <a:r>
              <a:rPr lang="en-US" b="0" i="0" dirty="0">
                <a:solidFill>
                  <a:srgbClr val="2A2A29"/>
                </a:solidFill>
                <a:effectLst/>
                <a:latin typeface="Open Sans" panose="020B0606030504020204" pitchFamily="34" charset="0"/>
              </a:rPr>
              <a:t>The sender then successfully transmits the message to the receiver.  </a:t>
            </a:r>
          </a:p>
          <a:p>
            <a:pPr algn="l"/>
            <a:r>
              <a:rPr lang="en-US" b="1" i="0" dirty="0">
                <a:solidFill>
                  <a:srgbClr val="2A2A29"/>
                </a:solidFill>
                <a:effectLst/>
                <a:latin typeface="var(--h4_typography-font-family)"/>
              </a:rPr>
              <a:t>Decoding the Message </a:t>
            </a:r>
          </a:p>
          <a:p>
            <a:pPr algn="l"/>
            <a:r>
              <a:rPr lang="en-US" b="0" i="0" dirty="0">
                <a:solidFill>
                  <a:srgbClr val="2A2A29"/>
                </a:solidFill>
                <a:effectLst/>
                <a:latin typeface="Open Sans" panose="020B0606030504020204" pitchFamily="34" charset="0"/>
              </a:rPr>
              <a:t>The receiver decodes the information received. For the best messaging, the sender has attempted to place themselves in the shoes of the receiver and crafted a message that the receiver will understand as the sender intended. This is the key to effective communication, but senders do not know if they have achieved success until this step. </a:t>
            </a:r>
          </a:p>
          <a:p>
            <a:pPr algn="l"/>
            <a:r>
              <a:rPr lang="en-US" b="1" i="0" dirty="0">
                <a:solidFill>
                  <a:srgbClr val="2A2A29"/>
                </a:solidFill>
                <a:effectLst/>
                <a:latin typeface="var(--h4_typography-font-family)"/>
              </a:rPr>
              <a:t>Feedback </a:t>
            </a:r>
          </a:p>
          <a:p>
            <a:pPr algn="l"/>
            <a:r>
              <a:rPr lang="en-US" b="0" i="0" dirty="0">
                <a:solidFill>
                  <a:srgbClr val="2A2A29"/>
                </a:solidFill>
                <a:effectLst/>
                <a:latin typeface="Open Sans" panose="020B0606030504020204" pitchFamily="34" charset="0"/>
              </a:rPr>
              <a:t>Senders learn the effectiveness of their message when receiving feedback. However, in one-way communication, there’s no chance for the receiver to provide feedback. That’s a situation public relations and advertisers want to avoid. </a:t>
            </a:r>
          </a:p>
          <a:p>
            <a:pPr algn="l"/>
            <a:endParaRPr lang="en-US" b="0" i="0" dirty="0">
              <a:solidFill>
                <a:srgbClr val="2A2A29"/>
              </a:solidFill>
              <a:effectLst/>
              <a:latin typeface="Open Sans" panose="020B0606030504020204" pitchFamily="34" charset="0"/>
            </a:endParaRPr>
          </a:p>
          <a:p>
            <a:pPr algn="l"/>
            <a:r>
              <a:rPr lang="en-US" b="0" i="0" dirty="0">
                <a:solidFill>
                  <a:srgbClr val="555555"/>
                </a:solidFill>
                <a:effectLst/>
                <a:latin typeface="Open Sans" panose="020B0606030504020204" pitchFamily="34" charset="0"/>
              </a:rPr>
              <a:t>The sender decides what their message is, how it will be expressed and sent, and who the receiver is. As a general rule, the message should be kept as simple and direct as possible and all content of the message checked for accuracy.</a:t>
            </a:r>
          </a:p>
          <a:p>
            <a:pPr algn="l"/>
            <a:r>
              <a:rPr lang="en-US" b="0" i="0" dirty="0">
                <a:solidFill>
                  <a:srgbClr val="555555"/>
                </a:solidFill>
                <a:effectLst/>
                <a:latin typeface="Open Sans" panose="020B0606030504020204" pitchFamily="34" charset="0"/>
              </a:rPr>
              <a:t>Many factors must be considered when a sender is encoding a message. Language barriers, whether between one tongue or another or between two dialects of the same language, must be addressed, as must cultural differences that may affect how a receiver perceives the sender's intent. In short, the sender needs to know his or her audience and take time to anticipate places where breakdown may happen.</a:t>
            </a:r>
          </a:p>
          <a:p>
            <a:pPr algn="l"/>
            <a:r>
              <a:rPr lang="en-US" b="0" i="0" dirty="0">
                <a:solidFill>
                  <a:srgbClr val="555555"/>
                </a:solidFill>
                <a:effectLst/>
                <a:latin typeface="Open Sans" panose="020B0606030504020204" pitchFamily="34" charset="0"/>
              </a:rPr>
              <a:t>The channel through which the message is sent can affect the end result as well. Some messages are more effective in writing, others when delivered in person, and still others when sent via electronic means.</a:t>
            </a:r>
          </a:p>
          <a:p>
            <a:pPr algn="l"/>
            <a:r>
              <a:rPr lang="en-US" b="0" i="0" dirty="0">
                <a:solidFill>
                  <a:srgbClr val="555555"/>
                </a:solidFill>
                <a:effectLst/>
                <a:latin typeface="Open Sans" panose="020B0606030504020204" pitchFamily="34" charset="0"/>
              </a:rPr>
              <a:t>When the receiver gets the message, the process of decoding begins. The ball is now in their court; they must do their best to filter out distractions and take time to digest the entire message. It's important not to make assumptions or jump to conclusions, but to rely solely on the information included. In addition, errors in decoding often occur simply when the receiver isn't sure they understand something but don't make the effort to ask for clarification or are too timid to ask.</a:t>
            </a:r>
          </a:p>
          <a:p>
            <a:pPr algn="l"/>
            <a:r>
              <a:rPr lang="en-US" b="0" i="0" dirty="0">
                <a:solidFill>
                  <a:srgbClr val="555555"/>
                </a:solidFill>
                <a:effectLst/>
                <a:latin typeface="Open Sans" panose="020B0606030504020204" pitchFamily="34" charset="0"/>
              </a:rPr>
              <a:t>Requesting clarification of elements of a message is part of a good feedback phase of a communication cycle. Feedback should not be only negative, though. Positive responses to a sender's clarity, thoroughness, or other good qualities are always important and appreciated and help the sender to be an even more effective communicator in the future.</a:t>
            </a:r>
          </a:p>
          <a:p>
            <a:pPr algn="l"/>
            <a:endParaRPr lang="en-US" b="0" i="0" dirty="0">
              <a:solidFill>
                <a:srgbClr val="2A2A29"/>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18</a:t>
            </a:fld>
            <a:endParaRPr lang="en-GB"/>
          </a:p>
        </p:txBody>
      </p:sp>
    </p:spTree>
    <p:extLst>
      <p:ext uri="{BB962C8B-B14F-4D97-AF65-F5344CB8AC3E}">
        <p14:creationId xmlns:p14="http://schemas.microsoft.com/office/powerpoint/2010/main" val="3457690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minute exercise</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19</a:t>
            </a:fld>
            <a:endParaRPr lang="en-GB"/>
          </a:p>
        </p:txBody>
      </p:sp>
    </p:spTree>
    <p:extLst>
      <p:ext uri="{BB962C8B-B14F-4D97-AF65-F5344CB8AC3E}">
        <p14:creationId xmlns:p14="http://schemas.microsoft.com/office/powerpoint/2010/main" val="25322636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20</a:t>
            </a:fld>
            <a:endParaRPr lang="en-GB"/>
          </a:p>
        </p:txBody>
      </p:sp>
    </p:spTree>
    <p:extLst>
      <p:ext uri="{BB962C8B-B14F-4D97-AF65-F5344CB8AC3E}">
        <p14:creationId xmlns:p14="http://schemas.microsoft.com/office/powerpoint/2010/main" val="9621011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consider which elements are important to you. Which will you consciously make an effort with, in order to have a better conversation? 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B972823-518C-EA49-9F9E-F3FA01D80398}" type="slidenum">
              <a:rPr lang="en-GB" smtClean="0"/>
              <a:t>21</a:t>
            </a:fld>
            <a:endParaRPr lang="en-GB"/>
          </a:p>
        </p:txBody>
      </p:sp>
    </p:spTree>
    <p:extLst>
      <p:ext uri="{BB962C8B-B14F-4D97-AF65-F5344CB8AC3E}">
        <p14:creationId xmlns:p14="http://schemas.microsoft.com/office/powerpoint/2010/main" val="35416480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22</a:t>
            </a:fld>
            <a:endParaRPr lang="en-GB"/>
          </a:p>
        </p:txBody>
      </p:sp>
    </p:spTree>
    <p:extLst>
      <p:ext uri="{BB962C8B-B14F-4D97-AF65-F5344CB8AC3E}">
        <p14:creationId xmlns:p14="http://schemas.microsoft.com/office/powerpoint/2010/main" val="981208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examples:</a:t>
            </a:r>
          </a:p>
          <a:p>
            <a:r>
              <a:rPr lang="en-GB" dirty="0"/>
              <a:t>TV Adverts – why do we buy a product, does a celebrity endorse it, is it credible? </a:t>
            </a:r>
          </a:p>
          <a:p>
            <a:r>
              <a:rPr lang="en-GB" dirty="0"/>
              <a:t>How do we feel about a sad advert on TV for a dog’s charity – do we donate to it? </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25</a:t>
            </a:fld>
            <a:endParaRPr lang="en-GB"/>
          </a:p>
        </p:txBody>
      </p:sp>
    </p:spTree>
    <p:extLst>
      <p:ext uri="{BB962C8B-B14F-4D97-AF65-F5344CB8AC3E}">
        <p14:creationId xmlns:p14="http://schemas.microsoft.com/office/powerpoint/2010/main" val="37631770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powerful speech in the US election that critics said won him the presidency </a:t>
            </a:r>
          </a:p>
          <a:p>
            <a:r>
              <a:rPr lang="en-GB" dirty="0"/>
              <a:t>Thoughts on persuasive communication. How could it be used in customer service? Think of upselling and conflict resolution?</a:t>
            </a:r>
          </a:p>
        </p:txBody>
      </p:sp>
      <p:sp>
        <p:nvSpPr>
          <p:cNvPr id="4" name="Slide Number Placeholder 3"/>
          <p:cNvSpPr>
            <a:spLocks noGrp="1"/>
          </p:cNvSpPr>
          <p:nvPr>
            <p:ph type="sldNum" sz="quarter" idx="5"/>
          </p:nvPr>
        </p:nvSpPr>
        <p:spPr/>
        <p:txBody>
          <a:bodyPr/>
          <a:lstStyle/>
          <a:p>
            <a:fld id="{15829D03-4EFF-4A4A-B663-173065EF01C9}" type="slidenum">
              <a:rPr lang="en-GB" smtClean="0"/>
              <a:t>26</a:t>
            </a:fld>
            <a:endParaRPr lang="en-GB"/>
          </a:p>
        </p:txBody>
      </p:sp>
    </p:spTree>
    <p:extLst>
      <p:ext uri="{BB962C8B-B14F-4D97-AF65-F5344CB8AC3E}">
        <p14:creationId xmlns:p14="http://schemas.microsoft.com/office/powerpoint/2010/main" val="6910802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2A2A29"/>
                </a:solidFill>
                <a:effectLst/>
                <a:latin typeface="var(--h4_typography-font-family)"/>
              </a:rPr>
              <a:t>Learning Effective Communication </a:t>
            </a:r>
          </a:p>
          <a:p>
            <a:pPr algn="l"/>
            <a:r>
              <a:rPr lang="en-US" b="0" i="0" dirty="0">
                <a:solidFill>
                  <a:srgbClr val="2A2A29"/>
                </a:solidFill>
                <a:effectLst/>
                <a:latin typeface="Open Sans" panose="020B0606030504020204" pitchFamily="34" charset="0"/>
              </a:rPr>
              <a:t>The most effective communication has a simple message that is easy for the receiver to understand. Senders should also know their audience and ask questions beforehand to fill in gaps in their knowledge.  </a:t>
            </a:r>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27</a:t>
            </a:fld>
            <a:endParaRPr lang="en-GB"/>
          </a:p>
        </p:txBody>
      </p:sp>
    </p:spTree>
    <p:extLst>
      <p:ext uri="{BB962C8B-B14F-4D97-AF65-F5344CB8AC3E}">
        <p14:creationId xmlns:p14="http://schemas.microsoft.com/office/powerpoint/2010/main" val="16227590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Break out rooms for about 15 minutes. One spokes person per group to answer, other members can add additional points.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5247974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8212C"/>
                </a:solidFill>
                <a:effectLst/>
                <a:latin typeface="PT Serif" panose="020B0604020202020204" pitchFamily="18" charset="0"/>
              </a:rPr>
              <a:t>Ever since our ancestors uttered their first grunts, miscommunication has been a part of our daily lives.</a:t>
            </a:r>
          </a:p>
          <a:p>
            <a:pPr algn="l"/>
            <a:r>
              <a:rPr lang="en-US" b="0" i="0" dirty="0">
                <a:solidFill>
                  <a:srgbClr val="18212C"/>
                </a:solidFill>
                <a:effectLst/>
                <a:latin typeface="PT Serif" panose="020B0604020202020204" pitchFamily="18" charset="0"/>
              </a:rPr>
              <a:t>A customer misreads a policy; a colleague misinterprets a to-do; a couple clashes over a misunderstanding of who was supposed to pick up the kid.</a:t>
            </a:r>
          </a:p>
          <a:p>
            <a:pPr algn="l"/>
            <a:r>
              <a:rPr lang="en-US" b="0" i="0" dirty="0">
                <a:solidFill>
                  <a:srgbClr val="18212C"/>
                </a:solidFill>
                <a:effectLst/>
                <a:latin typeface="PT Serif" panose="020B0604020202020204" pitchFamily="18" charset="0"/>
              </a:rPr>
              <a:t>One would have thought that miscommunication would drop with the advancement of technology. Alas, this hasn't been the case. We're more connected than ever, yet we seem to stray only further from mutual understanding.</a:t>
            </a:r>
          </a:p>
          <a:p>
            <a:pPr algn="l"/>
            <a:r>
              <a:rPr lang="en-US" b="0" i="0" dirty="0">
                <a:solidFill>
                  <a:srgbClr val="18212C"/>
                </a:solidFill>
                <a:effectLst/>
                <a:latin typeface="PT Serif" panose="020B0604020202020204" pitchFamily="18" charset="0"/>
              </a:rPr>
              <a:t>The first step is to understand where things are going wrong.</a:t>
            </a:r>
          </a:p>
          <a:p>
            <a:pPr algn="l"/>
            <a:endParaRPr lang="en-US" b="0" i="0" dirty="0">
              <a:solidFill>
                <a:srgbClr val="18212C"/>
              </a:solidFill>
              <a:effectLst/>
              <a:latin typeface="PT Serif" panose="020B0604020202020204" pitchFamily="18" charset="0"/>
            </a:endParaRPr>
          </a:p>
          <a:p>
            <a:pPr algn="l"/>
            <a:r>
              <a:rPr lang="en-US" b="1" i="0" dirty="0">
                <a:solidFill>
                  <a:srgbClr val="000000"/>
                </a:solidFill>
                <a:effectLst/>
                <a:latin typeface="roboto" panose="02000000000000000000" pitchFamily="2" charset="0"/>
              </a:rPr>
              <a:t>3. Inability to Speak/Write Effectively</a:t>
            </a:r>
          </a:p>
          <a:p>
            <a:pPr algn="l"/>
            <a:r>
              <a:rPr lang="en-US" b="0" i="0" dirty="0">
                <a:solidFill>
                  <a:srgbClr val="222222"/>
                </a:solidFill>
                <a:effectLst/>
                <a:latin typeface="graphikweb-regular"/>
              </a:rPr>
              <a:t>Some people are not very good at speaking or writing to adequately express their thoughts or ideas. An individual attempting to converse with a foreigner in the latter’s native language can offend them or confuse them.</a:t>
            </a:r>
          </a:p>
          <a:p>
            <a:pPr algn="l"/>
            <a:r>
              <a:rPr lang="en-US" b="0" i="0" dirty="0">
                <a:solidFill>
                  <a:srgbClr val="222222"/>
                </a:solidFill>
                <a:effectLst/>
                <a:latin typeface="graphikweb-regular"/>
              </a:rPr>
              <a:t>Likewise, poorly written messages or articles can leave room for misinterpretation and incorrect assumptions. In such situations, the speaker needs to update the listener about their inefficiency in the language. Plus, they should also speak with structure by starting about the what then about why something is important and then other relevant details.</a:t>
            </a:r>
          </a:p>
          <a:p>
            <a:pPr algn="l"/>
            <a:r>
              <a:rPr lang="en-US" b="1" i="0" dirty="0">
                <a:solidFill>
                  <a:srgbClr val="000000"/>
                </a:solidFill>
                <a:effectLst/>
                <a:latin typeface="roboto" panose="02000000000000000000" pitchFamily="2" charset="0"/>
              </a:rPr>
              <a:t>4. Jargons</a:t>
            </a:r>
          </a:p>
          <a:p>
            <a:pPr algn="l"/>
            <a:r>
              <a:rPr lang="en-US" b="0" i="0" dirty="0">
                <a:solidFill>
                  <a:srgbClr val="222222"/>
                </a:solidFill>
                <a:effectLst/>
                <a:latin typeface="graphikweb-regular"/>
              </a:rPr>
              <a:t>Over time, in any field, buzzwords and specific terminologies are used that might also lead to miscommunication when employed in conversation with an individual who may be a newcomer in the field or simply unfamiliar with the terms.</a:t>
            </a:r>
          </a:p>
          <a:p>
            <a:pPr algn="l"/>
            <a:r>
              <a:rPr lang="en-US" b="0" i="0" dirty="0">
                <a:solidFill>
                  <a:srgbClr val="222222"/>
                </a:solidFill>
                <a:effectLst/>
                <a:latin typeface="graphikweb-regular"/>
              </a:rPr>
              <a:t>This isn’t an issue for those who are aware of such specific terms but can be daunting for newcomers. This can be remedied by using simpler words and if at all possible, teaching the jargons to the uninitiated.</a:t>
            </a:r>
          </a:p>
          <a:p>
            <a:pPr algn="l"/>
            <a:r>
              <a:rPr lang="en-US" b="1" i="0" dirty="0">
                <a:solidFill>
                  <a:srgbClr val="000000"/>
                </a:solidFill>
                <a:effectLst/>
                <a:latin typeface="roboto" panose="02000000000000000000" pitchFamily="2" charset="0"/>
              </a:rPr>
              <a:t>5. Being a Poor Listener</a:t>
            </a:r>
          </a:p>
          <a:p>
            <a:pPr algn="l"/>
            <a:r>
              <a:rPr lang="en-US" b="0" i="0" dirty="0">
                <a:solidFill>
                  <a:srgbClr val="222222"/>
                </a:solidFill>
                <a:effectLst/>
                <a:latin typeface="graphikweb-regular"/>
              </a:rPr>
              <a:t>Technology has taken a toll on people’s attention spans and fueled the need for instant gratification. People do not like to listen to things calmly.</a:t>
            </a:r>
          </a:p>
          <a:p>
            <a:pPr algn="l"/>
            <a:r>
              <a:rPr lang="en-US" b="0" i="0" dirty="0">
                <a:solidFill>
                  <a:srgbClr val="222222"/>
                </a:solidFill>
                <a:effectLst/>
                <a:latin typeface="graphikweb-regular"/>
              </a:rPr>
              <a:t>Being a good listener has always been a critical component of a good conversationalist, and a poor listener can get distracted and miss out on important information and cause conflict when the inevitable confusion arrives.</a:t>
            </a:r>
          </a:p>
          <a:p>
            <a:pPr algn="l"/>
            <a:r>
              <a:rPr lang="en-US" b="1" i="0" dirty="0">
                <a:solidFill>
                  <a:srgbClr val="000000"/>
                </a:solidFill>
                <a:effectLst/>
                <a:latin typeface="roboto" panose="02000000000000000000" pitchFamily="2" charset="0"/>
              </a:rPr>
              <a:t>6. Technology</a:t>
            </a:r>
          </a:p>
          <a:p>
            <a:pPr algn="l"/>
            <a:r>
              <a:rPr lang="en-US" b="0" i="0" dirty="0">
                <a:solidFill>
                  <a:srgbClr val="222222"/>
                </a:solidFill>
                <a:effectLst/>
                <a:latin typeface="graphikweb-regular"/>
              </a:rPr>
              <a:t>Ironic as it may sound, technology has increased miscommunication as much as it has made the world a smaller and smarter place. The lack of body language, tone, and facial expressions can cause messages to be misinterpreted lead to several assumptions that lead to conflict.</a:t>
            </a:r>
          </a:p>
          <a:p>
            <a:pPr algn="l"/>
            <a:r>
              <a:rPr lang="en-US" b="0" i="0" dirty="0">
                <a:solidFill>
                  <a:srgbClr val="222222"/>
                </a:solidFill>
                <a:effectLst/>
                <a:latin typeface="graphikweb-regular"/>
              </a:rPr>
              <a:t>One way to resolve is this is to communicate the old-fashioned way: face-to-face. In-person conversations involve facial expressions and body language, rectifying any undue effects and making intentions between the interlocutors clear.</a:t>
            </a:r>
          </a:p>
          <a:p>
            <a:pPr algn="l"/>
            <a:endParaRPr lang="en-US" b="1" i="0" dirty="0">
              <a:solidFill>
                <a:srgbClr val="000000"/>
              </a:solidFill>
              <a:effectLst/>
              <a:latin typeface="roboto" panose="02000000000000000000" pitchFamily="2" charset="0"/>
            </a:endParaRPr>
          </a:p>
          <a:p>
            <a:pPr algn="l"/>
            <a:endParaRPr lang="en-US" b="0" i="0" dirty="0">
              <a:solidFill>
                <a:srgbClr val="18212C"/>
              </a:solidFill>
              <a:effectLst/>
              <a:latin typeface="PT Serif" panose="020B0604020202020204" pitchFamily="18" charset="0"/>
            </a:endParaRPr>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29</a:t>
            </a:fld>
            <a:endParaRPr lang="en-GB"/>
          </a:p>
        </p:txBody>
      </p:sp>
    </p:spTree>
    <p:extLst>
      <p:ext uri="{BB962C8B-B14F-4D97-AF65-F5344CB8AC3E}">
        <p14:creationId xmlns:p14="http://schemas.microsoft.com/office/powerpoint/2010/main" val="3504371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31</a:t>
            </a:fld>
            <a:endParaRPr lang="en-GB"/>
          </a:p>
        </p:txBody>
      </p:sp>
    </p:spTree>
    <p:extLst>
      <p:ext uri="{BB962C8B-B14F-4D97-AF65-F5344CB8AC3E}">
        <p14:creationId xmlns:p14="http://schemas.microsoft.com/office/powerpoint/2010/main" val="21215529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Student Journal (Learning Log) 750 words (+/- 10%)</a:t>
            </a:r>
            <a:endParaRPr lang="en-GB" sz="1800" dirty="0">
              <a:effectLst/>
              <a:latin typeface="Times New Roman" panose="02020603050405020304" pitchFamily="18" charset="0"/>
              <a:ea typeface="Times New Roman" panose="02020603050405020304" pitchFamily="18" charset="0"/>
            </a:endParaRPr>
          </a:p>
          <a:p>
            <a:pPr marL="304800">
              <a:lnSpc>
                <a:spcPct val="150000"/>
              </a:lnSpc>
            </a:pPr>
            <a:r>
              <a:rPr lang="en-US" sz="1100" dirty="0">
                <a:effectLst/>
                <a:latin typeface="Calibri" panose="020F0502020204030204" pitchFamily="34" charset="0"/>
                <a:ea typeface="Carlito"/>
                <a:cs typeface="Carlito"/>
              </a:rPr>
              <a:t>This part of the assignment will require you to compile a Student Journal (learning log), you need to summarise you’re learning on </a:t>
            </a:r>
            <a:r>
              <a:rPr lang="en-US" sz="1100" b="1" u="heavy" dirty="0">
                <a:effectLst/>
                <a:latin typeface="Calibri" panose="020F0502020204030204" pitchFamily="34" charset="0"/>
                <a:ea typeface="Carlito"/>
                <a:cs typeface="Carlito"/>
              </a:rPr>
              <a:t>one</a:t>
            </a:r>
            <a:r>
              <a:rPr lang="en-US" sz="1100" b="1"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of the following topics:</a:t>
            </a:r>
          </a:p>
          <a:p>
            <a:pPr marL="304800">
              <a:lnSpc>
                <a:spcPct val="150000"/>
              </a:lnSpc>
            </a:pPr>
            <a:endParaRPr lang="en-US" sz="1100" dirty="0">
              <a:effectLst/>
              <a:latin typeface="Calibri" panose="020F0502020204030204" pitchFamily="34" charset="0"/>
              <a:ea typeface="Carlito"/>
              <a:cs typeface="Carlito"/>
            </a:endParaRPr>
          </a:p>
          <a:p>
            <a:pPr marL="476250" indent="-171450">
              <a:lnSpc>
                <a:spcPct val="150000"/>
              </a:lnSpc>
              <a:buFontTx/>
              <a:buChar char="-"/>
            </a:pPr>
            <a:r>
              <a:rPr lang="en-GB" dirty="0"/>
              <a:t>Property Management Software in the front office </a:t>
            </a:r>
          </a:p>
          <a:p>
            <a:pPr marL="476250" indent="-171450">
              <a:lnSpc>
                <a:spcPct val="150000"/>
              </a:lnSpc>
              <a:buFontTx/>
              <a:buChar char="-"/>
            </a:pPr>
            <a:r>
              <a:rPr lang="en-GB" dirty="0"/>
              <a:t>The role and function of the Front Office in the Hotel Operation </a:t>
            </a:r>
          </a:p>
          <a:p>
            <a:pPr marL="304800" indent="0">
              <a:lnSpc>
                <a:spcPct val="150000"/>
              </a:lnSpc>
              <a:buFontTx/>
              <a:buNone/>
            </a:pPr>
            <a:endParaRPr lang="en-GB" dirty="0"/>
          </a:p>
          <a:p>
            <a:pPr marL="304800" indent="0">
              <a:lnSpc>
                <a:spcPct val="150000"/>
              </a:lnSpc>
              <a:buFontTx/>
              <a:buNone/>
            </a:pPr>
            <a:r>
              <a:rPr lang="en-GB" sz="1600" dirty="0"/>
              <a:t>You must include personal reflections and link your written work to industry discussion. Describe how you will be able to apply theoretical knowledge whilst working in industry. • Discuss why the topic is important in the hospitality industry. • Consider the appropriate content available on Moodle and experiences. • What is your knowledge of the topic and what have you learnt? • Provide a brief summary on what new skills / knowledge you have acquired. • How will you apply your knowledge in the future? • What are your personal reflections?</a:t>
            </a:r>
          </a:p>
          <a:p>
            <a:pPr marL="304800" indent="0">
              <a:lnSpc>
                <a:spcPct val="150000"/>
              </a:lnSpc>
              <a:buFontTx/>
              <a:buNone/>
            </a:pPr>
            <a:endParaRPr lang="en-GB" sz="1600" dirty="0">
              <a:effectLst/>
              <a:latin typeface="Carlito"/>
              <a:ea typeface="Carlito"/>
              <a:cs typeface="Carlito"/>
            </a:endParaRPr>
          </a:p>
          <a:p>
            <a:r>
              <a:rPr lang="en-GB" sz="1600" dirty="0">
                <a:cs typeface="Calibri"/>
              </a:rPr>
              <a:t>Ask a few students what topic they wish to write about</a:t>
            </a:r>
          </a:p>
          <a:p>
            <a:r>
              <a:rPr lang="en-GB" sz="1600" dirty="0">
                <a:cs typeface="Calibri"/>
              </a:rPr>
              <a:t>Students to write down keywords of what they would like to research</a:t>
            </a:r>
          </a:p>
          <a:p>
            <a:endParaRPr lang="en-GB" sz="1600" dirty="0">
              <a:cs typeface="Calibri"/>
            </a:endParaRPr>
          </a:p>
          <a:p>
            <a:r>
              <a:rPr lang="en-GB" sz="1600" b="1" dirty="0">
                <a:cs typeface="Calibri"/>
              </a:rPr>
              <a:t>Explain some of the differences in topic choices:</a:t>
            </a:r>
          </a:p>
          <a:p>
            <a:r>
              <a:rPr lang="en-GB" sz="1600" b="1" dirty="0">
                <a:cs typeface="Calibri"/>
              </a:rPr>
              <a:t>Heartbeat</a:t>
            </a:r>
            <a:r>
              <a:rPr lang="en-GB" sz="1600" dirty="0">
                <a:cs typeface="Calibri"/>
              </a:rPr>
              <a:t> – wow moments, interacting with the guest, first impressions, special requests on PMS and how they are beneficial to enhancing guest experience</a:t>
            </a:r>
          </a:p>
          <a:p>
            <a:r>
              <a:rPr lang="en-GB" sz="1600" b="1" dirty="0">
                <a:cs typeface="Calibri"/>
              </a:rPr>
              <a:t>Front office</a:t>
            </a:r>
            <a:r>
              <a:rPr lang="en-GB" sz="1600" dirty="0">
                <a:cs typeface="Calibri"/>
              </a:rPr>
              <a:t> – This is the glue of all the departments, interdepartmental communication, the role of the front desk agent (what do they do), all of the roles of the front office and how important they are to guest satisfaction, talk about how back office is different to front office and also how they work together</a:t>
            </a:r>
          </a:p>
          <a:p>
            <a:r>
              <a:rPr lang="en-GB" sz="1600" b="1" dirty="0">
                <a:cs typeface="Calibri"/>
              </a:rPr>
              <a:t>Communication</a:t>
            </a:r>
            <a:r>
              <a:rPr lang="en-GB" sz="1600" dirty="0">
                <a:cs typeface="Calibri"/>
              </a:rPr>
              <a:t> – body language, tone, pitch etc. Talk about how written communication is equally as important as verbal/non-verbal communication. Presentation is important etc</a:t>
            </a:r>
          </a:p>
          <a:p>
            <a:pPr marL="304800" indent="0">
              <a:lnSpc>
                <a:spcPct val="150000"/>
              </a:lnSpc>
              <a:buFontTx/>
              <a:buNone/>
            </a:pPr>
            <a:endParaRPr lang="en-GB" sz="1600" dirty="0">
              <a:effectLst/>
              <a:latin typeface="Carlito"/>
              <a:ea typeface="Carlito"/>
              <a:cs typeface="Carlito"/>
            </a:endParaRPr>
          </a:p>
          <a:p>
            <a:pPr>
              <a:spcBef>
                <a:spcPts val="15"/>
              </a:spcBef>
            </a:pPr>
            <a:r>
              <a:rPr lang="en-US" sz="1100" dirty="0">
                <a:effectLst/>
                <a:latin typeface="Calibri" panose="020F0502020204030204" pitchFamily="34" charset="0"/>
                <a:ea typeface="Carlito"/>
                <a:cs typeface="Carlito"/>
              </a:rPr>
              <a:t> </a:t>
            </a:r>
            <a:endParaRPr lang="en-US" sz="1100" b="1" dirty="0">
              <a:effectLst/>
              <a:latin typeface="Calibri" panose="020F0502020204030204" pitchFamily="34" charset="0"/>
              <a:ea typeface="Carlito"/>
              <a:cs typeface="Carlito"/>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32</a:t>
            </a:fld>
            <a:endParaRPr lang="en-GB"/>
          </a:p>
        </p:txBody>
      </p:sp>
    </p:spTree>
    <p:extLst>
      <p:ext uri="{BB962C8B-B14F-4D97-AF65-F5344CB8AC3E}">
        <p14:creationId xmlns:p14="http://schemas.microsoft.com/office/powerpoint/2010/main" val="8945292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Assignment 2 (25%)</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You will have 10minutes to complete the task. You will be assessed on your ability to undertake practical tasks of a customer service resolution scenario. You will apply your interpersonal &amp; communication skills with a guest. </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33</a:t>
            </a:fld>
            <a:endParaRPr lang="en-GB"/>
          </a:p>
        </p:txBody>
      </p:sp>
    </p:spTree>
    <p:extLst>
      <p:ext uri="{BB962C8B-B14F-4D97-AF65-F5344CB8AC3E}">
        <p14:creationId xmlns:p14="http://schemas.microsoft.com/office/powerpoint/2010/main" val="2450895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956109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44835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4898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52739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2873232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167213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651211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942683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971968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779728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992772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53109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48507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031338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477970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760265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91122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53953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48639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292469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234889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33872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903098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994007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171702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673372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35280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7227299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088944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59132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67793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073627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6674811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08559638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444537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424373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16947650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9616107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072067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1109339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070143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2959719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2349810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65919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02787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3974232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262918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1062643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11/21/2022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7551844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9991312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9755748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0017022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3879667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6108772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19208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133572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631727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3974889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92937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11/21/2022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0508522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1198616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4157650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9505253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8831136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0922929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7227047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9524246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8422819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19003175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028705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8012616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125405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233598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417728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190621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7734113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524823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767689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922554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6560907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870698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008116-C1AE-FF48-B61C-9AF813142E75}"/>
              </a:ext>
            </a:extLst>
          </p:cNvPr>
          <p:cNvSpPr>
            <a:spLocks noChangeArrowheads="1"/>
          </p:cNvSpPr>
          <p:nvPr/>
        </p:nvSpPr>
        <p:spPr bwMode="auto">
          <a:xfrm>
            <a:off x="-4763" y="6789739"/>
            <a:ext cx="9154716" cy="77787"/>
          </a:xfrm>
          <a:prstGeom prst="rect">
            <a:avLst/>
          </a:prstGeom>
          <a:solidFill>
            <a:schemeClr val="accent1"/>
          </a:solidFill>
          <a:ln>
            <a:noFill/>
          </a:ln>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defRPr/>
            </a:pPr>
            <a:endParaRPr lang="ro-RO" altLang="en-US" sz="1350">
              <a:solidFill>
                <a:srgbClr val="FFFFFF"/>
              </a:solidFill>
            </a:endParaRPr>
          </a:p>
        </p:txBody>
      </p:sp>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Click to edit Master text styles</a:t>
            </a:r>
          </a:p>
        </p:txBody>
      </p:sp>
    </p:spTree>
    <p:extLst>
      <p:ext uri="{BB962C8B-B14F-4D97-AF65-F5344CB8AC3E}">
        <p14:creationId xmlns:p14="http://schemas.microsoft.com/office/powerpoint/2010/main" val="199725631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image" Target="../media/image7.png"/><Relationship Id="rId5" Type="http://schemas.openxmlformats.org/officeDocument/2006/relationships/theme" Target="../theme/theme6.xml"/><Relationship Id="rId4" Type="http://schemas.openxmlformats.org/officeDocument/2006/relationships/slideLayout" Target="../slideLayouts/slideLayout14.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5.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image" Target="../media/image11.png"/><Relationship Id="rId5" Type="http://schemas.openxmlformats.org/officeDocument/2006/relationships/theme" Target="../theme/theme10.xml"/><Relationship Id="rId4" Type="http://schemas.openxmlformats.org/officeDocument/2006/relationships/slideLayout" Target="../slideLayouts/slideLayout3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2.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14.png"/><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13.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15.pn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14.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5" Type="http://schemas.openxmlformats.org/officeDocument/2006/relationships/slideLayout" Target="../slideLayouts/slideLayout65.xml"/><Relationship Id="rId4" Type="http://schemas.openxmlformats.org/officeDocument/2006/relationships/slideLayout" Target="../slideLayouts/slideLayout64.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70.xml"/><Relationship Id="rId1" Type="http://schemas.openxmlformats.org/officeDocument/2006/relationships/slideLayout" Target="../slideLayouts/slideLayout69.xml"/><Relationship Id="rId4" Type="http://schemas.openxmlformats.org/officeDocument/2006/relationships/image" Target="../media/image4.pn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theme" Target="../theme/theme17.xml"/><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slideLayout" Target="../slideLayouts/slideLayout82.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 Id="rId14" Type="http://schemas.openxmlformats.org/officeDocument/2006/relationships/image" Target="../media/image24.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90941231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43916382"/>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57282781"/>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006593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53531221"/>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362654679"/>
      </p:ext>
    </p:extLst>
  </p:cSld>
  <p:clrMap bg1="lt1" tx1="dk1" bg2="lt2" tx2="dk2" accent1="accent1" accent2="accent2" accent3="accent3" accent4="accent4" accent5="accent5" accent6="accent6" hlink="hlink" folHlink="folHlink"/>
  <p:sldLayoutIdLst>
    <p:sldLayoutId id="2147483677" r:id="rId1"/>
    <p:sldLayoutId id="2147483758" r:id="rId2"/>
    <p:sldLayoutId id="2147483759" r:id="rId3"/>
    <p:sldLayoutId id="214748376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26073010"/>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9875856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633186614"/>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75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84714666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393202812"/>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242690618"/>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480506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663552325"/>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5077136"/>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859500591"/>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21/11/2022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189158538"/>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7.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6.xml"/><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7.xml"/><Relationship Id="rId1" Type="http://schemas.openxmlformats.org/officeDocument/2006/relationships/slideLayout" Target="../slideLayouts/slideLayout28.xml"/><Relationship Id="rId5" Type="http://schemas.openxmlformats.org/officeDocument/2006/relationships/image" Target="../media/image31.jpeg"/><Relationship Id="rId4" Type="http://schemas.openxmlformats.org/officeDocument/2006/relationships/image" Target="../media/image30.jpeg"/></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28.xml"/><Relationship Id="rId4" Type="http://schemas.openxmlformats.org/officeDocument/2006/relationships/image" Target="../media/image34.jpeg"/></Relationships>
</file>

<file path=ppt/slides/_rels/slide11.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image" Target="../media/image35.jpeg"/><Relationship Id="rId7" Type="http://schemas.openxmlformats.org/officeDocument/2006/relationships/hyperlink" Target="http://news.softpedia.com/news/use-mouse-gestures-for-every-windows-activity-490944.shtml" TargetMode="External"/><Relationship Id="rId2" Type="http://schemas.openxmlformats.org/officeDocument/2006/relationships/notesSlide" Target="../notesSlides/notesSlide10.xml"/><Relationship Id="rId1" Type="http://schemas.openxmlformats.org/officeDocument/2006/relationships/slideLayout" Target="../slideLayouts/slideLayout28.xml"/><Relationship Id="rId6" Type="http://schemas.openxmlformats.org/officeDocument/2006/relationships/image" Target="../media/image37.jpeg"/><Relationship Id="rId5" Type="http://schemas.openxmlformats.org/officeDocument/2006/relationships/hyperlink" Target="http://www.emotionalintelligenceatwork.com/resources/noticing-body-language/" TargetMode="External"/><Relationship Id="rId4" Type="http://schemas.openxmlformats.org/officeDocument/2006/relationships/image" Target="../media/image36.jpeg"/><Relationship Id="rId9" Type="http://schemas.openxmlformats.org/officeDocument/2006/relationships/image" Target="../media/image39.jpeg"/></Relationships>
</file>

<file path=ppt/slides/_rels/slide12.xml.rels><?xml version="1.0" encoding="UTF-8" standalone="yes"?>
<Relationships xmlns="http://schemas.openxmlformats.org/package/2006/relationships"><Relationship Id="rId3" Type="http://schemas.openxmlformats.org/officeDocument/2006/relationships/image" Target="../media/image40.gif"/><Relationship Id="rId2" Type="http://schemas.openxmlformats.org/officeDocument/2006/relationships/notesSlide" Target="../notesSlides/notesSlide11.xml"/><Relationship Id="rId1" Type="http://schemas.openxmlformats.org/officeDocument/2006/relationships/slideLayout" Target="../slideLayouts/slideLayout28.xml"/><Relationship Id="rId5" Type="http://schemas.openxmlformats.org/officeDocument/2006/relationships/image" Target="../media/image41.png"/><Relationship Id="rId4" Type="http://schemas.openxmlformats.org/officeDocument/2006/relationships/hyperlink" Target="http://aveholidayhome.blogspot.com/2012/08/we-all-use-language-to-communicate-to.html" TargetMode="Externa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2.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3.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28.xml"/><Relationship Id="rId4" Type="http://schemas.openxmlformats.org/officeDocument/2006/relationships/image" Target="../media/image45.png"/></Relationships>
</file>

<file path=ppt/slides/_rels/slide1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8.xml"/><Relationship Id="rId1" Type="http://schemas.openxmlformats.org/officeDocument/2006/relationships/video" Target="https://www.youtube.com/embed/PAAd3VAYywQ?feature=oembed" TargetMode="External"/><Relationship Id="rId4" Type="http://schemas.openxmlformats.org/officeDocument/2006/relationships/image" Target="../media/image47.jpeg"/></Relationships>
</file>

<file path=ppt/slides/_rels/slide1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7.png"/><Relationship Id="rId4"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9.xml"/><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8.xml"/><Relationship Id="rId1" Type="http://schemas.openxmlformats.org/officeDocument/2006/relationships/video" Target="https://www.youtube.com/embed/R1vskiVDwl4?feature=oembed" TargetMode="External"/><Relationship Id="rId5" Type="http://schemas.openxmlformats.org/officeDocument/2006/relationships/image" Target="../media/image51.png"/><Relationship Id="rId4" Type="http://schemas.openxmlformats.org/officeDocument/2006/relationships/image" Target="../media/image50.jpeg"/></Relationships>
</file>

<file path=ppt/slides/_rels/slide2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1.xml"/><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20.xml"/><Relationship Id="rId1" Type="http://schemas.openxmlformats.org/officeDocument/2006/relationships/video" Target="https://www.youtube.com/embed/9L_G82HH9Tg?feature=oembed"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55.png"/><Relationship Id="rId4" Type="http://schemas.openxmlformats.org/officeDocument/2006/relationships/notesSlide" Target="../notesSlides/notesSlide2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0.xml"/><Relationship Id="rId1" Type="http://schemas.openxmlformats.org/officeDocument/2006/relationships/video" Target="https://www.youtube.com/embed/OFPwDe22CoY?feature=oembed" TargetMode="External"/><Relationship Id="rId4" Type="http://schemas.openxmlformats.org/officeDocument/2006/relationships/image" Target="../media/image56.jpe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8.xml"/><Relationship Id="rId1" Type="http://schemas.openxmlformats.org/officeDocument/2006/relationships/video" Target="https://www.youtube.com/embed/C2cbPWYdef8?feature=oembed" TargetMode="External"/><Relationship Id="rId4" Type="http://schemas.openxmlformats.org/officeDocument/2006/relationships/image" Target="../media/image57.jpeg"/></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6.xml"/><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slideLayout" Target="../slideLayouts/slideLayout24.xml"/><Relationship Id="rId1" Type="http://schemas.openxmlformats.org/officeDocument/2006/relationships/video" Target="https://www.youtube.com/embed/gCfzeONu3Mo?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7.xml"/><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mailto:l.blake@uwtsd.ac.uk"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B04D4-4A12-02FB-03FB-6490CBAB51A9}"/>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sz="2400" b="1" dirty="0">
                <a:solidFill>
                  <a:schemeClr val="bg1"/>
                </a:solidFill>
              </a:rPr>
              <a:t>Hotel Administration &amp; Front Office Operations </a:t>
            </a:r>
            <a:br>
              <a:rPr lang="en-GB" sz="2400" b="1" dirty="0">
                <a:solidFill>
                  <a:schemeClr val="bg1"/>
                </a:solidFill>
              </a:rPr>
            </a:br>
            <a:br>
              <a:rPr lang="en-GB" sz="2400" b="1" dirty="0">
                <a:solidFill>
                  <a:schemeClr val="bg1"/>
                </a:solidFill>
              </a:rPr>
            </a:br>
            <a:r>
              <a:rPr lang="en-GB" sz="2400" dirty="0">
                <a:solidFill>
                  <a:schemeClr val="bg1"/>
                </a:solidFill>
              </a:rPr>
              <a:t>BMIH4004</a:t>
            </a:r>
            <a:br>
              <a:rPr lang="en-GB" i="1" dirty="0">
                <a:solidFill>
                  <a:schemeClr val="bg1"/>
                </a:solidFill>
              </a:rPr>
            </a:br>
            <a:br>
              <a:rPr lang="en-GB" i="1" dirty="0">
                <a:solidFill>
                  <a:schemeClr val="bg1"/>
                </a:solidFill>
              </a:rPr>
            </a:br>
            <a:r>
              <a:rPr lang="en-GB" i="1" dirty="0">
                <a:solidFill>
                  <a:schemeClr val="bg1"/>
                </a:solidFill>
              </a:rPr>
              <a:t>Week Four</a:t>
            </a:r>
            <a:endParaRPr lang="en-GB" dirty="0"/>
          </a:p>
        </p:txBody>
      </p:sp>
    </p:spTree>
    <p:extLst>
      <p:ext uri="{BB962C8B-B14F-4D97-AF65-F5344CB8AC3E}">
        <p14:creationId xmlns:p14="http://schemas.microsoft.com/office/powerpoint/2010/main" val="2992814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pPr algn="r"/>
            <a:r>
              <a:rPr lang="en-GB" b="1"/>
              <a:t>Module Outcomes</a:t>
            </a:r>
          </a:p>
        </p:txBody>
      </p:sp>
      <p:graphicFrame>
        <p:nvGraphicFramePr>
          <p:cNvPr id="6" name="TextBox 6">
            <a:extLst>
              <a:ext uri="{FF2B5EF4-FFF2-40B4-BE49-F238E27FC236}">
                <a16:creationId xmlns:a16="http://schemas.microsoft.com/office/drawing/2014/main" id="{2C3272B1-8C2F-443A-BC42-97C621F30A82}"/>
              </a:ext>
            </a:extLst>
          </p:cNvPr>
          <p:cNvGraphicFramePr/>
          <p:nvPr>
            <p:extLst>
              <p:ext uri="{D42A27DB-BD31-4B8C-83A1-F6EECF244321}">
                <p14:modId xmlns:p14="http://schemas.microsoft.com/office/powerpoint/2010/main" val="367587517"/>
              </p:ext>
            </p:extLst>
          </p:nvPr>
        </p:nvGraphicFramePr>
        <p:xfrm>
          <a:off x="457200" y="1758826"/>
          <a:ext cx="8154591" cy="4143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vert="horz" lIns="91440" tIns="45720" rIns="91440" bIns="45720" rtlCol="0" anchor="ctr">
            <a:normAutofit/>
          </a:bodyPr>
          <a:lstStyle/>
          <a:p>
            <a:r>
              <a:rPr lang="en-US" sz="3100" b="1" dirty="0"/>
              <a:t>Content – Week 4</a:t>
            </a:r>
          </a:p>
        </p:txBody>
      </p:sp>
      <p:pic>
        <p:nvPicPr>
          <p:cNvPr id="17" name="Picture 7" descr="Glasses on top of a book">
            <a:extLst>
              <a:ext uri="{FF2B5EF4-FFF2-40B4-BE49-F238E27FC236}">
                <a16:creationId xmlns:a16="http://schemas.microsoft.com/office/drawing/2014/main" id="{8C58ECB9-1D95-4E5D-AFA2-253005785FA2}"/>
              </a:ext>
            </a:extLst>
          </p:cNvPr>
          <p:cNvPicPr>
            <a:picLocks noChangeAspect="1"/>
          </p:cNvPicPr>
          <p:nvPr/>
        </p:nvPicPr>
        <p:blipFill rotWithShape="1">
          <a:blip r:embed="rId3"/>
          <a:srcRect t="25151" b="13597"/>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TextBox 6">
            <a:extLst>
              <a:ext uri="{FF2B5EF4-FFF2-40B4-BE49-F238E27FC236}">
                <a16:creationId xmlns:a16="http://schemas.microsoft.com/office/drawing/2014/main" id="{24455EEC-B865-D749-8FE0-9246BF132881}"/>
              </a:ext>
            </a:extLst>
          </p:cNvPr>
          <p:cNvSpPr txBox="1">
            <a:spLocks noChangeArrowheads="1"/>
          </p:cNvSpPr>
          <p:nvPr/>
        </p:nvSpPr>
        <p:spPr bwMode="auto">
          <a:xfrm>
            <a:off x="2843808" y="3573016"/>
            <a:ext cx="5614060" cy="245268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indent="-228600" defTabSz="914400">
              <a:spcBef>
                <a:spcPct val="0"/>
              </a:spcBef>
              <a:spcAft>
                <a:spcPts val="600"/>
              </a:spcAft>
            </a:pPr>
            <a:r>
              <a:rPr lang="en-US" altLang="en-US" sz="1800" dirty="0">
                <a:latin typeface="+mn-lt"/>
              </a:rPr>
              <a:t>Module Learning Outcomes</a:t>
            </a:r>
          </a:p>
          <a:p>
            <a:pPr indent="-228600" defTabSz="914400">
              <a:spcBef>
                <a:spcPct val="0"/>
              </a:spcBef>
              <a:spcAft>
                <a:spcPts val="600"/>
              </a:spcAft>
            </a:pPr>
            <a:r>
              <a:rPr lang="en-US" altLang="en-US" sz="1800" dirty="0">
                <a:latin typeface="+mn-lt"/>
              </a:rPr>
              <a:t>Communication</a:t>
            </a:r>
          </a:p>
          <a:p>
            <a:pPr indent="-228600" defTabSz="914400">
              <a:spcBef>
                <a:spcPct val="0"/>
              </a:spcBef>
              <a:spcAft>
                <a:spcPts val="600"/>
              </a:spcAft>
            </a:pPr>
            <a:r>
              <a:rPr lang="en-US" altLang="en-US" sz="1800" dirty="0">
                <a:latin typeface="+mn-lt"/>
              </a:rPr>
              <a:t>Different types of communication and methods</a:t>
            </a:r>
          </a:p>
          <a:p>
            <a:pPr indent="-228600" defTabSz="914400">
              <a:spcBef>
                <a:spcPct val="0"/>
              </a:spcBef>
              <a:spcAft>
                <a:spcPts val="600"/>
              </a:spcAft>
            </a:pPr>
            <a:r>
              <a:rPr lang="en-US" altLang="en-US" sz="1800" dirty="0">
                <a:latin typeface="+mn-lt"/>
              </a:rPr>
              <a:t>Brilliant Conversations TEDx Talks</a:t>
            </a:r>
          </a:p>
          <a:p>
            <a:pPr indent="-228600" defTabSz="914400">
              <a:spcBef>
                <a:spcPct val="0"/>
              </a:spcBef>
              <a:spcAft>
                <a:spcPts val="600"/>
              </a:spcAft>
            </a:pPr>
            <a:r>
              <a:rPr lang="en-US" altLang="en-US" sz="1800" dirty="0">
                <a:latin typeface="+mn-lt"/>
              </a:rPr>
              <a:t>Application of communication methods and techniques</a:t>
            </a:r>
            <a:endParaRPr lang="en-US" altLang="en-US" sz="1600" dirty="0">
              <a:latin typeface="+mn-lt"/>
              <a:cs typeface="Calibri"/>
            </a:endParaRPr>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00678-31F1-C64F-899F-3631EF41A571}"/>
              </a:ext>
            </a:extLst>
          </p:cNvPr>
          <p:cNvSpPr>
            <a:spLocks noGrp="1"/>
          </p:cNvSpPr>
          <p:nvPr>
            <p:ph type="title"/>
          </p:nvPr>
        </p:nvSpPr>
        <p:spPr>
          <a:xfrm>
            <a:off x="394554" y="466578"/>
            <a:ext cx="8354891" cy="930447"/>
          </a:xfrm>
        </p:spPr>
        <p:txBody>
          <a:bodyPr vert="horz" lIns="91440" tIns="45720" rIns="91440" bIns="45720" rtlCol="0" anchor="b">
            <a:normAutofit/>
          </a:bodyPr>
          <a:lstStyle/>
          <a:p>
            <a:pPr algn="ctr"/>
            <a:r>
              <a:rPr lang="en-US" sz="4700" kern="1200" dirty="0">
                <a:latin typeface="+mj-lt"/>
                <a:ea typeface="+mj-ea"/>
                <a:cs typeface="+mj-cs"/>
              </a:rPr>
              <a:t>Communication</a:t>
            </a:r>
          </a:p>
        </p:txBody>
      </p:sp>
      <p:pic>
        <p:nvPicPr>
          <p:cNvPr id="4" name="Video 3" title="Woman answering telephones">
            <a:hlinkClick r:id="" action="ppaction://media"/>
            <a:extLst>
              <a:ext uri="{FF2B5EF4-FFF2-40B4-BE49-F238E27FC236}">
                <a16:creationId xmlns:a16="http://schemas.microsoft.com/office/drawing/2014/main" id="{0116B96B-B350-D664-876A-93EF809DC82C}"/>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28263" y="2239348"/>
            <a:ext cx="6687473" cy="3761703"/>
          </a:xfrm>
          <a:prstGeom prst="rect">
            <a:avLst/>
          </a:prstGeom>
        </p:spPr>
      </p:pic>
    </p:spTree>
    <p:extLst>
      <p:ext uri="{BB962C8B-B14F-4D97-AF65-F5344CB8AC3E}">
        <p14:creationId xmlns:p14="http://schemas.microsoft.com/office/powerpoint/2010/main" val="1168637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 presetClass="mediacall" presetSubtype="0" fill="hold" nodeType="withEffect">
                                  <p:stCondLst>
                                    <p:cond delay="0"/>
                                  </p:stCondLst>
                                  <p:childTnLst>
                                    <p:cmd type="call" cmd="playFrom(0.0)">
                                      <p:cBhvr>
                                        <p:cTn id="9" dur="98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vol="80000" mute="1">
                <p:cTn id="15" repeatCount="indefinite" fill="hold" display="0">
                  <p:stCondLst>
                    <p:cond delay="indefinite"/>
                  </p:stCondLst>
                </p:cTn>
                <p:tgtEl>
                  <p:spTgt spid="4"/>
                </p:tgtEl>
              </p:cMediaNode>
            </p:vide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682FB7-1063-42F1-988D-43B0E8FF3E61}"/>
              </a:ext>
            </a:extLst>
          </p:cNvPr>
          <p:cNvSpPr>
            <a:spLocks noGrp="1"/>
          </p:cNvSpPr>
          <p:nvPr>
            <p:ph idx="1"/>
          </p:nvPr>
        </p:nvSpPr>
        <p:spPr>
          <a:xfrm>
            <a:off x="546796" y="2332652"/>
            <a:ext cx="8050407" cy="2556589"/>
          </a:xfrm>
        </p:spPr>
        <p:txBody>
          <a:bodyPr/>
          <a:lstStyle/>
          <a:p>
            <a:pPr marL="0" indent="0" algn="ctr">
              <a:buNone/>
            </a:pPr>
            <a:r>
              <a:rPr lang="en-US" b="0" i="1" dirty="0">
                <a:solidFill>
                  <a:srgbClr val="202124"/>
                </a:solidFill>
                <a:effectLst/>
                <a:latin typeface="arial" panose="020B0604020202020204" pitchFamily="34" charset="0"/>
              </a:rPr>
              <a:t>'</a:t>
            </a:r>
            <a:r>
              <a:rPr lang="en-US" b="1" i="1" dirty="0">
                <a:solidFill>
                  <a:srgbClr val="202124"/>
                </a:solidFill>
                <a:effectLst/>
                <a:latin typeface="arial" panose="020B0604020202020204" pitchFamily="34" charset="0"/>
              </a:rPr>
              <a:t>The transmission or exchange of information, knowledge, or ideas, by means of speech, writing, mechanical or electronic media</a:t>
            </a:r>
            <a:r>
              <a:rPr lang="en-US" b="0" i="1" dirty="0">
                <a:solidFill>
                  <a:srgbClr val="202124"/>
                </a:solidFill>
                <a:effectLst/>
                <a:latin typeface="arial" panose="020B0604020202020204" pitchFamily="34" charset="0"/>
              </a:rPr>
              <a:t>’ </a:t>
            </a:r>
          </a:p>
          <a:p>
            <a:pPr marL="0" indent="0" algn="ctr">
              <a:buNone/>
            </a:pPr>
            <a:r>
              <a:rPr lang="en-US" b="0" dirty="0">
                <a:solidFill>
                  <a:srgbClr val="202124"/>
                </a:solidFill>
                <a:effectLst/>
                <a:latin typeface="arial" panose="020B0604020202020204" pitchFamily="34" charset="0"/>
              </a:rPr>
              <a:t>(Oxford Dictionary, 2022)</a:t>
            </a:r>
            <a:endParaRPr lang="en-GB" dirty="0"/>
          </a:p>
        </p:txBody>
      </p:sp>
      <p:sp>
        <p:nvSpPr>
          <p:cNvPr id="5" name="TextBox 4">
            <a:extLst>
              <a:ext uri="{FF2B5EF4-FFF2-40B4-BE49-F238E27FC236}">
                <a16:creationId xmlns:a16="http://schemas.microsoft.com/office/drawing/2014/main" id="{94C92F5E-D3B4-4506-8A32-0D447E30B8C8}"/>
              </a:ext>
            </a:extLst>
          </p:cNvPr>
          <p:cNvSpPr txBox="1"/>
          <p:nvPr/>
        </p:nvSpPr>
        <p:spPr>
          <a:xfrm>
            <a:off x="1324946" y="1100392"/>
            <a:ext cx="5747658" cy="707886"/>
          </a:xfrm>
          <a:prstGeom prst="rect">
            <a:avLst/>
          </a:prstGeom>
          <a:noFill/>
        </p:spPr>
        <p:txBody>
          <a:bodyPr wrap="square" rtlCol="0">
            <a:spAutoFit/>
          </a:bodyPr>
          <a:lstStyle/>
          <a:p>
            <a:r>
              <a:rPr lang="en-GB" sz="4000" dirty="0"/>
              <a:t>Communication definition:</a:t>
            </a:r>
          </a:p>
        </p:txBody>
      </p:sp>
    </p:spTree>
    <p:extLst>
      <p:ext uri="{BB962C8B-B14F-4D97-AF65-F5344CB8AC3E}">
        <p14:creationId xmlns:p14="http://schemas.microsoft.com/office/powerpoint/2010/main" val="2508041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6F510-2E72-68D5-5B38-FA7F155FC484}"/>
              </a:ext>
            </a:extLst>
          </p:cNvPr>
          <p:cNvSpPr>
            <a:spLocks noGrp="1"/>
          </p:cNvSpPr>
          <p:nvPr>
            <p:ph type="title"/>
          </p:nvPr>
        </p:nvSpPr>
        <p:spPr>
          <a:xfrm>
            <a:off x="6380167" y="3730676"/>
            <a:ext cx="2729147" cy="2166836"/>
          </a:xfrm>
        </p:spPr>
        <p:txBody>
          <a:bodyPr vert="horz" lIns="68580" tIns="34290" rIns="68580" bIns="34290" rtlCol="0" anchor="b">
            <a:noAutofit/>
          </a:bodyPr>
          <a:lstStyle/>
          <a:p>
            <a:r>
              <a:rPr lang="en-US" sz="4800" b="1" dirty="0"/>
              <a:t>Break out room exercise:</a:t>
            </a:r>
            <a:br>
              <a:rPr lang="en-US" sz="3600" dirty="0"/>
            </a:br>
            <a:br>
              <a:rPr lang="en-US" sz="2700" dirty="0"/>
            </a:br>
            <a:r>
              <a:rPr lang="en-US" sz="2700" dirty="0"/>
              <a:t>What does communication mean to you?</a:t>
            </a:r>
            <a:br>
              <a:rPr lang="en-US" sz="2700" dirty="0"/>
            </a:br>
            <a:br>
              <a:rPr lang="en-US" sz="2700" dirty="0"/>
            </a:br>
            <a:r>
              <a:rPr lang="en-US" sz="2700" dirty="0"/>
              <a:t>How many ways do we communicate?</a:t>
            </a:r>
            <a:br>
              <a:rPr lang="en-US" sz="2700" dirty="0"/>
            </a:br>
            <a:br>
              <a:rPr lang="en-US" sz="2700" dirty="0"/>
            </a:br>
            <a:endParaRPr lang="en-US" sz="2700" dirty="0"/>
          </a:p>
        </p:txBody>
      </p:sp>
      <p:pic>
        <p:nvPicPr>
          <p:cNvPr id="5" name="Video 3" title="American Football Players">
            <a:hlinkClick r:id="" action="ppaction://media"/>
            <a:extLst>
              <a:ext uri="{FF2B5EF4-FFF2-40B4-BE49-F238E27FC236}">
                <a16:creationId xmlns:a16="http://schemas.microsoft.com/office/drawing/2014/main" id="{D7457A8B-F75B-33E9-82B0-0BE52333C77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4686" y="48026"/>
            <a:ext cx="6189133" cy="5849486"/>
          </a:xfrm>
          <a:prstGeom prst="rect">
            <a:avLst/>
          </a:prstGeom>
        </p:spPr>
      </p:pic>
    </p:spTree>
    <p:extLst>
      <p:ext uri="{BB962C8B-B14F-4D97-AF65-F5344CB8AC3E}">
        <p14:creationId xmlns:p14="http://schemas.microsoft.com/office/powerpoint/2010/main" val="384135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058" fill="hold"/>
                                        <p:tgtEl>
                                          <p:spTgt spid="5"/>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0" repeatCount="indefinite"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E2DCD-54FE-0CF5-3CC0-A795D1B3CA5E}"/>
              </a:ext>
            </a:extLst>
          </p:cNvPr>
          <p:cNvSpPr>
            <a:spLocks noGrp="1"/>
          </p:cNvSpPr>
          <p:nvPr>
            <p:ph type="title"/>
          </p:nvPr>
        </p:nvSpPr>
        <p:spPr>
          <a:xfrm>
            <a:off x="3724072" y="629268"/>
            <a:ext cx="4939868" cy="1286160"/>
          </a:xfrm>
        </p:spPr>
        <p:txBody>
          <a:bodyPr vert="horz" lIns="91440" tIns="45720" rIns="91440" bIns="45720" rtlCol="0" anchor="b">
            <a:normAutofit fontScale="90000"/>
          </a:bodyPr>
          <a:lstStyle/>
          <a:p>
            <a:r>
              <a:rPr lang="en-US" dirty="0"/>
              <a:t>Types of communication</a:t>
            </a:r>
          </a:p>
        </p:txBody>
      </p:sp>
      <p:sp>
        <p:nvSpPr>
          <p:cNvPr id="3" name="Vertical Text Placeholder 2">
            <a:extLst>
              <a:ext uri="{FF2B5EF4-FFF2-40B4-BE49-F238E27FC236}">
                <a16:creationId xmlns:a16="http://schemas.microsoft.com/office/drawing/2014/main" id="{CE819E5A-0467-6884-2C01-DC401089B841}"/>
              </a:ext>
            </a:extLst>
          </p:cNvPr>
          <p:cNvSpPr>
            <a:spLocks noGrp="1"/>
          </p:cNvSpPr>
          <p:nvPr>
            <p:ph type="body" orient="vert" idx="1"/>
          </p:nvPr>
        </p:nvSpPr>
        <p:spPr>
          <a:xfrm>
            <a:off x="3724073" y="2438400"/>
            <a:ext cx="4939867" cy="3785419"/>
          </a:xfrm>
        </p:spPr>
        <p:txBody>
          <a:bodyPr vert="horz" lIns="91440" tIns="45720" rIns="91440" bIns="45720" rtlCol="0">
            <a:normAutofit lnSpcReduction="10000"/>
          </a:bodyPr>
          <a:lstStyle/>
          <a:p>
            <a:r>
              <a:rPr lang="en-US" sz="2400" dirty="0"/>
              <a:t>Written</a:t>
            </a:r>
          </a:p>
          <a:p>
            <a:r>
              <a:rPr lang="en-US" sz="2400" dirty="0"/>
              <a:t>Listening</a:t>
            </a:r>
          </a:p>
          <a:p>
            <a:r>
              <a:rPr lang="en-US" sz="2400" dirty="0"/>
              <a:t>Verbal</a:t>
            </a:r>
          </a:p>
          <a:p>
            <a:r>
              <a:rPr lang="en-US" sz="2400" dirty="0"/>
              <a:t>Nonverbal</a:t>
            </a:r>
          </a:p>
          <a:p>
            <a:r>
              <a:rPr lang="en-US" sz="2400" dirty="0"/>
              <a:t>Digital communication</a:t>
            </a:r>
          </a:p>
          <a:p>
            <a:r>
              <a:rPr lang="en-US" sz="2400" dirty="0"/>
              <a:t>Para verbal</a:t>
            </a:r>
          </a:p>
          <a:p>
            <a:r>
              <a:rPr lang="en-US" sz="2400" dirty="0"/>
              <a:t>Interpersonal and Intercultural Communication</a:t>
            </a:r>
          </a:p>
          <a:p>
            <a:r>
              <a:rPr lang="en-US" sz="2400" dirty="0"/>
              <a:t>Visual Communication</a:t>
            </a:r>
          </a:p>
          <a:p>
            <a:endParaRPr lang="en-US" sz="1700" dirty="0"/>
          </a:p>
        </p:txBody>
      </p:sp>
      <p:pic>
        <p:nvPicPr>
          <p:cNvPr id="5" name="Picture 4" descr="Wood human figure">
            <a:extLst>
              <a:ext uri="{FF2B5EF4-FFF2-40B4-BE49-F238E27FC236}">
                <a16:creationId xmlns:a16="http://schemas.microsoft.com/office/drawing/2014/main" id="{B9925264-D547-8237-D242-0546FBDFDF55}"/>
              </a:ext>
            </a:extLst>
          </p:cNvPr>
          <p:cNvPicPr>
            <a:picLocks noChangeAspect="1"/>
          </p:cNvPicPr>
          <p:nvPr/>
        </p:nvPicPr>
        <p:blipFill rotWithShape="1">
          <a:blip r:embed="rId3"/>
          <a:srcRect l="7794" r="58367" b="-1"/>
          <a:stretch/>
        </p:blipFill>
        <p:spPr>
          <a:xfrm>
            <a:off x="20" y="10"/>
            <a:ext cx="3476673" cy="6857990"/>
          </a:xfrm>
          <a:prstGeom prst="rect">
            <a:avLst/>
          </a:prstGeom>
          <a:effectLst/>
        </p:spPr>
      </p:pic>
    </p:spTree>
    <p:extLst>
      <p:ext uri="{BB962C8B-B14F-4D97-AF65-F5344CB8AC3E}">
        <p14:creationId xmlns:p14="http://schemas.microsoft.com/office/powerpoint/2010/main" val="534399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453317BC-B8B8-4A7E-9CCA-C88033C3B83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2901" y="333787"/>
            <a:ext cx="4070073" cy="288106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communication non verbal para verbal">
            <a:extLst>
              <a:ext uri="{FF2B5EF4-FFF2-40B4-BE49-F238E27FC236}">
                <a16:creationId xmlns:a16="http://schemas.microsoft.com/office/drawing/2014/main" id="{FCC09D07-07B0-41A4-B65B-0765FF29B5E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73273" y="3643149"/>
            <a:ext cx="3009327" cy="225699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verbal paraverbal nonverbal">
            <a:extLst>
              <a:ext uri="{FF2B5EF4-FFF2-40B4-BE49-F238E27FC236}">
                <a16:creationId xmlns:a16="http://schemas.microsoft.com/office/drawing/2014/main" id="{9E10CFC4-30C4-4525-95FA-A7FA4C04417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46320" y="1656971"/>
            <a:ext cx="3886199" cy="3114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2138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05BB0-545C-0C44-A689-799B6FF1D940}"/>
              </a:ext>
            </a:extLst>
          </p:cNvPr>
          <p:cNvSpPr>
            <a:spLocks noGrp="1"/>
          </p:cNvSpPr>
          <p:nvPr>
            <p:ph type="title"/>
          </p:nvPr>
        </p:nvSpPr>
        <p:spPr>
          <a:xfrm>
            <a:off x="628650" y="2340430"/>
            <a:ext cx="3184071" cy="2206364"/>
          </a:xfrm>
        </p:spPr>
        <p:txBody>
          <a:bodyPr vert="horz" lIns="91440" tIns="45720" rIns="91440" bIns="45720" rtlCol="0" anchor="ctr">
            <a:normAutofit/>
          </a:bodyPr>
          <a:lstStyle/>
          <a:p>
            <a:r>
              <a:rPr lang="en-US" sz="3700" kern="1200">
                <a:solidFill>
                  <a:schemeClr val="tx1"/>
                </a:solidFill>
                <a:latin typeface="+mj-lt"/>
                <a:ea typeface="+mj-ea"/>
                <a:cs typeface="+mj-cs"/>
              </a:rPr>
              <a:t>Communication</a:t>
            </a:r>
          </a:p>
        </p:txBody>
      </p:sp>
      <p:sp>
        <p:nvSpPr>
          <p:cNvPr id="5130"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40464"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29"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0107" y="4683319"/>
            <a:ext cx="4443893"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1"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3319"/>
            <a:ext cx="5319666"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pic>
        <p:nvPicPr>
          <p:cNvPr id="4" name="Picture 3">
            <a:extLst>
              <a:ext uri="{FF2B5EF4-FFF2-40B4-BE49-F238E27FC236}">
                <a16:creationId xmlns:a16="http://schemas.microsoft.com/office/drawing/2014/main" id="{D67FE758-DDEF-5725-92E5-93C3F1394B8C}"/>
              </a:ext>
            </a:extLst>
          </p:cNvPr>
          <p:cNvPicPr>
            <a:picLocks noChangeAspect="1"/>
          </p:cNvPicPr>
          <p:nvPr/>
        </p:nvPicPr>
        <p:blipFill>
          <a:blip r:embed="rId3"/>
          <a:stretch>
            <a:fillRect/>
          </a:stretch>
        </p:blipFill>
        <p:spPr>
          <a:xfrm>
            <a:off x="4258277" y="606958"/>
            <a:ext cx="4625783" cy="346694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490992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EADF6-7796-CC47-B8AE-7418D3EC71AD}"/>
              </a:ext>
            </a:extLst>
          </p:cNvPr>
          <p:cNvSpPr>
            <a:spLocks noGrp="1"/>
          </p:cNvSpPr>
          <p:nvPr>
            <p:ph type="title"/>
          </p:nvPr>
        </p:nvSpPr>
        <p:spPr>
          <a:xfrm>
            <a:off x="530258" y="4502330"/>
            <a:ext cx="8074057" cy="1207269"/>
          </a:xfrm>
        </p:spPr>
        <p:txBody>
          <a:bodyPr vert="horz" lIns="91440" tIns="45720" rIns="91440" bIns="45720" rtlCol="0" anchor="b">
            <a:normAutofit/>
          </a:bodyPr>
          <a:lstStyle/>
          <a:p>
            <a:pPr algn="ctr"/>
            <a:r>
              <a:rPr lang="en-US" sz="6000"/>
              <a:t>Verbal Communication</a:t>
            </a:r>
          </a:p>
        </p:txBody>
      </p:sp>
      <p:pic>
        <p:nvPicPr>
          <p:cNvPr id="3076" name="Picture 4" descr="Image result for oral communication">
            <a:extLst>
              <a:ext uri="{FF2B5EF4-FFF2-40B4-BE49-F238E27FC236}">
                <a16:creationId xmlns:a16="http://schemas.microsoft.com/office/drawing/2014/main" id="{1C889DFE-A91A-407C-92C4-5A682A27A84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1300" y="1008866"/>
            <a:ext cx="4094112" cy="260999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written communication">
            <a:extLst>
              <a:ext uri="{FF2B5EF4-FFF2-40B4-BE49-F238E27FC236}">
                <a16:creationId xmlns:a16="http://schemas.microsoft.com/office/drawing/2014/main" id="{8C5AA6C9-8123-4606-AA94-1378A6934D2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08587" y="916749"/>
            <a:ext cx="4094110" cy="2794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603716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EADF6-7796-CC47-B8AE-7418D3EC71AD}"/>
              </a:ext>
            </a:extLst>
          </p:cNvPr>
          <p:cNvSpPr>
            <a:spLocks noGrp="1"/>
          </p:cNvSpPr>
          <p:nvPr>
            <p:ph type="title"/>
          </p:nvPr>
        </p:nvSpPr>
        <p:spPr>
          <a:xfrm>
            <a:off x="624840" y="1122363"/>
            <a:ext cx="2400300" cy="2387600"/>
          </a:xfrm>
        </p:spPr>
        <p:txBody>
          <a:bodyPr vert="horz" lIns="91440" tIns="45720" rIns="91440" bIns="45720" rtlCol="0" anchor="b">
            <a:normAutofit/>
          </a:bodyPr>
          <a:lstStyle/>
          <a:p>
            <a:r>
              <a:rPr lang="en-US" sz="2600" kern="1200">
                <a:solidFill>
                  <a:schemeClr val="tx1"/>
                </a:solidFill>
                <a:latin typeface="+mj-lt"/>
                <a:ea typeface="+mj-ea"/>
                <a:cs typeface="+mj-cs"/>
              </a:rPr>
              <a:t>Nonverbal </a:t>
            </a:r>
            <a:br>
              <a:rPr lang="en-US" sz="2600" kern="1200">
                <a:solidFill>
                  <a:schemeClr val="tx1"/>
                </a:solidFill>
                <a:latin typeface="+mj-lt"/>
                <a:ea typeface="+mj-ea"/>
                <a:cs typeface="+mj-cs"/>
              </a:rPr>
            </a:br>
            <a:r>
              <a:rPr lang="en-US" sz="2600" kern="1200">
                <a:solidFill>
                  <a:schemeClr val="tx1"/>
                </a:solidFill>
                <a:latin typeface="+mj-lt"/>
                <a:ea typeface="+mj-ea"/>
                <a:cs typeface="+mj-cs"/>
              </a:rPr>
              <a:t>Communication</a:t>
            </a:r>
          </a:p>
        </p:txBody>
      </p:sp>
      <p:pic>
        <p:nvPicPr>
          <p:cNvPr id="4098" name="Picture 2" descr="Image result for non verbal communication">
            <a:extLst>
              <a:ext uri="{FF2B5EF4-FFF2-40B4-BE49-F238E27FC236}">
                <a16:creationId xmlns:a16="http://schemas.microsoft.com/office/drawing/2014/main" id="{C7916577-DA4C-4794-8854-28BECC4B66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557" r="6825" b="-3"/>
          <a:stretch/>
        </p:blipFill>
        <p:spPr bwMode="auto">
          <a:xfrm>
            <a:off x="3490220" y="-1"/>
            <a:ext cx="3460501" cy="4515954"/>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A group of women sitting in chairs&#10;&#10;Description automatically generated with medium confidence">
            <a:extLst>
              <a:ext uri="{FF2B5EF4-FFF2-40B4-BE49-F238E27FC236}">
                <a16:creationId xmlns:a16="http://schemas.microsoft.com/office/drawing/2014/main" id="{2AA23C3B-EE33-0647-A3F3-7B228336628E}"/>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4874" r="24131" b="-5"/>
          <a:stretch/>
        </p:blipFill>
        <p:spPr>
          <a:xfrm>
            <a:off x="7016514" y="-1"/>
            <a:ext cx="2121911" cy="2183054"/>
          </a:xfrm>
          <a:prstGeom prst="rect">
            <a:avLst/>
          </a:prstGeom>
        </p:spPr>
      </p:pic>
      <p:pic>
        <p:nvPicPr>
          <p:cNvPr id="18" name="Picture 17" descr="A hand with a thumb up&#10;&#10;Description automatically generated with low confidence">
            <a:extLst>
              <a:ext uri="{FF2B5EF4-FFF2-40B4-BE49-F238E27FC236}">
                <a16:creationId xmlns:a16="http://schemas.microsoft.com/office/drawing/2014/main" id="{485A8EDA-91FF-6541-90C5-10FDEB9E0F48}"/>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9754" r="12646" b="-4"/>
          <a:stretch/>
        </p:blipFill>
        <p:spPr>
          <a:xfrm>
            <a:off x="7016514" y="2274491"/>
            <a:ext cx="2119122" cy="2241463"/>
          </a:xfrm>
          <a:prstGeom prst="rect">
            <a:avLst/>
          </a:prstGeom>
        </p:spPr>
      </p:pic>
      <p:pic>
        <p:nvPicPr>
          <p:cNvPr id="4100" name="Picture 4" descr="Image result for non verbal communication">
            <a:extLst>
              <a:ext uri="{FF2B5EF4-FFF2-40B4-BE49-F238E27FC236}">
                <a16:creationId xmlns:a16="http://schemas.microsoft.com/office/drawing/2014/main" id="{2B47338D-AE41-4074-A13B-06CF6CE1F27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0839" r="10583" b="-6"/>
          <a:stretch/>
        </p:blipFill>
        <p:spPr bwMode="auto">
          <a:xfrm>
            <a:off x="3490220" y="4616536"/>
            <a:ext cx="2121909" cy="224146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See the source image">
            <a:extLst>
              <a:ext uri="{FF2B5EF4-FFF2-40B4-BE49-F238E27FC236}">
                <a16:creationId xmlns:a16="http://schemas.microsoft.com/office/drawing/2014/main" id="{07426710-E98F-4E0C-9691-232672D512ED}"/>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8151" r="5362" b="3"/>
          <a:stretch/>
        </p:blipFill>
        <p:spPr bwMode="auto">
          <a:xfrm>
            <a:off x="5677923" y="4607393"/>
            <a:ext cx="3460502" cy="2250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232055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EADF6-7796-CC47-B8AE-7418D3EC71AD}"/>
              </a:ext>
            </a:extLst>
          </p:cNvPr>
          <p:cNvSpPr>
            <a:spLocks noGrp="1"/>
          </p:cNvSpPr>
          <p:nvPr>
            <p:ph type="title"/>
          </p:nvPr>
        </p:nvSpPr>
        <p:spPr>
          <a:xfrm>
            <a:off x="434615" y="757112"/>
            <a:ext cx="3186754" cy="1325563"/>
          </a:xfrm>
        </p:spPr>
        <p:txBody>
          <a:bodyPr vert="horz" lIns="91440" tIns="45720" rIns="91440" bIns="45720" rtlCol="0" anchor="ctr">
            <a:normAutofit/>
          </a:bodyPr>
          <a:lstStyle/>
          <a:p>
            <a:r>
              <a:rPr lang="en-US" sz="3700" kern="1200" dirty="0">
                <a:solidFill>
                  <a:schemeClr val="tx1"/>
                </a:solidFill>
                <a:latin typeface="+mj-lt"/>
                <a:ea typeface="+mj-ea"/>
                <a:cs typeface="+mj-cs"/>
              </a:rPr>
              <a:t>Paraverbal Communication</a:t>
            </a:r>
          </a:p>
        </p:txBody>
      </p:sp>
      <p:sp>
        <p:nvSpPr>
          <p:cNvPr id="5" name="TextBox 4">
            <a:extLst>
              <a:ext uri="{FF2B5EF4-FFF2-40B4-BE49-F238E27FC236}">
                <a16:creationId xmlns:a16="http://schemas.microsoft.com/office/drawing/2014/main" id="{EB8144FC-1795-2F41-B4EA-5E9E106743E9}"/>
              </a:ext>
            </a:extLst>
          </p:cNvPr>
          <p:cNvSpPr txBox="1"/>
          <p:nvPr/>
        </p:nvSpPr>
        <p:spPr>
          <a:xfrm>
            <a:off x="543109" y="2082675"/>
            <a:ext cx="3556943" cy="3831428"/>
          </a:xfrm>
          <a:prstGeom prst="rect">
            <a:avLst/>
          </a:prstGeom>
        </p:spPr>
        <p:txBody>
          <a:bodyPr vert="horz" lIns="91440" tIns="45720" rIns="91440" bIns="45720" rtlCol="0" anchor="t">
            <a:normAutofit fontScale="92500" lnSpcReduction="20000"/>
          </a:bodyPr>
          <a:lstStyle/>
          <a:p>
            <a:pPr defTabSz="914400" fontAlgn="base">
              <a:lnSpc>
                <a:spcPct val="90000"/>
              </a:lnSpc>
              <a:spcAft>
                <a:spcPts val="600"/>
              </a:spcAft>
            </a:pPr>
            <a:r>
              <a:rPr lang="en-US" sz="2200" b="1" dirty="0"/>
              <a:t>A sentence can convey entirely different meanings depending on the emphasis on words and the tone of voice. Consider this following statement and see how it has different meanings depending on which word you place intonation on.</a:t>
            </a:r>
          </a:p>
          <a:p>
            <a:pPr indent="-228600" defTabSz="914400" fontAlgn="base">
              <a:lnSpc>
                <a:spcPct val="90000"/>
              </a:lnSpc>
              <a:spcAft>
                <a:spcPts val="600"/>
              </a:spcAft>
              <a:buFont typeface="Arial" panose="020B0604020202020204" pitchFamily="34" charset="0"/>
              <a:buChar char="•"/>
            </a:pPr>
            <a:endParaRPr lang="en-US" sz="1400" dirty="0"/>
          </a:p>
          <a:p>
            <a:pPr marL="285750" indent="-228600" defTabSz="914400" fontAlgn="base">
              <a:lnSpc>
                <a:spcPct val="90000"/>
              </a:lnSpc>
              <a:spcAft>
                <a:spcPts val="600"/>
              </a:spcAft>
              <a:buFont typeface="Arial" panose="020B0604020202020204" pitchFamily="34" charset="0"/>
              <a:buChar char="•"/>
            </a:pPr>
            <a:r>
              <a:rPr lang="en-US" sz="1900" b="1" dirty="0"/>
              <a:t>I</a:t>
            </a:r>
            <a:r>
              <a:rPr lang="en-US" sz="1900" dirty="0"/>
              <a:t> didn´t steal the money (someone else stole it)</a:t>
            </a:r>
          </a:p>
          <a:p>
            <a:pPr marL="285750" indent="-228600" defTabSz="914400" fontAlgn="base">
              <a:lnSpc>
                <a:spcPct val="90000"/>
              </a:lnSpc>
              <a:spcAft>
                <a:spcPts val="600"/>
              </a:spcAft>
              <a:buFont typeface="Arial" panose="020B0604020202020204" pitchFamily="34" charset="0"/>
              <a:buChar char="•"/>
            </a:pPr>
            <a:r>
              <a:rPr lang="en-US" sz="1900" dirty="0"/>
              <a:t>I didn´t </a:t>
            </a:r>
            <a:r>
              <a:rPr lang="en-US" sz="1900" b="1" dirty="0"/>
              <a:t>steal</a:t>
            </a:r>
            <a:r>
              <a:rPr lang="en-US" sz="1900" dirty="0"/>
              <a:t> the money (I borrowed it)</a:t>
            </a:r>
          </a:p>
          <a:p>
            <a:pPr marL="285750" indent="-228600" defTabSz="914400" fontAlgn="base">
              <a:lnSpc>
                <a:spcPct val="90000"/>
              </a:lnSpc>
              <a:spcAft>
                <a:spcPts val="600"/>
              </a:spcAft>
              <a:buFont typeface="Arial" panose="020B0604020202020204" pitchFamily="34" charset="0"/>
              <a:buChar char="•"/>
            </a:pPr>
            <a:r>
              <a:rPr lang="en-US" sz="1900" dirty="0"/>
              <a:t>I didn´t steal the </a:t>
            </a:r>
            <a:r>
              <a:rPr lang="en-US" sz="1900" b="1" dirty="0"/>
              <a:t>money </a:t>
            </a:r>
            <a:r>
              <a:rPr lang="en-US" sz="1900" dirty="0"/>
              <a:t>(I stole something else)</a:t>
            </a:r>
          </a:p>
          <a:p>
            <a:pPr indent="-228600" defTabSz="914400" fontAlgn="base">
              <a:lnSpc>
                <a:spcPct val="90000"/>
              </a:lnSpc>
              <a:spcAft>
                <a:spcPts val="600"/>
              </a:spcAft>
              <a:buFont typeface="Arial" panose="020B0604020202020204" pitchFamily="34" charset="0"/>
              <a:buChar char="•"/>
            </a:pPr>
            <a:endParaRPr lang="en-US" sz="1400" dirty="0"/>
          </a:p>
          <a:p>
            <a:pPr indent="-228600" defTabSz="914400">
              <a:lnSpc>
                <a:spcPct val="90000"/>
              </a:lnSpc>
              <a:spcAft>
                <a:spcPts val="600"/>
              </a:spcAft>
              <a:buFont typeface="Arial" panose="020B0604020202020204" pitchFamily="34" charset="0"/>
              <a:buChar char="•"/>
            </a:pPr>
            <a:endParaRPr lang="en-US" sz="1400" dirty="0"/>
          </a:p>
        </p:txBody>
      </p:sp>
      <p:sp>
        <p:nvSpPr>
          <p:cNvPr id="19" name="Freeform: Shape 18">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9982" y="1"/>
            <a:ext cx="4866342"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Shape&#10;&#10;Description automatically generated with medium confidence">
            <a:extLst>
              <a:ext uri="{FF2B5EF4-FFF2-40B4-BE49-F238E27FC236}">
                <a16:creationId xmlns:a16="http://schemas.microsoft.com/office/drawing/2014/main" id="{0C731898-E665-2B4B-B1BD-863B339C575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858" r="13421" b="3"/>
          <a:stretch/>
        </p:blipFill>
        <p:spPr>
          <a:xfrm>
            <a:off x="3857208" y="3"/>
            <a:ext cx="4551888"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21" name="Freeform: Shape 20">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245491" y="2900758"/>
            <a:ext cx="3898509"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592DE184-7077-348A-E658-1C9225582A06}"/>
              </a:ext>
            </a:extLst>
          </p:cNvPr>
          <p:cNvPicPr>
            <a:picLocks noChangeAspect="1"/>
          </p:cNvPicPr>
          <p:nvPr/>
        </p:nvPicPr>
        <p:blipFill rotWithShape="1">
          <a:blip r:embed="rId5"/>
          <a:srcRect l="10805" r="22379" b="3"/>
          <a:stretch/>
        </p:blipFill>
        <p:spPr>
          <a:xfrm>
            <a:off x="5392940" y="3124784"/>
            <a:ext cx="3751061"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Tree>
    <p:extLst>
      <p:ext uri="{BB962C8B-B14F-4D97-AF65-F5344CB8AC3E}">
        <p14:creationId xmlns:p14="http://schemas.microsoft.com/office/powerpoint/2010/main" val="162582723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Video 4" title="Woman holding her chin">
            <a:hlinkClick r:id="" action="ppaction://media"/>
            <a:extLst>
              <a:ext uri="{FF2B5EF4-FFF2-40B4-BE49-F238E27FC236}">
                <a16:creationId xmlns:a16="http://schemas.microsoft.com/office/drawing/2014/main" id="{E2ADF3A0-820E-1650-75AB-06842BA5122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644799"/>
            <a:ext cx="5632448" cy="3168251"/>
          </a:xfrm>
          <a:prstGeom prst="rect">
            <a:avLst/>
          </a:prstGeom>
        </p:spPr>
      </p:pic>
      <p:sp>
        <p:nvSpPr>
          <p:cNvPr id="2" name="Title 1">
            <a:extLst>
              <a:ext uri="{FF2B5EF4-FFF2-40B4-BE49-F238E27FC236}">
                <a16:creationId xmlns:a16="http://schemas.microsoft.com/office/drawing/2014/main" id="{682AF457-78A8-7380-93A2-B80BAA8F5663}"/>
              </a:ext>
            </a:extLst>
          </p:cNvPr>
          <p:cNvSpPr>
            <a:spLocks noGrp="1"/>
          </p:cNvSpPr>
          <p:nvPr>
            <p:ph type="title"/>
          </p:nvPr>
        </p:nvSpPr>
        <p:spPr>
          <a:xfrm>
            <a:off x="6115049" y="640081"/>
            <a:ext cx="2546350" cy="5574452"/>
          </a:xfrm>
        </p:spPr>
        <p:txBody>
          <a:bodyPr vert="horz" lIns="91440" tIns="45720" rIns="91440" bIns="45720" rtlCol="0" anchor="ctr">
            <a:normAutofit/>
          </a:bodyPr>
          <a:lstStyle/>
          <a:p>
            <a:r>
              <a:rPr lang="en-US" sz="2800" b="1" kern="1200" dirty="0">
                <a:latin typeface="+mj-lt"/>
                <a:ea typeface="+mj-ea"/>
                <a:cs typeface="+mj-cs"/>
              </a:rPr>
              <a:t>Imagine a world without effective communication, what would that be like?</a:t>
            </a:r>
          </a:p>
        </p:txBody>
      </p:sp>
    </p:spTree>
    <p:extLst>
      <p:ext uri="{BB962C8B-B14F-4D97-AF65-F5344CB8AC3E}">
        <p14:creationId xmlns:p14="http://schemas.microsoft.com/office/powerpoint/2010/main" val="1191388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0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CBCC-A7E2-4340-B62E-461FAC1F1089}"/>
              </a:ext>
            </a:extLst>
          </p:cNvPr>
          <p:cNvSpPr>
            <a:spLocks noGrp="1"/>
          </p:cNvSpPr>
          <p:nvPr>
            <p:ph type="title"/>
          </p:nvPr>
        </p:nvSpPr>
        <p:spPr>
          <a:xfrm>
            <a:off x="535684" y="1207168"/>
            <a:ext cx="3676292" cy="668215"/>
          </a:xfrm>
        </p:spPr>
        <p:txBody>
          <a:bodyPr/>
          <a:lstStyle/>
          <a:p>
            <a:r>
              <a:rPr lang="en-US" sz="4800" b="1" dirty="0">
                <a:solidFill>
                  <a:srgbClr val="002060"/>
                </a:solidFill>
              </a:rPr>
              <a:t>Group</a:t>
            </a:r>
            <a:r>
              <a:rPr lang="en-GB" sz="4800" b="1" dirty="0">
                <a:solidFill>
                  <a:srgbClr val="002060"/>
                </a:solidFill>
              </a:rPr>
              <a:t> Activity:</a:t>
            </a:r>
            <a:endParaRPr lang="en-GB" sz="4800" dirty="0"/>
          </a:p>
        </p:txBody>
      </p:sp>
      <p:sp>
        <p:nvSpPr>
          <p:cNvPr id="3" name="Content Placeholder 2">
            <a:extLst>
              <a:ext uri="{FF2B5EF4-FFF2-40B4-BE49-F238E27FC236}">
                <a16:creationId xmlns:a16="http://schemas.microsoft.com/office/drawing/2014/main" id="{149B01DF-1DB9-4153-BFF0-81BD0DF60A48}"/>
              </a:ext>
            </a:extLst>
          </p:cNvPr>
          <p:cNvSpPr>
            <a:spLocks noGrp="1"/>
          </p:cNvSpPr>
          <p:nvPr>
            <p:ph idx="1"/>
          </p:nvPr>
        </p:nvSpPr>
        <p:spPr>
          <a:xfrm>
            <a:off x="3884612" y="457200"/>
            <a:ext cx="4629150" cy="4873625"/>
          </a:xfrm>
        </p:spPr>
        <p:txBody>
          <a:bodyPr/>
          <a:lstStyle/>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buNone/>
            </a:pPr>
            <a:endParaRPr lang="en-GB" dirty="0"/>
          </a:p>
        </p:txBody>
      </p:sp>
      <p:pic>
        <p:nvPicPr>
          <p:cNvPr id="6" name="Picture 5">
            <a:extLst>
              <a:ext uri="{FF2B5EF4-FFF2-40B4-BE49-F238E27FC236}">
                <a16:creationId xmlns:a16="http://schemas.microsoft.com/office/drawing/2014/main" id="{024BC044-EB25-A5DF-B367-15C993E52CCB}"/>
              </a:ext>
            </a:extLst>
          </p:cNvPr>
          <p:cNvPicPr>
            <a:picLocks noChangeAspect="1"/>
          </p:cNvPicPr>
          <p:nvPr/>
        </p:nvPicPr>
        <p:blipFill>
          <a:blip r:embed="rId3"/>
          <a:stretch>
            <a:fillRect/>
          </a:stretch>
        </p:blipFill>
        <p:spPr>
          <a:xfrm>
            <a:off x="4932025" y="1598499"/>
            <a:ext cx="3886537" cy="259102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1" name="TextBox 10">
            <a:extLst>
              <a:ext uri="{FF2B5EF4-FFF2-40B4-BE49-F238E27FC236}">
                <a16:creationId xmlns:a16="http://schemas.microsoft.com/office/drawing/2014/main" id="{3EB1A4EC-4B11-EBFE-0F7D-6CE4B79BEDD9}"/>
              </a:ext>
            </a:extLst>
          </p:cNvPr>
          <p:cNvSpPr txBox="1"/>
          <p:nvPr/>
        </p:nvSpPr>
        <p:spPr>
          <a:xfrm>
            <a:off x="283825" y="2432347"/>
            <a:ext cx="4572000" cy="350865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Answer the following question: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A guest has arrived at the hotel who cannot speak and has hearing difficulty.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dirty="0"/>
              <a:t>How do you find out what they want?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0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dirty="0"/>
              <a:t>How can you help them to communicate?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p>
        </p:txBody>
      </p:sp>
      <p:sp>
        <p:nvSpPr>
          <p:cNvPr id="13" name="TextBox 12">
            <a:extLst>
              <a:ext uri="{FF2B5EF4-FFF2-40B4-BE49-F238E27FC236}">
                <a16:creationId xmlns:a16="http://schemas.microsoft.com/office/drawing/2014/main" id="{5EB26935-C4BD-7EB2-2E37-8924C6971DBF}"/>
              </a:ext>
            </a:extLst>
          </p:cNvPr>
          <p:cNvSpPr txBox="1"/>
          <p:nvPr/>
        </p:nvSpPr>
        <p:spPr>
          <a:xfrm>
            <a:off x="283825" y="3830942"/>
            <a:ext cx="4572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539085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BD282-3DF1-E555-D3FE-187C144093C2}"/>
              </a:ext>
            </a:extLst>
          </p:cNvPr>
          <p:cNvSpPr>
            <a:spLocks noGrp="1"/>
          </p:cNvSpPr>
          <p:nvPr>
            <p:ph type="title"/>
          </p:nvPr>
        </p:nvSpPr>
        <p:spPr>
          <a:xfrm>
            <a:off x="4686299" y="681038"/>
            <a:ext cx="3829050" cy="1832385"/>
          </a:xfrm>
        </p:spPr>
        <p:txBody>
          <a:bodyPr vert="horz" lIns="91440" tIns="45720" rIns="91440" bIns="45720" rtlCol="0" anchor="b">
            <a:normAutofit/>
          </a:bodyPr>
          <a:lstStyle/>
          <a:p>
            <a:r>
              <a:rPr lang="en-US" sz="4400" kern="1200" dirty="0">
                <a:solidFill>
                  <a:schemeClr val="tx1"/>
                </a:solidFill>
                <a:latin typeface="+mj-lt"/>
                <a:ea typeface="+mj-ea"/>
                <a:cs typeface="+mj-cs"/>
              </a:rPr>
              <a:t>Digital Communication</a:t>
            </a:r>
          </a:p>
        </p:txBody>
      </p:sp>
      <p:sp>
        <p:nvSpPr>
          <p:cNvPr id="3" name="Text Placeholder 2">
            <a:extLst>
              <a:ext uri="{FF2B5EF4-FFF2-40B4-BE49-F238E27FC236}">
                <a16:creationId xmlns:a16="http://schemas.microsoft.com/office/drawing/2014/main" id="{D73CD61B-7CE1-022F-6DEB-5725CA47B897}"/>
              </a:ext>
            </a:extLst>
          </p:cNvPr>
          <p:cNvSpPr>
            <a:spLocks noGrp="1"/>
          </p:cNvSpPr>
          <p:nvPr>
            <p:ph type="body" sz="quarter" idx="13"/>
          </p:nvPr>
        </p:nvSpPr>
        <p:spPr>
          <a:xfrm>
            <a:off x="4686299" y="2818199"/>
            <a:ext cx="3829050" cy="3052757"/>
          </a:xfrm>
        </p:spPr>
        <p:txBody>
          <a:bodyPr vert="horz" lIns="91440" tIns="45720" rIns="91440" bIns="45720" rtlCol="0">
            <a:normAutofit/>
          </a:bodyPr>
          <a:lstStyle/>
          <a:p>
            <a:pPr indent="-228600">
              <a:buFont typeface="Arial" panose="020B0604020202020204" pitchFamily="34" charset="0"/>
              <a:buChar char="•"/>
            </a:pPr>
            <a:r>
              <a:rPr lang="en-US" sz="2400" dirty="0"/>
              <a:t>Communicates with the guest differently</a:t>
            </a:r>
          </a:p>
          <a:p>
            <a:pPr indent="-228600">
              <a:buFont typeface="Arial" panose="020B0604020202020204" pitchFamily="34" charset="0"/>
              <a:buChar char="•"/>
            </a:pPr>
            <a:r>
              <a:rPr lang="en-US" sz="2400" dirty="0"/>
              <a:t>Modern approach</a:t>
            </a:r>
          </a:p>
          <a:p>
            <a:pPr indent="-228600">
              <a:buFont typeface="Arial" panose="020B0604020202020204" pitchFamily="34" charset="0"/>
              <a:buChar char="•"/>
            </a:pPr>
            <a:r>
              <a:rPr lang="en-US" sz="2400" dirty="0"/>
              <a:t>Useful if a guest is struggling to communicate</a:t>
            </a:r>
          </a:p>
          <a:p>
            <a:pPr indent="-228600">
              <a:buFont typeface="Arial" panose="020B0604020202020204" pitchFamily="34" charset="0"/>
              <a:buChar char="•"/>
            </a:pPr>
            <a:r>
              <a:rPr lang="en-US" sz="2400" dirty="0"/>
              <a:t>Gives a competitive advantage </a:t>
            </a:r>
          </a:p>
        </p:txBody>
      </p:sp>
      <p:pic>
        <p:nvPicPr>
          <p:cNvPr id="5" name="Picture 4">
            <a:extLst>
              <a:ext uri="{FF2B5EF4-FFF2-40B4-BE49-F238E27FC236}">
                <a16:creationId xmlns:a16="http://schemas.microsoft.com/office/drawing/2014/main" id="{4747DED6-F2AB-9294-E41A-4A9CCF1274B4}"/>
              </a:ext>
            </a:extLst>
          </p:cNvPr>
          <p:cNvPicPr>
            <a:picLocks noChangeAspect="1"/>
          </p:cNvPicPr>
          <p:nvPr/>
        </p:nvPicPr>
        <p:blipFill rotWithShape="1">
          <a:blip r:embed="rId3"/>
          <a:srcRect l="11527" r="21838" b="-1"/>
          <a:stretch/>
        </p:blipFill>
        <p:spPr>
          <a:xfrm>
            <a:off x="20" y="0"/>
            <a:ext cx="4571980" cy="4185463"/>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7" name="Picture 6">
            <a:extLst>
              <a:ext uri="{FF2B5EF4-FFF2-40B4-BE49-F238E27FC236}">
                <a16:creationId xmlns:a16="http://schemas.microsoft.com/office/drawing/2014/main" id="{FF88A2C0-D2E7-0F93-27B8-4DF2A28D10EE}"/>
              </a:ext>
            </a:extLst>
          </p:cNvPr>
          <p:cNvPicPr>
            <a:picLocks noChangeAspect="1"/>
          </p:cNvPicPr>
          <p:nvPr/>
        </p:nvPicPr>
        <p:blipFill rotWithShape="1">
          <a:blip r:embed="rId4"/>
          <a:srcRect r="-5" b="5783"/>
          <a:stretch/>
        </p:blipFill>
        <p:spPr>
          <a:xfrm>
            <a:off x="1317551" y="3913184"/>
            <a:ext cx="3368748" cy="2118505"/>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spTree>
    <p:extLst>
      <p:ext uri="{BB962C8B-B14F-4D97-AF65-F5344CB8AC3E}">
        <p14:creationId xmlns:p14="http://schemas.microsoft.com/office/powerpoint/2010/main" val="2979201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CB046-749D-CD78-AAAD-8CD1A312435A}"/>
              </a:ext>
            </a:extLst>
          </p:cNvPr>
          <p:cNvSpPr>
            <a:spLocks noGrp="1"/>
          </p:cNvSpPr>
          <p:nvPr>
            <p:ph type="title"/>
          </p:nvPr>
        </p:nvSpPr>
        <p:spPr>
          <a:xfrm>
            <a:off x="628650" y="585216"/>
            <a:ext cx="7886700" cy="1325563"/>
          </a:xfrm>
        </p:spPr>
        <p:txBody>
          <a:bodyPr vert="horz" lIns="91440" tIns="45720" rIns="91440" bIns="45720" rtlCol="0" anchor="ctr">
            <a:normAutofit fontScale="90000"/>
          </a:bodyPr>
          <a:lstStyle/>
          <a:p>
            <a:r>
              <a:rPr lang="en-US" sz="5400" b="1" dirty="0"/>
              <a:t>Approaches to communication</a:t>
            </a:r>
          </a:p>
        </p:txBody>
      </p:sp>
      <p:sp>
        <p:nvSpPr>
          <p:cNvPr id="3" name="Content Placeholder 2">
            <a:extLst>
              <a:ext uri="{FF2B5EF4-FFF2-40B4-BE49-F238E27FC236}">
                <a16:creationId xmlns:a16="http://schemas.microsoft.com/office/drawing/2014/main" id="{8714EE9D-151D-4BC7-1355-5BD4733B8597}"/>
              </a:ext>
            </a:extLst>
          </p:cNvPr>
          <p:cNvSpPr>
            <a:spLocks noGrp="1"/>
          </p:cNvSpPr>
          <p:nvPr>
            <p:ph idx="1"/>
          </p:nvPr>
        </p:nvSpPr>
        <p:spPr>
          <a:xfrm>
            <a:off x="5660136" y="2516777"/>
            <a:ext cx="2852928" cy="3660185"/>
          </a:xfrm>
        </p:spPr>
        <p:txBody>
          <a:bodyPr vert="horz" lIns="91440" tIns="45720" rIns="91440" bIns="45720" rtlCol="0" anchor="ctr">
            <a:normAutofit/>
          </a:bodyPr>
          <a:lstStyle/>
          <a:p>
            <a:r>
              <a:rPr lang="en-US" sz="1900" b="0" i="0" baseline="0" dirty="0"/>
              <a:t>Top-down and bottom-up approach</a:t>
            </a:r>
          </a:p>
          <a:p>
            <a:r>
              <a:rPr lang="en-US" sz="1900" b="0" i="0" baseline="0" dirty="0"/>
              <a:t>Adapting style to different audiences and situations</a:t>
            </a:r>
          </a:p>
          <a:p>
            <a:r>
              <a:rPr lang="en-US" sz="1900" b="0" i="0" baseline="0" dirty="0"/>
              <a:t>Attention to details</a:t>
            </a:r>
          </a:p>
          <a:p>
            <a:r>
              <a:rPr lang="en-US" sz="1900" dirty="0"/>
              <a:t>Cultural approaches </a:t>
            </a:r>
            <a:r>
              <a:rPr lang="en-US" sz="1900" b="0" i="0" baseline="0" dirty="0"/>
              <a:t> </a:t>
            </a:r>
            <a:endParaRPr lang="en-US" sz="1900" dirty="0"/>
          </a:p>
          <a:p>
            <a:pPr marL="0"/>
            <a:endParaRPr lang="en-US" sz="1900" dirty="0"/>
          </a:p>
          <a:p>
            <a:endParaRPr lang="en-US" sz="1900" dirty="0"/>
          </a:p>
          <a:p>
            <a:endParaRPr lang="en-US" sz="1900" dirty="0"/>
          </a:p>
        </p:txBody>
      </p:sp>
      <p:pic>
        <p:nvPicPr>
          <p:cNvPr id="18" name="Picture 17" descr="Blue megaphone with sound wave ribbons">
            <a:extLst>
              <a:ext uri="{FF2B5EF4-FFF2-40B4-BE49-F238E27FC236}">
                <a16:creationId xmlns:a16="http://schemas.microsoft.com/office/drawing/2014/main" id="{00682802-1FA9-9D48-C462-3983263C102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9273"/>
          <a:stretch/>
        </p:blipFill>
        <p:spPr>
          <a:xfrm>
            <a:off x="406909" y="2148524"/>
            <a:ext cx="4924911" cy="3854070"/>
          </a:xfrm>
          <a:prstGeom prst="rect">
            <a:avLst/>
          </a:prstGeom>
        </p:spPr>
      </p:pic>
    </p:spTree>
    <p:extLst>
      <p:ext uri="{BB962C8B-B14F-4D97-AF65-F5344CB8AC3E}">
        <p14:creationId xmlns:p14="http://schemas.microsoft.com/office/powerpoint/2010/main" val="17979232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Front Office Skills Training - Listening &amp; Interpersonal Skills">
            <a:hlinkClick r:id="" action="ppaction://media"/>
            <a:extLst>
              <a:ext uri="{FF2B5EF4-FFF2-40B4-BE49-F238E27FC236}">
                <a16:creationId xmlns:a16="http://schemas.microsoft.com/office/drawing/2014/main" id="{4093943F-D339-6045-88EB-1F32E44FA2C4}"/>
              </a:ext>
            </a:extLst>
          </p:cNvPr>
          <p:cNvPicPr>
            <a:picLocks noRot="1" noChangeAspect="1"/>
          </p:cNvPicPr>
          <p:nvPr>
            <a:videoFile r:link="rId1"/>
          </p:nvPr>
        </p:nvPicPr>
        <p:blipFill>
          <a:blip r:embed="rId4"/>
          <a:stretch>
            <a:fillRect/>
          </a:stretch>
        </p:blipFill>
        <p:spPr>
          <a:xfrm>
            <a:off x="0" y="476672"/>
            <a:ext cx="9144000" cy="5472608"/>
          </a:xfrm>
          <a:prstGeom prst="rect">
            <a:avLst/>
          </a:prstGeom>
        </p:spPr>
      </p:pic>
      <p:sp>
        <p:nvSpPr>
          <p:cNvPr id="5" name="Title 1">
            <a:extLst>
              <a:ext uri="{FF2B5EF4-FFF2-40B4-BE49-F238E27FC236}">
                <a16:creationId xmlns:a16="http://schemas.microsoft.com/office/drawing/2014/main" id="{786483E3-55E1-1D4B-BEAF-86DFB8962CE9}"/>
              </a:ext>
            </a:extLst>
          </p:cNvPr>
          <p:cNvSpPr>
            <a:spLocks noGrp="1"/>
          </p:cNvSpPr>
          <p:nvPr>
            <p:ph type="title"/>
          </p:nvPr>
        </p:nvSpPr>
        <p:spPr>
          <a:xfrm>
            <a:off x="179512" y="116632"/>
            <a:ext cx="7886700" cy="439200"/>
          </a:xfrm>
        </p:spPr>
        <p:txBody>
          <a:bodyPr/>
          <a:lstStyle/>
          <a:p>
            <a:pPr algn="l"/>
            <a:r>
              <a:rPr lang="en-GB" sz="1600"/>
              <a:t>Interpersonal Skills</a:t>
            </a:r>
          </a:p>
        </p:txBody>
      </p:sp>
    </p:spTree>
    <p:extLst>
      <p:ext uri="{BB962C8B-B14F-4D97-AF65-F5344CB8AC3E}">
        <p14:creationId xmlns:p14="http://schemas.microsoft.com/office/powerpoint/2010/main" val="145311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5D52B-4308-4AD1-B4AA-82495B76B247}"/>
              </a:ext>
            </a:extLst>
          </p:cNvPr>
          <p:cNvSpPr>
            <a:spLocks noGrp="1"/>
          </p:cNvSpPr>
          <p:nvPr>
            <p:ph type="title"/>
          </p:nvPr>
        </p:nvSpPr>
        <p:spPr>
          <a:xfrm>
            <a:off x="628650" y="585216"/>
            <a:ext cx="7886700" cy="1325563"/>
          </a:xfrm>
        </p:spPr>
        <p:txBody>
          <a:bodyPr vert="horz" lIns="91440" tIns="45720" rIns="91440" bIns="45720" rtlCol="0">
            <a:normAutofit/>
          </a:bodyPr>
          <a:lstStyle/>
          <a:p>
            <a:pPr algn="ctr"/>
            <a:r>
              <a:rPr lang="en-US" b="1" kern="1200" dirty="0">
                <a:latin typeface="+mj-lt"/>
                <a:ea typeface="+mj-ea"/>
                <a:cs typeface="+mj-cs"/>
              </a:rPr>
              <a:t>Communication Cycle</a:t>
            </a:r>
          </a:p>
        </p:txBody>
      </p:sp>
      <p:pic>
        <p:nvPicPr>
          <p:cNvPr id="1026" name="Picture 2" descr="See the source image">
            <a:extLst>
              <a:ext uri="{FF2B5EF4-FFF2-40B4-BE49-F238E27FC236}">
                <a16:creationId xmlns:a16="http://schemas.microsoft.com/office/drawing/2014/main" id="{5781E0C4-0FD0-406B-A668-0779B74AAD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851" r="7216" b="3"/>
          <a:stretch/>
        </p:blipFill>
        <p:spPr bwMode="auto">
          <a:xfrm>
            <a:off x="1892808" y="1678661"/>
            <a:ext cx="5358384" cy="4193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9891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6F510-2E72-68D5-5B38-FA7F155FC484}"/>
              </a:ext>
            </a:extLst>
          </p:cNvPr>
          <p:cNvSpPr>
            <a:spLocks noGrp="1"/>
          </p:cNvSpPr>
          <p:nvPr>
            <p:ph type="title"/>
          </p:nvPr>
        </p:nvSpPr>
        <p:spPr>
          <a:xfrm>
            <a:off x="6380167" y="3730676"/>
            <a:ext cx="2729147" cy="2166836"/>
          </a:xfrm>
        </p:spPr>
        <p:txBody>
          <a:bodyPr vert="horz" lIns="68580" tIns="34290" rIns="68580" bIns="34290" rtlCol="0" anchor="b">
            <a:noAutofit/>
          </a:bodyPr>
          <a:lstStyle/>
          <a:p>
            <a:r>
              <a:rPr lang="en-US" sz="4800" b="1" dirty="0"/>
              <a:t>Break out room exercise:</a:t>
            </a:r>
            <a:br>
              <a:rPr lang="en-US" sz="3600" dirty="0"/>
            </a:br>
            <a:br>
              <a:rPr lang="en-US" sz="2700" dirty="0"/>
            </a:br>
            <a:r>
              <a:rPr lang="en-US" sz="2700" b="1" dirty="0"/>
              <a:t>Why is communication so important in the Hotel Industry?</a:t>
            </a:r>
            <a:br>
              <a:rPr lang="en-US" sz="2700" dirty="0"/>
            </a:br>
            <a:br>
              <a:rPr lang="en-US" sz="2700" dirty="0"/>
            </a:br>
            <a:br>
              <a:rPr lang="en-US" sz="2700" dirty="0"/>
            </a:br>
            <a:endParaRPr lang="en-US" sz="2700" dirty="0"/>
          </a:p>
        </p:txBody>
      </p:sp>
      <p:pic>
        <p:nvPicPr>
          <p:cNvPr id="5" name="Video 3" title="American Football Players">
            <a:hlinkClick r:id="" action="ppaction://media"/>
            <a:extLst>
              <a:ext uri="{FF2B5EF4-FFF2-40B4-BE49-F238E27FC236}">
                <a16:creationId xmlns:a16="http://schemas.microsoft.com/office/drawing/2014/main" id="{D7457A8B-F75B-33E9-82B0-0BE52333C77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4686" y="48026"/>
            <a:ext cx="6189133" cy="5849486"/>
          </a:xfrm>
          <a:prstGeom prst="rect">
            <a:avLst/>
          </a:prstGeom>
        </p:spPr>
      </p:pic>
    </p:spTree>
    <p:extLst>
      <p:ext uri="{BB962C8B-B14F-4D97-AF65-F5344CB8AC3E}">
        <p14:creationId xmlns:p14="http://schemas.microsoft.com/office/powerpoint/2010/main" val="3868532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058" fill="hold"/>
                                        <p:tgtEl>
                                          <p:spTgt spid="5"/>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0" repeatCount="indefinite"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55DFF-61CE-8EF1-69DB-267D752509A1}"/>
              </a:ext>
            </a:extLst>
          </p:cNvPr>
          <p:cNvSpPr>
            <a:spLocks noGrp="1"/>
          </p:cNvSpPr>
          <p:nvPr>
            <p:ph type="title"/>
          </p:nvPr>
        </p:nvSpPr>
        <p:spPr>
          <a:xfrm>
            <a:off x="3724072" y="629268"/>
            <a:ext cx="4939868" cy="1286160"/>
          </a:xfrm>
        </p:spPr>
        <p:txBody>
          <a:bodyPr vert="horz" lIns="91440" tIns="45720" rIns="91440" bIns="45720" rtlCol="0" anchor="b">
            <a:normAutofit/>
          </a:bodyPr>
          <a:lstStyle/>
          <a:p>
            <a:r>
              <a:rPr lang="en-US" sz="3100" dirty="0"/>
              <a:t>Why communication so important in Hotel industry?</a:t>
            </a:r>
          </a:p>
        </p:txBody>
      </p:sp>
      <p:sp>
        <p:nvSpPr>
          <p:cNvPr id="3" name="Vertical Text Placeholder 2">
            <a:extLst>
              <a:ext uri="{FF2B5EF4-FFF2-40B4-BE49-F238E27FC236}">
                <a16:creationId xmlns:a16="http://schemas.microsoft.com/office/drawing/2014/main" id="{E000BDC8-1C1E-98FC-8BE9-1D4EDBB7AC79}"/>
              </a:ext>
            </a:extLst>
          </p:cNvPr>
          <p:cNvSpPr>
            <a:spLocks noGrp="1"/>
          </p:cNvSpPr>
          <p:nvPr>
            <p:ph type="body" orient="vert" idx="1"/>
          </p:nvPr>
        </p:nvSpPr>
        <p:spPr>
          <a:xfrm>
            <a:off x="3724073" y="2438400"/>
            <a:ext cx="4939867" cy="3785419"/>
          </a:xfrm>
        </p:spPr>
        <p:txBody>
          <a:bodyPr vert="horz" lIns="91440" tIns="45720" rIns="91440" bIns="45720" rtlCol="0">
            <a:normAutofit/>
          </a:bodyPr>
          <a:lstStyle/>
          <a:p>
            <a:r>
              <a:rPr lang="en-US" sz="1800" dirty="0"/>
              <a:t>Enhances the guest experience</a:t>
            </a:r>
          </a:p>
          <a:p>
            <a:r>
              <a:rPr lang="en-US" sz="1800" dirty="0"/>
              <a:t>Valuing the guest feedback </a:t>
            </a:r>
          </a:p>
          <a:p>
            <a:r>
              <a:rPr lang="en-US" sz="1800" dirty="0"/>
              <a:t>Interdepartmental Communication</a:t>
            </a:r>
          </a:p>
          <a:p>
            <a:r>
              <a:rPr lang="en-US" sz="1800" dirty="0"/>
              <a:t>Builds guest and hotel repour</a:t>
            </a:r>
          </a:p>
          <a:p>
            <a:r>
              <a:rPr lang="en-US" sz="1800" dirty="0"/>
              <a:t>Solves conflicts </a:t>
            </a:r>
          </a:p>
          <a:p>
            <a:r>
              <a:rPr lang="en-US" sz="1800" dirty="0"/>
              <a:t>Creates an overall positive guest experience, for guests to benefit their future visit</a:t>
            </a:r>
          </a:p>
        </p:txBody>
      </p:sp>
      <p:pic>
        <p:nvPicPr>
          <p:cNvPr id="5" name="Picture 4" descr="Receptionist at front desk">
            <a:extLst>
              <a:ext uri="{FF2B5EF4-FFF2-40B4-BE49-F238E27FC236}">
                <a16:creationId xmlns:a16="http://schemas.microsoft.com/office/drawing/2014/main" id="{33945983-5978-5C42-D7FA-3EE547459583}"/>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3954" r="22207" b="-1"/>
          <a:stretch/>
        </p:blipFill>
        <p:spPr>
          <a:xfrm>
            <a:off x="20" y="10"/>
            <a:ext cx="3476673" cy="6857990"/>
          </a:xfrm>
          <a:prstGeom prst="rect">
            <a:avLst/>
          </a:prstGeom>
          <a:effectLst/>
        </p:spPr>
      </p:pic>
    </p:spTree>
    <p:extLst>
      <p:ext uri="{BB962C8B-B14F-4D97-AF65-F5344CB8AC3E}">
        <p14:creationId xmlns:p14="http://schemas.microsoft.com/office/powerpoint/2010/main" val="37899291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10 ways to have a better conversation | Celeste Headlee">
            <a:hlinkClick r:id="" action="ppaction://media"/>
            <a:extLst>
              <a:ext uri="{FF2B5EF4-FFF2-40B4-BE49-F238E27FC236}">
                <a16:creationId xmlns:a16="http://schemas.microsoft.com/office/drawing/2014/main" id="{14D05ED9-2B4A-B748-BEDA-FA869DFE930B}"/>
              </a:ext>
            </a:extLst>
          </p:cNvPr>
          <p:cNvPicPr>
            <a:picLocks noRot="1" noChangeAspect="1"/>
          </p:cNvPicPr>
          <p:nvPr>
            <a:videoFile r:link="rId1"/>
          </p:nvPr>
        </p:nvPicPr>
        <p:blipFill>
          <a:blip r:embed="rId4"/>
          <a:stretch>
            <a:fillRect/>
          </a:stretch>
        </p:blipFill>
        <p:spPr>
          <a:xfrm>
            <a:off x="0" y="620688"/>
            <a:ext cx="9144000" cy="5400600"/>
          </a:xfrm>
          <a:prstGeom prst="rect">
            <a:avLst/>
          </a:prstGeom>
        </p:spPr>
      </p:pic>
      <p:pic>
        <p:nvPicPr>
          <p:cNvPr id="5" name="Picture 6">
            <a:extLst>
              <a:ext uri="{FF2B5EF4-FFF2-40B4-BE49-F238E27FC236}">
                <a16:creationId xmlns:a16="http://schemas.microsoft.com/office/drawing/2014/main" id="{02B73328-3A28-394A-B756-C5D613FECE2A}"/>
              </a:ext>
            </a:extLst>
          </p:cNvPr>
          <p:cNvPicPr>
            <a:picLocks noChangeAspect="1"/>
          </p:cNvPicPr>
          <p:nvPr/>
        </p:nvPicPr>
        <p:blipFill>
          <a:blip r:embed="rId5"/>
          <a:srcRect/>
          <a:stretch>
            <a:fillRect/>
          </a:stretch>
        </p:blipFill>
        <p:spPr>
          <a:xfrm>
            <a:off x="113954" y="180765"/>
            <a:ext cx="805874" cy="295907"/>
          </a:xfrm>
          <a:prstGeom prst="rect">
            <a:avLst/>
          </a:prstGeom>
        </p:spPr>
      </p:pic>
      <p:sp>
        <p:nvSpPr>
          <p:cNvPr id="6" name="TextBox 5">
            <a:extLst>
              <a:ext uri="{FF2B5EF4-FFF2-40B4-BE49-F238E27FC236}">
                <a16:creationId xmlns:a16="http://schemas.microsoft.com/office/drawing/2014/main" id="{C67F9A02-001C-EF4D-B876-B36AEE367038}"/>
              </a:ext>
            </a:extLst>
          </p:cNvPr>
          <p:cNvSpPr txBox="1"/>
          <p:nvPr/>
        </p:nvSpPr>
        <p:spPr>
          <a:xfrm>
            <a:off x="1185233" y="33129"/>
            <a:ext cx="4028368" cy="646331"/>
          </a:xfrm>
          <a:prstGeom prst="rect">
            <a:avLst/>
          </a:prstGeom>
          <a:noFill/>
        </p:spPr>
        <p:txBody>
          <a:bodyPr wrap="square" rtlCol="0">
            <a:spAutoFit/>
          </a:bodyPr>
          <a:lstStyle/>
          <a:p>
            <a:r>
              <a:rPr lang="en-GB" sz="3600">
                <a:latin typeface="Freestyle Script" panose="030804020302050B0404" pitchFamily="66" charset="77"/>
              </a:rPr>
              <a:t>Celeste</a:t>
            </a:r>
          </a:p>
        </p:txBody>
      </p:sp>
    </p:spTree>
    <p:extLst>
      <p:ext uri="{BB962C8B-B14F-4D97-AF65-F5344CB8AC3E}">
        <p14:creationId xmlns:p14="http://schemas.microsoft.com/office/powerpoint/2010/main" val="510509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47FECE-598E-FA3E-C966-E954A5B59ABA}"/>
              </a:ext>
            </a:extLst>
          </p:cNvPr>
          <p:cNvSpPr>
            <a:spLocks noGrp="1"/>
          </p:cNvSpPr>
          <p:nvPr>
            <p:ph type="title"/>
          </p:nvPr>
        </p:nvSpPr>
        <p:spPr>
          <a:xfrm>
            <a:off x="0" y="545690"/>
            <a:ext cx="9144000" cy="852853"/>
          </a:xfrm>
        </p:spPr>
        <p:txBody>
          <a:bodyPr vert="horz" lIns="91440" tIns="45720" rIns="91440" bIns="45720" rtlCol="0" anchor="ctr">
            <a:normAutofit fontScale="90000"/>
          </a:bodyPr>
          <a:lstStyle/>
          <a:p>
            <a:pPr algn="ctr"/>
            <a:r>
              <a:rPr lang="en-US" sz="4800" b="1" kern="1200" dirty="0">
                <a:solidFill>
                  <a:schemeClr val="bg1"/>
                </a:solidFill>
                <a:latin typeface="+mj-lt"/>
                <a:ea typeface="+mj-ea"/>
                <a:cs typeface="+mj-cs"/>
              </a:rPr>
              <a:t>Visual Communication and Persuasion</a:t>
            </a:r>
          </a:p>
        </p:txBody>
      </p:sp>
      <p:pic>
        <p:nvPicPr>
          <p:cNvPr id="5" name="Picture 4">
            <a:extLst>
              <a:ext uri="{FF2B5EF4-FFF2-40B4-BE49-F238E27FC236}">
                <a16:creationId xmlns:a16="http://schemas.microsoft.com/office/drawing/2014/main" id="{6B06DB82-78B1-9729-009D-A142CCAAEF5E}"/>
              </a:ext>
            </a:extLst>
          </p:cNvPr>
          <p:cNvPicPr>
            <a:picLocks noChangeAspect="1"/>
          </p:cNvPicPr>
          <p:nvPr/>
        </p:nvPicPr>
        <p:blipFill>
          <a:blip r:embed="rId3"/>
          <a:stretch>
            <a:fillRect/>
          </a:stretch>
        </p:blipFill>
        <p:spPr>
          <a:xfrm>
            <a:off x="613263" y="1504605"/>
            <a:ext cx="7917473" cy="4394199"/>
          </a:xfrm>
          <a:prstGeom prst="rect">
            <a:avLst/>
          </a:prstGeom>
        </p:spPr>
      </p:pic>
    </p:spTree>
    <p:extLst>
      <p:ext uri="{BB962C8B-B14F-4D97-AF65-F5344CB8AC3E}">
        <p14:creationId xmlns:p14="http://schemas.microsoft.com/office/powerpoint/2010/main" val="27058593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C58EF-9781-4341-B732-F0FC36C8A1C5}"/>
              </a:ext>
            </a:extLst>
          </p:cNvPr>
          <p:cNvSpPr>
            <a:spLocks noGrp="1"/>
          </p:cNvSpPr>
          <p:nvPr>
            <p:ph type="title"/>
          </p:nvPr>
        </p:nvSpPr>
        <p:spPr>
          <a:xfrm>
            <a:off x="3340509" y="783217"/>
            <a:ext cx="2750575" cy="1062644"/>
          </a:xfrm>
        </p:spPr>
        <p:txBody>
          <a:bodyPr vert="horz" lIns="91440" tIns="45720" rIns="91440" bIns="45720" rtlCol="0" anchor="b">
            <a:normAutofit/>
          </a:bodyPr>
          <a:lstStyle/>
          <a:p>
            <a:r>
              <a:rPr lang="en-US" sz="4800" b="1" kern="1200" dirty="0">
                <a:solidFill>
                  <a:schemeClr val="tx1"/>
                </a:solidFill>
                <a:latin typeface="+mj-lt"/>
                <a:ea typeface="+mj-ea"/>
                <a:cs typeface="+mj-cs"/>
              </a:rPr>
              <a:t>Aristotle…</a:t>
            </a:r>
          </a:p>
        </p:txBody>
      </p:sp>
      <p:pic>
        <p:nvPicPr>
          <p:cNvPr id="5" name="Online Media 4" title="An Introduction to Ethos, Logos and Pathos">
            <a:hlinkClick r:id="" action="ppaction://media"/>
            <a:extLst>
              <a:ext uri="{FF2B5EF4-FFF2-40B4-BE49-F238E27FC236}">
                <a16:creationId xmlns:a16="http://schemas.microsoft.com/office/drawing/2014/main" id="{519B6620-1E40-4F5C-9CAD-AFD0DC857294}"/>
              </a:ext>
            </a:extLst>
          </p:cNvPr>
          <p:cNvPicPr>
            <a:picLocks noRot="1" noChangeAspect="1"/>
          </p:cNvPicPr>
          <p:nvPr>
            <a:videoFile r:link="rId1"/>
          </p:nvPr>
        </p:nvPicPr>
        <p:blipFill>
          <a:blip r:embed="rId3"/>
          <a:stretch>
            <a:fillRect/>
          </a:stretch>
        </p:blipFill>
        <p:spPr>
          <a:xfrm>
            <a:off x="1580104" y="2507257"/>
            <a:ext cx="5983792" cy="3380845"/>
          </a:xfrm>
          <a:prstGeom prst="rect">
            <a:avLst/>
          </a:prstGeom>
        </p:spPr>
      </p:pic>
    </p:spTree>
    <p:extLst>
      <p:ext uri="{BB962C8B-B14F-4D97-AF65-F5344CB8AC3E}">
        <p14:creationId xmlns:p14="http://schemas.microsoft.com/office/powerpoint/2010/main" val="741757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564962E-23A8-4A6A-B7D9-A5AE10DCCB19}"/>
              </a:ext>
            </a:extLst>
          </p:cNvPr>
          <p:cNvPicPr>
            <a:picLocks noGrp="1" noChangeAspect="1"/>
          </p:cNvPicPr>
          <p:nvPr>
            <p:ph idx="1"/>
          </p:nvPr>
        </p:nvPicPr>
        <p:blipFill>
          <a:blip r:embed="rId2"/>
          <a:stretch>
            <a:fillRect/>
          </a:stretch>
        </p:blipFill>
        <p:spPr>
          <a:xfrm>
            <a:off x="1601874" y="260648"/>
            <a:ext cx="5940251" cy="5108615"/>
          </a:xfrm>
          <a:noFill/>
        </p:spPr>
      </p:pic>
    </p:spTree>
    <p:extLst>
      <p:ext uri="{BB962C8B-B14F-4D97-AF65-F5344CB8AC3E}">
        <p14:creationId xmlns:p14="http://schemas.microsoft.com/office/powerpoint/2010/main" val="20009530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6F510-2E72-68D5-5B38-FA7F155FC484}"/>
              </a:ext>
            </a:extLst>
          </p:cNvPr>
          <p:cNvSpPr>
            <a:spLocks noGrp="1"/>
          </p:cNvSpPr>
          <p:nvPr>
            <p:ph type="title"/>
          </p:nvPr>
        </p:nvSpPr>
        <p:spPr>
          <a:xfrm>
            <a:off x="457201" y="365760"/>
            <a:ext cx="8515348" cy="1421898"/>
          </a:xfrm>
        </p:spPr>
        <p:txBody>
          <a:bodyPr vert="horz" lIns="91440" tIns="45720" rIns="91440" bIns="45720" rtlCol="0" anchor="b">
            <a:normAutofit fontScale="90000"/>
          </a:bodyPr>
          <a:lstStyle/>
          <a:p>
            <a:br>
              <a:rPr lang="en-US" sz="1200" dirty="0"/>
            </a:br>
            <a:r>
              <a:rPr lang="en-US" sz="5300" dirty="0"/>
              <a:t>Group exercise:</a:t>
            </a:r>
            <a:br>
              <a:rPr lang="en-US" sz="1200" kern="1200" dirty="0">
                <a:solidFill>
                  <a:schemeClr val="tx1"/>
                </a:solidFill>
                <a:latin typeface="+mj-lt"/>
                <a:ea typeface="+mj-ea"/>
                <a:cs typeface="+mj-cs"/>
              </a:rPr>
            </a:br>
            <a:r>
              <a:rPr lang="en-US" sz="3100" b="1" dirty="0"/>
              <a:t>Can you think of examples of Ethos, Logos and Pathos?</a:t>
            </a:r>
            <a:br>
              <a:rPr lang="en-US" sz="3100" kern="1200" dirty="0">
                <a:solidFill>
                  <a:schemeClr val="tx1"/>
                </a:solidFill>
              </a:rPr>
            </a:br>
            <a:br>
              <a:rPr lang="en-US" sz="1200" kern="1200" dirty="0">
                <a:solidFill>
                  <a:schemeClr val="tx1"/>
                </a:solidFill>
                <a:latin typeface="+mj-lt"/>
                <a:ea typeface="+mj-ea"/>
                <a:cs typeface="+mj-cs"/>
              </a:rPr>
            </a:br>
            <a:br>
              <a:rPr lang="en-US" sz="1200" kern="1200" dirty="0">
                <a:solidFill>
                  <a:schemeClr val="tx1"/>
                </a:solidFill>
                <a:latin typeface="+mj-lt"/>
                <a:ea typeface="+mj-ea"/>
                <a:cs typeface="+mj-cs"/>
              </a:rPr>
            </a:br>
            <a:endParaRPr lang="en-US" sz="1200" kern="1200" dirty="0">
              <a:solidFill>
                <a:schemeClr val="tx1"/>
              </a:solidFill>
              <a:latin typeface="+mj-lt"/>
              <a:ea typeface="+mj-ea"/>
              <a:cs typeface="+mj-cs"/>
            </a:endParaRPr>
          </a:p>
        </p:txBody>
      </p:sp>
      <p:pic>
        <p:nvPicPr>
          <p:cNvPr id="5" name="Video 3" title="Woman extending hand">
            <a:hlinkClick r:id="" action="ppaction://media"/>
            <a:extLst>
              <a:ext uri="{FF2B5EF4-FFF2-40B4-BE49-F238E27FC236}">
                <a16:creationId xmlns:a16="http://schemas.microsoft.com/office/drawing/2014/main" id="{45989F89-40B2-EA44-BE2F-0C466C0B8F8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28649" y="1591720"/>
            <a:ext cx="7886699" cy="4436267"/>
          </a:xfrm>
          <a:prstGeom prst="rect">
            <a:avLst/>
          </a:prstGeom>
        </p:spPr>
      </p:pic>
    </p:spTree>
    <p:extLst>
      <p:ext uri="{BB962C8B-B14F-4D97-AF65-F5344CB8AC3E}">
        <p14:creationId xmlns:p14="http://schemas.microsoft.com/office/powerpoint/2010/main" val="3810640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975" fill="hold"/>
                                        <p:tgtEl>
                                          <p:spTgt spid="5"/>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0" repeatCount="indefinite"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5E89B-B181-4CD1-BBAC-95DC264BFE72}"/>
              </a:ext>
            </a:extLst>
          </p:cNvPr>
          <p:cNvSpPr>
            <a:spLocks noGrp="1"/>
          </p:cNvSpPr>
          <p:nvPr>
            <p:ph type="title"/>
          </p:nvPr>
        </p:nvSpPr>
        <p:spPr>
          <a:xfrm>
            <a:off x="1292218" y="140508"/>
            <a:ext cx="6559564" cy="1143000"/>
          </a:xfrm>
        </p:spPr>
        <p:txBody>
          <a:bodyPr/>
          <a:lstStyle/>
          <a:p>
            <a:r>
              <a:rPr lang="en-GB" b="1" dirty="0"/>
              <a:t>Persuasive communication? </a:t>
            </a:r>
          </a:p>
        </p:txBody>
      </p:sp>
      <p:pic>
        <p:nvPicPr>
          <p:cNvPr id="7" name="Online Media 6" title="The Speech that Made Obama President">
            <a:hlinkClick r:id="" action="ppaction://media"/>
            <a:extLst>
              <a:ext uri="{FF2B5EF4-FFF2-40B4-BE49-F238E27FC236}">
                <a16:creationId xmlns:a16="http://schemas.microsoft.com/office/drawing/2014/main" id="{10BE57C9-75A4-4A02-B284-700A87D69110}"/>
              </a:ext>
            </a:extLst>
          </p:cNvPr>
          <p:cNvPicPr>
            <a:picLocks noGrp="1" noRot="1" noChangeAspect="1"/>
          </p:cNvPicPr>
          <p:nvPr>
            <p:ph sz="half" idx="1"/>
            <a:videoFile r:link="rId1"/>
          </p:nvPr>
        </p:nvPicPr>
        <p:blipFill>
          <a:blip r:embed="rId4"/>
          <a:stretch>
            <a:fillRect/>
          </a:stretch>
        </p:blipFill>
        <p:spPr>
          <a:xfrm>
            <a:off x="312738" y="873125"/>
            <a:ext cx="8558212" cy="4813300"/>
          </a:xfrm>
          <a:prstGeom prst="rect">
            <a:avLst/>
          </a:prstGeom>
        </p:spPr>
      </p:pic>
    </p:spTree>
    <p:extLst>
      <p:ext uri="{BB962C8B-B14F-4D97-AF65-F5344CB8AC3E}">
        <p14:creationId xmlns:p14="http://schemas.microsoft.com/office/powerpoint/2010/main" val="3223245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96901-AE44-035B-ECBD-CB6484A35D54}"/>
              </a:ext>
            </a:extLst>
          </p:cNvPr>
          <p:cNvSpPr>
            <a:spLocks noGrp="1"/>
          </p:cNvSpPr>
          <p:nvPr>
            <p:ph type="title"/>
          </p:nvPr>
        </p:nvSpPr>
        <p:spPr>
          <a:xfrm>
            <a:off x="1590060" y="306131"/>
            <a:ext cx="6506805" cy="1325563"/>
          </a:xfrm>
        </p:spPr>
        <p:txBody>
          <a:bodyPr/>
          <a:lstStyle/>
          <a:p>
            <a:r>
              <a:rPr lang="en-US" sz="4800" b="1" dirty="0"/>
              <a:t>Effective Communication</a:t>
            </a:r>
            <a:endParaRPr lang="en-GB" sz="4800" b="1" dirty="0"/>
          </a:p>
        </p:txBody>
      </p:sp>
      <p:pic>
        <p:nvPicPr>
          <p:cNvPr id="7" name="Online Media 6" title="How To Communicate Effectively With Customers">
            <a:hlinkClick r:id="" action="ppaction://media"/>
            <a:extLst>
              <a:ext uri="{FF2B5EF4-FFF2-40B4-BE49-F238E27FC236}">
                <a16:creationId xmlns:a16="http://schemas.microsoft.com/office/drawing/2014/main" id="{84633A8A-377C-27BC-E8CB-D1E1F5E010C3}"/>
              </a:ext>
            </a:extLst>
          </p:cNvPr>
          <p:cNvPicPr>
            <a:picLocks noGrp="1" noRot="1" noChangeAspect="1"/>
          </p:cNvPicPr>
          <p:nvPr>
            <p:ph idx="1"/>
            <a:videoFile r:link="rId1"/>
          </p:nvPr>
        </p:nvPicPr>
        <p:blipFill>
          <a:blip r:embed="rId4"/>
          <a:stretch>
            <a:fillRect/>
          </a:stretch>
        </p:blipFill>
        <p:spPr>
          <a:xfrm>
            <a:off x="721519" y="1253331"/>
            <a:ext cx="7700962" cy="4351338"/>
          </a:xfrm>
          <a:prstGeom prst="rect">
            <a:avLst/>
          </a:prstGeom>
        </p:spPr>
      </p:pic>
    </p:spTree>
    <p:extLst>
      <p:ext uri="{BB962C8B-B14F-4D97-AF65-F5344CB8AC3E}">
        <p14:creationId xmlns:p14="http://schemas.microsoft.com/office/powerpoint/2010/main" val="3871078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CBCC-A7E2-4340-B62E-461FAC1F1089}"/>
              </a:ext>
            </a:extLst>
          </p:cNvPr>
          <p:cNvSpPr>
            <a:spLocks noGrp="1"/>
          </p:cNvSpPr>
          <p:nvPr>
            <p:ph type="title"/>
          </p:nvPr>
        </p:nvSpPr>
        <p:spPr>
          <a:xfrm>
            <a:off x="535683" y="1207168"/>
            <a:ext cx="4320141" cy="668215"/>
          </a:xfrm>
        </p:spPr>
        <p:txBody>
          <a:bodyPr/>
          <a:lstStyle/>
          <a:p>
            <a:r>
              <a:rPr lang="en-US" sz="4800" b="1" dirty="0">
                <a:solidFill>
                  <a:srgbClr val="002060"/>
                </a:solidFill>
              </a:rPr>
              <a:t>Group </a:t>
            </a:r>
            <a:r>
              <a:rPr lang="en-GB" sz="4800" b="1" dirty="0">
                <a:solidFill>
                  <a:srgbClr val="002060"/>
                </a:solidFill>
              </a:rPr>
              <a:t>Activity:</a:t>
            </a:r>
            <a:endParaRPr lang="en-GB" sz="4800" dirty="0"/>
          </a:p>
        </p:txBody>
      </p:sp>
      <p:sp>
        <p:nvSpPr>
          <p:cNvPr id="3" name="Content Placeholder 2">
            <a:extLst>
              <a:ext uri="{FF2B5EF4-FFF2-40B4-BE49-F238E27FC236}">
                <a16:creationId xmlns:a16="http://schemas.microsoft.com/office/drawing/2014/main" id="{149B01DF-1DB9-4153-BFF0-81BD0DF60A48}"/>
              </a:ext>
            </a:extLst>
          </p:cNvPr>
          <p:cNvSpPr>
            <a:spLocks noGrp="1"/>
          </p:cNvSpPr>
          <p:nvPr>
            <p:ph idx="1"/>
          </p:nvPr>
        </p:nvSpPr>
        <p:spPr>
          <a:xfrm>
            <a:off x="3884612" y="457200"/>
            <a:ext cx="4629150" cy="4873625"/>
          </a:xfrm>
        </p:spPr>
        <p:txBody>
          <a:bodyPr/>
          <a:lstStyle/>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buNone/>
            </a:pPr>
            <a:endParaRPr lang="en-GB" dirty="0"/>
          </a:p>
        </p:txBody>
      </p:sp>
      <p:pic>
        <p:nvPicPr>
          <p:cNvPr id="6" name="Picture 5">
            <a:extLst>
              <a:ext uri="{FF2B5EF4-FFF2-40B4-BE49-F238E27FC236}">
                <a16:creationId xmlns:a16="http://schemas.microsoft.com/office/drawing/2014/main" id="{024BC044-EB25-A5DF-B367-15C993E52CCB}"/>
              </a:ext>
            </a:extLst>
          </p:cNvPr>
          <p:cNvPicPr>
            <a:picLocks noChangeAspect="1"/>
          </p:cNvPicPr>
          <p:nvPr/>
        </p:nvPicPr>
        <p:blipFill>
          <a:blip r:embed="rId3"/>
          <a:stretch>
            <a:fillRect/>
          </a:stretch>
        </p:blipFill>
        <p:spPr>
          <a:xfrm>
            <a:off x="4932025" y="1598499"/>
            <a:ext cx="3886537" cy="259102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1" name="TextBox 10">
            <a:extLst>
              <a:ext uri="{FF2B5EF4-FFF2-40B4-BE49-F238E27FC236}">
                <a16:creationId xmlns:a16="http://schemas.microsoft.com/office/drawing/2014/main" id="{3EB1A4EC-4B11-EBFE-0F7D-6CE4B79BEDD9}"/>
              </a:ext>
            </a:extLst>
          </p:cNvPr>
          <p:cNvSpPr txBox="1"/>
          <p:nvPr/>
        </p:nvSpPr>
        <p:spPr>
          <a:xfrm>
            <a:off x="283825" y="2432347"/>
            <a:ext cx="4572000" cy="295465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Answer the following 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How important is effective communication with the guest?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Describe a situation when you effectively communicated?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p>
        </p:txBody>
      </p:sp>
      <p:sp>
        <p:nvSpPr>
          <p:cNvPr id="13" name="TextBox 12">
            <a:extLst>
              <a:ext uri="{FF2B5EF4-FFF2-40B4-BE49-F238E27FC236}">
                <a16:creationId xmlns:a16="http://schemas.microsoft.com/office/drawing/2014/main" id="{5EB26935-C4BD-7EB2-2E37-8924C6971DBF}"/>
              </a:ext>
            </a:extLst>
          </p:cNvPr>
          <p:cNvSpPr txBox="1"/>
          <p:nvPr/>
        </p:nvSpPr>
        <p:spPr>
          <a:xfrm>
            <a:off x="283825" y="3830942"/>
            <a:ext cx="4572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12466273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48DCE-9D2C-8A28-EACA-DE1CC4F962A3}"/>
              </a:ext>
            </a:extLst>
          </p:cNvPr>
          <p:cNvSpPr>
            <a:spLocks noGrp="1"/>
          </p:cNvSpPr>
          <p:nvPr>
            <p:ph type="title"/>
          </p:nvPr>
        </p:nvSpPr>
        <p:spPr>
          <a:xfrm>
            <a:off x="4364189" y="914401"/>
            <a:ext cx="4866967" cy="1032386"/>
          </a:xfrm>
        </p:spPr>
        <p:txBody>
          <a:bodyPr vert="horz" lIns="91440" tIns="45720" rIns="91440" bIns="45720" rtlCol="0" anchor="b">
            <a:normAutofit/>
          </a:bodyPr>
          <a:lstStyle/>
          <a:p>
            <a:r>
              <a:rPr lang="en-US" sz="4800" b="1" dirty="0"/>
              <a:t>Miscommunication</a:t>
            </a:r>
          </a:p>
        </p:txBody>
      </p:sp>
      <p:pic>
        <p:nvPicPr>
          <p:cNvPr id="6" name="Picture 5">
            <a:extLst>
              <a:ext uri="{FF2B5EF4-FFF2-40B4-BE49-F238E27FC236}">
                <a16:creationId xmlns:a16="http://schemas.microsoft.com/office/drawing/2014/main" id="{A1843577-E5B7-BA18-C109-B8D7DF3BA323}"/>
              </a:ext>
            </a:extLst>
          </p:cNvPr>
          <p:cNvPicPr>
            <a:picLocks noChangeAspect="1"/>
          </p:cNvPicPr>
          <p:nvPr/>
        </p:nvPicPr>
        <p:blipFill rotWithShape="1">
          <a:blip r:embed="rId3"/>
          <a:srcRect l="21173" r="30650" b="2"/>
          <a:stretch/>
        </p:blipFill>
        <p:spPr>
          <a:xfrm>
            <a:off x="2" y="1587"/>
            <a:ext cx="4144296"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FAB5019F-8166-A8DB-B8D9-242D027F1A6E}"/>
              </a:ext>
            </a:extLst>
          </p:cNvPr>
          <p:cNvSpPr>
            <a:spLocks noGrp="1"/>
          </p:cNvSpPr>
          <p:nvPr>
            <p:ph idx="1"/>
          </p:nvPr>
        </p:nvSpPr>
        <p:spPr>
          <a:xfrm>
            <a:off x="4813300" y="2614612"/>
            <a:ext cx="3968747" cy="3752849"/>
          </a:xfrm>
        </p:spPr>
        <p:txBody>
          <a:bodyPr vert="horz" lIns="91440" tIns="45720" rIns="91440" bIns="45720" rtlCol="0">
            <a:normAutofit/>
          </a:bodyPr>
          <a:lstStyle/>
          <a:p>
            <a:pPr marL="0" indent="0">
              <a:buNone/>
            </a:pPr>
            <a:r>
              <a:rPr lang="en-US" sz="2400" b="0" i="0" dirty="0">
                <a:effectLst/>
              </a:rPr>
              <a:t>‘A </a:t>
            </a:r>
            <a:r>
              <a:rPr lang="en-US" sz="2400" b="1" i="0" dirty="0">
                <a:effectLst/>
              </a:rPr>
              <a:t>miscommunication</a:t>
            </a:r>
            <a:r>
              <a:rPr lang="en-US" sz="2400" b="0" i="0" dirty="0">
                <a:effectLst/>
              </a:rPr>
              <a:t> is a failure to communicate effectively’</a:t>
            </a:r>
          </a:p>
          <a:p>
            <a:r>
              <a:rPr lang="en-US" sz="2400" dirty="0"/>
              <a:t>Example ‘</a:t>
            </a:r>
            <a:r>
              <a:rPr lang="en-US" sz="2400" b="0" i="1" dirty="0">
                <a:effectLst/>
              </a:rPr>
              <a:t>Don’t let your marriage fall apart because of a simple miscommunication’.</a:t>
            </a:r>
          </a:p>
          <a:p>
            <a:endParaRPr lang="en-US" sz="1600" dirty="0"/>
          </a:p>
        </p:txBody>
      </p:sp>
    </p:spTree>
    <p:extLst>
      <p:ext uri="{BB962C8B-B14F-4D97-AF65-F5344CB8AC3E}">
        <p14:creationId xmlns:p14="http://schemas.microsoft.com/office/powerpoint/2010/main" val="34512314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8E95D-BF8A-18EE-AF1D-54A5C6A6CC93}"/>
              </a:ext>
            </a:extLst>
          </p:cNvPr>
          <p:cNvSpPr>
            <a:spLocks noGrp="1"/>
          </p:cNvSpPr>
          <p:nvPr>
            <p:ph type="title"/>
          </p:nvPr>
        </p:nvSpPr>
        <p:spPr>
          <a:xfrm>
            <a:off x="147484" y="294968"/>
            <a:ext cx="8849031" cy="1600200"/>
          </a:xfrm>
        </p:spPr>
        <p:txBody>
          <a:bodyPr/>
          <a:lstStyle/>
          <a:p>
            <a:pPr algn="ctr"/>
            <a:r>
              <a:rPr lang="en-US" sz="4800" b="1" dirty="0"/>
              <a:t>Miscommunication and how to avoid it</a:t>
            </a:r>
            <a:endParaRPr lang="en-GB" sz="4800" b="1" dirty="0"/>
          </a:p>
        </p:txBody>
      </p:sp>
      <p:pic>
        <p:nvPicPr>
          <p:cNvPr id="5" name="Online Media 4" title="How miscommunication happens (and how to avoid it) - Katherine Hampsten">
            <a:hlinkClick r:id="" action="ppaction://media"/>
            <a:extLst>
              <a:ext uri="{FF2B5EF4-FFF2-40B4-BE49-F238E27FC236}">
                <a16:creationId xmlns:a16="http://schemas.microsoft.com/office/drawing/2014/main" id="{1104111C-7A82-725F-C655-5A6014759FC3}"/>
              </a:ext>
            </a:extLst>
          </p:cNvPr>
          <p:cNvPicPr>
            <a:picLocks noGrp="1" noRot="1" noChangeAspect="1"/>
          </p:cNvPicPr>
          <p:nvPr>
            <p:ph idx="1"/>
            <a:videoFile r:link="rId1"/>
          </p:nvPr>
        </p:nvPicPr>
        <p:blipFill>
          <a:blip r:embed="rId3"/>
          <a:stretch>
            <a:fillRect/>
          </a:stretch>
        </p:blipFill>
        <p:spPr>
          <a:xfrm>
            <a:off x="1128251" y="1895168"/>
            <a:ext cx="6887497" cy="3892522"/>
          </a:xfrm>
          <a:prstGeom prst="rect">
            <a:avLst/>
          </a:prstGeom>
        </p:spPr>
      </p:pic>
    </p:spTree>
    <p:extLst>
      <p:ext uri="{BB962C8B-B14F-4D97-AF65-F5344CB8AC3E}">
        <p14:creationId xmlns:p14="http://schemas.microsoft.com/office/powerpoint/2010/main" val="2004498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227F1-537E-B8F4-61C8-19557E98016E}"/>
              </a:ext>
            </a:extLst>
          </p:cNvPr>
          <p:cNvSpPr>
            <a:spLocks noGrp="1"/>
          </p:cNvSpPr>
          <p:nvPr>
            <p:ph type="title"/>
          </p:nvPr>
        </p:nvSpPr>
        <p:spPr>
          <a:xfrm>
            <a:off x="4572000" y="759080"/>
            <a:ext cx="4602612" cy="1325563"/>
          </a:xfrm>
        </p:spPr>
        <p:txBody>
          <a:bodyPr vert="horz" lIns="91440" tIns="45720" rIns="91440" bIns="45720" rtlCol="0" anchor="ctr">
            <a:normAutofit fontScale="90000"/>
          </a:bodyPr>
          <a:lstStyle/>
          <a:p>
            <a:r>
              <a:rPr lang="en-US" dirty="0"/>
              <a:t>How to avoid miscommunication?</a:t>
            </a:r>
          </a:p>
        </p:txBody>
      </p:sp>
      <p:sp>
        <p:nvSpPr>
          <p:cNvPr id="11" name="Freeform: Shape 1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612"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Content Placeholder 5">
            <a:extLst>
              <a:ext uri="{FF2B5EF4-FFF2-40B4-BE49-F238E27FC236}">
                <a16:creationId xmlns:a16="http://schemas.microsoft.com/office/drawing/2014/main" id="{1DCC342C-20E5-9109-E8E4-217770F96CEF}"/>
              </a:ext>
            </a:extLst>
          </p:cNvPr>
          <p:cNvPicPr>
            <a:picLocks noGrp="1" noChangeAspect="1"/>
          </p:cNvPicPr>
          <p:nvPr>
            <p:ph sz="half" idx="2"/>
          </p:nvPr>
        </p:nvPicPr>
        <p:blipFill rotWithShape="1">
          <a:blip r:embed="rId3"/>
          <a:srcRect l="4208" r="36904" b="-1"/>
          <a:stretch/>
        </p:blipFill>
        <p:spPr>
          <a:xfrm>
            <a:off x="20" y="2"/>
            <a:ext cx="439777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994EC588-1DE9-0C22-1680-D43413D61766}"/>
              </a:ext>
            </a:extLst>
          </p:cNvPr>
          <p:cNvSpPr>
            <a:spLocks noGrp="1"/>
          </p:cNvSpPr>
          <p:nvPr>
            <p:ph sz="half" idx="1"/>
          </p:nvPr>
        </p:nvSpPr>
        <p:spPr>
          <a:xfrm>
            <a:off x="4716868" y="2279018"/>
            <a:ext cx="3944786" cy="3375920"/>
          </a:xfrm>
        </p:spPr>
        <p:txBody>
          <a:bodyPr vert="horz" lIns="91440" tIns="45720" rIns="91440" bIns="45720" rtlCol="0" anchor="t">
            <a:normAutofit/>
          </a:bodyPr>
          <a:lstStyle/>
          <a:p>
            <a:r>
              <a:rPr lang="en-US" sz="2400" dirty="0"/>
              <a:t>Use clear and effective communication</a:t>
            </a:r>
          </a:p>
          <a:p>
            <a:r>
              <a:rPr lang="en-US" sz="2400" dirty="0"/>
              <a:t>Understand body language</a:t>
            </a:r>
          </a:p>
          <a:p>
            <a:r>
              <a:rPr lang="en-US" sz="2400" dirty="0"/>
              <a:t>Be a good listener</a:t>
            </a:r>
          </a:p>
          <a:p>
            <a:r>
              <a:rPr lang="en-US" sz="2400" dirty="0"/>
              <a:t>Improve electronic communication</a:t>
            </a:r>
          </a:p>
        </p:txBody>
      </p:sp>
    </p:spTree>
    <p:extLst>
      <p:ext uri="{BB962C8B-B14F-4D97-AF65-F5344CB8AC3E}">
        <p14:creationId xmlns:p14="http://schemas.microsoft.com/office/powerpoint/2010/main" val="2190798671"/>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528C-2FAE-6932-E514-E69634D0735C}"/>
              </a:ext>
            </a:extLst>
          </p:cNvPr>
          <p:cNvSpPr>
            <a:spLocks noGrp="1"/>
          </p:cNvSpPr>
          <p:nvPr>
            <p:ph type="title"/>
          </p:nvPr>
        </p:nvSpPr>
        <p:spPr/>
        <p:txBody>
          <a:bodyPr/>
          <a:lstStyle/>
          <a:p>
            <a:r>
              <a:rPr lang="en-US" b="1" dirty="0"/>
              <a:t>Assignment One - </a:t>
            </a:r>
            <a:r>
              <a:rPr lang="en-GB" sz="3300" dirty="0"/>
              <a:t>Due: </a:t>
            </a:r>
            <a:r>
              <a:rPr lang="en-GB" b="1" dirty="0"/>
              <a:t>28</a:t>
            </a:r>
            <a:r>
              <a:rPr lang="en-GB" b="1" baseline="30000" dirty="0"/>
              <a:t>th</a:t>
            </a:r>
            <a:r>
              <a:rPr lang="en-GB" sz="3300" b="1" dirty="0"/>
              <a:t> October 2022, 23h55</a:t>
            </a:r>
            <a:br>
              <a:rPr lang="en-GB" sz="3300" b="1" dirty="0"/>
            </a:br>
            <a:endParaRPr lang="en-GB" b="1" dirty="0"/>
          </a:p>
        </p:txBody>
      </p:sp>
      <p:sp>
        <p:nvSpPr>
          <p:cNvPr id="3" name="Content Placeholder 2">
            <a:extLst>
              <a:ext uri="{FF2B5EF4-FFF2-40B4-BE49-F238E27FC236}">
                <a16:creationId xmlns:a16="http://schemas.microsoft.com/office/drawing/2014/main" id="{00C51A9D-6EBF-0E8A-5073-4F2D695EB727}"/>
              </a:ext>
            </a:extLst>
          </p:cNvPr>
          <p:cNvSpPr>
            <a:spLocks noGrp="1"/>
          </p:cNvSpPr>
          <p:nvPr>
            <p:ph sz="half" idx="1"/>
          </p:nvPr>
        </p:nvSpPr>
        <p:spPr>
          <a:xfrm>
            <a:off x="312027" y="1760938"/>
            <a:ext cx="4101662" cy="2899295"/>
          </a:xfrm>
        </p:spPr>
        <p:txBody>
          <a:bodyPr/>
          <a:lstStyle/>
          <a:p>
            <a:pPr algn="just"/>
            <a:r>
              <a:rPr lang="en-GB" sz="1800" dirty="0"/>
              <a:t>This part of the assignment will require you to compile a Student Journal entry, based on </a:t>
            </a:r>
            <a:r>
              <a:rPr lang="en-GB" sz="1800" b="1" dirty="0"/>
              <a:t>one</a:t>
            </a:r>
            <a:r>
              <a:rPr lang="en-GB" sz="1800" dirty="0"/>
              <a:t> of the following topics:</a:t>
            </a:r>
          </a:p>
          <a:p>
            <a:pPr marL="0" indent="0" algn="just">
              <a:buNone/>
            </a:pPr>
            <a:endParaRPr lang="en-GB" sz="1800" dirty="0"/>
          </a:p>
          <a:p>
            <a:pPr marL="0" indent="0">
              <a:buNone/>
            </a:pPr>
            <a:r>
              <a:rPr lang="en-GB" sz="1800" b="1" dirty="0"/>
              <a:t>• Property Management Software in the front office </a:t>
            </a:r>
          </a:p>
          <a:p>
            <a:pPr marL="0" indent="0">
              <a:buNone/>
            </a:pPr>
            <a:r>
              <a:rPr lang="en-GB" sz="1800" b="1" dirty="0"/>
              <a:t>• The role and function of the Front Office in the Hotel Operation</a:t>
            </a:r>
            <a:endParaRPr lang="en-GB" b="1" dirty="0"/>
          </a:p>
          <a:p>
            <a:endParaRPr lang="en-GB" dirty="0"/>
          </a:p>
        </p:txBody>
      </p:sp>
      <p:sp>
        <p:nvSpPr>
          <p:cNvPr id="4" name="Content Placeholder 3">
            <a:extLst>
              <a:ext uri="{FF2B5EF4-FFF2-40B4-BE49-F238E27FC236}">
                <a16:creationId xmlns:a16="http://schemas.microsoft.com/office/drawing/2014/main" id="{AFCEA37C-A929-B216-87F1-32EF6C6EA554}"/>
              </a:ext>
            </a:extLst>
          </p:cNvPr>
          <p:cNvSpPr>
            <a:spLocks noGrp="1"/>
          </p:cNvSpPr>
          <p:nvPr>
            <p:ph sz="half" idx="2"/>
          </p:nvPr>
        </p:nvSpPr>
        <p:spPr>
          <a:xfrm>
            <a:off x="4413689" y="1124744"/>
            <a:ext cx="4375588" cy="2899295"/>
          </a:xfrm>
        </p:spPr>
        <p:txBody>
          <a:bodyPr/>
          <a:lstStyle/>
          <a:p>
            <a:pPr marL="214313" indent="-214313" algn="just"/>
            <a:r>
              <a:rPr lang="en-GB" sz="1600" dirty="0"/>
              <a:t>You must include personal reflections and link your written work to industry discussion. Describe how you will be able to apply theoretical knowledge whilst working in industry.</a:t>
            </a:r>
          </a:p>
          <a:p>
            <a:pPr marL="214313" indent="-214313" algn="just"/>
            <a:r>
              <a:rPr lang="en-GB" sz="1600" dirty="0"/>
              <a:t>Discuss why the topic is important in the hospitality industry.</a:t>
            </a:r>
          </a:p>
          <a:p>
            <a:pPr marL="214313" indent="-214313" algn="just"/>
            <a:r>
              <a:rPr lang="en-GB" sz="1600" dirty="0"/>
              <a:t>Consider the appropriate content available on Moodle and experiences. </a:t>
            </a:r>
          </a:p>
          <a:p>
            <a:pPr marL="214313" indent="-214313" algn="just"/>
            <a:r>
              <a:rPr lang="en-GB" sz="1600" dirty="0"/>
              <a:t>What is your knowledge of the topic and what have you learnt? </a:t>
            </a:r>
          </a:p>
          <a:p>
            <a:pPr marL="214313" indent="-214313" algn="just"/>
            <a:r>
              <a:rPr lang="en-GB" sz="1600" dirty="0"/>
              <a:t>Provide a brief summary on what new skills / knowledge you have acquired. </a:t>
            </a:r>
          </a:p>
          <a:p>
            <a:pPr marL="214313" indent="-214313" algn="just"/>
            <a:r>
              <a:rPr lang="en-GB" sz="1600" dirty="0"/>
              <a:t>How will you apply your knowledge in the future? </a:t>
            </a:r>
          </a:p>
          <a:p>
            <a:pPr marL="214313" indent="-214313" algn="just"/>
            <a:r>
              <a:rPr lang="en-GB" sz="1600" dirty="0"/>
              <a:t>What are your personal reflections?</a:t>
            </a:r>
            <a:endParaRPr lang="en-GB" sz="2000" dirty="0"/>
          </a:p>
          <a:p>
            <a:endParaRPr lang="en-GB" dirty="0"/>
          </a:p>
        </p:txBody>
      </p:sp>
    </p:spTree>
    <p:extLst>
      <p:ext uri="{BB962C8B-B14F-4D97-AF65-F5344CB8AC3E}">
        <p14:creationId xmlns:p14="http://schemas.microsoft.com/office/powerpoint/2010/main" val="2234972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528C-2FAE-6932-E514-E69634D0735C}"/>
              </a:ext>
            </a:extLst>
          </p:cNvPr>
          <p:cNvSpPr>
            <a:spLocks noGrp="1"/>
          </p:cNvSpPr>
          <p:nvPr>
            <p:ph type="title"/>
          </p:nvPr>
        </p:nvSpPr>
        <p:spPr/>
        <p:txBody>
          <a:bodyPr/>
          <a:lstStyle/>
          <a:p>
            <a:r>
              <a:rPr lang="en-US" b="1" dirty="0"/>
              <a:t>Assignment Two - </a:t>
            </a:r>
            <a:r>
              <a:rPr lang="en-GB" sz="3300" dirty="0"/>
              <a:t>Due: </a:t>
            </a:r>
            <a:r>
              <a:rPr lang="en-GB" sz="3300" b="1" dirty="0"/>
              <a:t>W/C 14th November 2022</a:t>
            </a:r>
            <a:br>
              <a:rPr lang="en-GB" sz="3300" b="1" dirty="0"/>
            </a:br>
            <a:endParaRPr lang="en-GB" b="1" dirty="0"/>
          </a:p>
        </p:txBody>
      </p:sp>
      <p:sp>
        <p:nvSpPr>
          <p:cNvPr id="3" name="Content Placeholder 2">
            <a:extLst>
              <a:ext uri="{FF2B5EF4-FFF2-40B4-BE49-F238E27FC236}">
                <a16:creationId xmlns:a16="http://schemas.microsoft.com/office/drawing/2014/main" id="{00C51A9D-6EBF-0E8A-5073-4F2D695EB727}"/>
              </a:ext>
            </a:extLst>
          </p:cNvPr>
          <p:cNvSpPr>
            <a:spLocks noGrp="1"/>
          </p:cNvSpPr>
          <p:nvPr>
            <p:ph sz="half" idx="1"/>
          </p:nvPr>
        </p:nvSpPr>
        <p:spPr>
          <a:xfrm>
            <a:off x="312027" y="1760938"/>
            <a:ext cx="4101662" cy="2899295"/>
          </a:xfrm>
        </p:spPr>
        <p:txBody>
          <a:bodyPr/>
          <a:lstStyle/>
          <a:p>
            <a:pPr marL="0" indent="0">
              <a:buNone/>
            </a:pPr>
            <a:r>
              <a:rPr lang="en-US" sz="2400" b="1" dirty="0"/>
              <a:t>Customer service resolution</a:t>
            </a:r>
            <a:endParaRPr lang="en-US" sz="2400" dirty="0"/>
          </a:p>
          <a:p>
            <a:pPr marL="0" indent="0">
              <a:buNone/>
            </a:pPr>
            <a:r>
              <a:rPr lang="en-US" sz="2400" dirty="0"/>
              <a:t>You will be assessed during the week commencing 14th of November 2022. Individual time slots will be arranged by your lecturer. Practical assignment: In this scenario, you are working in a 4* hotel as part of the Front Office Team. </a:t>
            </a:r>
          </a:p>
        </p:txBody>
      </p:sp>
      <p:sp>
        <p:nvSpPr>
          <p:cNvPr id="4" name="Content Placeholder 3">
            <a:extLst>
              <a:ext uri="{FF2B5EF4-FFF2-40B4-BE49-F238E27FC236}">
                <a16:creationId xmlns:a16="http://schemas.microsoft.com/office/drawing/2014/main" id="{AFCEA37C-A929-B216-87F1-32EF6C6EA554}"/>
              </a:ext>
            </a:extLst>
          </p:cNvPr>
          <p:cNvSpPr>
            <a:spLocks noGrp="1"/>
          </p:cNvSpPr>
          <p:nvPr>
            <p:ph sz="half" idx="2"/>
          </p:nvPr>
        </p:nvSpPr>
        <p:spPr>
          <a:xfrm>
            <a:off x="4413689" y="1124744"/>
            <a:ext cx="4375588" cy="2899295"/>
          </a:xfrm>
        </p:spPr>
        <p:txBody>
          <a:bodyPr/>
          <a:lstStyle/>
          <a:p>
            <a:pPr marL="0" indent="0" algn="just">
              <a:buNone/>
            </a:pPr>
            <a:endParaRPr lang="en-GB" sz="1600" dirty="0"/>
          </a:p>
          <a:p>
            <a:r>
              <a:rPr lang="en-US" sz="2000" dirty="0"/>
              <a:t>This assignment will be in the form of a role play, where your lecturer will play the part of the guest.</a:t>
            </a:r>
          </a:p>
          <a:p>
            <a:r>
              <a:rPr lang="en-US" sz="2000" dirty="0"/>
              <a:t>Communication skills will be explored throughout content and practical experiences. </a:t>
            </a:r>
          </a:p>
          <a:p>
            <a:r>
              <a:rPr lang="en-US" sz="2000" dirty="0"/>
              <a:t>You are a member of the Front Office team and will be assessed on one of the following tasks: </a:t>
            </a:r>
          </a:p>
          <a:p>
            <a:r>
              <a:rPr lang="en-US" sz="2000" dirty="0"/>
              <a:t>Maintenance issue </a:t>
            </a:r>
          </a:p>
          <a:p>
            <a:r>
              <a:rPr lang="en-US" sz="2000" dirty="0"/>
              <a:t>Dirty room </a:t>
            </a:r>
          </a:p>
          <a:p>
            <a:r>
              <a:rPr lang="en-US" sz="2000" dirty="0"/>
              <a:t>Corporate guest </a:t>
            </a:r>
          </a:p>
          <a:p>
            <a:r>
              <a:rPr lang="en-US" sz="2000" dirty="0"/>
              <a:t>Fully booked hotel</a:t>
            </a:r>
            <a:endParaRPr lang="en-GB" sz="2000" dirty="0"/>
          </a:p>
          <a:p>
            <a:endParaRPr lang="en-GB" dirty="0"/>
          </a:p>
        </p:txBody>
      </p:sp>
    </p:spTree>
    <p:extLst>
      <p:ext uri="{BB962C8B-B14F-4D97-AF65-F5344CB8AC3E}">
        <p14:creationId xmlns:p14="http://schemas.microsoft.com/office/powerpoint/2010/main" val="16164710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487836" y="4928233"/>
            <a:ext cx="8176104" cy="1236440"/>
          </a:xfrm>
          <a:noFill/>
        </p:spPr>
        <p:txBody>
          <a:bodyPr vert="horz" lIns="91440" tIns="45720" rIns="91440" bIns="45720" rtlCol="0" anchor="b">
            <a:normAutofit/>
          </a:bodyPr>
          <a:lstStyle/>
          <a:p>
            <a:pPr marL="0" marR="0" lvl="0" indent="0" algn="ctr" fontAlgn="auto">
              <a:spcAft>
                <a:spcPts val="0"/>
              </a:spcAft>
              <a:buClrTx/>
              <a:buSzTx/>
              <a:tabLst/>
              <a:defRPr/>
            </a:pPr>
            <a:r>
              <a:rPr kumimoji="0" lang="en-US" sz="2700" b="1" i="1" u="none" strike="noStrike" cap="none" spc="0" normalizeH="0" baseline="0" noProof="0" dirty="0">
                <a:ln>
                  <a:noFill/>
                </a:ln>
                <a:effectLst/>
                <a:uLnTx/>
                <a:uFillTx/>
              </a:rPr>
              <a:t>Reading week next week. I look forward to seeing you    </a:t>
            </a:r>
            <a:r>
              <a:rPr lang="en-US" sz="2700" b="1" i="1" dirty="0"/>
              <a:t>W/C 31</a:t>
            </a:r>
            <a:r>
              <a:rPr lang="en-US" sz="2700" b="1" i="1" baseline="30000" dirty="0"/>
              <a:t>st</a:t>
            </a:r>
            <a:r>
              <a:rPr lang="en-US" sz="2700" b="1" i="1" dirty="0"/>
              <a:t> October</a:t>
            </a:r>
            <a:r>
              <a:rPr kumimoji="0" lang="en-US" sz="2700" b="1" i="1" u="none" strike="noStrike" cap="none" spc="0" normalizeH="0" baseline="0" noProof="0" dirty="0">
                <a:ln>
                  <a:noFill/>
                </a:ln>
                <a:effectLst/>
                <a:uLnTx/>
                <a:uFillTx/>
              </a:rPr>
              <a:t>. </a:t>
            </a:r>
            <a:r>
              <a:rPr lang="en-US" sz="2700" b="1" i="1" dirty="0"/>
              <a:t>I</a:t>
            </a:r>
            <a:r>
              <a:rPr kumimoji="0" lang="en-US" sz="2700" b="1" i="1" u="none" strike="noStrike" cap="none" spc="0" normalizeH="0" baseline="0" noProof="0" dirty="0">
                <a:ln>
                  <a:noFill/>
                </a:ln>
                <a:effectLst/>
                <a:uLnTx/>
                <a:uFillTx/>
              </a:rPr>
              <a:t>f you have any questions in the meantime, please send an email</a:t>
            </a:r>
            <a:r>
              <a:rPr lang="en-US" sz="2800" b="1" dirty="0">
                <a:hlinkClick r:id="rId2"/>
              </a:rPr>
              <a:t> </a:t>
            </a:r>
            <a:r>
              <a:rPr lang="en-US" sz="2800" b="1" i="1" dirty="0">
                <a:hlinkClick r:id="rId2"/>
              </a:rPr>
              <a:t>l.blake@uwtsd.ac.uk</a:t>
            </a:r>
            <a:r>
              <a:rPr kumimoji="0" lang="en-US" sz="2700" b="1" i="1" u="none" strike="noStrike" cap="none" spc="0" normalizeH="0" baseline="0" noProof="0" dirty="0">
                <a:ln>
                  <a:noFill/>
                </a:ln>
                <a:effectLst/>
                <a:uLnTx/>
                <a:uFillTx/>
              </a:rPr>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3"/>
          <a:stretch>
            <a:fillRect/>
          </a:stretch>
        </p:blipFill>
        <p:spPr>
          <a:xfrm>
            <a:off x="2853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2627096" y="70998"/>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3865404959"/>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09DA66B2-80AC-40B6-96E6-6C87C8E57D1C}" vid="{961AAF47-5C56-4E69-8FEF-1456AF392760}"/>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e64d6fd-104f-4775-b027-3bb9d4227659">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1f5f6ec95bb0a48820e02e38d02848a0">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01c3316f0dd2ce296747dced19a367aa"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e7a15d4-c698-4f99-9f68-49b1414f3841"/>
    <ds:schemaRef ds:uri="6e64d6fd-104f-4775-b027-3bb9d42276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4C6E9CE1-F54B-4514-9351-01B5C21230E0}">
  <ds:schemaRefs>
    <ds:schemaRef ds:uri="3e7a15d4-c698-4f99-9f68-49b1414f3841"/>
    <ds:schemaRef ds:uri="6e64d6fd-104f-4775-b027-3bb9d42276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Theme1</Template>
  <TotalTime>1185</TotalTime>
  <Words>3150</Words>
  <Application>Microsoft Office PowerPoint</Application>
  <PresentationFormat>On-screen Show (4:3)</PresentationFormat>
  <Paragraphs>244</Paragraphs>
  <Slides>34</Slides>
  <Notes>29</Notes>
  <HiddenSlides>0</HiddenSlides>
  <MMClips>11</MMClips>
  <ScaleCrop>false</ScaleCrop>
  <HeadingPairs>
    <vt:vector size="6" baseType="variant">
      <vt:variant>
        <vt:lpstr>Fonts Used</vt:lpstr>
      </vt:variant>
      <vt:variant>
        <vt:i4>15</vt:i4>
      </vt:variant>
      <vt:variant>
        <vt:lpstr>Theme</vt:lpstr>
      </vt:variant>
      <vt:variant>
        <vt:i4>17</vt:i4>
      </vt:variant>
      <vt:variant>
        <vt:lpstr>Slide Titles</vt:lpstr>
      </vt:variant>
      <vt:variant>
        <vt:i4>34</vt:i4>
      </vt:variant>
    </vt:vector>
  </HeadingPairs>
  <TitlesOfParts>
    <vt:vector size="66" baseType="lpstr">
      <vt:lpstr>Arial</vt:lpstr>
      <vt:lpstr>Arial</vt:lpstr>
      <vt:lpstr>Calibri</vt:lpstr>
      <vt:lpstr>Calibri Light</vt:lpstr>
      <vt:lpstr>Carlito</vt:lpstr>
      <vt:lpstr>Freestyle Script</vt:lpstr>
      <vt:lpstr>graphikweb-regular</vt:lpstr>
      <vt:lpstr>Myriad Pro</vt:lpstr>
      <vt:lpstr>Open Sans</vt:lpstr>
      <vt:lpstr>PT Serif</vt:lpstr>
      <vt:lpstr>roboto</vt:lpstr>
      <vt:lpstr>SuisseIntl-Book</vt:lpstr>
      <vt:lpstr>SuisseIntl-SemiBold</vt:lpstr>
      <vt:lpstr>Times New Roman</vt:lpstr>
      <vt:lpstr>var(--h4_typography-font-family)</vt:lpstr>
      <vt:lpstr>Theme1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3</vt:lpstr>
      <vt:lpstr>20140311PresentationUWTSDTemplate</vt:lpstr>
      <vt:lpstr>BA International Hotel Management  Hotel Administration &amp; Front Office Operations   BMIH4004  Week Four</vt:lpstr>
      <vt:lpstr>Module Outcomes</vt:lpstr>
      <vt:lpstr>Content – Week 4</vt:lpstr>
      <vt:lpstr>Communication</vt:lpstr>
      <vt:lpstr>PowerPoint Presentation</vt:lpstr>
      <vt:lpstr>Break out room exercise:  What does communication mean to you?  How many ways do we communicate?  </vt:lpstr>
      <vt:lpstr>Types of communication</vt:lpstr>
      <vt:lpstr>PowerPoint Presentation</vt:lpstr>
      <vt:lpstr>Communication</vt:lpstr>
      <vt:lpstr>Verbal Communication</vt:lpstr>
      <vt:lpstr>Nonverbal  Communication</vt:lpstr>
      <vt:lpstr>Paraverbal Communication</vt:lpstr>
      <vt:lpstr>Imagine a world without effective communication, what would that be like?</vt:lpstr>
      <vt:lpstr>Group Activity:</vt:lpstr>
      <vt:lpstr>Digital Communication</vt:lpstr>
      <vt:lpstr>Approaches to communication</vt:lpstr>
      <vt:lpstr>Interpersonal Skills</vt:lpstr>
      <vt:lpstr>Communication Cycle</vt:lpstr>
      <vt:lpstr>Break out room exercise:  Why is communication so important in the Hotel Industry?   </vt:lpstr>
      <vt:lpstr>Why communication so important in Hotel industry?</vt:lpstr>
      <vt:lpstr>PowerPoint Presentation</vt:lpstr>
      <vt:lpstr>Visual Communication and Persuasion</vt:lpstr>
      <vt:lpstr>Aristotle…</vt:lpstr>
      <vt:lpstr>PowerPoint Presentation</vt:lpstr>
      <vt:lpstr> Group exercise: Can you think of examples of Ethos, Logos and Pathos?   </vt:lpstr>
      <vt:lpstr>Persuasive communication? </vt:lpstr>
      <vt:lpstr>Effective Communication</vt:lpstr>
      <vt:lpstr>Group Activity:</vt:lpstr>
      <vt:lpstr>Miscommunication</vt:lpstr>
      <vt:lpstr>Miscommunication and how to avoid it</vt:lpstr>
      <vt:lpstr>How to avoid miscommunication?</vt:lpstr>
      <vt:lpstr>Assignment One - Due: 28th October 2022, 23h55 </vt:lpstr>
      <vt:lpstr>Assignment Two - Due: W/C 14th November 2022 </vt:lpstr>
      <vt:lpstr>Reading week next week. I look forward to seeing you    W/C 31st October. If you have any questions in the meantime, please send an email l.blake@uwtsd.ac.uk.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Laurence Blake</cp:lastModifiedBy>
  <cp:revision>69</cp:revision>
  <cp:lastPrinted>2021-02-09T09:21:09Z</cp:lastPrinted>
  <dcterms:created xsi:type="dcterms:W3CDTF">2015-04-14T15:21:28Z</dcterms:created>
  <dcterms:modified xsi:type="dcterms:W3CDTF">2022-11-21T06:59:30Z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ies>
</file>