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6"/>
  </p:notesMasterIdLst>
  <p:sldIdLst>
    <p:sldId id="262" r:id="rId2"/>
    <p:sldId id="260" r:id="rId3"/>
    <p:sldId id="261" r:id="rId4"/>
    <p:sldId id="258" r:id="rId5"/>
    <p:sldId id="259" r:id="rId6"/>
    <p:sldId id="265" r:id="rId7"/>
    <p:sldId id="276" r:id="rId8"/>
    <p:sldId id="275" r:id="rId9"/>
    <p:sldId id="274" r:id="rId10"/>
    <p:sldId id="273" r:id="rId11"/>
    <p:sldId id="272" r:id="rId12"/>
    <p:sldId id="271" r:id="rId13"/>
    <p:sldId id="270" r:id="rId14"/>
    <p:sldId id="269" r:id="rId15"/>
    <p:sldId id="268" r:id="rId16"/>
    <p:sldId id="267" r:id="rId17"/>
    <p:sldId id="266" r:id="rId18"/>
    <p:sldId id="283" r:id="rId19"/>
    <p:sldId id="282" r:id="rId20"/>
    <p:sldId id="281" r:id="rId21"/>
    <p:sldId id="280" r:id="rId22"/>
    <p:sldId id="279" r:id="rId23"/>
    <p:sldId id="284" r:id="rId24"/>
    <p:sldId id="27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2CADFA-8EF9-E702-DEE9-616181D58761}" v="10" dt="2021-03-03T00:02:42.359"/>
    <p1510:client id="{9B4B0F04-9D53-E1A8-1D7C-312882AE4B50}" v="274" dt="2021-03-02T12:18:01.558"/>
    <p1510:client id="{A7130EB1-944E-4D72-BE2F-32CD6D43F53D}" v="7" dt="2021-03-02T15:43:04.088"/>
    <p1510:client id="{B8E38624-720A-57D7-E0DB-DB5192215E27}" v="436" dt="2021-03-10T11:50:55.5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8" d="100"/>
          <a:sy n="78" d="100"/>
        </p:scale>
        <p:origin x="126" y="3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A8CF36-B3CF-4DFA-8143-8B3A15110020}" type="datetimeFigureOut">
              <a:rPr lang="en-GB"/>
              <a:t>10/03/2021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21F375-CABD-4560-8B2F-2652ED1B3FB5}" type="slidenum">
              <a:rPr lang="en-GB"/>
              <a:t>‹#›</a:t>
            </a:fld>
            <a:endParaRPr lang="en-GB"/>
          </a:p>
        </p:txBody>
      </p:sp>
    </p:spTree>
    <p:extLst>
      <p:ext uri="{BB962C8B-B14F-4D97-AF65-F5344CB8AC3E}">
        <p14:creationId xmlns:p14="http://schemas.microsoft.com/office/powerpoint/2010/main" val="19351010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cb9a0b074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cb9a0b074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e965474a9_3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e965474a9_3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g723630543_1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g723630543_1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cb9a0b074_1_1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cb9a0b074_1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e965474a9_3_3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e965474a9_3_3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e965474a9_3_3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e965474a9_3_3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954805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3/10/2021</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708528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3/10/2021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485244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3/10/2021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92427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3/10/2021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71157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3/10/2021</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847427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3/10/2021</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86480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3/10/2021</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454426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3/10/2021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635769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3/10/2021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85491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3/10/2021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790233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3/10/2021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498249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3/10/2021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461040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3/10/2021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981615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3/10/2021</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150433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3/10/2021</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253184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3/10/2021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080054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3/10/2021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732584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48"/>
        <p:cNvGrpSpPr/>
        <p:nvPr/>
      </p:nvGrpSpPr>
      <p:grpSpPr>
        <a:xfrm>
          <a:off x="0" y="0"/>
          <a:ext cx="0" cy="0"/>
          <a:chOff x="0" y="0"/>
          <a:chExt cx="0" cy="0"/>
        </a:xfrm>
      </p:grpSpPr>
      <p:sp>
        <p:nvSpPr>
          <p:cNvPr id="49" name="Google Shape;49;p9"/>
          <p:cNvSpPr/>
          <p:nvPr/>
        </p:nvSpPr>
        <p:spPr>
          <a:xfrm>
            <a:off x="6096000" y="167"/>
            <a:ext cx="6096000" cy="6858000"/>
          </a:xfrm>
          <a:prstGeom prst="rect">
            <a:avLst/>
          </a:pr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cxnSp>
        <p:nvCxnSpPr>
          <p:cNvPr id="50" name="Google Shape;50;p9"/>
          <p:cNvCxnSpPr/>
          <p:nvPr/>
        </p:nvCxnSpPr>
        <p:spPr>
          <a:xfrm>
            <a:off x="6706233" y="5994000"/>
            <a:ext cx="624400" cy="0"/>
          </a:xfrm>
          <a:prstGeom prst="straightConnector1">
            <a:avLst/>
          </a:prstGeom>
          <a:noFill/>
          <a:ln w="19050" cap="flat" cmpd="sng">
            <a:solidFill>
              <a:schemeClr val="lt1"/>
            </a:solidFill>
            <a:prstDash val="solid"/>
            <a:round/>
            <a:headEnd type="none" w="sm" len="sm"/>
            <a:tailEnd type="none" w="sm" len="sm"/>
          </a:ln>
        </p:spPr>
      </p:cxnSp>
      <p:sp>
        <p:nvSpPr>
          <p:cNvPr id="51" name="Google Shape;51;p9"/>
          <p:cNvSpPr txBox="1">
            <a:spLocks noGrp="1"/>
          </p:cNvSpPr>
          <p:nvPr>
            <p:ph type="title"/>
          </p:nvPr>
        </p:nvSpPr>
        <p:spPr>
          <a:xfrm>
            <a:off x="354000" y="1863133"/>
            <a:ext cx="5393600" cy="17576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3600"/>
              <a:buNone/>
              <a:defRPr sz="4800">
                <a:solidFill>
                  <a:schemeClr val="dk1"/>
                </a:solidFill>
              </a:defRPr>
            </a:lvl1pPr>
            <a:lvl2pPr lvl="1" algn="ctr" rtl="0">
              <a:spcBef>
                <a:spcPts val="0"/>
              </a:spcBef>
              <a:spcAft>
                <a:spcPts val="0"/>
              </a:spcAft>
              <a:buClr>
                <a:schemeClr val="dk1"/>
              </a:buClr>
              <a:buSzPts val="3600"/>
              <a:buNone/>
              <a:defRPr sz="4800">
                <a:solidFill>
                  <a:schemeClr val="dk1"/>
                </a:solidFill>
              </a:defRPr>
            </a:lvl2pPr>
            <a:lvl3pPr lvl="2" algn="ctr" rtl="0">
              <a:spcBef>
                <a:spcPts val="0"/>
              </a:spcBef>
              <a:spcAft>
                <a:spcPts val="0"/>
              </a:spcAft>
              <a:buClr>
                <a:schemeClr val="dk1"/>
              </a:buClr>
              <a:buSzPts val="3600"/>
              <a:buNone/>
              <a:defRPr sz="4800">
                <a:solidFill>
                  <a:schemeClr val="dk1"/>
                </a:solidFill>
              </a:defRPr>
            </a:lvl3pPr>
            <a:lvl4pPr lvl="3" algn="ctr" rtl="0">
              <a:spcBef>
                <a:spcPts val="0"/>
              </a:spcBef>
              <a:spcAft>
                <a:spcPts val="0"/>
              </a:spcAft>
              <a:buClr>
                <a:schemeClr val="dk1"/>
              </a:buClr>
              <a:buSzPts val="3600"/>
              <a:buNone/>
              <a:defRPr sz="4800">
                <a:solidFill>
                  <a:schemeClr val="dk1"/>
                </a:solidFill>
              </a:defRPr>
            </a:lvl4pPr>
            <a:lvl5pPr lvl="4" algn="ctr" rtl="0">
              <a:spcBef>
                <a:spcPts val="0"/>
              </a:spcBef>
              <a:spcAft>
                <a:spcPts val="0"/>
              </a:spcAft>
              <a:buClr>
                <a:schemeClr val="dk1"/>
              </a:buClr>
              <a:buSzPts val="3600"/>
              <a:buNone/>
              <a:defRPr sz="4800">
                <a:solidFill>
                  <a:schemeClr val="dk1"/>
                </a:solidFill>
              </a:defRPr>
            </a:lvl5pPr>
            <a:lvl6pPr lvl="5" algn="ctr" rtl="0">
              <a:spcBef>
                <a:spcPts val="0"/>
              </a:spcBef>
              <a:spcAft>
                <a:spcPts val="0"/>
              </a:spcAft>
              <a:buClr>
                <a:schemeClr val="dk1"/>
              </a:buClr>
              <a:buSzPts val="3600"/>
              <a:buNone/>
              <a:defRPr sz="4800">
                <a:solidFill>
                  <a:schemeClr val="dk1"/>
                </a:solidFill>
              </a:defRPr>
            </a:lvl6pPr>
            <a:lvl7pPr lvl="6" algn="ctr" rtl="0">
              <a:spcBef>
                <a:spcPts val="0"/>
              </a:spcBef>
              <a:spcAft>
                <a:spcPts val="0"/>
              </a:spcAft>
              <a:buClr>
                <a:schemeClr val="dk1"/>
              </a:buClr>
              <a:buSzPts val="3600"/>
              <a:buNone/>
              <a:defRPr sz="4800">
                <a:solidFill>
                  <a:schemeClr val="dk1"/>
                </a:solidFill>
              </a:defRPr>
            </a:lvl7pPr>
            <a:lvl8pPr lvl="7" algn="ctr" rtl="0">
              <a:spcBef>
                <a:spcPts val="0"/>
              </a:spcBef>
              <a:spcAft>
                <a:spcPts val="0"/>
              </a:spcAft>
              <a:buClr>
                <a:schemeClr val="dk1"/>
              </a:buClr>
              <a:buSzPts val="3600"/>
              <a:buNone/>
              <a:defRPr sz="4800">
                <a:solidFill>
                  <a:schemeClr val="dk1"/>
                </a:solidFill>
              </a:defRPr>
            </a:lvl8pPr>
            <a:lvl9pPr lvl="8" algn="ctr" rtl="0">
              <a:spcBef>
                <a:spcPts val="0"/>
              </a:spcBef>
              <a:spcAft>
                <a:spcPts val="0"/>
              </a:spcAft>
              <a:buClr>
                <a:schemeClr val="dk1"/>
              </a:buClr>
              <a:buSzPts val="3600"/>
              <a:buNone/>
              <a:defRPr sz="4800">
                <a:solidFill>
                  <a:schemeClr val="dk1"/>
                </a:solidFill>
              </a:defRPr>
            </a:lvl9pPr>
          </a:lstStyle>
          <a:p>
            <a:endParaRPr/>
          </a:p>
        </p:txBody>
      </p:sp>
      <p:sp>
        <p:nvSpPr>
          <p:cNvPr id="52" name="Google Shape;52;p9"/>
          <p:cNvSpPr txBox="1">
            <a:spLocks noGrp="1"/>
          </p:cNvSpPr>
          <p:nvPr>
            <p:ph type="subTitle" idx="1"/>
          </p:nvPr>
        </p:nvSpPr>
        <p:spPr>
          <a:xfrm>
            <a:off x="354000" y="3647161"/>
            <a:ext cx="5393600" cy="179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100"/>
              <a:buNone/>
              <a:defRPr sz="2800"/>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53" name="Google Shape;53;p9"/>
          <p:cNvSpPr txBox="1">
            <a:spLocks noGrp="1"/>
          </p:cNvSpPr>
          <p:nvPr>
            <p:ph type="body" idx="2"/>
          </p:nvPr>
        </p:nvSpPr>
        <p:spPr>
          <a:xfrm>
            <a:off x="6586000" y="965600"/>
            <a:ext cx="5116000" cy="4926800"/>
          </a:xfrm>
          <a:prstGeom prst="rect">
            <a:avLst/>
          </a:prstGeom>
        </p:spPr>
        <p:txBody>
          <a:bodyPr spcFirstLastPara="1" wrap="square" lIns="91425" tIns="91425" rIns="91425" bIns="91425" anchor="ctr" anchorCtr="0">
            <a:noAutofit/>
          </a:bodyPr>
          <a:lstStyle>
            <a:lvl1pPr marL="609585" lvl="0" indent="-457189" rtl="0">
              <a:spcBef>
                <a:spcPts val="0"/>
              </a:spcBef>
              <a:spcAft>
                <a:spcPts val="0"/>
              </a:spcAft>
              <a:buClr>
                <a:schemeClr val="lt1"/>
              </a:buClr>
              <a:buSzPts val="1800"/>
              <a:buChar char="●"/>
              <a:defRPr>
                <a:solidFill>
                  <a:schemeClr val="lt1"/>
                </a:solidFill>
              </a:defRPr>
            </a:lvl1pPr>
            <a:lvl2pPr marL="1219170" lvl="1" indent="-423323" rtl="0">
              <a:spcBef>
                <a:spcPts val="2133"/>
              </a:spcBef>
              <a:spcAft>
                <a:spcPts val="0"/>
              </a:spcAft>
              <a:buClr>
                <a:schemeClr val="lt1"/>
              </a:buClr>
              <a:buSzPts val="1400"/>
              <a:buChar char="○"/>
              <a:defRPr>
                <a:solidFill>
                  <a:schemeClr val="lt1"/>
                </a:solidFill>
              </a:defRPr>
            </a:lvl2pPr>
            <a:lvl3pPr marL="1828754" lvl="2" indent="-423323" rtl="0">
              <a:spcBef>
                <a:spcPts val="2133"/>
              </a:spcBef>
              <a:spcAft>
                <a:spcPts val="0"/>
              </a:spcAft>
              <a:buClr>
                <a:schemeClr val="lt1"/>
              </a:buClr>
              <a:buSzPts val="1400"/>
              <a:buChar char="■"/>
              <a:defRPr>
                <a:solidFill>
                  <a:schemeClr val="lt1"/>
                </a:solidFill>
              </a:defRPr>
            </a:lvl3pPr>
            <a:lvl4pPr marL="2438339" lvl="3" indent="-423323" rtl="0">
              <a:spcBef>
                <a:spcPts val="2133"/>
              </a:spcBef>
              <a:spcAft>
                <a:spcPts val="0"/>
              </a:spcAft>
              <a:buClr>
                <a:schemeClr val="lt1"/>
              </a:buClr>
              <a:buSzPts val="1400"/>
              <a:buChar char="●"/>
              <a:defRPr>
                <a:solidFill>
                  <a:schemeClr val="lt1"/>
                </a:solidFill>
              </a:defRPr>
            </a:lvl4pPr>
            <a:lvl5pPr marL="3047924" lvl="4" indent="-423323" rtl="0">
              <a:spcBef>
                <a:spcPts val="2133"/>
              </a:spcBef>
              <a:spcAft>
                <a:spcPts val="0"/>
              </a:spcAft>
              <a:buClr>
                <a:schemeClr val="lt1"/>
              </a:buClr>
              <a:buSzPts val="1400"/>
              <a:buChar char="○"/>
              <a:defRPr>
                <a:solidFill>
                  <a:schemeClr val="lt1"/>
                </a:solidFill>
              </a:defRPr>
            </a:lvl5pPr>
            <a:lvl6pPr marL="3657509" lvl="5" indent="-423323" rtl="0">
              <a:spcBef>
                <a:spcPts val="2133"/>
              </a:spcBef>
              <a:spcAft>
                <a:spcPts val="0"/>
              </a:spcAft>
              <a:buClr>
                <a:schemeClr val="lt1"/>
              </a:buClr>
              <a:buSzPts val="1400"/>
              <a:buChar char="■"/>
              <a:defRPr>
                <a:solidFill>
                  <a:schemeClr val="lt1"/>
                </a:solidFill>
              </a:defRPr>
            </a:lvl6pPr>
            <a:lvl7pPr marL="4267093" lvl="6" indent="-423323" rtl="0">
              <a:spcBef>
                <a:spcPts val="2133"/>
              </a:spcBef>
              <a:spcAft>
                <a:spcPts val="0"/>
              </a:spcAft>
              <a:buClr>
                <a:schemeClr val="lt1"/>
              </a:buClr>
              <a:buSzPts val="1400"/>
              <a:buChar char="●"/>
              <a:defRPr>
                <a:solidFill>
                  <a:schemeClr val="lt1"/>
                </a:solidFill>
              </a:defRPr>
            </a:lvl7pPr>
            <a:lvl8pPr marL="4876678" lvl="7" indent="-423323" rtl="0">
              <a:spcBef>
                <a:spcPts val="2133"/>
              </a:spcBef>
              <a:spcAft>
                <a:spcPts val="0"/>
              </a:spcAft>
              <a:buClr>
                <a:schemeClr val="lt1"/>
              </a:buClr>
              <a:buSzPts val="1400"/>
              <a:buChar char="○"/>
              <a:defRPr>
                <a:solidFill>
                  <a:schemeClr val="lt1"/>
                </a:solidFill>
              </a:defRPr>
            </a:lvl8pPr>
            <a:lvl9pPr marL="5486263" lvl="8" indent="-423323" rtl="0">
              <a:spcBef>
                <a:spcPts val="2133"/>
              </a:spcBef>
              <a:spcAft>
                <a:spcPts val="2133"/>
              </a:spcAft>
              <a:buClr>
                <a:schemeClr val="lt1"/>
              </a:buClr>
              <a:buSzPts val="1400"/>
              <a:buChar char="■"/>
              <a:defRPr>
                <a:solidFill>
                  <a:schemeClr val="lt1"/>
                </a:solidFill>
              </a:defRPr>
            </a:lvl9pPr>
          </a:lstStyle>
          <a:p>
            <a:endParaRPr/>
          </a:p>
        </p:txBody>
      </p:sp>
      <p:sp>
        <p:nvSpPr>
          <p:cNvPr id="54" name="Google Shape;54;p9"/>
          <p:cNvSpPr txBox="1">
            <a:spLocks noGrp="1"/>
          </p:cNvSpPr>
          <p:nvPr>
            <p:ph type="sldNum" idx="12"/>
          </p:nvPr>
        </p:nvSpPr>
        <p:spPr>
          <a:xfrm>
            <a:off x="11330665" y="6251679"/>
            <a:ext cx="731600" cy="524800"/>
          </a:xfrm>
          <a:prstGeom prst="rect">
            <a:avLst/>
          </a:prstGeom>
        </p:spPr>
        <p:txBody>
          <a:bodyPr spcFirstLastPara="1" wrap="square" lIns="91425" tIns="91425" rIns="91425" bIns="91425" anchor="ctr" anchorCtr="0">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extLst>
      <p:ext uri="{BB962C8B-B14F-4D97-AF65-F5344CB8AC3E}">
        <p14:creationId xmlns:p14="http://schemas.microsoft.com/office/powerpoint/2010/main" val="47985961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9"/>
        <p:cNvGrpSpPr/>
        <p:nvPr/>
      </p:nvGrpSpPr>
      <p:grpSpPr>
        <a:xfrm>
          <a:off x="0" y="0"/>
          <a:ext cx="0" cy="0"/>
          <a:chOff x="0" y="0"/>
          <a:chExt cx="0" cy="0"/>
        </a:xfrm>
      </p:grpSpPr>
      <p:cxnSp>
        <p:nvCxnSpPr>
          <p:cNvPr id="40" name="Google Shape;40;p7"/>
          <p:cNvCxnSpPr/>
          <p:nvPr/>
        </p:nvCxnSpPr>
        <p:spPr>
          <a:xfrm>
            <a:off x="566931" y="554200"/>
            <a:ext cx="244400" cy="0"/>
          </a:xfrm>
          <a:prstGeom prst="straightConnector1">
            <a:avLst/>
          </a:prstGeom>
          <a:noFill/>
          <a:ln w="19050" cap="flat" cmpd="sng">
            <a:solidFill>
              <a:schemeClr val="dk2"/>
            </a:solidFill>
            <a:prstDash val="solid"/>
            <a:round/>
            <a:headEnd type="none" w="sm" len="sm"/>
            <a:tailEnd type="none" w="sm" len="sm"/>
          </a:ln>
        </p:spPr>
      </p:cxnSp>
      <p:sp>
        <p:nvSpPr>
          <p:cNvPr id="41" name="Google Shape;41;p7"/>
          <p:cNvSpPr txBox="1">
            <a:spLocks noGrp="1"/>
          </p:cNvSpPr>
          <p:nvPr>
            <p:ph type="title"/>
          </p:nvPr>
        </p:nvSpPr>
        <p:spPr>
          <a:xfrm>
            <a:off x="426000" y="1248800"/>
            <a:ext cx="3744000" cy="10076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None/>
              <a:defRPr sz="3200"/>
            </a:lvl1pPr>
            <a:lvl2pPr lvl="1" rtl="0">
              <a:spcBef>
                <a:spcPts val="0"/>
              </a:spcBef>
              <a:spcAft>
                <a:spcPts val="0"/>
              </a:spcAft>
              <a:buSzPts val="2400"/>
              <a:buNone/>
              <a:defRPr sz="3200"/>
            </a:lvl2pPr>
            <a:lvl3pPr lvl="2" rtl="0">
              <a:spcBef>
                <a:spcPts val="0"/>
              </a:spcBef>
              <a:spcAft>
                <a:spcPts val="0"/>
              </a:spcAft>
              <a:buSzPts val="2400"/>
              <a:buNone/>
              <a:defRPr sz="3200"/>
            </a:lvl3pPr>
            <a:lvl4pPr lvl="3" rtl="0">
              <a:spcBef>
                <a:spcPts val="0"/>
              </a:spcBef>
              <a:spcAft>
                <a:spcPts val="0"/>
              </a:spcAft>
              <a:buSzPts val="2400"/>
              <a:buNone/>
              <a:defRPr sz="3200"/>
            </a:lvl4pPr>
            <a:lvl5pPr lvl="4" rtl="0">
              <a:spcBef>
                <a:spcPts val="0"/>
              </a:spcBef>
              <a:spcAft>
                <a:spcPts val="0"/>
              </a:spcAft>
              <a:buSzPts val="2400"/>
              <a:buNone/>
              <a:defRPr sz="3200"/>
            </a:lvl5pPr>
            <a:lvl6pPr lvl="5" rtl="0">
              <a:spcBef>
                <a:spcPts val="0"/>
              </a:spcBef>
              <a:spcAft>
                <a:spcPts val="0"/>
              </a:spcAft>
              <a:buSzPts val="2400"/>
              <a:buNone/>
              <a:defRPr sz="3200"/>
            </a:lvl6pPr>
            <a:lvl7pPr lvl="6" rtl="0">
              <a:spcBef>
                <a:spcPts val="0"/>
              </a:spcBef>
              <a:spcAft>
                <a:spcPts val="0"/>
              </a:spcAft>
              <a:buSzPts val="2400"/>
              <a:buNone/>
              <a:defRPr sz="3200"/>
            </a:lvl7pPr>
            <a:lvl8pPr lvl="7" rtl="0">
              <a:spcBef>
                <a:spcPts val="0"/>
              </a:spcBef>
              <a:spcAft>
                <a:spcPts val="0"/>
              </a:spcAft>
              <a:buSzPts val="2400"/>
              <a:buNone/>
              <a:defRPr sz="3200"/>
            </a:lvl8pPr>
            <a:lvl9pPr lvl="8" rtl="0">
              <a:spcBef>
                <a:spcPts val="0"/>
              </a:spcBef>
              <a:spcAft>
                <a:spcPts val="0"/>
              </a:spcAft>
              <a:buSzPts val="2400"/>
              <a:buNone/>
              <a:defRPr sz="3200"/>
            </a:lvl9pPr>
          </a:lstStyle>
          <a:p>
            <a:endParaRPr/>
          </a:p>
        </p:txBody>
      </p:sp>
      <p:sp>
        <p:nvSpPr>
          <p:cNvPr id="42" name="Google Shape;42;p7"/>
          <p:cNvSpPr txBox="1">
            <a:spLocks noGrp="1"/>
          </p:cNvSpPr>
          <p:nvPr>
            <p:ph type="body" idx="1"/>
          </p:nvPr>
        </p:nvSpPr>
        <p:spPr>
          <a:xfrm>
            <a:off x="426000" y="2462405"/>
            <a:ext cx="3744000" cy="3741600"/>
          </a:xfrm>
          <a:prstGeom prst="rect">
            <a:avLst/>
          </a:prstGeom>
        </p:spPr>
        <p:txBody>
          <a:bodyPr spcFirstLastPara="1" wrap="square" lIns="91425" tIns="91425" rIns="91425" bIns="91425" anchor="t" anchorCtr="0">
            <a:noAutofit/>
          </a:bodyPr>
          <a:lstStyle>
            <a:lvl1pPr marL="609585" lvl="0" indent="-406390" rtl="0">
              <a:spcBef>
                <a:spcPts val="0"/>
              </a:spcBef>
              <a:spcAft>
                <a:spcPts val="0"/>
              </a:spcAft>
              <a:buSzPts val="1200"/>
              <a:buChar char="●"/>
              <a:defRPr sz="1600"/>
            </a:lvl1pPr>
            <a:lvl2pPr marL="1219170" lvl="1" indent="-406390" rtl="0">
              <a:spcBef>
                <a:spcPts val="2133"/>
              </a:spcBef>
              <a:spcAft>
                <a:spcPts val="0"/>
              </a:spcAft>
              <a:buSzPts val="1200"/>
              <a:buChar char="○"/>
              <a:defRPr sz="1600"/>
            </a:lvl2pPr>
            <a:lvl3pPr marL="1828754" lvl="2" indent="-406390" rtl="0">
              <a:spcBef>
                <a:spcPts val="2133"/>
              </a:spcBef>
              <a:spcAft>
                <a:spcPts val="0"/>
              </a:spcAft>
              <a:buSzPts val="1200"/>
              <a:buChar char="■"/>
              <a:defRPr sz="1600"/>
            </a:lvl3pPr>
            <a:lvl4pPr marL="2438339" lvl="3" indent="-406390" rtl="0">
              <a:spcBef>
                <a:spcPts val="2133"/>
              </a:spcBef>
              <a:spcAft>
                <a:spcPts val="0"/>
              </a:spcAft>
              <a:buSzPts val="1200"/>
              <a:buChar char="●"/>
              <a:defRPr sz="1600"/>
            </a:lvl4pPr>
            <a:lvl5pPr marL="3047924" lvl="4" indent="-406390" rtl="0">
              <a:spcBef>
                <a:spcPts val="2133"/>
              </a:spcBef>
              <a:spcAft>
                <a:spcPts val="0"/>
              </a:spcAft>
              <a:buSzPts val="1200"/>
              <a:buChar char="○"/>
              <a:defRPr sz="1600"/>
            </a:lvl5pPr>
            <a:lvl6pPr marL="3657509" lvl="5" indent="-406390" rtl="0">
              <a:spcBef>
                <a:spcPts val="2133"/>
              </a:spcBef>
              <a:spcAft>
                <a:spcPts val="0"/>
              </a:spcAft>
              <a:buSzPts val="1200"/>
              <a:buChar char="■"/>
              <a:defRPr sz="1600"/>
            </a:lvl6pPr>
            <a:lvl7pPr marL="4267093" lvl="6" indent="-406390" rtl="0">
              <a:spcBef>
                <a:spcPts val="2133"/>
              </a:spcBef>
              <a:spcAft>
                <a:spcPts val="0"/>
              </a:spcAft>
              <a:buSzPts val="1200"/>
              <a:buChar char="●"/>
              <a:defRPr sz="1600"/>
            </a:lvl7pPr>
            <a:lvl8pPr marL="4876678" lvl="7" indent="-406390" rtl="0">
              <a:spcBef>
                <a:spcPts val="2133"/>
              </a:spcBef>
              <a:spcAft>
                <a:spcPts val="0"/>
              </a:spcAft>
              <a:buSzPts val="1200"/>
              <a:buChar char="○"/>
              <a:defRPr sz="1600"/>
            </a:lvl8pPr>
            <a:lvl9pPr marL="5486263" lvl="8" indent="-406390" rtl="0">
              <a:spcBef>
                <a:spcPts val="2133"/>
              </a:spcBef>
              <a:spcAft>
                <a:spcPts val="2133"/>
              </a:spcAft>
              <a:buSzPts val="1200"/>
              <a:buChar char="■"/>
              <a:defRPr sz="1600"/>
            </a:lvl9pPr>
          </a:lstStyle>
          <a:p>
            <a:endParaRPr/>
          </a:p>
        </p:txBody>
      </p:sp>
      <p:sp>
        <p:nvSpPr>
          <p:cNvPr id="43" name="Google Shape;43;p7"/>
          <p:cNvSpPr txBox="1">
            <a:spLocks noGrp="1"/>
          </p:cNvSpPr>
          <p:nvPr>
            <p:ph type="sldNum" idx="12"/>
          </p:nvPr>
        </p:nvSpPr>
        <p:spPr>
          <a:xfrm>
            <a:off x="11330665" y="6251679"/>
            <a:ext cx="731600" cy="5248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extLst>
      <p:ext uri="{BB962C8B-B14F-4D97-AF65-F5344CB8AC3E}">
        <p14:creationId xmlns:p14="http://schemas.microsoft.com/office/powerpoint/2010/main" val="20565703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jpe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21">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3/10/2021</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54942357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 id="2147483714" r:id="rId18"/>
    <p:sldLayoutId id="2147483715" r:id="rId19"/>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thelondoneconomic.com/news/business/begin-tesco-amstrad/07/08/" TargetMode="External"/><Relationship Id="rId7" Type="http://schemas.openxmlformats.org/officeDocument/2006/relationships/hyperlink" Target="https://creativecommons.org/licenses/by-nc-sa/3.0/" TargetMode="Externa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www.peoplematters.in/article/diversity/inclusive-hiring-boosts-customer-as-well-as-employee-experience-18287" TargetMode="Externa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hyperlink" Target="https://www.tdktalks.com/workplace-culture-grows-personal-culture/"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finsmes.com/2019/03/the-importance-of-communication-in-business-how-to-improve-it.html"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9.xml"/><Relationship Id="rId4" Type="http://schemas.openxmlformats.org/officeDocument/2006/relationships/image" Target="../media/image12.png"/></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19.xml"/><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3" Type="http://schemas.openxmlformats.org/officeDocument/2006/relationships/hyperlink" Target="https://www.statista.com/statistics/977707/work-enemies-and-work-performance-uk/" TargetMode="External"/><Relationship Id="rId2" Type="http://schemas.openxmlformats.org/officeDocument/2006/relationships/hyperlink" Target="http://www.belbin.com" TargetMode="External"/><Relationship Id="rId1" Type="http://schemas.openxmlformats.org/officeDocument/2006/relationships/slideLayout" Target="../slideLayouts/slideLayout2.xml"/><Relationship Id="rId5" Type="http://schemas.openxmlformats.org/officeDocument/2006/relationships/hyperlink" Target="http://www.tescoplc.com/top20" TargetMode="External"/><Relationship Id="rId4" Type="http://schemas.openxmlformats.org/officeDocument/2006/relationships/hyperlink" Target="http://www.pmhut.com/the-five-stages-of-project-team-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44CCB-F8C4-4F0B-AE85-C156359BCAE1}"/>
              </a:ext>
            </a:extLst>
          </p:cNvPr>
          <p:cNvSpPr>
            <a:spLocks noGrp="1"/>
          </p:cNvSpPr>
          <p:nvPr>
            <p:ph type="title"/>
          </p:nvPr>
        </p:nvSpPr>
        <p:spPr>
          <a:xfrm>
            <a:off x="1245072" y="1289765"/>
            <a:ext cx="3651101" cy="4270963"/>
          </a:xfrm>
        </p:spPr>
        <p:txBody>
          <a:bodyPr anchor="ctr">
            <a:normAutofit/>
          </a:bodyPr>
          <a:lstStyle/>
          <a:p>
            <a:pPr algn="ctr"/>
            <a:r>
              <a:rPr lang="en-US" sz="3100">
                <a:solidFill>
                  <a:srgbClr val="FFFFFF"/>
                </a:solidFill>
                <a:cs typeface="Calibri Light"/>
              </a:rPr>
              <a:t>Tesco teamwork strengths</a:t>
            </a:r>
            <a:endParaRPr lang="en-US" sz="3100">
              <a:solidFill>
                <a:srgbClr val="FFFFFF"/>
              </a:solidFill>
            </a:endParaRPr>
          </a:p>
        </p:txBody>
      </p:sp>
      <p:sp>
        <p:nvSpPr>
          <p:cNvPr id="3" name="Content Placeholder 2">
            <a:extLst>
              <a:ext uri="{FF2B5EF4-FFF2-40B4-BE49-F238E27FC236}">
                <a16:creationId xmlns:a16="http://schemas.microsoft.com/office/drawing/2014/main" id="{C6FCD534-115D-4A5E-BE5A-F4E3EA8D030B}"/>
              </a:ext>
            </a:extLst>
          </p:cNvPr>
          <p:cNvSpPr>
            <a:spLocks noGrp="1"/>
          </p:cNvSpPr>
          <p:nvPr>
            <p:ph idx="1"/>
          </p:nvPr>
        </p:nvSpPr>
        <p:spPr>
          <a:xfrm>
            <a:off x="805082" y="1424174"/>
            <a:ext cx="9832437" cy="5837949"/>
          </a:xfrm>
        </p:spPr>
        <p:txBody>
          <a:bodyPr vert="horz" lIns="91440" tIns="45720" rIns="91440" bIns="45720" rtlCol="0" anchor="ctr">
            <a:normAutofit/>
          </a:bodyPr>
          <a:lstStyle/>
          <a:p>
            <a:pPr marL="0" indent="0">
              <a:buNone/>
            </a:pPr>
            <a:r>
              <a:rPr lang="en-US" sz="2000">
                <a:solidFill>
                  <a:schemeClr val="tx1">
                    <a:alpha val="80000"/>
                  </a:schemeClr>
                </a:solidFill>
                <a:cs typeface="Calibri"/>
              </a:rPr>
              <a:t>Introduction </a:t>
            </a:r>
          </a:p>
          <a:p>
            <a:pPr marL="0" indent="0">
              <a:buNone/>
            </a:pPr>
            <a:endParaRPr lang="en-US" sz="2000">
              <a:solidFill>
                <a:schemeClr val="tx1">
                  <a:alpha val="80000"/>
                </a:schemeClr>
              </a:solidFill>
              <a:ea typeface="+mn-lt"/>
              <a:cs typeface="+mn-lt"/>
            </a:endParaRPr>
          </a:p>
          <a:p>
            <a:r>
              <a:rPr lang="en-US" sz="2000">
                <a:solidFill>
                  <a:schemeClr val="tx1">
                    <a:alpha val="80000"/>
                  </a:schemeClr>
                </a:solidFill>
                <a:ea typeface="+mn-lt"/>
                <a:cs typeface="+mn-lt"/>
              </a:rPr>
              <a:t>This presentation will be done with Cyrille, Marta and Michal. </a:t>
            </a:r>
          </a:p>
          <a:p>
            <a:r>
              <a:rPr lang="en-US" sz="2000">
                <a:solidFill>
                  <a:schemeClr val="tx1">
                    <a:alpha val="80000"/>
                  </a:schemeClr>
                </a:solidFill>
                <a:ea typeface="+mn-lt"/>
                <a:cs typeface="+mn-lt"/>
              </a:rPr>
              <a:t>We are going to talk about Tesco teamwork, and I will start the presentation by talking about the strength of Tesco team. </a:t>
            </a:r>
          </a:p>
          <a:p>
            <a:r>
              <a:rPr lang="en-US" sz="2000">
                <a:solidFill>
                  <a:schemeClr val="tx1">
                    <a:alpha val="80000"/>
                  </a:schemeClr>
                </a:solidFill>
                <a:ea typeface="+mn-lt"/>
                <a:cs typeface="+mn-lt"/>
              </a:rPr>
              <a:t>I am going to linked the strengths of Tesco teamwork to Tuckman’s theory</a:t>
            </a:r>
          </a:p>
          <a:p>
            <a:r>
              <a:rPr lang="en-US" sz="2000">
                <a:solidFill>
                  <a:schemeClr val="tx1">
                    <a:alpha val="80000"/>
                  </a:schemeClr>
                </a:solidFill>
                <a:ea typeface="+mn-lt"/>
                <a:cs typeface="+mn-lt"/>
              </a:rPr>
              <a:t>Then I am going to demonstrate how my performance in the team is linked to my Belbin Questionnaire results. </a:t>
            </a:r>
          </a:p>
          <a:p>
            <a:endParaRPr lang="en-US" sz="2000">
              <a:solidFill>
                <a:schemeClr val="tx1">
                  <a:alpha val="80000"/>
                </a:schemeClr>
              </a:solidFill>
              <a:cs typeface="Calibri"/>
            </a:endParaRPr>
          </a:p>
        </p:txBody>
      </p:sp>
      <p:sp>
        <p:nvSpPr>
          <p:cNvPr id="5" name="Footer Placeholder 4">
            <a:extLst>
              <a:ext uri="{FF2B5EF4-FFF2-40B4-BE49-F238E27FC236}">
                <a16:creationId xmlns:a16="http://schemas.microsoft.com/office/drawing/2014/main" id="{0F53D0F0-17AA-4714-BA3B-02A1DD9EEC97}"/>
              </a:ext>
            </a:extLst>
          </p:cNvPr>
          <p:cNvSpPr>
            <a:spLocks noGrp="1"/>
          </p:cNvSpPr>
          <p:nvPr>
            <p:ph type="ftr" sz="quarter" idx="11"/>
          </p:nvPr>
        </p:nvSpPr>
        <p:spPr>
          <a:xfrm rot="16200000">
            <a:off x="9812115" y="1591485"/>
            <a:ext cx="3548094" cy="365125"/>
          </a:xfrm>
        </p:spPr>
        <p:txBody>
          <a:bodyPr>
            <a:normAutofit/>
          </a:bodyPr>
          <a:lstStyle/>
          <a:p>
            <a:pPr>
              <a:spcAft>
                <a:spcPts val="600"/>
              </a:spcAft>
            </a:pPr>
            <a:r>
              <a:rPr lang="en-US">
                <a:solidFill>
                  <a:schemeClr val="tx1">
                    <a:alpha val="60000"/>
                  </a:schemeClr>
                </a:solidFill>
              </a:rPr>
              <a:t>Cyrille Tounoudjou (1914188)</a:t>
            </a:r>
          </a:p>
        </p:txBody>
      </p:sp>
      <p:sp>
        <p:nvSpPr>
          <p:cNvPr id="4" name="Slide Number Placeholder 3">
            <a:extLst>
              <a:ext uri="{FF2B5EF4-FFF2-40B4-BE49-F238E27FC236}">
                <a16:creationId xmlns:a16="http://schemas.microsoft.com/office/drawing/2014/main" id="{BCCD7306-A79F-4B25-B462-3F65C4D8E173}"/>
              </a:ext>
            </a:extLst>
          </p:cNvPr>
          <p:cNvSpPr>
            <a:spLocks noGrp="1"/>
          </p:cNvSpPr>
          <p:nvPr>
            <p:ph type="sldNum" sz="quarter" idx="12"/>
          </p:nvPr>
        </p:nvSpPr>
        <p:spPr/>
        <p:txBody>
          <a:bodyPr>
            <a:normAutofit/>
          </a:bodyPr>
          <a:lstStyle/>
          <a:p>
            <a:pPr>
              <a:spcAft>
                <a:spcPts val="600"/>
              </a:spcAft>
            </a:pPr>
            <a:fld id="{330EA680-D336-4FF7-8B7A-9848BB0A1C32}" type="slidenum">
              <a:rPr lang="en-US">
                <a:solidFill>
                  <a:schemeClr val="tx1">
                    <a:alpha val="60000"/>
                  </a:schemeClr>
                </a:solidFill>
              </a:rPr>
              <a:pPr>
                <a:spcAft>
                  <a:spcPts val="600"/>
                </a:spcAft>
              </a:pPr>
              <a:t>1</a:t>
            </a:fld>
            <a:endParaRPr lang="en-US">
              <a:solidFill>
                <a:schemeClr val="tx1">
                  <a:alpha val="60000"/>
                </a:schemeClr>
              </a:solidFill>
            </a:endParaRPr>
          </a:p>
        </p:txBody>
      </p:sp>
    </p:spTree>
    <p:extLst>
      <p:ext uri="{BB962C8B-B14F-4D97-AF65-F5344CB8AC3E}">
        <p14:creationId xmlns:p14="http://schemas.microsoft.com/office/powerpoint/2010/main" val="23973437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C0596-4A8C-43A0-B11A-ECAF6535EED0}"/>
              </a:ext>
            </a:extLst>
          </p:cNvPr>
          <p:cNvSpPr>
            <a:spLocks noGrp="1"/>
          </p:cNvSpPr>
          <p:nvPr>
            <p:ph type="title"/>
          </p:nvPr>
        </p:nvSpPr>
        <p:spPr>
          <a:xfrm>
            <a:off x="589560" y="597387"/>
            <a:ext cx="5279408" cy="1128068"/>
          </a:xfrm>
        </p:spPr>
        <p:txBody>
          <a:bodyPr anchor="ctr">
            <a:normAutofit/>
          </a:bodyPr>
          <a:lstStyle/>
          <a:p>
            <a:r>
              <a:rPr lang="en-US" sz="3700">
                <a:cs typeface="Calibri Light"/>
              </a:rPr>
              <a:t>Tesco teamwork</a:t>
            </a:r>
            <a:r>
              <a:rPr lang="en-US" sz="3700">
                <a:ea typeface="+mj-lt"/>
                <a:cs typeface="+mj-lt"/>
              </a:rPr>
              <a:t> strengths</a:t>
            </a:r>
            <a:r>
              <a:rPr lang="en-US" sz="3700">
                <a:cs typeface="Calibri Light"/>
              </a:rPr>
              <a:t> </a:t>
            </a:r>
            <a:endParaRPr lang="en-US" sz="3700"/>
          </a:p>
        </p:txBody>
      </p:sp>
      <p:sp>
        <p:nvSpPr>
          <p:cNvPr id="3" name="Content Placeholder 2">
            <a:extLst>
              <a:ext uri="{FF2B5EF4-FFF2-40B4-BE49-F238E27FC236}">
                <a16:creationId xmlns:a16="http://schemas.microsoft.com/office/drawing/2014/main" id="{4265F032-DE75-4202-83EB-393053476059}"/>
              </a:ext>
            </a:extLst>
          </p:cNvPr>
          <p:cNvSpPr>
            <a:spLocks noGrp="1"/>
          </p:cNvSpPr>
          <p:nvPr>
            <p:ph idx="1"/>
          </p:nvPr>
        </p:nvSpPr>
        <p:spPr>
          <a:xfrm>
            <a:off x="590719" y="2804958"/>
            <a:ext cx="5278066" cy="3979585"/>
          </a:xfrm>
        </p:spPr>
        <p:txBody>
          <a:bodyPr vert="horz" lIns="91440" tIns="45720" rIns="91440" bIns="45720" rtlCol="0" anchor="ctr">
            <a:normAutofit/>
          </a:bodyPr>
          <a:lstStyle/>
          <a:p>
            <a:pPr marL="0" indent="0">
              <a:buNone/>
            </a:pPr>
            <a:r>
              <a:rPr lang="en-US" sz="1600">
                <a:ea typeface="+mn-lt"/>
                <a:cs typeface="+mn-lt"/>
              </a:rPr>
              <a:t>Inclusivity</a:t>
            </a:r>
            <a:endParaRPr lang="en-US" sz="1600">
              <a:cs typeface="Calibri"/>
            </a:endParaRPr>
          </a:p>
          <a:p>
            <a:pPr marL="0" indent="0">
              <a:buNone/>
            </a:pPr>
            <a:endParaRPr lang="en-US" sz="1600">
              <a:ea typeface="+mn-lt"/>
              <a:cs typeface="+mn-lt"/>
            </a:endParaRPr>
          </a:p>
          <a:p>
            <a:pPr marL="457200" indent="-457200"/>
            <a:r>
              <a:rPr lang="en-US" sz="1600">
                <a:ea typeface="+mn-lt"/>
                <a:cs typeface="+mn-lt"/>
              </a:rPr>
              <a:t>In Tesco, the team members act openly and freely without any embarrassment because Tesco policy promotes equal opportunity for everyone. </a:t>
            </a:r>
            <a:endParaRPr lang="en-US" sz="1600">
              <a:cs typeface="Calibri"/>
            </a:endParaRPr>
          </a:p>
          <a:p>
            <a:pPr marL="457200" indent="-457200"/>
            <a:r>
              <a:rPr lang="en-US" sz="1600">
                <a:ea typeface="+mn-lt"/>
                <a:cs typeface="+mn-lt"/>
              </a:rPr>
              <a:t>If team members are from a minority backgrounds and know that in their team everyone is treated equally, there will be no worry of discrimination because of people's backgrounds.</a:t>
            </a:r>
            <a:endParaRPr lang="en-US" sz="1600" dirty="0">
              <a:ea typeface="+mn-lt"/>
              <a:cs typeface="+mn-lt"/>
            </a:endParaRPr>
          </a:p>
          <a:p>
            <a:pPr marL="457200" indent="-457200"/>
            <a:r>
              <a:rPr lang="en-US" sz="1600" dirty="0">
                <a:cs typeface="Calibri" panose="020F0502020204030204"/>
              </a:rPr>
              <a:t>Inclusivity in Tesco is linked to the forming stage of </a:t>
            </a:r>
            <a:r>
              <a:rPr lang="en-US" sz="1600" dirty="0">
                <a:ea typeface="+mn-lt"/>
                <a:cs typeface="+mn-lt"/>
              </a:rPr>
              <a:t>Tuckman's theory </a:t>
            </a:r>
          </a:p>
          <a:p>
            <a:pPr>
              <a:buFont typeface="Wingdings" panose="020B0604020202020204" pitchFamily="34" charset="0"/>
              <a:buChar char="Ø"/>
            </a:pPr>
            <a:r>
              <a:rPr lang="en-US" sz="1600">
                <a:ea typeface="+mn-lt"/>
                <a:cs typeface="+mn-lt"/>
              </a:rPr>
              <a:t> A report by </a:t>
            </a:r>
            <a:r>
              <a:rPr lang="en-US" sz="1600" err="1">
                <a:ea typeface="+mn-lt"/>
                <a:cs typeface="+mn-lt"/>
              </a:rPr>
              <a:t>statista</a:t>
            </a:r>
            <a:r>
              <a:rPr lang="en-US" sz="1600">
                <a:ea typeface="+mn-lt"/>
                <a:cs typeface="+mn-lt"/>
              </a:rPr>
              <a:t> revealed that 30% of performance decline and 11% of performance increases when people have enemies at work. </a:t>
            </a:r>
            <a:endParaRPr lang="en-US" sz="1600">
              <a:cs typeface="Calibri" panose="020F0502020204030204"/>
            </a:endParaRPr>
          </a:p>
          <a:p>
            <a:pPr marL="0" indent="0">
              <a:buNone/>
            </a:pPr>
            <a:endParaRPr lang="en-US" sz="1600">
              <a:cs typeface="Calibri" panose="020F0502020204030204"/>
            </a:endParaRPr>
          </a:p>
          <a:p>
            <a:pPr marL="0" indent="0">
              <a:buNone/>
            </a:pPr>
            <a:endParaRPr lang="en-US" sz="1600">
              <a:cs typeface="Calibri" panose="020F0502020204030204"/>
            </a:endParaRPr>
          </a:p>
          <a:p>
            <a:endParaRPr lang="en-US" sz="1600">
              <a:cs typeface="Calibri" panose="020F0502020204030204"/>
            </a:endParaRPr>
          </a:p>
        </p:txBody>
      </p:sp>
      <p:sp>
        <p:nvSpPr>
          <p:cNvPr id="4" name="Footer Placeholder 3">
            <a:extLst>
              <a:ext uri="{FF2B5EF4-FFF2-40B4-BE49-F238E27FC236}">
                <a16:creationId xmlns:a16="http://schemas.microsoft.com/office/drawing/2014/main" id="{745B8BC8-CAC8-45EF-B805-7ED864E798EA}"/>
              </a:ext>
            </a:extLst>
          </p:cNvPr>
          <p:cNvSpPr>
            <a:spLocks noGrp="1"/>
          </p:cNvSpPr>
          <p:nvPr>
            <p:ph type="ftr" sz="quarter" idx="11"/>
          </p:nvPr>
        </p:nvSpPr>
        <p:spPr>
          <a:xfrm>
            <a:off x="5685810" y="6492240"/>
            <a:ext cx="3050866" cy="365125"/>
          </a:xfrm>
        </p:spPr>
        <p:txBody>
          <a:bodyPr>
            <a:normAutofit/>
          </a:bodyPr>
          <a:lstStyle/>
          <a:p>
            <a:pPr algn="l">
              <a:spcAft>
                <a:spcPts val="600"/>
              </a:spcAft>
            </a:pPr>
            <a:r>
              <a:rPr lang="en-US"/>
              <a:t>Cyrille Tounoudjou (1914188)</a:t>
            </a:r>
          </a:p>
        </p:txBody>
      </p:sp>
      <p:sp>
        <p:nvSpPr>
          <p:cNvPr id="5" name="Slide Number Placeholder 4">
            <a:extLst>
              <a:ext uri="{FF2B5EF4-FFF2-40B4-BE49-F238E27FC236}">
                <a16:creationId xmlns:a16="http://schemas.microsoft.com/office/drawing/2014/main" id="{9B331DC2-7449-488B-B54A-69F91EF22263}"/>
              </a:ext>
            </a:extLst>
          </p:cNvPr>
          <p:cNvSpPr>
            <a:spLocks noGrp="1"/>
          </p:cNvSpPr>
          <p:nvPr>
            <p:ph type="sldNum" sz="quarter" idx="12"/>
          </p:nvPr>
        </p:nvSpPr>
        <p:spPr>
          <a:xfrm>
            <a:off x="9385070" y="6492240"/>
            <a:ext cx="1055716" cy="365125"/>
          </a:xfrm>
        </p:spPr>
        <p:txBody>
          <a:bodyPr>
            <a:normAutofit/>
          </a:bodyPr>
          <a:lstStyle/>
          <a:p>
            <a:pPr>
              <a:spcAft>
                <a:spcPts val="600"/>
              </a:spcAft>
            </a:pPr>
            <a:fld id="{330EA680-D336-4FF7-8B7A-9848BB0A1C32}" type="slidenum">
              <a:rPr lang="en-US" smtClean="0"/>
              <a:pPr>
                <a:spcAft>
                  <a:spcPts val="600"/>
                </a:spcAft>
              </a:pPr>
              <a:t>2</a:t>
            </a:fld>
            <a:endParaRPr lang="en-US"/>
          </a:p>
        </p:txBody>
      </p:sp>
      <p:pic>
        <p:nvPicPr>
          <p:cNvPr id="7" name="Picture 6" descr="A picture containing text, building, outdoor, sign&#10;&#10;Description automatically generated">
            <a:extLst>
              <a:ext uri="{FF2B5EF4-FFF2-40B4-BE49-F238E27FC236}">
                <a16:creationId xmlns:a16="http://schemas.microsoft.com/office/drawing/2014/main" id="{BDA78DF1-5EB5-466F-A62F-8EED3837FC1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74" r="4" b="14020"/>
          <a:stretch/>
        </p:blipFill>
        <p:spPr>
          <a:xfrm flipH="1">
            <a:off x="7083423" y="581892"/>
            <a:ext cx="4397433" cy="2518756"/>
          </a:xfrm>
          <a:prstGeom prst="rect">
            <a:avLst/>
          </a:prstGeom>
        </p:spPr>
      </p:pic>
      <p:pic>
        <p:nvPicPr>
          <p:cNvPr id="10" name="Picture 9">
            <a:extLst>
              <a:ext uri="{FF2B5EF4-FFF2-40B4-BE49-F238E27FC236}">
                <a16:creationId xmlns:a16="http://schemas.microsoft.com/office/drawing/2014/main" id="{44FAD048-11B3-4F0F-9509-29280D12CCD0}"/>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836" r="-4" b="-4"/>
          <a:stretch/>
        </p:blipFill>
        <p:spPr>
          <a:xfrm>
            <a:off x="7083423" y="3707894"/>
            <a:ext cx="4395569" cy="2518756"/>
          </a:xfrm>
          <a:prstGeom prst="rect">
            <a:avLst/>
          </a:prstGeom>
        </p:spPr>
      </p:pic>
      <p:sp>
        <p:nvSpPr>
          <p:cNvPr id="8" name="TextBox 7">
            <a:extLst>
              <a:ext uri="{FF2B5EF4-FFF2-40B4-BE49-F238E27FC236}">
                <a16:creationId xmlns:a16="http://schemas.microsoft.com/office/drawing/2014/main" id="{2C21CE77-ECF8-4E0D-8263-83FB69165511}"/>
              </a:ext>
            </a:extLst>
          </p:cNvPr>
          <p:cNvSpPr txBox="1"/>
          <p:nvPr/>
        </p:nvSpPr>
        <p:spPr>
          <a:xfrm>
            <a:off x="9173814" y="2900593"/>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thelondoneconomic.com/news/business/begin-tesco-amstrad/07/0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1" name="TextBox 10">
            <a:extLst>
              <a:ext uri="{FF2B5EF4-FFF2-40B4-BE49-F238E27FC236}">
                <a16:creationId xmlns:a16="http://schemas.microsoft.com/office/drawing/2014/main" id="{FD79CDB9-5ECA-4028-B9FE-7C841D0FA256}"/>
              </a:ext>
            </a:extLst>
          </p:cNvPr>
          <p:cNvSpPr txBox="1"/>
          <p:nvPr/>
        </p:nvSpPr>
        <p:spPr>
          <a:xfrm>
            <a:off x="9038901" y="602659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peoplematters.in/article/diversity/inclusive-hiring-boosts-customer-as-well-as-employee-experience-18287">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9215787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Diagram&#10;&#10;Description automatically generated">
            <a:extLst>
              <a:ext uri="{FF2B5EF4-FFF2-40B4-BE49-F238E27FC236}">
                <a16:creationId xmlns:a16="http://schemas.microsoft.com/office/drawing/2014/main" id="{2944AE29-10C2-4038-B01B-D5E42CB27408}"/>
              </a:ext>
            </a:extLst>
          </p:cNvPr>
          <p:cNvPicPr>
            <a:picLocks noChangeAspect="1"/>
          </p:cNvPicPr>
          <p:nvPr/>
        </p:nvPicPr>
        <p:blipFill rotWithShape="1">
          <a:blip r:embed="rId2">
            <a:alphaModFix/>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194" r="30148" b="4"/>
          <a:stretch/>
        </p:blipFill>
        <p:spPr>
          <a:xfrm>
            <a:off x="5797543" y="10"/>
            <a:ext cx="6394152" cy="6857990"/>
          </a:xfrm>
          <a:prstGeom prst="rect">
            <a:avLst/>
          </a:prstGeom>
        </p:spPr>
      </p:pic>
      <p:sp>
        <p:nvSpPr>
          <p:cNvPr id="2" name="Title 1">
            <a:extLst>
              <a:ext uri="{FF2B5EF4-FFF2-40B4-BE49-F238E27FC236}">
                <a16:creationId xmlns:a16="http://schemas.microsoft.com/office/drawing/2014/main" id="{2DB7122E-1E58-4E43-BDC9-1872AEF5E161}"/>
              </a:ext>
            </a:extLst>
          </p:cNvPr>
          <p:cNvSpPr>
            <a:spLocks noGrp="1"/>
          </p:cNvSpPr>
          <p:nvPr>
            <p:ph type="title"/>
          </p:nvPr>
        </p:nvSpPr>
        <p:spPr>
          <a:xfrm>
            <a:off x="804998" y="654671"/>
            <a:ext cx="4803636" cy="1311664"/>
          </a:xfrm>
        </p:spPr>
        <p:txBody>
          <a:bodyPr>
            <a:normAutofit/>
          </a:bodyPr>
          <a:lstStyle/>
          <a:p>
            <a:r>
              <a:rPr lang="en-US" dirty="0">
                <a:solidFill>
                  <a:schemeClr val="bg1"/>
                </a:solidFill>
                <a:ea typeface="+mj-lt"/>
                <a:cs typeface="+mj-lt"/>
              </a:rPr>
              <a:t>Tesco teamwork</a:t>
            </a:r>
            <a:r>
              <a:rPr lang="en-US" dirty="0">
                <a:solidFill>
                  <a:schemeClr val="bg1"/>
                </a:solidFill>
                <a:cs typeface="Calibri Light"/>
              </a:rPr>
              <a:t> strengths</a:t>
            </a:r>
            <a:endParaRPr lang="en-US" dirty="0">
              <a:solidFill>
                <a:schemeClr val="bg1"/>
              </a:solidFill>
            </a:endParaRPr>
          </a:p>
        </p:txBody>
      </p:sp>
      <p:sp>
        <p:nvSpPr>
          <p:cNvPr id="3" name="Content Placeholder 2">
            <a:extLst>
              <a:ext uri="{FF2B5EF4-FFF2-40B4-BE49-F238E27FC236}">
                <a16:creationId xmlns:a16="http://schemas.microsoft.com/office/drawing/2014/main" id="{E5B85903-5489-47C3-850F-1DFD9164F6AF}"/>
              </a:ext>
            </a:extLst>
          </p:cNvPr>
          <p:cNvSpPr>
            <a:spLocks noGrp="1"/>
          </p:cNvSpPr>
          <p:nvPr>
            <p:ph idx="1"/>
          </p:nvPr>
        </p:nvSpPr>
        <p:spPr>
          <a:xfrm>
            <a:off x="388054" y="2430294"/>
            <a:ext cx="4706803" cy="3788830"/>
          </a:xfrm>
        </p:spPr>
        <p:txBody>
          <a:bodyPr vert="horz" lIns="91440" tIns="45720" rIns="91440" bIns="45720" rtlCol="0" anchor="ctr">
            <a:normAutofit/>
          </a:bodyPr>
          <a:lstStyle/>
          <a:p>
            <a:pPr marL="0" indent="0">
              <a:buNone/>
            </a:pPr>
            <a:r>
              <a:rPr lang="en-US" sz="1700">
                <a:solidFill>
                  <a:srgbClr val="000000"/>
                </a:solidFill>
                <a:cs typeface="Calibri"/>
              </a:rPr>
              <a:t>Training</a:t>
            </a:r>
            <a:endParaRPr lang="en-US" sz="1700">
              <a:solidFill>
                <a:srgbClr val="000000"/>
              </a:solidFill>
            </a:endParaRPr>
          </a:p>
          <a:p>
            <a:pPr marL="0" indent="0">
              <a:buNone/>
            </a:pPr>
            <a:endParaRPr lang="en-US" sz="1700">
              <a:solidFill>
                <a:srgbClr val="000000"/>
              </a:solidFill>
              <a:cs typeface="Calibri"/>
            </a:endParaRPr>
          </a:p>
          <a:p>
            <a:pPr marL="457200" indent="-457200"/>
            <a:r>
              <a:rPr lang="en-US" sz="1700">
                <a:solidFill>
                  <a:srgbClr val="000000"/>
                </a:solidFill>
                <a:cs typeface="Calibri"/>
              </a:rPr>
              <a:t>One of the strength in Tesco's team is that Tesco is supporting its team members to improve their education and gain more skills and knowledge.</a:t>
            </a:r>
          </a:p>
          <a:p>
            <a:pPr marL="457200" indent="-457200"/>
            <a:r>
              <a:rPr lang="en-US" sz="1700">
                <a:solidFill>
                  <a:srgbClr val="000000"/>
                </a:solidFill>
                <a:cs typeface="Calibri"/>
              </a:rPr>
              <a:t>At this stage Tesco's team members are reflecting the storming stage of Tuckman theory.</a:t>
            </a:r>
          </a:p>
          <a:p>
            <a:pPr marL="457200" indent="-457200"/>
            <a:r>
              <a:rPr lang="en-US" sz="1700">
                <a:solidFill>
                  <a:srgbClr val="000000"/>
                </a:solidFill>
                <a:cs typeface="Calibri"/>
              </a:rPr>
              <a:t>This is because each team member knows their strength weaknesses therefore, they can go for further education to become more efficient and productive.</a:t>
            </a:r>
          </a:p>
          <a:p>
            <a:pPr marL="0" indent="0">
              <a:buNone/>
            </a:pPr>
            <a:endParaRPr lang="en-US" sz="1700">
              <a:solidFill>
                <a:srgbClr val="000000"/>
              </a:solidFill>
              <a:cs typeface="Calibri"/>
            </a:endParaRPr>
          </a:p>
        </p:txBody>
      </p:sp>
      <p:sp>
        <p:nvSpPr>
          <p:cNvPr id="4" name="Footer Placeholder 3">
            <a:extLst>
              <a:ext uri="{FF2B5EF4-FFF2-40B4-BE49-F238E27FC236}">
                <a16:creationId xmlns:a16="http://schemas.microsoft.com/office/drawing/2014/main" id="{D1781DE3-716F-47D2-BC32-2BF0657478A1}"/>
              </a:ext>
            </a:extLst>
          </p:cNvPr>
          <p:cNvSpPr>
            <a:spLocks noGrp="1"/>
          </p:cNvSpPr>
          <p:nvPr>
            <p:ph type="ftr" sz="quarter" idx="11"/>
          </p:nvPr>
        </p:nvSpPr>
        <p:spPr>
          <a:xfrm>
            <a:off x="805661" y="6223702"/>
            <a:ext cx="6584750" cy="314067"/>
          </a:xfrm>
        </p:spPr>
        <p:txBody>
          <a:bodyPr>
            <a:normAutofit/>
          </a:bodyPr>
          <a:lstStyle/>
          <a:p>
            <a:pPr algn="l">
              <a:spcAft>
                <a:spcPts val="600"/>
              </a:spcAft>
            </a:pPr>
            <a:r>
              <a:rPr lang="en-US" sz="1100">
                <a:solidFill>
                  <a:srgbClr val="898989"/>
                </a:solidFill>
              </a:rPr>
              <a:t>Cyrille Tounoudjou (1914188)</a:t>
            </a:r>
          </a:p>
        </p:txBody>
      </p:sp>
      <p:sp>
        <p:nvSpPr>
          <p:cNvPr id="5" name="Slide Number Placeholder 4">
            <a:extLst>
              <a:ext uri="{FF2B5EF4-FFF2-40B4-BE49-F238E27FC236}">
                <a16:creationId xmlns:a16="http://schemas.microsoft.com/office/drawing/2014/main" id="{DFCEFCC5-B634-4115-A217-53B0EB20BDD5}"/>
              </a:ext>
            </a:extLst>
          </p:cNvPr>
          <p:cNvSpPr>
            <a:spLocks noGrp="1"/>
          </p:cNvSpPr>
          <p:nvPr>
            <p:ph type="sldNum" sz="quarter" idx="12"/>
          </p:nvPr>
        </p:nvSpPr>
        <p:spPr>
          <a:xfrm>
            <a:off x="10825930" y="6223702"/>
            <a:ext cx="570728" cy="314067"/>
          </a:xfrm>
        </p:spPr>
        <p:txBody>
          <a:bodyPr>
            <a:normAutofit/>
          </a:bodyPr>
          <a:lstStyle/>
          <a:p>
            <a:pPr>
              <a:spcAft>
                <a:spcPts val="600"/>
              </a:spcAft>
            </a:pPr>
            <a:fld id="{330EA680-D336-4FF7-8B7A-9848BB0A1C32}" type="slidenum">
              <a:rPr lang="en-US" sz="1100">
                <a:solidFill>
                  <a:srgbClr val="FFFFFF"/>
                </a:solidFill>
              </a:rPr>
              <a:pPr>
                <a:spcAft>
                  <a:spcPts val="600"/>
                </a:spcAft>
              </a:pPr>
              <a:t>3</a:t>
            </a:fld>
            <a:endParaRPr lang="en-US" sz="1100">
              <a:solidFill>
                <a:srgbClr val="FFFFFF"/>
              </a:solidFill>
            </a:endParaRPr>
          </a:p>
        </p:txBody>
      </p:sp>
      <p:sp>
        <p:nvSpPr>
          <p:cNvPr id="8" name="TextBox 7">
            <a:extLst>
              <a:ext uri="{FF2B5EF4-FFF2-40B4-BE49-F238E27FC236}">
                <a16:creationId xmlns:a16="http://schemas.microsoft.com/office/drawing/2014/main" id="{65D94DD1-BB68-4146-99E2-27BEF4681739}"/>
              </a:ext>
            </a:extLst>
          </p:cNvPr>
          <p:cNvSpPr txBox="1"/>
          <p:nvPr/>
        </p:nvSpPr>
        <p:spPr>
          <a:xfrm>
            <a:off x="10004879"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tdktalks.com/workplace-culture-grows-personal-cultur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04001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C0596-4A8C-43A0-B11A-ECAF6535EED0}"/>
              </a:ext>
            </a:extLst>
          </p:cNvPr>
          <p:cNvSpPr>
            <a:spLocks noGrp="1"/>
          </p:cNvSpPr>
          <p:nvPr>
            <p:ph type="title"/>
          </p:nvPr>
        </p:nvSpPr>
        <p:spPr>
          <a:xfrm>
            <a:off x="1653363" y="365760"/>
            <a:ext cx="9367203" cy="1188720"/>
          </a:xfrm>
        </p:spPr>
        <p:txBody>
          <a:bodyPr>
            <a:normAutofit/>
          </a:bodyPr>
          <a:lstStyle/>
          <a:p>
            <a:r>
              <a:rPr lang="en-US">
                <a:ea typeface="+mj-lt"/>
                <a:cs typeface="+mj-lt"/>
              </a:rPr>
              <a:t>Tesco teamwork </a:t>
            </a:r>
            <a:r>
              <a:rPr lang="en-US" dirty="0">
                <a:ea typeface="+mj-lt"/>
                <a:cs typeface="+mj-lt"/>
              </a:rPr>
              <a:t>strengths</a:t>
            </a:r>
            <a:endParaRPr lang="en-US" dirty="0"/>
          </a:p>
        </p:txBody>
      </p:sp>
      <p:sp>
        <p:nvSpPr>
          <p:cNvPr id="3" name="Content Placeholder 2">
            <a:extLst>
              <a:ext uri="{FF2B5EF4-FFF2-40B4-BE49-F238E27FC236}">
                <a16:creationId xmlns:a16="http://schemas.microsoft.com/office/drawing/2014/main" id="{4265F032-DE75-4202-83EB-393053476059}"/>
              </a:ext>
            </a:extLst>
          </p:cNvPr>
          <p:cNvSpPr>
            <a:spLocks noGrp="1"/>
          </p:cNvSpPr>
          <p:nvPr>
            <p:ph idx="1"/>
          </p:nvPr>
        </p:nvSpPr>
        <p:spPr>
          <a:xfrm>
            <a:off x="287514" y="1989366"/>
            <a:ext cx="9367204" cy="4041648"/>
          </a:xfrm>
        </p:spPr>
        <p:txBody>
          <a:bodyPr vert="horz" lIns="91440" tIns="45720" rIns="91440" bIns="45720" rtlCol="0" anchor="t">
            <a:normAutofit/>
          </a:bodyPr>
          <a:lstStyle/>
          <a:p>
            <a:pPr marL="0" indent="0">
              <a:buNone/>
            </a:pPr>
            <a:r>
              <a:rPr lang="en-US" sz="1900">
                <a:ea typeface="+mn-lt"/>
                <a:cs typeface="+mn-lt"/>
              </a:rPr>
              <a:t>Time management</a:t>
            </a:r>
            <a:endParaRPr lang="en-US" sz="1900">
              <a:cs typeface="Calibri" panose="020F0502020204030204"/>
            </a:endParaRPr>
          </a:p>
          <a:p>
            <a:pPr marL="0" indent="0">
              <a:buNone/>
            </a:pPr>
            <a:endParaRPr lang="en-US" sz="1900">
              <a:ea typeface="+mn-lt"/>
              <a:cs typeface="+mn-lt"/>
            </a:endParaRPr>
          </a:p>
          <a:p>
            <a:pPr marL="342900" indent="-342900"/>
            <a:r>
              <a:rPr lang="en-US" sz="1900">
                <a:ea typeface="+mn-lt"/>
                <a:cs typeface="+mn-lt"/>
              </a:rPr>
              <a:t>Tesco team has built an Application (App) which helps their employees to be flexible and better manage their time.</a:t>
            </a:r>
          </a:p>
          <a:p>
            <a:pPr marL="342900" indent="-342900"/>
            <a:r>
              <a:rPr lang="en-US" sz="1900">
                <a:ea typeface="+mn-lt"/>
                <a:cs typeface="+mn-lt"/>
              </a:rPr>
              <a:t>The team in Tesco use their time efficiently because each team member choose to work when they have time to work, switch shift, choose store and book holiday.</a:t>
            </a:r>
            <a:endParaRPr lang="en-US" sz="1900"/>
          </a:p>
          <a:p>
            <a:pPr>
              <a:buNone/>
            </a:pPr>
            <a:r>
              <a:rPr lang="en-US" sz="1900">
                <a:ea typeface="+mn-lt"/>
                <a:cs typeface="+mn-lt"/>
              </a:rPr>
              <a:t>The reflet of  the team is liked to Tuckman's Norming stage because:</a:t>
            </a:r>
          </a:p>
          <a:p>
            <a:pPr>
              <a:buFont typeface="Wingdings" panose="020B0604020202020204" pitchFamily="34" charset="0"/>
              <a:buChar char="Ø"/>
            </a:pPr>
            <a:r>
              <a:rPr lang="en-US" sz="1900">
                <a:ea typeface="+mn-lt"/>
                <a:cs typeface="+mn-lt"/>
              </a:rPr>
              <a:t>They can plan their task </a:t>
            </a:r>
          </a:p>
          <a:p>
            <a:pPr>
              <a:buFont typeface="Wingdings" panose="020B0604020202020204" pitchFamily="34" charset="0"/>
              <a:buChar char="Ø"/>
            </a:pPr>
            <a:r>
              <a:rPr lang="en-US" sz="1900">
                <a:ea typeface="+mn-lt"/>
                <a:cs typeface="+mn-lt"/>
              </a:rPr>
              <a:t>They know their role </a:t>
            </a:r>
          </a:p>
          <a:p>
            <a:pPr>
              <a:buFont typeface="Wingdings" panose="020B0604020202020204" pitchFamily="34" charset="0"/>
              <a:buChar char="Ø"/>
            </a:pPr>
            <a:r>
              <a:rPr lang="en-US" sz="1900">
                <a:ea typeface="+mn-lt"/>
                <a:cs typeface="+mn-lt"/>
              </a:rPr>
              <a:t>They know their team members</a:t>
            </a:r>
          </a:p>
          <a:p>
            <a:pPr>
              <a:buFont typeface="Wingdings" panose="020B0604020202020204" pitchFamily="34" charset="0"/>
              <a:buChar char="Ø"/>
            </a:pPr>
            <a:r>
              <a:rPr lang="en-US" sz="1900">
                <a:ea typeface="+mn-lt"/>
                <a:cs typeface="+mn-lt"/>
              </a:rPr>
              <a:t>They do not need a leader to help decide for them</a:t>
            </a:r>
            <a:endParaRPr lang="en-US" sz="1900">
              <a:cs typeface="Calibri" panose="020F0502020204030204"/>
            </a:endParaRPr>
          </a:p>
          <a:p>
            <a:pPr marL="0" indent="0">
              <a:buNone/>
            </a:pPr>
            <a:endParaRPr lang="en-US" sz="1900">
              <a:cs typeface="Calibri" panose="020F0502020204030204"/>
            </a:endParaRPr>
          </a:p>
          <a:p>
            <a:pPr marL="0" indent="0">
              <a:buNone/>
            </a:pPr>
            <a:endParaRPr lang="en-US" sz="1900">
              <a:ea typeface="+mn-lt"/>
              <a:cs typeface="+mn-lt"/>
            </a:endParaRPr>
          </a:p>
          <a:p>
            <a:pPr marL="0" indent="0">
              <a:buNone/>
            </a:pPr>
            <a:endParaRPr lang="en-US" sz="1900">
              <a:ea typeface="+mn-lt"/>
              <a:cs typeface="+mn-lt"/>
            </a:endParaRPr>
          </a:p>
          <a:p>
            <a:pPr marL="0" indent="0">
              <a:buNone/>
            </a:pPr>
            <a:endParaRPr lang="en-US" sz="1900">
              <a:ea typeface="+mn-lt"/>
              <a:cs typeface="+mn-lt"/>
            </a:endParaRPr>
          </a:p>
          <a:p>
            <a:pPr marL="0" indent="0">
              <a:buNone/>
            </a:pPr>
            <a:endParaRPr lang="en-US" sz="1900">
              <a:ea typeface="+mn-lt"/>
              <a:cs typeface="+mn-lt"/>
            </a:endParaRPr>
          </a:p>
          <a:p>
            <a:pPr marL="0" indent="0">
              <a:buNone/>
            </a:pPr>
            <a:endParaRPr lang="en-US" sz="1900">
              <a:ea typeface="+mn-lt"/>
              <a:cs typeface="+mn-lt"/>
            </a:endParaRPr>
          </a:p>
          <a:p>
            <a:pPr marL="0" indent="0">
              <a:buNone/>
            </a:pPr>
            <a:endParaRPr lang="en-US" sz="1900">
              <a:ea typeface="+mn-lt"/>
              <a:cs typeface="+mn-lt"/>
            </a:endParaRPr>
          </a:p>
          <a:p>
            <a:pPr marL="0" indent="0">
              <a:buNone/>
            </a:pPr>
            <a:endParaRPr lang="en-US" sz="1900">
              <a:cs typeface="Calibri" panose="020F0502020204030204"/>
            </a:endParaRPr>
          </a:p>
          <a:p>
            <a:endParaRPr lang="en-US" sz="1900">
              <a:cs typeface="Calibri" panose="020F0502020204030204"/>
            </a:endParaRPr>
          </a:p>
        </p:txBody>
      </p:sp>
      <p:sp>
        <p:nvSpPr>
          <p:cNvPr id="4" name="Footer Placeholder 3">
            <a:extLst>
              <a:ext uri="{FF2B5EF4-FFF2-40B4-BE49-F238E27FC236}">
                <a16:creationId xmlns:a16="http://schemas.microsoft.com/office/drawing/2014/main" id="{7B467C07-E550-4938-B280-0BCFA3C78041}"/>
              </a:ext>
            </a:extLst>
          </p:cNvPr>
          <p:cNvSpPr>
            <a:spLocks noGrp="1"/>
          </p:cNvSpPr>
          <p:nvPr>
            <p:ph type="ftr" sz="quarter" idx="11"/>
          </p:nvPr>
        </p:nvSpPr>
        <p:spPr>
          <a:xfrm>
            <a:off x="4277367" y="6356350"/>
            <a:ext cx="4114800" cy="365125"/>
          </a:xfrm>
        </p:spPr>
        <p:txBody>
          <a:bodyPr>
            <a:normAutofit/>
          </a:bodyPr>
          <a:lstStyle/>
          <a:p>
            <a:pPr>
              <a:spcAft>
                <a:spcPts val="600"/>
              </a:spcAft>
            </a:pPr>
            <a:r>
              <a:rPr lang="en-US">
                <a:solidFill>
                  <a:schemeClr val="tx1">
                    <a:alpha val="80000"/>
                  </a:schemeClr>
                </a:solidFill>
              </a:rPr>
              <a:t>Cyrille Tounoudjou (1914188)</a:t>
            </a:r>
          </a:p>
        </p:txBody>
      </p:sp>
      <p:sp>
        <p:nvSpPr>
          <p:cNvPr id="5" name="Slide Number Placeholder 4">
            <a:extLst>
              <a:ext uri="{FF2B5EF4-FFF2-40B4-BE49-F238E27FC236}">
                <a16:creationId xmlns:a16="http://schemas.microsoft.com/office/drawing/2014/main" id="{CBC63784-C82D-450A-87F5-679B3E52CF8C}"/>
              </a:ext>
            </a:extLst>
          </p:cNvPr>
          <p:cNvSpPr>
            <a:spLocks noGrp="1"/>
          </p:cNvSpPr>
          <p:nvPr>
            <p:ph type="sldNum" sz="quarter" idx="12"/>
          </p:nvPr>
        </p:nvSpPr>
        <p:spPr>
          <a:xfrm>
            <a:off x="9091182" y="6356350"/>
            <a:ext cx="1929384" cy="365125"/>
          </a:xfrm>
        </p:spPr>
        <p:txBody>
          <a:bodyPr>
            <a:normAutofit/>
          </a:bodyPr>
          <a:lstStyle/>
          <a:p>
            <a:pPr>
              <a:spcAft>
                <a:spcPts val="600"/>
              </a:spcAft>
            </a:pPr>
            <a:fld id="{330EA680-D336-4FF7-8B7A-9848BB0A1C32}" type="slidenum">
              <a:rPr lang="en-US">
                <a:solidFill>
                  <a:schemeClr val="tx1">
                    <a:alpha val="80000"/>
                  </a:schemeClr>
                </a:solidFill>
              </a:rPr>
              <a:pPr>
                <a:spcAft>
                  <a:spcPts val="600"/>
                </a:spcAft>
              </a:pPr>
              <a:t>4</a:t>
            </a:fld>
            <a:endParaRPr lang="en-US">
              <a:solidFill>
                <a:schemeClr val="tx1">
                  <a:alpha val="80000"/>
                </a:schemeClr>
              </a:solidFill>
            </a:endParaRPr>
          </a:p>
        </p:txBody>
      </p:sp>
    </p:spTree>
    <p:extLst>
      <p:ext uri="{BB962C8B-B14F-4D97-AF65-F5344CB8AC3E}">
        <p14:creationId xmlns:p14="http://schemas.microsoft.com/office/powerpoint/2010/main" val="39981355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C0596-4A8C-43A0-B11A-ECAF6535EED0}"/>
              </a:ext>
            </a:extLst>
          </p:cNvPr>
          <p:cNvSpPr>
            <a:spLocks noGrp="1"/>
          </p:cNvSpPr>
          <p:nvPr>
            <p:ph type="title"/>
          </p:nvPr>
        </p:nvSpPr>
        <p:spPr>
          <a:xfrm>
            <a:off x="572493" y="238539"/>
            <a:ext cx="11018520" cy="1434415"/>
          </a:xfrm>
        </p:spPr>
        <p:txBody>
          <a:bodyPr anchor="b">
            <a:normAutofit/>
          </a:bodyPr>
          <a:lstStyle/>
          <a:p>
            <a:r>
              <a:rPr lang="en-US" sz="5400">
                <a:ea typeface="+mj-lt"/>
                <a:cs typeface="+mj-lt"/>
              </a:rPr>
              <a:t>Tesco teamwork strengths</a:t>
            </a:r>
            <a:r>
              <a:rPr lang="en-US" sz="5400">
                <a:cs typeface="Calibri Light"/>
              </a:rPr>
              <a:t> </a:t>
            </a:r>
          </a:p>
        </p:txBody>
      </p:sp>
      <p:sp>
        <p:nvSpPr>
          <p:cNvPr id="3" name="Content Placeholder 2">
            <a:extLst>
              <a:ext uri="{FF2B5EF4-FFF2-40B4-BE49-F238E27FC236}">
                <a16:creationId xmlns:a16="http://schemas.microsoft.com/office/drawing/2014/main" id="{4265F032-DE75-4202-83EB-393053476059}"/>
              </a:ext>
            </a:extLst>
          </p:cNvPr>
          <p:cNvSpPr>
            <a:spLocks noGrp="1"/>
          </p:cNvSpPr>
          <p:nvPr>
            <p:ph idx="1"/>
          </p:nvPr>
        </p:nvSpPr>
        <p:spPr>
          <a:xfrm>
            <a:off x="213059" y="1956297"/>
            <a:ext cx="6713552" cy="4119172"/>
          </a:xfrm>
        </p:spPr>
        <p:txBody>
          <a:bodyPr vert="horz" lIns="91440" tIns="45720" rIns="91440" bIns="45720" rtlCol="0" anchor="t">
            <a:normAutofit/>
          </a:bodyPr>
          <a:lstStyle/>
          <a:p>
            <a:pPr marL="0" indent="0">
              <a:buNone/>
            </a:pPr>
            <a:r>
              <a:rPr lang="en-US" sz="1900" dirty="0">
                <a:ea typeface="+mn-lt"/>
                <a:cs typeface="+mn-lt"/>
              </a:rPr>
              <a:t>Communication</a:t>
            </a:r>
            <a:endParaRPr lang="en-US" sz="1900" dirty="0"/>
          </a:p>
          <a:p>
            <a:pPr marL="0" indent="0">
              <a:buNone/>
            </a:pPr>
            <a:endParaRPr lang="en-US" sz="1900" dirty="0">
              <a:ea typeface="+mn-lt"/>
              <a:cs typeface="+mn-lt"/>
            </a:endParaRPr>
          </a:p>
          <a:p>
            <a:pPr marL="342900" indent="-342900"/>
            <a:r>
              <a:rPr lang="en-US" sz="1900" dirty="0">
                <a:ea typeface="+mn-lt"/>
                <a:cs typeface="+mn-lt"/>
              </a:rPr>
              <a:t>Communication is a strength in Tesco team because the team members communicates and can share ideas and implement them. </a:t>
            </a:r>
            <a:endParaRPr lang="en-US" sz="1900" dirty="0">
              <a:cs typeface="Calibri"/>
            </a:endParaRPr>
          </a:p>
          <a:p>
            <a:pPr marL="342900" indent="-342900"/>
            <a:r>
              <a:rPr lang="en-US" sz="1900" dirty="0">
                <a:ea typeface="+mn-lt"/>
                <a:cs typeface="+mn-lt"/>
              </a:rPr>
              <a:t>Tesco colleagues told the team member that they needed flexibility to enable them to succeed in Tesco and in other areas of their life. </a:t>
            </a:r>
          </a:p>
          <a:p>
            <a:pPr marL="342900" indent="-342900"/>
            <a:r>
              <a:rPr lang="en-US" sz="1900" dirty="0">
                <a:cs typeface="Calibri" panose="020F0502020204030204"/>
              </a:rPr>
              <a:t>As a result, teammates built an app that can help them to become flexible, by picking their shift</a:t>
            </a:r>
          </a:p>
          <a:p>
            <a:pPr marL="342900" indent="-342900"/>
            <a:r>
              <a:rPr lang="en-US" sz="1900" dirty="0">
                <a:cs typeface="Calibri" panose="020F0502020204030204"/>
              </a:rPr>
              <a:t>According to Tuckman's theory Tesco team are in the performing stage because they communicate, share ideas they perform efficiently to accomplish their tasks. </a:t>
            </a:r>
          </a:p>
          <a:p>
            <a:pPr marL="0" indent="0">
              <a:buNone/>
            </a:pPr>
            <a:endParaRPr lang="en-US" sz="1900" dirty="0">
              <a:cs typeface="Calibri" panose="020F0502020204030204"/>
            </a:endParaRPr>
          </a:p>
          <a:p>
            <a:pPr marL="0" indent="0">
              <a:buNone/>
            </a:pPr>
            <a:endParaRPr lang="en-US" sz="1900" dirty="0">
              <a:cs typeface="Calibri" panose="020F0502020204030204"/>
            </a:endParaRPr>
          </a:p>
          <a:p>
            <a:endParaRPr lang="en-US" sz="1900" dirty="0">
              <a:cs typeface="Calibri" panose="020F0502020204030204"/>
            </a:endParaRPr>
          </a:p>
        </p:txBody>
      </p:sp>
      <p:sp>
        <p:nvSpPr>
          <p:cNvPr id="4" name="Footer Placeholder 3">
            <a:extLst>
              <a:ext uri="{FF2B5EF4-FFF2-40B4-BE49-F238E27FC236}">
                <a16:creationId xmlns:a16="http://schemas.microsoft.com/office/drawing/2014/main" id="{070B8A5B-1999-4D7D-8306-D5B918786F27}"/>
              </a:ext>
            </a:extLst>
          </p:cNvPr>
          <p:cNvSpPr>
            <a:spLocks noGrp="1"/>
          </p:cNvSpPr>
          <p:nvPr>
            <p:ph type="ftr" sz="quarter" idx="11"/>
          </p:nvPr>
        </p:nvSpPr>
        <p:spPr>
          <a:xfrm>
            <a:off x="417336" y="6549989"/>
            <a:ext cx="3859795" cy="304801"/>
          </a:xfrm>
        </p:spPr>
        <p:txBody>
          <a:bodyPr>
            <a:normAutofit/>
          </a:bodyPr>
          <a:lstStyle/>
          <a:p>
            <a:pPr>
              <a:spcAft>
                <a:spcPts val="600"/>
              </a:spcAft>
            </a:pPr>
            <a:r>
              <a:rPr lang="en-US"/>
              <a:t>Cyrille Tounoudjou (1914188)</a:t>
            </a:r>
          </a:p>
        </p:txBody>
      </p:sp>
      <p:sp>
        <p:nvSpPr>
          <p:cNvPr id="5" name="Slide Number Placeholder 4">
            <a:extLst>
              <a:ext uri="{FF2B5EF4-FFF2-40B4-BE49-F238E27FC236}">
                <a16:creationId xmlns:a16="http://schemas.microsoft.com/office/drawing/2014/main" id="{AC10EE12-9BBD-4FB5-9883-3D46995EAA84}"/>
              </a:ext>
            </a:extLst>
          </p:cNvPr>
          <p:cNvSpPr>
            <a:spLocks noGrp="1"/>
          </p:cNvSpPr>
          <p:nvPr>
            <p:ph type="sldNum" sz="quarter" idx="12"/>
          </p:nvPr>
        </p:nvSpPr>
        <p:spPr/>
        <p:txBody>
          <a:bodyPr>
            <a:normAutofit/>
          </a:bodyPr>
          <a:lstStyle/>
          <a:p>
            <a:pPr>
              <a:spcAft>
                <a:spcPts val="600"/>
              </a:spcAft>
            </a:pPr>
            <a:fld id="{330EA680-D336-4FF7-8B7A-9848BB0A1C32}" type="slidenum">
              <a:rPr lang="en-US" smtClean="0"/>
              <a:pPr>
                <a:spcAft>
                  <a:spcPts val="600"/>
                </a:spcAft>
              </a:pPr>
              <a:t>5</a:t>
            </a:fld>
            <a:endParaRPr lang="en-US"/>
          </a:p>
        </p:txBody>
      </p:sp>
      <p:pic>
        <p:nvPicPr>
          <p:cNvPr id="7" name="Picture 6">
            <a:extLst>
              <a:ext uri="{FF2B5EF4-FFF2-40B4-BE49-F238E27FC236}">
                <a16:creationId xmlns:a16="http://schemas.microsoft.com/office/drawing/2014/main" id="{92266A45-3862-4497-BDD5-02D2DBD615A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024" r="29760" b="2"/>
          <a:stretch/>
        </p:blipFill>
        <p:spPr>
          <a:xfrm>
            <a:off x="7376983" y="1783521"/>
            <a:ext cx="4395967" cy="4569358"/>
          </a:xfrm>
          <a:prstGeom prst="rect">
            <a:avLst/>
          </a:prstGeom>
        </p:spPr>
      </p:pic>
      <p:sp>
        <p:nvSpPr>
          <p:cNvPr id="8" name="TextBox 7">
            <a:extLst>
              <a:ext uri="{FF2B5EF4-FFF2-40B4-BE49-F238E27FC236}">
                <a16:creationId xmlns:a16="http://schemas.microsoft.com/office/drawing/2014/main" id="{13356097-53C0-4C6A-8B73-BA8D250041C2}"/>
              </a:ext>
            </a:extLst>
          </p:cNvPr>
          <p:cNvSpPr txBox="1"/>
          <p:nvPr/>
        </p:nvSpPr>
        <p:spPr>
          <a:xfrm>
            <a:off x="8971013" y="5989327"/>
            <a:ext cx="2743199" cy="200055"/>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3" tooltip="https://www.finsmes.com/2019/03/the-importance-of-communication-in-business-how-to-improve-it.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400507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B93C0-7C62-4271-BF0C-C2024047D420}"/>
              </a:ext>
            </a:extLst>
          </p:cNvPr>
          <p:cNvSpPr>
            <a:spLocks noGrp="1"/>
          </p:cNvSpPr>
          <p:nvPr>
            <p:ph type="title"/>
          </p:nvPr>
        </p:nvSpPr>
        <p:spPr>
          <a:xfrm>
            <a:off x="715589" y="-1046164"/>
            <a:ext cx="8778815" cy="4461163"/>
          </a:xfrm>
        </p:spPr>
        <p:txBody>
          <a:bodyPr>
            <a:normAutofit/>
          </a:bodyPr>
          <a:lstStyle/>
          <a:p>
            <a:r>
              <a:rPr lang="en-US" b="1">
                <a:solidFill>
                  <a:srgbClr val="FFFFFF"/>
                </a:solidFill>
                <a:ea typeface="+mj-lt"/>
                <a:cs typeface="+mj-lt"/>
              </a:rPr>
              <a:t>Examining my team role composition (using the results from Belbin’s SPI)</a:t>
            </a:r>
            <a:endParaRPr lang="en-US">
              <a:solidFill>
                <a:srgbClr val="FFFFFF"/>
              </a:solidFill>
            </a:endParaRPr>
          </a:p>
        </p:txBody>
      </p:sp>
      <p:sp>
        <p:nvSpPr>
          <p:cNvPr id="3" name="Content Placeholder 2">
            <a:extLst>
              <a:ext uri="{FF2B5EF4-FFF2-40B4-BE49-F238E27FC236}">
                <a16:creationId xmlns:a16="http://schemas.microsoft.com/office/drawing/2014/main" id="{6647DB8D-0F11-4C48-A792-45B531C8A03B}"/>
              </a:ext>
            </a:extLst>
          </p:cNvPr>
          <p:cNvSpPr>
            <a:spLocks noGrp="1"/>
          </p:cNvSpPr>
          <p:nvPr>
            <p:ph idx="1"/>
          </p:nvPr>
        </p:nvSpPr>
        <p:spPr>
          <a:xfrm>
            <a:off x="321006" y="1540250"/>
            <a:ext cx="10673359" cy="5585619"/>
          </a:xfrm>
        </p:spPr>
        <p:txBody>
          <a:bodyPr vert="horz" lIns="91440" tIns="45720" rIns="91440" bIns="45720" rtlCol="0" anchor="ctr">
            <a:normAutofit/>
          </a:bodyPr>
          <a:lstStyle/>
          <a:p>
            <a:pPr marL="0" indent="0">
              <a:buNone/>
            </a:pPr>
            <a:r>
              <a:rPr lang="en-US" sz="2400">
                <a:cs typeface="Calibri"/>
              </a:rPr>
              <a:t>According to Belbin's Questionnaire:</a:t>
            </a:r>
          </a:p>
          <a:p>
            <a:pPr marL="0" indent="0">
              <a:buNone/>
            </a:pPr>
            <a:endParaRPr lang="en-US" sz="2400">
              <a:cs typeface="Calibri"/>
            </a:endParaRPr>
          </a:p>
          <a:p>
            <a:r>
              <a:rPr lang="en-US" sz="2400">
                <a:cs typeface="Calibri"/>
              </a:rPr>
              <a:t>As an implementer, I have brought-up the idea of creating a group chat Facebook to help the team to communicate . This was my main positive contribution.</a:t>
            </a:r>
          </a:p>
          <a:p>
            <a:r>
              <a:rPr lang="en-US" sz="2400">
                <a:cs typeface="Calibri"/>
              </a:rPr>
              <a:t>As a monitor evaluator, I communicated with my team mates to find out how each member was doing on the task</a:t>
            </a:r>
          </a:p>
          <a:p>
            <a:r>
              <a:rPr lang="en-US" sz="2400">
                <a:cs typeface="Calibri"/>
              </a:rPr>
              <a:t>I was challenged with the sharper skill because I found it difficult to address the problem with role balancing</a:t>
            </a:r>
          </a:p>
          <a:p>
            <a:r>
              <a:rPr lang="en-US" sz="2400">
                <a:cs typeface="Calibri"/>
              </a:rPr>
              <a:t>Because the group was still in the storming stage. </a:t>
            </a:r>
            <a:endParaRPr lang="en-US" sz="2400"/>
          </a:p>
        </p:txBody>
      </p:sp>
      <p:sp>
        <p:nvSpPr>
          <p:cNvPr id="4" name="Footer Placeholder 3">
            <a:extLst>
              <a:ext uri="{FF2B5EF4-FFF2-40B4-BE49-F238E27FC236}">
                <a16:creationId xmlns:a16="http://schemas.microsoft.com/office/drawing/2014/main" id="{A80A2EA9-2C0D-40AC-B8FF-F43024A8F3D0}"/>
              </a:ext>
            </a:extLst>
          </p:cNvPr>
          <p:cNvSpPr>
            <a:spLocks noGrp="1"/>
          </p:cNvSpPr>
          <p:nvPr>
            <p:ph type="ftr" sz="quarter" idx="11"/>
          </p:nvPr>
        </p:nvSpPr>
        <p:spPr>
          <a:xfrm>
            <a:off x="473015" y="6485746"/>
            <a:ext cx="5251174" cy="365125"/>
          </a:xfrm>
        </p:spPr>
        <p:txBody>
          <a:bodyPr>
            <a:normAutofit/>
          </a:bodyPr>
          <a:lstStyle/>
          <a:p>
            <a:pPr>
              <a:spcAft>
                <a:spcPts val="600"/>
              </a:spcAft>
            </a:pPr>
            <a:r>
              <a:rPr lang="en-US"/>
              <a:t>Cyrille Tounoudjou (1914188)</a:t>
            </a:r>
          </a:p>
        </p:txBody>
      </p:sp>
      <p:sp>
        <p:nvSpPr>
          <p:cNvPr id="5" name="Slide Number Placeholder 4">
            <a:extLst>
              <a:ext uri="{FF2B5EF4-FFF2-40B4-BE49-F238E27FC236}">
                <a16:creationId xmlns:a16="http://schemas.microsoft.com/office/drawing/2014/main" id="{3BF02FF8-19D9-4ED8-8B54-79B226AFF794}"/>
              </a:ext>
            </a:extLst>
          </p:cNvPr>
          <p:cNvSpPr>
            <a:spLocks noGrp="1"/>
          </p:cNvSpPr>
          <p:nvPr>
            <p:ph type="sldNum" sz="quarter" idx="12"/>
          </p:nvPr>
        </p:nvSpPr>
        <p:spPr>
          <a:xfrm>
            <a:off x="9541564" y="6356350"/>
            <a:ext cx="1812235" cy="365125"/>
          </a:xfrm>
        </p:spPr>
        <p:txBody>
          <a:bodyPr>
            <a:normAutofit/>
          </a:bodyPr>
          <a:lstStyle/>
          <a:p>
            <a:pPr>
              <a:spcAft>
                <a:spcPts val="600"/>
              </a:spcAft>
            </a:pPr>
            <a:fld id="{330EA680-D336-4FF7-8B7A-9848BB0A1C32}" type="slidenum">
              <a:rPr lang="en-US" smtClean="0"/>
              <a:pPr>
                <a:spcAft>
                  <a:spcPts val="600"/>
                </a:spcAft>
              </a:pPr>
              <a:t>6</a:t>
            </a:fld>
            <a:endParaRPr lang="en-US"/>
          </a:p>
        </p:txBody>
      </p:sp>
    </p:spTree>
    <p:extLst>
      <p:ext uri="{BB962C8B-B14F-4D97-AF65-F5344CB8AC3E}">
        <p14:creationId xmlns:p14="http://schemas.microsoft.com/office/powerpoint/2010/main" val="18164792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4276" y="1280224"/>
            <a:ext cx="8825658" cy="2677648"/>
          </a:xfrm>
        </p:spPr>
        <p:txBody>
          <a:bodyPr>
            <a:normAutofit fontScale="90000"/>
          </a:bodyPr>
          <a:lstStyle/>
          <a:p>
            <a:r>
              <a:rPr lang="en-US" dirty="0"/>
              <a:t>‘How to use teamwork theories to improve the performance of a team in the modern workplace’</a:t>
            </a:r>
            <a:endParaRPr lang="en-GB" dirty="0"/>
          </a:p>
        </p:txBody>
      </p:sp>
      <p:sp>
        <p:nvSpPr>
          <p:cNvPr id="3" name="Subtitle 2"/>
          <p:cNvSpPr>
            <a:spLocks noGrp="1"/>
          </p:cNvSpPr>
          <p:nvPr>
            <p:ph type="subTitle" idx="1"/>
          </p:nvPr>
        </p:nvSpPr>
        <p:spPr>
          <a:xfrm>
            <a:off x="924917" y="4331682"/>
            <a:ext cx="9472639" cy="1407759"/>
          </a:xfrm>
        </p:spPr>
        <p:txBody>
          <a:bodyPr>
            <a:normAutofit fontScale="92500" lnSpcReduction="10000"/>
          </a:bodyPr>
          <a:lstStyle/>
          <a:p>
            <a:r>
              <a:rPr lang="en-GB" dirty="0"/>
              <a:t>Theories vs Reality</a:t>
            </a:r>
          </a:p>
          <a:p>
            <a:endParaRPr lang="en-GB" dirty="0"/>
          </a:p>
          <a:p>
            <a:endParaRPr lang="en-GB" dirty="0"/>
          </a:p>
          <a:p>
            <a:r>
              <a:rPr lang="en-GB" dirty="0"/>
              <a:t>2</a:t>
            </a:r>
            <a:r>
              <a:rPr lang="en-GB" baseline="30000" dirty="0"/>
              <a:t>nd</a:t>
            </a:r>
            <a:r>
              <a:rPr lang="en-GB" dirty="0"/>
              <a:t> part was created by UWTSD student Michal </a:t>
            </a:r>
            <a:r>
              <a:rPr lang="en-GB" dirty="0" err="1"/>
              <a:t>Banasiak</a:t>
            </a:r>
            <a:r>
              <a:rPr lang="en-GB" dirty="0"/>
              <a:t> (2012882)</a:t>
            </a:r>
          </a:p>
        </p:txBody>
      </p:sp>
    </p:spTree>
    <p:extLst>
      <p:ext uri="{BB962C8B-B14F-4D97-AF65-F5344CB8AC3E}">
        <p14:creationId xmlns:p14="http://schemas.microsoft.com/office/powerpoint/2010/main" val="29729284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Teamwork – A key to success</a:t>
            </a:r>
          </a:p>
        </p:txBody>
      </p:sp>
      <p:sp>
        <p:nvSpPr>
          <p:cNvPr id="3" name="Content Placeholder 2"/>
          <p:cNvSpPr>
            <a:spLocks noGrp="1"/>
          </p:cNvSpPr>
          <p:nvPr>
            <p:ph idx="1"/>
          </p:nvPr>
        </p:nvSpPr>
        <p:spPr/>
        <p:txBody>
          <a:bodyPr/>
          <a:lstStyle/>
          <a:p>
            <a:r>
              <a:rPr lang="en-GB" dirty="0"/>
              <a:t>As commonly know teamwork was a key part in human history since the first species of Homo Sapiens have walked on Earth. To overcome difficulties of this primal and wild world they had to cooperate to survive. From hunting for food to social life. And to achieve their success they had to create language to be able to deliver their messages from one to another, either about their thoughts, feelings and needs.</a:t>
            </a:r>
          </a:p>
        </p:txBody>
      </p:sp>
    </p:spTree>
    <p:extLst>
      <p:ext uri="{BB962C8B-B14F-4D97-AF65-F5344CB8AC3E}">
        <p14:creationId xmlns:p14="http://schemas.microsoft.com/office/powerpoint/2010/main" val="701568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From 10.000BC to 21</a:t>
            </a:r>
            <a:r>
              <a:rPr lang="en-GB" baseline="30000" dirty="0"/>
              <a:t>st</a:t>
            </a:r>
            <a:r>
              <a:rPr lang="en-GB" dirty="0"/>
              <a:t> Century</a:t>
            </a:r>
          </a:p>
        </p:txBody>
      </p:sp>
      <p:sp>
        <p:nvSpPr>
          <p:cNvPr id="3" name="Content Placeholder 2"/>
          <p:cNvSpPr>
            <a:spLocks noGrp="1"/>
          </p:cNvSpPr>
          <p:nvPr>
            <p:ph idx="1"/>
          </p:nvPr>
        </p:nvSpPr>
        <p:spPr/>
        <p:txBody>
          <a:bodyPr/>
          <a:lstStyle/>
          <a:p>
            <a:r>
              <a:rPr lang="en-GB" dirty="0"/>
              <a:t>Over the centuries our species has evolved not only physically but also mentally. We are creating groups of people that can communicate between each other and by the understanding of each other some groups of people will create individual teams that they will feel the most comfortable in and the most effective with achieving tasks and targets.</a:t>
            </a:r>
          </a:p>
          <a:p>
            <a:endParaRPr lang="en-GB" dirty="0"/>
          </a:p>
        </p:txBody>
      </p:sp>
    </p:spTree>
    <p:extLst>
      <p:ext uri="{BB962C8B-B14F-4D97-AF65-F5344CB8AC3E}">
        <p14:creationId xmlns:p14="http://schemas.microsoft.com/office/powerpoint/2010/main" val="40452611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Theoretical attempt. </a:t>
            </a:r>
          </a:p>
        </p:txBody>
      </p:sp>
      <p:sp>
        <p:nvSpPr>
          <p:cNvPr id="3" name="Content Placeholder 2"/>
          <p:cNvSpPr>
            <a:spLocks noGrp="1"/>
          </p:cNvSpPr>
          <p:nvPr>
            <p:ph idx="1"/>
          </p:nvPr>
        </p:nvSpPr>
        <p:spPr/>
        <p:txBody>
          <a:bodyPr/>
          <a:lstStyle/>
          <a:p>
            <a:r>
              <a:rPr lang="en-GB" dirty="0"/>
              <a:t>Humans are intelligent type of animals not focused only on basic needs like food, safety or reproduction. We are also looking for answers. Asking questions. Sometimes smart, sometimes not so much. We are always trying to find a solution and reasons how something works. We ask: What, Why, When, How .</a:t>
            </a:r>
          </a:p>
          <a:p>
            <a:r>
              <a:rPr lang="en-GB" dirty="0"/>
              <a:t>We also theorise, trying to find the schemes of what is going on and how it is working so good or opposite.</a:t>
            </a:r>
          </a:p>
        </p:txBody>
      </p:sp>
    </p:spTree>
    <p:extLst>
      <p:ext uri="{BB962C8B-B14F-4D97-AF65-F5344CB8AC3E}">
        <p14:creationId xmlns:p14="http://schemas.microsoft.com/office/powerpoint/2010/main" val="756935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Big Heads ahead.</a:t>
            </a:r>
          </a:p>
        </p:txBody>
      </p:sp>
      <p:sp>
        <p:nvSpPr>
          <p:cNvPr id="3" name="Content Placeholder 2"/>
          <p:cNvSpPr>
            <a:spLocks noGrp="1"/>
          </p:cNvSpPr>
          <p:nvPr>
            <p:ph idx="1"/>
          </p:nvPr>
        </p:nvSpPr>
        <p:spPr/>
        <p:txBody>
          <a:bodyPr/>
          <a:lstStyle/>
          <a:p>
            <a:r>
              <a:rPr lang="en-GB" dirty="0"/>
              <a:t>Over last decades we experienced explosion of new courses of studies about basically every aspect of human life. If speaking about Teamwork the most commonly known are Meredith Belbin with his Nine Teamwork Roles (1981) and Bruce Tuckman with his model for team development (1965)</a:t>
            </a:r>
          </a:p>
        </p:txBody>
      </p:sp>
    </p:spTree>
    <p:extLst>
      <p:ext uri="{BB962C8B-B14F-4D97-AF65-F5344CB8AC3E}">
        <p14:creationId xmlns:p14="http://schemas.microsoft.com/office/powerpoint/2010/main" val="5701937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6687" y="1246933"/>
            <a:ext cx="9060872" cy="5448603"/>
          </a:xfrm>
          <a:prstGeom prst="rect">
            <a:avLst/>
          </a:prstGeom>
        </p:spPr>
      </p:pic>
    </p:spTree>
    <p:extLst>
      <p:ext uri="{BB962C8B-B14F-4D97-AF65-F5344CB8AC3E}">
        <p14:creationId xmlns:p14="http://schemas.microsoft.com/office/powerpoint/2010/main" val="951724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4"/>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Let’s get “FORMING” to do “PERFORMING”</a:t>
            </a:r>
          </a:p>
        </p:txBody>
      </p:sp>
      <p:sp>
        <p:nvSpPr>
          <p:cNvPr id="3" name="Content Placeholder 2"/>
          <p:cNvSpPr>
            <a:spLocks noGrp="1"/>
          </p:cNvSpPr>
          <p:nvPr>
            <p:ph idx="1"/>
          </p:nvPr>
        </p:nvSpPr>
        <p:spPr/>
        <p:txBody>
          <a:bodyPr>
            <a:normAutofit fontScale="85000" lnSpcReduction="20000"/>
          </a:bodyPr>
          <a:lstStyle/>
          <a:p>
            <a:r>
              <a:rPr lang="en-GB" dirty="0"/>
              <a:t>Bruce Tuckman has came with his 4 piece model of team development in 1965. It clearly shows the stages that lids team to achieve their goals.</a:t>
            </a:r>
          </a:p>
          <a:p>
            <a:r>
              <a:rPr lang="en-GB" dirty="0"/>
              <a:t>To effectively work together team need to get to know each other and need to now what they are working on. This stage is called Forming.</a:t>
            </a:r>
          </a:p>
          <a:p>
            <a:r>
              <a:rPr lang="en-GB" dirty="0"/>
              <a:t>Next stage is mostly about finding out who will be in charge and what strengths do members of team have. Often few of the team members might feel like they are going to be the best leader but this situations often ends on a arguments about who is in charge. That is why this stage is called Storming. </a:t>
            </a:r>
          </a:p>
          <a:p>
            <a:r>
              <a:rPr lang="en-GB" dirty="0"/>
              <a:t>But so far no progress in project has been made. This is where Norming have its appearance. After leading role has been assigned rest of the team is being assigned to their part in a project. </a:t>
            </a:r>
          </a:p>
          <a:p>
            <a:r>
              <a:rPr lang="en-GB" dirty="0"/>
              <a:t>AND FINALY the team is starting to work with material. They start last stage named obviously Performing. But not always. Sometimes differences inside of team, between members are unescapable and some teams never makes it to Performing stage. </a:t>
            </a:r>
          </a:p>
        </p:txBody>
      </p:sp>
    </p:spTree>
    <p:extLst>
      <p:ext uri="{BB962C8B-B14F-4D97-AF65-F5344CB8AC3E}">
        <p14:creationId xmlns:p14="http://schemas.microsoft.com/office/powerpoint/2010/main" val="22224952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7927" y="166255"/>
            <a:ext cx="11360727" cy="6119019"/>
          </a:xfrm>
        </p:spPr>
      </p:pic>
    </p:spTree>
    <p:extLst>
      <p:ext uri="{BB962C8B-B14F-4D97-AF65-F5344CB8AC3E}">
        <p14:creationId xmlns:p14="http://schemas.microsoft.com/office/powerpoint/2010/main" val="20109603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9135224" cy="735718"/>
          </a:xfrm>
        </p:spPr>
        <p:txBody>
          <a:bodyPr/>
          <a:lstStyle/>
          <a:p>
            <a:r>
              <a:rPr lang="en-GB" dirty="0"/>
              <a:t>Team doesn’t always need 9 members..</a:t>
            </a:r>
          </a:p>
        </p:txBody>
      </p:sp>
      <p:sp>
        <p:nvSpPr>
          <p:cNvPr id="3" name="Content Placeholder 2"/>
          <p:cNvSpPr>
            <a:spLocks noGrp="1"/>
          </p:cNvSpPr>
          <p:nvPr>
            <p:ph idx="1"/>
          </p:nvPr>
        </p:nvSpPr>
        <p:spPr/>
        <p:txBody>
          <a:bodyPr/>
          <a:lstStyle/>
          <a:p>
            <a:r>
              <a:rPr lang="en-GB" dirty="0"/>
              <a:t>Meredith Belbin have created his model of nine team roles in 1981 to clarify what role which of team member will represent. There is a specially prepared personality test allowing its participant to define which role, or roles this person will be the best in. </a:t>
            </a:r>
          </a:p>
          <a:p>
            <a:pPr lvl="0"/>
            <a:r>
              <a:rPr lang="en-GB" dirty="0"/>
              <a:t>My test for example shows I am person that is a Specialist (6points) and also I am a Completer Finisher (3points). And that is totally me as for example of this assignment I came up with proposition that I will assemble all of our presentations and submit it into final draft. I feel comfortable with technology and I like to do some finishing touches.  </a:t>
            </a:r>
          </a:p>
        </p:txBody>
      </p:sp>
    </p:spTree>
    <p:extLst>
      <p:ext uri="{BB962C8B-B14F-4D97-AF65-F5344CB8AC3E}">
        <p14:creationId xmlns:p14="http://schemas.microsoft.com/office/powerpoint/2010/main" val="857117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p:spPr>
      </p:pic>
    </p:spTree>
    <p:extLst>
      <p:ext uri="{BB962C8B-B14F-4D97-AF65-F5344CB8AC3E}">
        <p14:creationId xmlns:p14="http://schemas.microsoft.com/office/powerpoint/2010/main" val="28867707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Nothing is perfect.</a:t>
            </a:r>
          </a:p>
        </p:txBody>
      </p:sp>
      <p:sp>
        <p:nvSpPr>
          <p:cNvPr id="3" name="Content Placeholder 2"/>
          <p:cNvSpPr>
            <a:spLocks noGrp="1"/>
          </p:cNvSpPr>
          <p:nvPr>
            <p:ph idx="1"/>
          </p:nvPr>
        </p:nvSpPr>
        <p:spPr/>
        <p:txBody>
          <a:bodyPr/>
          <a:lstStyle/>
          <a:p>
            <a:r>
              <a:rPr lang="en-GB" dirty="0"/>
              <a:t>After noticing how effective teamwork is it have to be noted that many successful teams have long time experience in working together and a lot of failures behind. Old members know their strengths and weaknesses and fulfil the gaps. For example, in my workplace (medicine distribution) we know what we are good at and who can in case of emergency cover up for missing parts to deliver better performance. But for me it took total of 4 years of my contract with Alliance Healthcare. </a:t>
            </a:r>
          </a:p>
          <a:p>
            <a:endParaRPr lang="en-GB" dirty="0"/>
          </a:p>
        </p:txBody>
      </p:sp>
      <p:sp>
        <p:nvSpPr>
          <p:cNvPr id="4" name="TextBox 3">
            <a:extLst>
              <a:ext uri="{FF2B5EF4-FFF2-40B4-BE49-F238E27FC236}">
                <a16:creationId xmlns:a16="http://schemas.microsoft.com/office/drawing/2014/main" id="{3B011A30-5D15-4460-8AB2-25F9BD2CAA3C}"/>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27223208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pic>
        <p:nvPicPr>
          <p:cNvPr id="72" name="Google Shape;72;p13"/>
          <p:cNvPicPr preferRelativeResize="0"/>
          <p:nvPr/>
        </p:nvPicPr>
        <p:blipFill>
          <a:blip r:embed="rId3">
            <a:alphaModFix/>
          </a:blip>
          <a:stretch>
            <a:fillRect/>
          </a:stretch>
        </p:blipFill>
        <p:spPr>
          <a:xfrm>
            <a:off x="690114" y="1333848"/>
            <a:ext cx="5506100" cy="3583467"/>
          </a:xfrm>
          <a:prstGeom prst="rect">
            <a:avLst/>
          </a:prstGeom>
          <a:noFill/>
          <a:ln>
            <a:noFill/>
          </a:ln>
        </p:spPr>
      </p:pic>
      <p:sp>
        <p:nvSpPr>
          <p:cNvPr id="73" name="Google Shape;73;p13"/>
          <p:cNvSpPr txBox="1">
            <a:spLocks noGrp="1"/>
          </p:cNvSpPr>
          <p:nvPr>
            <p:ph type="ctrTitle"/>
          </p:nvPr>
        </p:nvSpPr>
        <p:spPr>
          <a:xfrm>
            <a:off x="6196540" y="1639355"/>
            <a:ext cx="6126800" cy="2056000"/>
          </a:xfrm>
          <a:prstGeom prst="rect">
            <a:avLst/>
          </a:prstGeom>
        </p:spPr>
        <p:txBody>
          <a:bodyPr spcFirstLastPara="1" wrap="square" lIns="121900" tIns="121900" rIns="121900" bIns="121900" anchor="t" anchorCtr="0">
            <a:noAutofit/>
          </a:bodyPr>
          <a:lstStyle/>
          <a:p>
            <a:r>
              <a:rPr lang="en" dirty="0"/>
              <a:t>Conclusions</a:t>
            </a:r>
            <a:endParaRPr lang="en-US" dirty="0"/>
          </a:p>
        </p:txBody>
      </p:sp>
      <p:sp>
        <p:nvSpPr>
          <p:cNvPr id="74" name="Google Shape;74;p13"/>
          <p:cNvSpPr txBox="1">
            <a:spLocks noGrp="1"/>
          </p:cNvSpPr>
          <p:nvPr>
            <p:ph type="subTitle" idx="1"/>
          </p:nvPr>
        </p:nvSpPr>
        <p:spPr>
          <a:xfrm>
            <a:off x="512835" y="4763631"/>
            <a:ext cx="11504376" cy="1655600"/>
          </a:xfrm>
          <a:prstGeom prst="rect">
            <a:avLst/>
          </a:prstGeom>
        </p:spPr>
        <p:txBody>
          <a:bodyPr spcFirstLastPara="1" wrap="square" lIns="121900" tIns="121900" rIns="121900" bIns="121900" anchor="b" anchorCtr="0">
            <a:noAutofit/>
          </a:bodyPr>
          <a:lstStyle/>
          <a:p>
            <a:pPr marL="0" indent="0"/>
            <a:r>
              <a:rPr lang="en" sz="3200" dirty="0"/>
              <a:t>This part was prepared by student Marta Michalak</a:t>
            </a:r>
            <a:endParaRPr sz="3200" b="1" dirty="0"/>
          </a:p>
        </p:txBody>
      </p:sp>
    </p:spTree>
    <p:extLst>
      <p:ext uri="{BB962C8B-B14F-4D97-AF65-F5344CB8AC3E}">
        <p14:creationId xmlns:p14="http://schemas.microsoft.com/office/powerpoint/2010/main" val="9065929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14"/>
          <p:cNvSpPr txBox="1">
            <a:spLocks noGrp="1"/>
          </p:cNvSpPr>
          <p:nvPr>
            <p:ph type="title"/>
          </p:nvPr>
        </p:nvSpPr>
        <p:spPr>
          <a:xfrm>
            <a:off x="397132" y="3369709"/>
            <a:ext cx="5393600" cy="1757600"/>
          </a:xfrm>
          <a:prstGeom prst="rect">
            <a:avLst/>
          </a:prstGeom>
        </p:spPr>
        <p:txBody>
          <a:bodyPr spcFirstLastPara="1" wrap="square" lIns="121900" tIns="121900" rIns="121900" bIns="121900" anchor="ctr" anchorCtr="0">
            <a:noAutofit/>
          </a:bodyPr>
          <a:lstStyle/>
          <a:p>
            <a:pPr algn="l"/>
            <a:r>
              <a:rPr lang="en" sz="3200" b="0">
                <a:solidFill>
                  <a:schemeClr val="dk2"/>
                </a:solidFill>
              </a:rPr>
              <a:t>At Tesco </a:t>
            </a:r>
            <a:r>
              <a:rPr lang="en"/>
              <a:t>TEAMWORK </a:t>
            </a:r>
            <a:r>
              <a:rPr lang="en" sz="3200"/>
              <a:t> </a:t>
            </a:r>
            <a:r>
              <a:rPr lang="en" sz="3200" b="0">
                <a:solidFill>
                  <a:schemeClr val="dk2"/>
                </a:solidFill>
              </a:rPr>
              <a:t>helps to keep things smooth, professional and customer-friendly, but also creates an inclusive and friendly environment for colleagues.</a:t>
            </a:r>
            <a:endParaRPr sz="3200" b="0">
              <a:solidFill>
                <a:schemeClr val="dk2"/>
              </a:solidFill>
            </a:endParaRPr>
          </a:p>
        </p:txBody>
      </p:sp>
      <p:pic>
        <p:nvPicPr>
          <p:cNvPr id="80" name="Google Shape;80;p14"/>
          <p:cNvPicPr preferRelativeResize="0"/>
          <p:nvPr/>
        </p:nvPicPr>
        <p:blipFill rotWithShape="1">
          <a:blip r:embed="rId3">
            <a:alphaModFix/>
          </a:blip>
          <a:srcRect r="39660"/>
          <a:stretch/>
        </p:blipFill>
        <p:spPr>
          <a:xfrm>
            <a:off x="5984967" y="1"/>
            <a:ext cx="6207031" cy="6858001"/>
          </a:xfrm>
          <a:prstGeom prst="rect">
            <a:avLst/>
          </a:prstGeom>
          <a:noFill/>
          <a:ln>
            <a:noFill/>
          </a:ln>
        </p:spPr>
      </p:pic>
    </p:spTree>
    <p:extLst>
      <p:ext uri="{BB962C8B-B14F-4D97-AF65-F5344CB8AC3E}">
        <p14:creationId xmlns:p14="http://schemas.microsoft.com/office/powerpoint/2010/main" val="25287818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4"/>
        <p:cNvGrpSpPr/>
        <p:nvPr/>
      </p:nvGrpSpPr>
      <p:grpSpPr>
        <a:xfrm>
          <a:off x="0" y="0"/>
          <a:ext cx="0" cy="0"/>
          <a:chOff x="0" y="0"/>
          <a:chExt cx="0" cy="0"/>
        </a:xfrm>
      </p:grpSpPr>
      <p:sp>
        <p:nvSpPr>
          <p:cNvPr id="85" name="Google Shape;85;p15"/>
          <p:cNvSpPr txBox="1">
            <a:spLocks noGrp="1"/>
          </p:cNvSpPr>
          <p:nvPr>
            <p:ph type="body" idx="1"/>
          </p:nvPr>
        </p:nvSpPr>
        <p:spPr>
          <a:xfrm>
            <a:off x="585133" y="3429000"/>
            <a:ext cx="8174000" cy="2531200"/>
          </a:xfrm>
          <a:prstGeom prst="rect">
            <a:avLst/>
          </a:prstGeom>
        </p:spPr>
        <p:txBody>
          <a:bodyPr spcFirstLastPara="1" wrap="square" lIns="121900" tIns="121900" rIns="121900" bIns="121900" anchor="ctr" anchorCtr="0">
            <a:noAutofit/>
          </a:bodyPr>
          <a:lstStyle/>
          <a:p>
            <a:pPr marL="0" indent="0">
              <a:buNone/>
            </a:pPr>
            <a:r>
              <a:rPr lang="en" sz="4000" b="1">
                <a:solidFill>
                  <a:schemeClr val="dk1"/>
                </a:solidFill>
              </a:rPr>
              <a:t>3 PILLARS OF WORK</a:t>
            </a:r>
            <a:endParaRPr sz="4000">
              <a:solidFill>
                <a:schemeClr val="dk1"/>
              </a:solidFill>
            </a:endParaRPr>
          </a:p>
          <a:p>
            <a:pPr marL="0" indent="0">
              <a:spcBef>
                <a:spcPts val="2133"/>
              </a:spcBef>
              <a:buSzPts val="1100"/>
              <a:buNone/>
            </a:pPr>
            <a:r>
              <a:rPr lang="en" sz="2400">
                <a:solidFill>
                  <a:srgbClr val="000000"/>
                </a:solidFill>
              </a:rPr>
              <a:t>Tesco bases their strategy on “3 P’s”:</a:t>
            </a:r>
            <a:endParaRPr sz="2400">
              <a:solidFill>
                <a:srgbClr val="000000"/>
              </a:solidFill>
            </a:endParaRPr>
          </a:p>
          <a:p>
            <a:pPr indent="-457189">
              <a:spcBef>
                <a:spcPts val="2133"/>
              </a:spcBef>
              <a:buSzPts val="1800"/>
              <a:buChar char="-"/>
            </a:pPr>
            <a:r>
              <a:rPr lang="en" sz="2400"/>
              <a:t>People</a:t>
            </a:r>
            <a:endParaRPr sz="2400"/>
          </a:p>
          <a:p>
            <a:pPr indent="-457189">
              <a:buSzPts val="1800"/>
              <a:buChar char="-"/>
            </a:pPr>
            <a:r>
              <a:rPr lang="en" sz="2400"/>
              <a:t>Products</a:t>
            </a:r>
            <a:endParaRPr sz="2400"/>
          </a:p>
          <a:p>
            <a:pPr indent="-457189">
              <a:buSzPts val="1800"/>
              <a:buChar char="-"/>
            </a:pPr>
            <a:r>
              <a:rPr lang="en" sz="2400"/>
              <a:t>Places</a:t>
            </a:r>
            <a:endParaRPr sz="2400">
              <a:solidFill>
                <a:srgbClr val="000000"/>
              </a:solidFill>
            </a:endParaRPr>
          </a:p>
        </p:txBody>
      </p:sp>
      <p:pic>
        <p:nvPicPr>
          <p:cNvPr id="86" name="Google Shape;86;p15"/>
          <p:cNvPicPr preferRelativeResize="0"/>
          <p:nvPr/>
        </p:nvPicPr>
        <p:blipFill>
          <a:blip r:embed="rId3">
            <a:alphaModFix/>
          </a:blip>
          <a:stretch>
            <a:fillRect/>
          </a:stretch>
        </p:blipFill>
        <p:spPr>
          <a:xfrm>
            <a:off x="343667" y="454767"/>
            <a:ext cx="6037267" cy="2716771"/>
          </a:xfrm>
          <a:prstGeom prst="rect">
            <a:avLst/>
          </a:prstGeom>
          <a:noFill/>
          <a:ln>
            <a:noFill/>
          </a:ln>
        </p:spPr>
      </p:pic>
      <p:pic>
        <p:nvPicPr>
          <p:cNvPr id="87" name="Google Shape;87;p15"/>
          <p:cNvPicPr preferRelativeResize="0"/>
          <p:nvPr/>
        </p:nvPicPr>
        <p:blipFill>
          <a:blip r:embed="rId4">
            <a:alphaModFix/>
          </a:blip>
          <a:stretch>
            <a:fillRect/>
          </a:stretch>
        </p:blipFill>
        <p:spPr>
          <a:xfrm>
            <a:off x="6380934" y="3171518"/>
            <a:ext cx="4821700" cy="2074833"/>
          </a:xfrm>
          <a:prstGeom prst="rect">
            <a:avLst/>
          </a:prstGeom>
          <a:noFill/>
          <a:ln>
            <a:noFill/>
          </a:ln>
        </p:spPr>
      </p:pic>
    </p:spTree>
    <p:extLst>
      <p:ext uri="{BB962C8B-B14F-4D97-AF65-F5344CB8AC3E}">
        <p14:creationId xmlns:p14="http://schemas.microsoft.com/office/powerpoint/2010/main" val="14224699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1"/>
        <p:cNvGrpSpPr/>
        <p:nvPr/>
      </p:nvGrpSpPr>
      <p:grpSpPr>
        <a:xfrm>
          <a:off x="0" y="0"/>
          <a:ext cx="0" cy="0"/>
          <a:chOff x="0" y="0"/>
          <a:chExt cx="0" cy="0"/>
        </a:xfrm>
      </p:grpSpPr>
      <p:sp>
        <p:nvSpPr>
          <p:cNvPr id="92" name="Google Shape;92;p16"/>
          <p:cNvSpPr txBox="1">
            <a:spLocks noGrp="1"/>
          </p:cNvSpPr>
          <p:nvPr>
            <p:ph type="subTitle" idx="1"/>
          </p:nvPr>
        </p:nvSpPr>
        <p:spPr>
          <a:xfrm>
            <a:off x="190167" y="2306666"/>
            <a:ext cx="4550800" cy="5114800"/>
          </a:xfrm>
          <a:prstGeom prst="rect">
            <a:avLst/>
          </a:prstGeom>
        </p:spPr>
        <p:txBody>
          <a:bodyPr spcFirstLastPara="1" wrap="square" lIns="121900" tIns="121900" rIns="121900" bIns="121900" anchor="ctr" anchorCtr="0">
            <a:noAutofit/>
          </a:bodyPr>
          <a:lstStyle/>
          <a:p>
            <a:pPr marL="0" indent="0" algn="l">
              <a:lnSpc>
                <a:spcPct val="115000"/>
              </a:lnSpc>
            </a:pPr>
            <a:r>
              <a:rPr lang="en" sz="4000" b="1" dirty="0">
                <a:solidFill>
                  <a:schemeClr val="dk1"/>
                </a:solidFill>
              </a:rPr>
              <a:t>Keeping everyone happy</a:t>
            </a:r>
            <a:endParaRPr sz="4000" b="1" dirty="0">
              <a:solidFill>
                <a:schemeClr val="dk1"/>
              </a:solidFill>
            </a:endParaRPr>
          </a:p>
          <a:p>
            <a:pPr marL="0" indent="0" algn="l">
              <a:lnSpc>
                <a:spcPct val="115000"/>
              </a:lnSpc>
              <a:spcBef>
                <a:spcPts val="2133"/>
              </a:spcBef>
            </a:pPr>
            <a:r>
              <a:rPr lang="en" sz="2400" dirty="0"/>
              <a:t>By using inclusive and friendly teamwork tactics, Tesco can provide their customers with high quality of service, and offer colleagues a friendly work environment.</a:t>
            </a:r>
          </a:p>
          <a:p>
            <a:pPr marL="0" indent="0" algn="l">
              <a:lnSpc>
                <a:spcPct val="115000"/>
              </a:lnSpc>
              <a:spcBef>
                <a:spcPts val="2133"/>
              </a:spcBef>
            </a:pPr>
            <a:endParaRPr sz="2400"/>
          </a:p>
          <a:p>
            <a:pPr marL="0" indent="0" algn="l">
              <a:lnSpc>
                <a:spcPct val="115000"/>
              </a:lnSpc>
              <a:spcBef>
                <a:spcPts val="2133"/>
              </a:spcBef>
              <a:spcAft>
                <a:spcPts val="2133"/>
              </a:spcAft>
            </a:pPr>
            <a:endParaRPr sz="2400"/>
          </a:p>
        </p:txBody>
      </p:sp>
      <p:pic>
        <p:nvPicPr>
          <p:cNvPr id="93" name="Google Shape;93;p16"/>
          <p:cNvPicPr preferRelativeResize="0"/>
          <p:nvPr/>
        </p:nvPicPr>
        <p:blipFill>
          <a:blip r:embed="rId3">
            <a:alphaModFix/>
          </a:blip>
          <a:stretch>
            <a:fillRect/>
          </a:stretch>
        </p:blipFill>
        <p:spPr>
          <a:xfrm>
            <a:off x="4741034" y="-68950"/>
            <a:ext cx="8059567" cy="6995891"/>
          </a:xfrm>
          <a:prstGeom prst="rect">
            <a:avLst/>
          </a:prstGeom>
          <a:noFill/>
          <a:ln>
            <a:noFill/>
          </a:ln>
        </p:spPr>
      </p:pic>
    </p:spTree>
    <p:extLst>
      <p:ext uri="{BB962C8B-B14F-4D97-AF65-F5344CB8AC3E}">
        <p14:creationId xmlns:p14="http://schemas.microsoft.com/office/powerpoint/2010/main" val="35473152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7"/>
        <p:cNvGrpSpPr/>
        <p:nvPr/>
      </p:nvGrpSpPr>
      <p:grpSpPr>
        <a:xfrm>
          <a:off x="0" y="0"/>
          <a:ext cx="0" cy="0"/>
          <a:chOff x="0" y="0"/>
          <a:chExt cx="0" cy="0"/>
        </a:xfrm>
      </p:grpSpPr>
      <p:sp>
        <p:nvSpPr>
          <p:cNvPr id="98" name="Google Shape;98;p17"/>
          <p:cNvSpPr txBox="1">
            <a:spLocks noGrp="1"/>
          </p:cNvSpPr>
          <p:nvPr>
            <p:ph type="body" idx="1"/>
          </p:nvPr>
        </p:nvSpPr>
        <p:spPr>
          <a:xfrm>
            <a:off x="6285516" y="1839162"/>
            <a:ext cx="5378400" cy="4243600"/>
          </a:xfrm>
          <a:prstGeom prst="rect">
            <a:avLst/>
          </a:prstGeom>
        </p:spPr>
        <p:txBody>
          <a:bodyPr spcFirstLastPara="1" wrap="square" lIns="121900" tIns="121900" rIns="121900" bIns="121900" anchor="ctr" anchorCtr="0">
            <a:noAutofit/>
          </a:bodyPr>
          <a:lstStyle/>
          <a:p>
            <a:pPr marL="0" indent="0">
              <a:buNone/>
            </a:pPr>
            <a:r>
              <a:rPr lang="en" sz="4000" b="1" dirty="0">
                <a:solidFill>
                  <a:schemeClr val="dk1"/>
                </a:solidFill>
              </a:rPr>
              <a:t>Simple things that make a difference</a:t>
            </a:r>
            <a:endParaRPr sz="4000" dirty="0">
              <a:solidFill>
                <a:schemeClr val="dk1"/>
              </a:solidFill>
            </a:endParaRPr>
          </a:p>
          <a:p>
            <a:pPr marL="0" indent="0">
              <a:spcBef>
                <a:spcPts val="2133"/>
              </a:spcBef>
              <a:spcAft>
                <a:spcPts val="2133"/>
              </a:spcAft>
              <a:buSzPts val="1100"/>
              <a:buNone/>
            </a:pPr>
            <a:r>
              <a:rPr lang="en" sz="2400" dirty="0">
                <a:solidFill>
                  <a:srgbClr val="000000"/>
                </a:solidFill>
              </a:rPr>
              <a:t>Sometimes it’s not big things that matter, but small simple gestures that accumulate to something bigger.</a:t>
            </a:r>
            <a:endParaRPr sz="2400" dirty="0">
              <a:solidFill>
                <a:srgbClr val="000000"/>
              </a:solidFill>
            </a:endParaRPr>
          </a:p>
        </p:txBody>
      </p:sp>
      <p:grpSp>
        <p:nvGrpSpPr>
          <p:cNvPr id="99" name="Google Shape;99;p17"/>
          <p:cNvGrpSpPr/>
          <p:nvPr/>
        </p:nvGrpSpPr>
        <p:grpSpPr>
          <a:xfrm>
            <a:off x="179984" y="3328156"/>
            <a:ext cx="2949400" cy="3339992"/>
            <a:chOff x="6803275" y="427445"/>
            <a:chExt cx="2212050" cy="2504994"/>
          </a:xfrm>
        </p:grpSpPr>
        <p:pic>
          <p:nvPicPr>
            <p:cNvPr id="100" name="Google Shape;100;p17"/>
            <p:cNvPicPr preferRelativeResize="0"/>
            <p:nvPr/>
          </p:nvPicPr>
          <p:blipFill>
            <a:blip r:embed="rId3">
              <a:alphaModFix/>
            </a:blip>
            <a:stretch>
              <a:fillRect/>
            </a:stretch>
          </p:blipFill>
          <p:spPr>
            <a:xfrm>
              <a:off x="6803275" y="427445"/>
              <a:ext cx="2212050" cy="2504994"/>
            </a:xfrm>
            <a:prstGeom prst="rect">
              <a:avLst/>
            </a:prstGeom>
            <a:noFill/>
            <a:ln>
              <a:noFill/>
            </a:ln>
          </p:spPr>
        </p:pic>
        <p:sp>
          <p:nvSpPr>
            <p:cNvPr id="101" name="Google Shape;101;p17"/>
            <p:cNvSpPr txBox="1"/>
            <p:nvPr/>
          </p:nvSpPr>
          <p:spPr>
            <a:xfrm>
              <a:off x="6944800" y="684231"/>
              <a:ext cx="1929000" cy="2004000"/>
            </a:xfrm>
            <a:prstGeom prst="rect">
              <a:avLst/>
            </a:prstGeom>
            <a:noFill/>
            <a:ln>
              <a:noFill/>
            </a:ln>
          </p:spPr>
          <p:txBody>
            <a:bodyPr spcFirstLastPara="1" wrap="square" lIns="121900" tIns="121900" rIns="121900" bIns="121900" anchor="t" anchorCtr="0">
              <a:noAutofit/>
            </a:bodyPr>
            <a:lstStyle/>
            <a:p>
              <a:pPr>
                <a:spcAft>
                  <a:spcPts val="1067"/>
                </a:spcAft>
              </a:pPr>
              <a:endParaRPr sz="1600" b="1">
                <a:solidFill>
                  <a:schemeClr val="dk1"/>
                </a:solidFill>
                <a:latin typeface="Raleway"/>
                <a:ea typeface="Raleway"/>
                <a:cs typeface="Raleway"/>
                <a:sym typeface="Raleway"/>
              </a:endParaRPr>
            </a:p>
          </p:txBody>
        </p:sp>
      </p:grpSp>
      <p:pic>
        <p:nvPicPr>
          <p:cNvPr id="102" name="Google Shape;102;p17"/>
          <p:cNvPicPr preferRelativeResize="0"/>
          <p:nvPr/>
        </p:nvPicPr>
        <p:blipFill>
          <a:blip r:embed="rId4">
            <a:alphaModFix/>
          </a:blip>
          <a:stretch>
            <a:fillRect/>
          </a:stretch>
        </p:blipFill>
        <p:spPr>
          <a:xfrm>
            <a:off x="523531" y="2436099"/>
            <a:ext cx="5192843" cy="2921756"/>
          </a:xfrm>
          <a:prstGeom prst="rect">
            <a:avLst/>
          </a:prstGeom>
          <a:noFill/>
          <a:ln>
            <a:noFill/>
          </a:ln>
        </p:spPr>
      </p:pic>
    </p:spTree>
    <p:extLst>
      <p:ext uri="{BB962C8B-B14F-4D97-AF65-F5344CB8AC3E}">
        <p14:creationId xmlns:p14="http://schemas.microsoft.com/office/powerpoint/2010/main" val="26206959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7"/>
        <p:cNvGrpSpPr/>
        <p:nvPr/>
      </p:nvGrpSpPr>
      <p:grpSpPr>
        <a:xfrm>
          <a:off x="0" y="0"/>
          <a:ext cx="0" cy="0"/>
          <a:chOff x="0" y="0"/>
          <a:chExt cx="0" cy="0"/>
        </a:xfrm>
      </p:grpSpPr>
      <p:sp>
        <p:nvSpPr>
          <p:cNvPr id="98" name="Google Shape;98;p17"/>
          <p:cNvSpPr txBox="1">
            <a:spLocks noGrp="1"/>
          </p:cNvSpPr>
          <p:nvPr>
            <p:ph type="body" idx="1"/>
          </p:nvPr>
        </p:nvSpPr>
        <p:spPr>
          <a:xfrm>
            <a:off x="1656007" y="-604989"/>
            <a:ext cx="10065418" cy="4243600"/>
          </a:xfrm>
          <a:prstGeom prst="rect">
            <a:avLst/>
          </a:prstGeom>
        </p:spPr>
        <p:txBody>
          <a:bodyPr spcFirstLastPara="1" wrap="square" lIns="121900" tIns="121900" rIns="121900" bIns="121900" anchor="ctr" anchorCtr="0">
            <a:noAutofit/>
          </a:bodyPr>
          <a:lstStyle/>
          <a:p>
            <a:pPr marL="0" indent="0">
              <a:buNone/>
            </a:pPr>
            <a:r>
              <a:rPr lang="en" sz="9600" b="1" dirty="0">
                <a:solidFill>
                  <a:schemeClr val="bg1"/>
                </a:solidFill>
              </a:rPr>
              <a:t>Thank you!</a:t>
            </a:r>
          </a:p>
          <a:p>
            <a:pPr marL="0" indent="0">
              <a:spcBef>
                <a:spcPts val="2133"/>
              </a:spcBef>
              <a:spcAft>
                <a:spcPts val="2133"/>
              </a:spcAft>
              <a:buSzPts val="1100"/>
              <a:buNone/>
            </a:pPr>
            <a:endParaRPr lang="en" sz="2400" dirty="0">
              <a:solidFill>
                <a:schemeClr val="bg1"/>
              </a:solidFill>
            </a:endParaRPr>
          </a:p>
        </p:txBody>
      </p:sp>
      <p:sp>
        <p:nvSpPr>
          <p:cNvPr id="2" name="TextBox 1">
            <a:extLst>
              <a:ext uri="{FF2B5EF4-FFF2-40B4-BE49-F238E27FC236}">
                <a16:creationId xmlns:a16="http://schemas.microsoft.com/office/drawing/2014/main" id="{A9DD4AE1-0F2F-44E2-9412-D0EBC0E7848E}"/>
              </a:ext>
            </a:extLst>
          </p:cNvPr>
          <p:cNvSpPr txBox="1"/>
          <p:nvPr/>
        </p:nvSpPr>
        <p:spPr>
          <a:xfrm>
            <a:off x="166778" y="2625306"/>
            <a:ext cx="11671538"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dirty="0"/>
              <a:t>We hope this presentation helped you to understand teamwork tactics and strategies used by Tesco .</a:t>
            </a:r>
            <a:endParaRPr lang="en-US" sz="4000" dirty="0"/>
          </a:p>
          <a:p>
            <a:endParaRPr lang="en-GB" sz="4000" dirty="0"/>
          </a:p>
          <a:p>
            <a:pPr algn="r"/>
            <a:r>
              <a:rPr lang="en-GB" sz="4000" dirty="0"/>
              <a:t>- Cyrille, Michal and Marta</a:t>
            </a:r>
          </a:p>
        </p:txBody>
      </p:sp>
    </p:spTree>
    <p:extLst>
      <p:ext uri="{BB962C8B-B14F-4D97-AF65-F5344CB8AC3E}">
        <p14:creationId xmlns:p14="http://schemas.microsoft.com/office/powerpoint/2010/main" val="14435327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090541-CB1F-49D8-BF9C-779F5AEBE652}"/>
              </a:ext>
            </a:extLst>
          </p:cNvPr>
          <p:cNvSpPr>
            <a:spLocks noGrp="1"/>
          </p:cNvSpPr>
          <p:nvPr>
            <p:ph idx="1"/>
          </p:nvPr>
        </p:nvSpPr>
        <p:spPr>
          <a:xfrm>
            <a:off x="838200" y="1036411"/>
            <a:ext cx="10515600" cy="5140552"/>
          </a:xfrm>
        </p:spPr>
        <p:txBody>
          <a:bodyPr vert="horz" lIns="91440" tIns="45720" rIns="91440" bIns="45720" rtlCol="0" anchor="t">
            <a:normAutofit fontScale="92500" lnSpcReduction="10000"/>
          </a:bodyPr>
          <a:lstStyle/>
          <a:p>
            <a:pPr marL="0" indent="0">
              <a:buNone/>
            </a:pPr>
            <a:r>
              <a:rPr lang="en-US" dirty="0">
                <a:cs typeface="Calibri"/>
              </a:rPr>
              <a:t>References</a:t>
            </a:r>
          </a:p>
          <a:p>
            <a:pPr marL="0" indent="0">
              <a:buNone/>
            </a:pPr>
            <a:endParaRPr lang="en-US" dirty="0">
              <a:cs typeface="Calibri"/>
            </a:endParaRPr>
          </a:p>
          <a:p>
            <a:pPr marL="0" indent="0">
              <a:buNone/>
            </a:pPr>
            <a:r>
              <a:rPr lang="en-US" dirty="0">
                <a:ea typeface="+mn-lt"/>
                <a:cs typeface="+mn-lt"/>
              </a:rPr>
              <a:t>1- Belbin 2020. </a:t>
            </a:r>
            <a:r>
              <a:rPr lang="en-US" i="1" dirty="0">
                <a:ea typeface="+mn-lt"/>
                <a:cs typeface="+mn-lt"/>
              </a:rPr>
              <a:t>BELBIN® TEAM ROLES IN A CRISIS</a:t>
            </a:r>
            <a:r>
              <a:rPr lang="en-US" dirty="0">
                <a:ea typeface="+mn-lt"/>
                <a:cs typeface="+mn-lt"/>
              </a:rPr>
              <a:t>. Available at: </a:t>
            </a:r>
            <a:r>
              <a:rPr lang="en-US" dirty="0">
                <a:ea typeface="+mn-lt"/>
                <a:cs typeface="+mn-lt"/>
                <a:hlinkClick r:id="rId2"/>
              </a:rPr>
              <a:t>www.belbin.com</a:t>
            </a:r>
            <a:r>
              <a:rPr lang="en-US" dirty="0">
                <a:ea typeface="+mn-lt"/>
                <a:cs typeface="+mn-lt"/>
              </a:rPr>
              <a:t>. </a:t>
            </a:r>
            <a:endParaRPr lang="en-US" dirty="0">
              <a:cs typeface="Calibri"/>
            </a:endParaRPr>
          </a:p>
          <a:p>
            <a:pPr marL="0" indent="0">
              <a:buNone/>
            </a:pPr>
            <a:r>
              <a:rPr lang="en-US" dirty="0">
                <a:ea typeface="+mn-lt"/>
                <a:cs typeface="+mn-lt"/>
              </a:rPr>
              <a:t>2- D Clark 2019. Work enemies and work performance in the UK 2018 | Statista. Available at: </a:t>
            </a:r>
            <a:r>
              <a:rPr lang="en-US" dirty="0">
                <a:ea typeface="+mn-lt"/>
                <a:cs typeface="+mn-lt"/>
                <a:hlinkClick r:id="rId3"/>
              </a:rPr>
              <a:t>https://www.statista.com/statistics/977707/work-enemies-and-work-performance-uk/</a:t>
            </a:r>
            <a:r>
              <a:rPr lang="en-US" dirty="0">
                <a:ea typeface="+mn-lt"/>
                <a:cs typeface="+mn-lt"/>
              </a:rPr>
              <a:t> [Accessed: 23 February 2021]. </a:t>
            </a:r>
          </a:p>
          <a:p>
            <a:pPr marL="0" indent="0">
              <a:buNone/>
            </a:pPr>
            <a:r>
              <a:rPr lang="en-US" dirty="0">
                <a:ea typeface="+mn-lt"/>
                <a:cs typeface="+mn-lt"/>
              </a:rPr>
              <a:t>3- Jones, J.E., Wiley, J., Manz, S.C. and Sims Jr, H. 2010. </a:t>
            </a:r>
            <a:r>
              <a:rPr lang="en-US" i="1" dirty="0">
                <a:ea typeface="+mn-lt"/>
                <a:cs typeface="+mn-lt"/>
              </a:rPr>
              <a:t>Business Without Bosses: How Self-Managing Teams are Building High-Performing Companies</a:t>
            </a:r>
            <a:r>
              <a:rPr lang="en-US" dirty="0">
                <a:ea typeface="+mn-lt"/>
                <a:cs typeface="+mn-lt"/>
              </a:rPr>
              <a:t>. John Wiley and Sons. B W Tuckman. Available at: </a:t>
            </a:r>
            <a:r>
              <a:rPr lang="en-US" dirty="0">
                <a:ea typeface="+mn-lt"/>
                <a:cs typeface="+mn-lt"/>
                <a:hlinkClick r:id="rId4"/>
              </a:rPr>
              <a:t>www.pmhut.com/the-five-stages-of-project-team-development</a:t>
            </a:r>
            <a:r>
              <a:rPr lang="en-US" dirty="0">
                <a:ea typeface="+mn-lt"/>
                <a:cs typeface="+mn-lt"/>
              </a:rPr>
              <a:t>. </a:t>
            </a:r>
            <a:endParaRPr lang="en-US" dirty="0"/>
          </a:p>
          <a:p>
            <a:pPr marL="0" indent="0">
              <a:buNone/>
            </a:pPr>
            <a:r>
              <a:rPr lang="en-US" dirty="0">
                <a:ea typeface="+mn-lt"/>
                <a:cs typeface="+mn-lt"/>
              </a:rPr>
              <a:t>4- Tesco 2018. </a:t>
            </a:r>
            <a:r>
              <a:rPr lang="en-US" i="1" dirty="0">
                <a:ea typeface="+mn-lt"/>
                <a:cs typeface="+mn-lt"/>
              </a:rPr>
              <a:t>Tesco PLC Annual Report and Financial Statements 2018</a:t>
            </a:r>
            <a:r>
              <a:rPr lang="en-US" dirty="0">
                <a:ea typeface="+mn-lt"/>
                <a:cs typeface="+mn-lt"/>
              </a:rPr>
              <a:t>. Available at: </a:t>
            </a:r>
            <a:r>
              <a:rPr lang="en-US" dirty="0">
                <a:ea typeface="+mn-lt"/>
                <a:cs typeface="+mn-lt"/>
                <a:hlinkClick r:id="rId5"/>
              </a:rPr>
              <a:t>www.tescoplc.com/top20</a:t>
            </a:r>
            <a:r>
              <a:rPr lang="en-US" dirty="0">
                <a:ea typeface="+mn-lt"/>
                <a:cs typeface="+mn-lt"/>
              </a:rPr>
              <a:t>. [Accessed: 23 February 2021]. </a:t>
            </a:r>
            <a:endParaRPr lang="en-US" dirty="0"/>
          </a:p>
          <a:p>
            <a:pPr marL="0" indent="0">
              <a:buNone/>
            </a:pPr>
            <a:endParaRPr lang="en-US" dirty="0"/>
          </a:p>
        </p:txBody>
      </p:sp>
      <p:sp>
        <p:nvSpPr>
          <p:cNvPr id="2" name="Footer Placeholder 1">
            <a:extLst>
              <a:ext uri="{FF2B5EF4-FFF2-40B4-BE49-F238E27FC236}">
                <a16:creationId xmlns:a16="http://schemas.microsoft.com/office/drawing/2014/main" id="{779E8C51-4041-4CEE-8596-47F8C4E05808}"/>
              </a:ext>
            </a:extLst>
          </p:cNvPr>
          <p:cNvSpPr>
            <a:spLocks noGrp="1"/>
          </p:cNvSpPr>
          <p:nvPr>
            <p:ph type="ftr" sz="quarter" idx="11"/>
          </p:nvPr>
        </p:nvSpPr>
        <p:spPr/>
        <p:txBody>
          <a:bodyPr/>
          <a:lstStyle/>
          <a:p>
            <a:r>
              <a:rPr lang="en-US"/>
              <a:t>Cyrille Tounoudjou (1914188)</a:t>
            </a:r>
          </a:p>
        </p:txBody>
      </p:sp>
      <p:sp>
        <p:nvSpPr>
          <p:cNvPr id="4" name="Slide Number Placeholder 3">
            <a:extLst>
              <a:ext uri="{FF2B5EF4-FFF2-40B4-BE49-F238E27FC236}">
                <a16:creationId xmlns:a16="http://schemas.microsoft.com/office/drawing/2014/main" id="{4B25F616-0BCD-4841-9F42-3B52D9212008}"/>
              </a:ext>
            </a:extLst>
          </p:cNvPr>
          <p:cNvSpPr>
            <a:spLocks noGrp="1"/>
          </p:cNvSpPr>
          <p:nvPr>
            <p:ph type="sldNum" sz="quarter" idx="12"/>
          </p:nvPr>
        </p:nvSpPr>
        <p:spPr/>
        <p:txBody>
          <a:bodyPr/>
          <a:lstStyle/>
          <a:p>
            <a:fld id="{330EA680-D336-4FF7-8B7A-9848BB0A1C32}" type="slidenum">
              <a:rPr lang="en-US" smtClean="0"/>
              <a:t>24</a:t>
            </a:fld>
            <a:endParaRPr lang="en-US"/>
          </a:p>
        </p:txBody>
      </p:sp>
    </p:spTree>
    <p:extLst>
      <p:ext uri="{BB962C8B-B14F-4D97-AF65-F5344CB8AC3E}">
        <p14:creationId xmlns:p14="http://schemas.microsoft.com/office/powerpoint/2010/main" val="6731053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119</TotalTime>
  <Words>767</Words>
  <Application>Microsoft Office PowerPoint</Application>
  <PresentationFormat>Widescreen</PresentationFormat>
  <Paragraphs>81</Paragraphs>
  <Slides>24</Slides>
  <Notes>6</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Ion Boardroom</vt:lpstr>
      <vt:lpstr>Tesco teamwork strengths</vt:lpstr>
      <vt:lpstr>Tesco teamwork strengths </vt:lpstr>
      <vt:lpstr>Tesco teamwork strengths</vt:lpstr>
      <vt:lpstr>Tesco teamwork strengths</vt:lpstr>
      <vt:lpstr>Tesco teamwork strengths </vt:lpstr>
      <vt:lpstr>Examining my team role composition (using the results from Belbin’s SPI)</vt:lpstr>
      <vt:lpstr>‘How to use teamwork theories to improve the performance of a team in the modern workplace’</vt:lpstr>
      <vt:lpstr>Teamwork – A key to success</vt:lpstr>
      <vt:lpstr>From 10.000BC to 21st Century</vt:lpstr>
      <vt:lpstr>Theoretical attempt. </vt:lpstr>
      <vt:lpstr>Big Heads ahead.</vt:lpstr>
      <vt:lpstr>PowerPoint Presentation</vt:lpstr>
      <vt:lpstr>Let’s get “FORMING” to do “PERFORMING”</vt:lpstr>
      <vt:lpstr>PowerPoint Presentation</vt:lpstr>
      <vt:lpstr>Team doesn’t always need 9 members..</vt:lpstr>
      <vt:lpstr>PowerPoint Presentation</vt:lpstr>
      <vt:lpstr>Nothing is perfect.</vt:lpstr>
      <vt:lpstr>Conclusions</vt:lpstr>
      <vt:lpstr>At Tesco TEAMWORK  helps to keep things smooth, professional and customer-friendly, but also creates an inclusive and friendly environment for colleagues.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Tesco teamwork strengths</dc:title>
  <dc:creator>Cyrille Rene Tounoudjou (1914188)</dc:creator>
  <cp:lastModifiedBy>Cyrille Rene Tounoudjou (1914188)</cp:lastModifiedBy>
  <cp:revision>67</cp:revision>
  <dcterms:created xsi:type="dcterms:W3CDTF">2021-03-02T15:37:20Z</dcterms:created>
  <dcterms:modified xsi:type="dcterms:W3CDTF">2021-03-10T12:02:47Z</dcterms:modified>
</cp:coreProperties>
</file>