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theme/theme13.xml" ContentType="application/vnd.openxmlformats-officedocument.theme+xml"/>
  <Override PartName="/ppt/slideLayouts/slideLayout30.xml" ContentType="application/vnd.openxmlformats-officedocument.presentationml.slideLayout+xml"/>
  <Override PartName="/ppt/theme/theme14.xml" ContentType="application/vnd.openxmlformats-officedocument.theme+xml"/>
  <Override PartName="/ppt/slideLayouts/slideLayout31.xml" ContentType="application/vnd.openxmlformats-officedocument.presentationml.slideLayout+xml"/>
  <Override PartName="/ppt/theme/theme15.xml" ContentType="application/vnd.openxmlformats-officedocument.theme+xml"/>
  <Override PartName="/ppt/slideLayouts/slideLayout32.xml" ContentType="application/vnd.openxmlformats-officedocument.presentationml.slideLayout+xml"/>
  <Override PartName="/ppt/theme/theme16.xml" ContentType="application/vnd.openxmlformats-officedocument.theme+xml"/>
  <Override PartName="/ppt/slideLayouts/slideLayout33.xml" ContentType="application/vnd.openxmlformats-officedocument.presentationml.slideLayout+xml"/>
  <Override PartName="/ppt/theme/theme17.xml" ContentType="application/vnd.openxmlformats-officedocument.theme+xml"/>
  <Override PartName="/ppt/slideLayouts/slideLayout34.xml" ContentType="application/vnd.openxmlformats-officedocument.presentationml.slideLayout+xml"/>
  <Override PartName="/ppt/theme/theme18.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5" r:id="rId6"/>
    <p:sldMasterId id="2147483667" r:id="rId7"/>
    <p:sldMasterId id="2147483669" r:id="rId8"/>
    <p:sldMasterId id="2147483671" r:id="rId9"/>
    <p:sldMasterId id="2147483674" r:id="rId10"/>
    <p:sldMasterId id="2147483677" r:id="rId11"/>
    <p:sldMasterId id="2147483684" r:id="rId12"/>
    <p:sldMasterId id="2147483690" r:id="rId13"/>
    <p:sldMasterId id="2147483695" r:id="rId14"/>
    <p:sldMasterId id="2147483697" r:id="rId15"/>
    <p:sldMasterId id="2147483699" r:id="rId16"/>
    <p:sldMasterId id="2147483701" r:id="rId17"/>
    <p:sldMasterId id="2147483703" r:id="rId18"/>
    <p:sldMasterId id="2147483705" r:id="rId19"/>
    <p:sldMasterId id="2147483707" r:id="rId20"/>
    <p:sldMasterId id="2147483709" r:id="rId21"/>
    <p:sldMasterId id="2147483711" r:id="rId22"/>
  </p:sldMasterIdLst>
  <p:notesMasterIdLst>
    <p:notesMasterId r:id="rId54"/>
  </p:notesMasterIdLst>
  <p:sldIdLst>
    <p:sldId id="257" r:id="rId23"/>
    <p:sldId id="336" r:id="rId24"/>
    <p:sldId id="323" r:id="rId25"/>
    <p:sldId id="304" r:id="rId26"/>
    <p:sldId id="281" r:id="rId27"/>
    <p:sldId id="337" r:id="rId28"/>
    <p:sldId id="282" r:id="rId29"/>
    <p:sldId id="288" r:id="rId30"/>
    <p:sldId id="338" r:id="rId31"/>
    <p:sldId id="306" r:id="rId32"/>
    <p:sldId id="339" r:id="rId33"/>
    <p:sldId id="321" r:id="rId34"/>
    <p:sldId id="404" r:id="rId35"/>
    <p:sldId id="314" r:id="rId36"/>
    <p:sldId id="315" r:id="rId37"/>
    <p:sldId id="316" r:id="rId38"/>
    <p:sldId id="352" r:id="rId39"/>
    <p:sldId id="353" r:id="rId40"/>
    <p:sldId id="354" r:id="rId41"/>
    <p:sldId id="355" r:id="rId42"/>
    <p:sldId id="356" r:id="rId43"/>
    <p:sldId id="403" r:id="rId44"/>
    <p:sldId id="350" r:id="rId45"/>
    <p:sldId id="322" r:id="rId46"/>
    <p:sldId id="327" r:id="rId47"/>
    <p:sldId id="340" r:id="rId48"/>
    <p:sldId id="401" r:id="rId49"/>
    <p:sldId id="402" r:id="rId50"/>
    <p:sldId id="325" r:id="rId51"/>
    <p:sldId id="351" r:id="rId52"/>
    <p:sldId id="357"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A7932A-8BC8-0EE5-6DF1-71E535F58156}" v="236" dt="2024-09-19T16:11:18.2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slide" Target="slides/slide28.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6BA7932A-8BC8-0EE5-6DF1-71E535F58156}"/>
    <pc:docChg chg="addSld delSld modSld sldOrd">
      <pc:chgData name="Natasha Young" userId="S::n.young@uwtsd.ac.uk::450ac887-d51d-4f28-b5bb-9aa773a39bcf" providerId="AD" clId="Web-{6BA7932A-8BC8-0EE5-6DF1-71E535F58156}" dt="2024-09-19T16:11:18.219" v="240"/>
      <pc:docMkLst>
        <pc:docMk/>
      </pc:docMkLst>
      <pc:sldChg chg="modSp">
        <pc:chgData name="Natasha Young" userId="S::n.young@uwtsd.ac.uk::450ac887-d51d-4f28-b5bb-9aa773a39bcf" providerId="AD" clId="Web-{6BA7932A-8BC8-0EE5-6DF1-71E535F58156}" dt="2024-09-19T15:32:27.703" v="77" actId="14100"/>
        <pc:sldMkLst>
          <pc:docMk/>
          <pc:sldMk cId="3009661978" sldId="281"/>
        </pc:sldMkLst>
        <pc:spChg chg="mod">
          <ac:chgData name="Natasha Young" userId="S::n.young@uwtsd.ac.uk::450ac887-d51d-4f28-b5bb-9aa773a39bcf" providerId="AD" clId="Web-{6BA7932A-8BC8-0EE5-6DF1-71E535F58156}" dt="2024-09-19T15:32:27.703" v="77" actId="14100"/>
          <ac:spMkLst>
            <pc:docMk/>
            <pc:sldMk cId="3009661978" sldId="281"/>
            <ac:spMk id="5" creationId="{00000000-0000-0000-0000-000000000000}"/>
          </ac:spMkLst>
        </pc:spChg>
      </pc:sldChg>
      <pc:sldChg chg="modSp">
        <pc:chgData name="Natasha Young" userId="S::n.young@uwtsd.ac.uk::450ac887-d51d-4f28-b5bb-9aa773a39bcf" providerId="AD" clId="Web-{6BA7932A-8BC8-0EE5-6DF1-71E535F58156}" dt="2024-09-19T15:28:11.288" v="68" actId="14100"/>
        <pc:sldMkLst>
          <pc:docMk/>
          <pc:sldMk cId="1283777345" sldId="288"/>
        </pc:sldMkLst>
        <pc:spChg chg="mod">
          <ac:chgData name="Natasha Young" userId="S::n.young@uwtsd.ac.uk::450ac887-d51d-4f28-b5bb-9aa773a39bcf" providerId="AD" clId="Web-{6BA7932A-8BC8-0EE5-6DF1-71E535F58156}" dt="2024-09-19T15:28:11.288" v="68" actId="14100"/>
          <ac:spMkLst>
            <pc:docMk/>
            <pc:sldMk cId="1283777345" sldId="288"/>
            <ac:spMk id="3" creationId="{00000000-0000-0000-0000-000000000000}"/>
          </ac:spMkLst>
        </pc:spChg>
      </pc:sldChg>
      <pc:sldChg chg="modSp">
        <pc:chgData name="Natasha Young" userId="S::n.young@uwtsd.ac.uk::450ac887-d51d-4f28-b5bb-9aa773a39bcf" providerId="AD" clId="Web-{6BA7932A-8BC8-0EE5-6DF1-71E535F58156}" dt="2024-09-19T15:24:40.156" v="7" actId="14100"/>
        <pc:sldMkLst>
          <pc:docMk/>
          <pc:sldMk cId="3660697811" sldId="337"/>
        </pc:sldMkLst>
        <pc:spChg chg="mod">
          <ac:chgData name="Natasha Young" userId="S::n.young@uwtsd.ac.uk::450ac887-d51d-4f28-b5bb-9aa773a39bcf" providerId="AD" clId="Web-{6BA7932A-8BC8-0EE5-6DF1-71E535F58156}" dt="2024-09-19T15:24:40.156" v="7" actId="14100"/>
          <ac:spMkLst>
            <pc:docMk/>
            <pc:sldMk cId="3660697811" sldId="337"/>
            <ac:spMk id="7" creationId="{EF14811D-E0E8-841A-A1BF-CCE6A6825CAD}"/>
          </ac:spMkLst>
        </pc:spChg>
      </pc:sldChg>
      <pc:sldChg chg="modSp">
        <pc:chgData name="Natasha Young" userId="S::n.young@uwtsd.ac.uk::450ac887-d51d-4f28-b5bb-9aa773a39bcf" providerId="AD" clId="Web-{6BA7932A-8BC8-0EE5-6DF1-71E535F58156}" dt="2024-09-19T15:27:32.162" v="38" actId="20577"/>
        <pc:sldMkLst>
          <pc:docMk/>
          <pc:sldMk cId="1254097826" sldId="338"/>
        </pc:sldMkLst>
        <pc:spChg chg="mod">
          <ac:chgData name="Natasha Young" userId="S::n.young@uwtsd.ac.uk::450ac887-d51d-4f28-b5bb-9aa773a39bcf" providerId="AD" clId="Web-{6BA7932A-8BC8-0EE5-6DF1-71E535F58156}" dt="2024-09-19T15:27:32.162" v="38" actId="20577"/>
          <ac:spMkLst>
            <pc:docMk/>
            <pc:sldMk cId="1254097826" sldId="338"/>
            <ac:spMk id="5" creationId="{6F2667F1-898C-7F12-AA71-9F263A77648A}"/>
          </ac:spMkLst>
        </pc:spChg>
      </pc:sldChg>
      <pc:sldChg chg="ord">
        <pc:chgData name="Natasha Young" userId="S::n.young@uwtsd.ac.uk::450ac887-d51d-4f28-b5bb-9aa773a39bcf" providerId="AD" clId="Web-{6BA7932A-8BC8-0EE5-6DF1-71E535F58156}" dt="2024-09-19T15:29:41.838" v="70"/>
        <pc:sldMkLst>
          <pc:docMk/>
          <pc:sldMk cId="3329786475" sldId="339"/>
        </pc:sldMkLst>
      </pc:sldChg>
      <pc:sldChg chg="modSp add replId">
        <pc:chgData name="Natasha Young" userId="S::n.young@uwtsd.ac.uk::450ac887-d51d-4f28-b5bb-9aa773a39bcf" providerId="AD" clId="Web-{6BA7932A-8BC8-0EE5-6DF1-71E535F58156}" dt="2024-09-19T15:46:34.013" v="236" actId="20577"/>
        <pc:sldMkLst>
          <pc:docMk/>
          <pc:sldMk cId="2633119530" sldId="404"/>
        </pc:sldMkLst>
        <pc:spChg chg="mod">
          <ac:chgData name="Natasha Young" userId="S::n.young@uwtsd.ac.uk::450ac887-d51d-4f28-b5bb-9aa773a39bcf" providerId="AD" clId="Web-{6BA7932A-8BC8-0EE5-6DF1-71E535F58156}" dt="2024-09-19T15:46:29.481" v="233" actId="20577"/>
          <ac:spMkLst>
            <pc:docMk/>
            <pc:sldMk cId="2633119530" sldId="404"/>
            <ac:spMk id="3" creationId="{00000000-0000-0000-0000-000000000000}"/>
          </ac:spMkLst>
        </pc:spChg>
        <pc:spChg chg="mod">
          <ac:chgData name="Natasha Young" userId="S::n.young@uwtsd.ac.uk::450ac887-d51d-4f28-b5bb-9aa773a39bcf" providerId="AD" clId="Web-{6BA7932A-8BC8-0EE5-6DF1-71E535F58156}" dt="2024-09-19T15:46:34.013" v="236" actId="20577"/>
          <ac:spMkLst>
            <pc:docMk/>
            <pc:sldMk cId="2633119530" sldId="404"/>
            <ac:spMk id="4" creationId="{00000000-0000-0000-0000-000000000000}"/>
          </ac:spMkLst>
        </pc:spChg>
      </pc:sldChg>
      <pc:sldChg chg="new del">
        <pc:chgData name="Natasha Young" userId="S::n.young@uwtsd.ac.uk::450ac887-d51d-4f28-b5bb-9aa773a39bcf" providerId="AD" clId="Web-{6BA7932A-8BC8-0EE5-6DF1-71E535F58156}" dt="2024-09-19T16:11:18.219" v="240"/>
        <pc:sldMkLst>
          <pc:docMk/>
          <pc:sldMk cId="3708302299" sldId="405"/>
        </pc:sldMkLst>
      </pc:sldChg>
      <pc:sldChg chg="new del">
        <pc:chgData name="Natasha Young" userId="S::n.young@uwtsd.ac.uk::450ac887-d51d-4f28-b5bb-9aa773a39bcf" providerId="AD" clId="Web-{6BA7932A-8BC8-0EE5-6DF1-71E535F58156}" dt="2024-09-19T16:11:10.015" v="238"/>
        <pc:sldMkLst>
          <pc:docMk/>
          <pc:sldMk cId="4153253675" sldId="40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5B19E2-394F-4A9F-8F99-471E3480F532}" type="datetimeFigureOut">
              <a:rPr lang="en-GB" smtClean="0"/>
              <a:t>19/09/2024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47E162-013C-4938-AD03-F688C101F0DB}" type="slidenum">
              <a:rPr lang="en-GB" smtClean="0"/>
              <a:t>‹#›</a:t>
            </a:fld>
            <a:endParaRPr lang="en-GB"/>
          </a:p>
        </p:txBody>
      </p:sp>
    </p:spTree>
    <p:extLst>
      <p:ext uri="{BB962C8B-B14F-4D97-AF65-F5344CB8AC3E}">
        <p14:creationId xmlns:p14="http://schemas.microsoft.com/office/powerpoint/2010/main" val="3997679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up module handbook</a:t>
            </a:r>
            <a:r>
              <a:rPr lang="en-GB" baseline="0" dirty="0"/>
              <a:t> from Moodle and show other Moodle documents. discuss key aspects of module</a:t>
            </a:r>
          </a:p>
          <a:p>
            <a:endParaRPr lang="en-GB" baseline="0" dirty="0"/>
          </a:p>
          <a:p>
            <a:r>
              <a:rPr lang="en-GB" baseline="0" dirty="0"/>
              <a:t>Explain that this session, as well as introducing the module, looks at leadership itself; leadership styles; some characteristics and competencies of leaders, including the ability to delegate.</a:t>
            </a:r>
            <a:endParaRPr lang="en-GB" dirty="0"/>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4</a:t>
            </a:fld>
            <a:endParaRPr lang="en-GB" altLang="en-US">
              <a:solidFill>
                <a:srgbClr val="000000"/>
              </a:solidFill>
            </a:endParaRPr>
          </a:p>
        </p:txBody>
      </p:sp>
    </p:spTree>
    <p:extLst>
      <p:ext uri="{BB962C8B-B14F-4D97-AF65-F5344CB8AC3E}">
        <p14:creationId xmlns:p14="http://schemas.microsoft.com/office/powerpoint/2010/main" val="1934961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4138" y="731838"/>
            <a:ext cx="65008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ea typeface="ＭＳ Ｐゴシック" pitchFamily="34" charset="-128"/>
              </a:rPr>
              <a:t>Week 1 of this module: We will look at Leadership. Define and discuss Leadership and Management.</a:t>
            </a:r>
          </a:p>
          <a:p>
            <a:r>
              <a:rPr lang="en-GB" altLang="en-US" dirty="0">
                <a:latin typeface="Arial" pitchFamily="34" charset="0"/>
                <a:ea typeface="ＭＳ Ｐゴシック" pitchFamily="34" charset="-128"/>
              </a:rPr>
              <a:t>Leadership styles – why do we think these are important – how could leadership styles impact on a working environment and change this?</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2: We will consider the Team – who makes up a team. Why is a team important? What are the key ingredients to a successful team?</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In week 3 we will also look statutory requirements and employment law and consider why it is essential to work towards and maintain working environments where policies and procedures are understood and respected.</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4 – Quality/Leadership in times of change</a:t>
            </a:r>
          </a:p>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5</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itchFamily="34" charset="0"/>
                <a:ea typeface="ＭＳ Ｐゴシック" pitchFamily="34" charset="-128"/>
              </a:rPr>
              <a:t>Week 1 of this module: We will look at Leadership. Define and discuss Leadership and Management.</a:t>
            </a:r>
          </a:p>
          <a:p>
            <a:r>
              <a:rPr lang="en-GB" altLang="en-US" dirty="0">
                <a:latin typeface="Arial" pitchFamily="34" charset="0"/>
                <a:ea typeface="ＭＳ Ｐゴシック" pitchFamily="34" charset="-128"/>
              </a:rPr>
              <a:t>Leadership styles – why do we think these are important – how could leadership styles impact on a working environment and change this?</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2: We will consider the Team – who makes up a team. Why is a team important? What are the key ingredients to a successful team?</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In week 3 we will also look statutory requirements and employment law and consider why it is essential to work towards and maintain working environments where policies and procedures are understood and respected.</a:t>
            </a:r>
          </a:p>
          <a:p>
            <a:endParaRPr lang="en-GB" altLang="en-US" dirty="0">
              <a:latin typeface="Arial" pitchFamily="34" charset="0"/>
              <a:ea typeface="ＭＳ Ｐゴシック" pitchFamily="34" charset="-128"/>
            </a:endParaRPr>
          </a:p>
          <a:p>
            <a:r>
              <a:rPr lang="en-GB" altLang="en-US" dirty="0">
                <a:latin typeface="Arial" pitchFamily="34" charset="0"/>
                <a:ea typeface="ＭＳ Ｐゴシック" pitchFamily="34" charset="-128"/>
              </a:rPr>
              <a:t>Week 4 – Quality/Leadership in times of change</a:t>
            </a: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6</a:t>
            </a:fld>
            <a:endParaRPr lang="en-GB"/>
          </a:p>
        </p:txBody>
      </p:sp>
    </p:spTree>
    <p:extLst>
      <p:ext uri="{BB962C8B-B14F-4D97-AF65-F5344CB8AC3E}">
        <p14:creationId xmlns:p14="http://schemas.microsoft.com/office/powerpoint/2010/main" val="28021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4138" y="731838"/>
            <a:ext cx="65008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7</a:t>
            </a:fld>
            <a:endParaRPr lang="cy-GB" altLang="en-US" sz="1200">
              <a:latin typeface="Arial" pitchFamily="34" charset="0"/>
            </a:endParaRPr>
          </a:p>
        </p:txBody>
      </p:sp>
    </p:spTree>
    <p:extLst>
      <p:ext uri="{BB962C8B-B14F-4D97-AF65-F5344CB8AC3E}">
        <p14:creationId xmlns:p14="http://schemas.microsoft.com/office/powerpoint/2010/main" val="2547727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8</a:t>
            </a:fld>
            <a:endParaRPr lang="en-GB"/>
          </a:p>
        </p:txBody>
      </p:sp>
    </p:spTree>
    <p:extLst>
      <p:ext uri="{BB962C8B-B14F-4D97-AF65-F5344CB8AC3E}">
        <p14:creationId xmlns:p14="http://schemas.microsoft.com/office/powerpoint/2010/main" val="2119275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Private Nursery – CIW, NMS, CFNMS, </a:t>
            </a:r>
          </a:p>
          <a:p>
            <a:r>
              <a:rPr lang="en-GB" dirty="0"/>
              <a:t>School – Estyn, </a:t>
            </a:r>
            <a:r>
              <a:rPr lang="en-GB" dirty="0" err="1"/>
              <a:t>CfW</a:t>
            </a:r>
            <a:r>
              <a:rPr lang="en-GB" dirty="0"/>
              <a:t>, Education Act </a:t>
            </a:r>
          </a:p>
        </p:txBody>
      </p:sp>
      <p:sp>
        <p:nvSpPr>
          <p:cNvPr id="4" name="Slide Number Placeholder 3"/>
          <p:cNvSpPr>
            <a:spLocks noGrp="1"/>
          </p:cNvSpPr>
          <p:nvPr>
            <p:ph type="sldNum" sz="quarter" idx="5"/>
          </p:nvPr>
        </p:nvSpPr>
        <p:spPr/>
        <p:txBody>
          <a:bodyPr/>
          <a:lstStyle/>
          <a:p>
            <a:fld id="{8A1E105F-8527-4319-AD10-2196F5B20ABD}" type="slidenum">
              <a:rPr lang="en-GB" smtClean="0"/>
              <a:t>9</a:t>
            </a:fld>
            <a:endParaRPr lang="en-GB"/>
          </a:p>
        </p:txBody>
      </p:sp>
    </p:spTree>
    <p:extLst>
      <p:ext uri="{BB962C8B-B14F-4D97-AF65-F5344CB8AC3E}">
        <p14:creationId xmlns:p14="http://schemas.microsoft.com/office/powerpoint/2010/main" val="3253936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1057920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US" sz="1800" dirty="0">
                <a:effectLst/>
                <a:latin typeface="Arial" panose="020B0604020202020204" pitchFamily="34" charset="0"/>
                <a:ea typeface="Calibri" panose="020F0502020204030204" pitchFamily="34" charset="0"/>
                <a:cs typeface="Arial" panose="020B0604020202020204" pitchFamily="34" charset="0"/>
              </a:rPr>
              <a:t>4 x members to a group = 30 minutes (minimum number) (27 neu 33)</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15000"/>
              </a:lnSpc>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5 x members to a group = 35 minutes (31.5 neu 38.5)</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US" sz="1800" dirty="0">
                <a:effectLst/>
                <a:latin typeface="Arial" panose="020B0604020202020204" pitchFamily="34" charset="0"/>
                <a:ea typeface="Calibri" panose="020F0502020204030204" pitchFamily="34" charset="0"/>
              </a:rPr>
              <a:t>6 x members to a group (maximum number) = 40 minutes (36 neu 44)</a:t>
            </a:r>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11</a:t>
            </a:fld>
            <a:endParaRPr lang="en-GB"/>
          </a:p>
        </p:txBody>
      </p:sp>
    </p:spTree>
    <p:extLst>
      <p:ext uri="{BB962C8B-B14F-4D97-AF65-F5344CB8AC3E}">
        <p14:creationId xmlns:p14="http://schemas.microsoft.com/office/powerpoint/2010/main" val="3792488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12</a:t>
            </a:fld>
            <a:endParaRPr lang="en-GB"/>
          </a:p>
        </p:txBody>
      </p:sp>
    </p:spTree>
    <p:extLst>
      <p:ext uri="{BB962C8B-B14F-4D97-AF65-F5344CB8AC3E}">
        <p14:creationId xmlns:p14="http://schemas.microsoft.com/office/powerpoint/2010/main" val="11151816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13</a:t>
            </a:fld>
            <a:endParaRPr lang="en-GB"/>
          </a:p>
        </p:txBody>
      </p:sp>
    </p:spTree>
    <p:extLst>
      <p:ext uri="{BB962C8B-B14F-4D97-AF65-F5344CB8AC3E}">
        <p14:creationId xmlns:p14="http://schemas.microsoft.com/office/powerpoint/2010/main" val="27614016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13</a:t>
            </a:fld>
            <a:endParaRPr lang="en-GB"/>
          </a:p>
        </p:txBody>
      </p:sp>
    </p:spTree>
    <p:extLst>
      <p:ext uri="{BB962C8B-B14F-4D97-AF65-F5344CB8AC3E}">
        <p14:creationId xmlns:p14="http://schemas.microsoft.com/office/powerpoint/2010/main" val="392157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14</a:t>
            </a:fld>
            <a:endParaRPr lang="en-GB"/>
          </a:p>
        </p:txBody>
      </p:sp>
    </p:spTree>
    <p:extLst>
      <p:ext uri="{BB962C8B-B14F-4D97-AF65-F5344CB8AC3E}">
        <p14:creationId xmlns:p14="http://schemas.microsoft.com/office/powerpoint/2010/main" val="1834395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examples </a:t>
            </a:r>
          </a:p>
        </p:txBody>
      </p:sp>
      <p:sp>
        <p:nvSpPr>
          <p:cNvPr id="4" name="Slide Number Placeholder 3"/>
          <p:cNvSpPr>
            <a:spLocks noGrp="1"/>
          </p:cNvSpPr>
          <p:nvPr>
            <p:ph type="sldNum" sz="quarter" idx="5"/>
          </p:nvPr>
        </p:nvSpPr>
        <p:spPr/>
        <p:txBody>
          <a:bodyPr/>
          <a:lstStyle/>
          <a:p>
            <a:fld id="{8A1E105F-8527-4319-AD10-2196F5B20ABD}" type="slidenum">
              <a:rPr lang="en-GB" smtClean="0"/>
              <a:t>15</a:t>
            </a:fld>
            <a:endParaRPr lang="en-GB"/>
          </a:p>
        </p:txBody>
      </p:sp>
    </p:spTree>
    <p:extLst>
      <p:ext uri="{BB962C8B-B14F-4D97-AF65-F5344CB8AC3E}">
        <p14:creationId xmlns:p14="http://schemas.microsoft.com/office/powerpoint/2010/main" val="1834154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4 members = 30minutes – 10% under is 27 minutes, 10% over is 33 minutes</a:t>
            </a:r>
          </a:p>
          <a:p>
            <a:r>
              <a:rPr lang="en-US" dirty="0">
                <a:ea typeface="Calibri"/>
                <a:cs typeface="Calibri"/>
              </a:rPr>
              <a:t>5 members = 35 minutes – 10% under is 31.5 minutes, 10% over is 38.5 minutes</a:t>
            </a:r>
          </a:p>
          <a:p>
            <a:r>
              <a:rPr lang="en-US" dirty="0">
                <a:ea typeface="Calibri"/>
                <a:cs typeface="Calibri"/>
              </a:rPr>
              <a:t>6 members = 40 minutes – 10% under is 36 minutes, 10% over is 44 minutes</a:t>
            </a:r>
          </a:p>
          <a:p>
            <a:endParaRPr lang="en-US" dirty="0">
              <a:ea typeface="Calibri"/>
              <a:cs typeface="Calibri"/>
            </a:endParaRPr>
          </a:p>
          <a:p>
            <a:r>
              <a:rPr lang="en-US" b="1" dirty="0">
                <a:ea typeface="Calibri"/>
                <a:cs typeface="Calibri"/>
              </a:rPr>
              <a:t>Go through marking criteria on back of guidance sheet </a:t>
            </a:r>
          </a:p>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23</a:t>
            </a:fld>
            <a:endParaRPr lang="en-GB"/>
          </a:p>
        </p:txBody>
      </p:sp>
    </p:spTree>
    <p:extLst>
      <p:ext uri="{BB962C8B-B14F-4D97-AF65-F5344CB8AC3E}">
        <p14:creationId xmlns:p14="http://schemas.microsoft.com/office/powerpoint/2010/main" val="3632988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24</a:t>
            </a:fld>
            <a:endParaRPr lang="en-GB"/>
          </a:p>
        </p:txBody>
      </p:sp>
    </p:spTree>
    <p:extLst>
      <p:ext uri="{BB962C8B-B14F-4D97-AF65-F5344CB8AC3E}">
        <p14:creationId xmlns:p14="http://schemas.microsoft.com/office/powerpoint/2010/main" val="460568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4268311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2939878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3202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80906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391411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766234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247934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57353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2993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91618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62545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97077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51782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4283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74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626653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058071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23359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63637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211657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021965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544371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47337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484519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600304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61573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005960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3885309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5428590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2240340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170782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90598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549764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048302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8082036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058611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23831203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830685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690402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0909857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472067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11946918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497923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6849706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image" Target="../media/image8.png"/><Relationship Id="rId4" Type="http://schemas.openxmlformats.org/officeDocument/2006/relationships/slideLayout" Target="../slideLayouts/slideLayout13.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9.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9.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6.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8.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9.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0.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1.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2.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3.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4.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96025563"/>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81346059"/>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91177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9251642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93537333"/>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336214014"/>
      </p:ext>
    </p:extLst>
  </p:cSld>
  <p:clrMap bg1="lt1" tx1="dk1" bg2="lt2" tx2="dk2" accent1="accent1" accent2="accent2" accent3="accent3" accent4="accent4" accent5="accent5" accent6="accent6" hlink="hlink" folHlink="folHlink"/>
  <p:sldLayoutIdLst>
    <p:sldLayoutId id="2147483672"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9/19/2024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77907259"/>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3154736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720" r:id="rId7"/>
    <p:sldLayoutId id="214748372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9/19/2024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73471794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9/19/2024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0982335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85370097"/>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40015071"/>
      </p:ext>
    </p:extLst>
  </p:cSld>
  <p:clrMap bg1="lt1" tx1="dk1" bg2="lt2" tx2="dk2" accent1="accent1" accent2="accent2" accent3="accent3" accent4="accent4" accent5="accent5" accent6="accent6" hlink="hlink" folHlink="folHlink"/>
  <p:sldLayoutIdLst>
    <p:sldLayoutId id="214748369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67263070"/>
      </p:ext>
    </p:extLst>
  </p:cSld>
  <p:clrMap bg1="lt1" tx1="dk1" bg2="lt2" tx2="dk2" accent1="accent1" accent2="accent2" accent3="accent3" accent4="accent4" accent5="accent5" accent6="accent6" hlink="hlink" folHlink="folHlink"/>
  <p:sldLayoutIdLst>
    <p:sldLayoutId id="214748370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23652936"/>
      </p:ext>
    </p:extLst>
  </p:cSld>
  <p:clrMap bg1="lt1" tx1="dk1" bg2="lt2" tx2="dk2" accent1="accent1" accent2="accent2" accent3="accent3" accent4="accent4" accent5="accent5" accent6="accent6" hlink="hlink" folHlink="folHlink"/>
  <p:sldLayoutIdLst>
    <p:sldLayoutId id="214748370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31430496"/>
      </p:ext>
    </p:extLst>
  </p:cSld>
  <p:clrMap bg1="lt1" tx1="dk1" bg2="lt2" tx2="dk2" accent1="accent1" accent2="accent2" accent3="accent3" accent4="accent4" accent5="accent5" accent6="accent6" hlink="hlink" folHlink="folHlink"/>
  <p:sldLayoutIdLst>
    <p:sldLayoutId id="214748370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4883655"/>
      </p:ext>
    </p:extLst>
  </p:cSld>
  <p:clrMap bg1="lt1" tx1="dk1" bg2="lt2" tx2="dk2" accent1="accent1" accent2="accent2" accent3="accent3" accent4="accent4" accent5="accent5" accent6="accent6" hlink="hlink" folHlink="folHlink"/>
  <p:sldLayoutIdLst>
    <p:sldLayoutId id="21474837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732926"/>
      </p:ext>
    </p:extLst>
  </p:cSld>
  <p:clrMap bg1="lt1" tx1="dk1" bg2="lt2" tx2="dk2" accent1="accent1" accent2="accent2" accent3="accent3" accent4="accent4" accent5="accent5" accent6="accent6" hlink="hlink" folHlink="folHlink"/>
  <p:sldLayoutIdLst>
    <p:sldLayoutId id="214748370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1735678"/>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88740417"/>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hyperlink" Target="mailto:moodle@uwtsd.ac.uk"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75C87-F658-94E8-DFEA-C6F2E6EE9FC3}"/>
              </a:ext>
            </a:extLst>
          </p:cNvPr>
          <p:cNvSpPr>
            <a:spLocks noGrp="1"/>
          </p:cNvSpPr>
          <p:nvPr>
            <p:ph type="title"/>
          </p:nvPr>
        </p:nvSpPr>
        <p:spPr>
          <a:xfrm>
            <a:off x="383355" y="2553825"/>
            <a:ext cx="5173716" cy="3607785"/>
          </a:xfrm>
        </p:spPr>
        <p:txBody>
          <a:bodyPr/>
          <a:lstStyle/>
          <a:p>
            <a:pPr algn="ctr"/>
            <a:r>
              <a:rPr lang="en-GB" sz="4800" dirty="0"/>
              <a:t>Panopto Guidance for ECEY5006/C</a:t>
            </a:r>
          </a:p>
        </p:txBody>
      </p:sp>
    </p:spTree>
    <p:extLst>
      <p:ext uri="{BB962C8B-B14F-4D97-AF65-F5344CB8AC3E}">
        <p14:creationId xmlns:p14="http://schemas.microsoft.com/office/powerpoint/2010/main" val="2922069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lIns="91440" tIns="45720" rIns="91440" bIns="45720" anchor="t">
            <a:spAutoFit/>
          </a:bodyPr>
          <a:lstStyle/>
          <a:p>
            <a:pPr algn="ctr">
              <a:spcBef>
                <a:spcPts val="700"/>
              </a:spcBef>
              <a:defRPr/>
            </a:pPr>
            <a:r>
              <a:rPr lang="en-GB" sz="4800" b="1" dirty="0">
                <a:latin typeface="Arial"/>
                <a:cs typeface="Arial"/>
              </a:rPr>
              <a:t>ECEY5006C: </a:t>
            </a:r>
            <a:r>
              <a:rPr lang="en-GB" altLang="en-US" sz="4800" b="1" dirty="0" err="1">
                <a:latin typeface="Arial"/>
                <a:cs typeface="Arial"/>
              </a:rPr>
              <a:t>Arweinyddiaeth</a:t>
            </a:r>
            <a:r>
              <a:rPr lang="en-GB" altLang="en-US" sz="4800" b="1" dirty="0">
                <a:latin typeface="Arial"/>
                <a:cs typeface="Arial"/>
              </a:rPr>
              <a:t> a Gwaith </a:t>
            </a:r>
            <a:r>
              <a:rPr lang="en-GB" altLang="en-US" sz="4800" b="1" dirty="0" err="1">
                <a:latin typeface="Arial"/>
                <a:cs typeface="Arial"/>
              </a:rPr>
              <a:t>Tîm</a:t>
            </a:r>
            <a:r>
              <a:rPr lang="en-GB" altLang="en-US" sz="4800" b="1" dirty="0">
                <a:latin typeface="Arial"/>
                <a:cs typeface="Arial"/>
              </a:rPr>
              <a:t> </a:t>
            </a:r>
            <a:r>
              <a:rPr lang="en-GB" altLang="en-US" sz="4800" b="1" dirty="0" err="1">
                <a:latin typeface="Arial"/>
                <a:cs typeface="Arial"/>
              </a:rPr>
              <a:t>yn</a:t>
            </a:r>
            <a:r>
              <a:rPr lang="en-GB" altLang="en-US" sz="4800" b="1" dirty="0">
                <a:latin typeface="Arial"/>
                <a:cs typeface="Arial"/>
              </a:rPr>
              <a:t> y </a:t>
            </a:r>
            <a:r>
              <a:rPr lang="en-GB" altLang="en-US" sz="4800" b="1" dirty="0" err="1">
                <a:latin typeface="Arial"/>
                <a:cs typeface="Arial"/>
              </a:rPr>
              <a:t>Blynyddoedd</a:t>
            </a:r>
            <a:r>
              <a:rPr lang="en-GB" altLang="en-US" sz="4800" b="1" dirty="0">
                <a:latin typeface="Arial"/>
                <a:cs typeface="Arial"/>
              </a:rPr>
              <a:t> </a:t>
            </a:r>
            <a:r>
              <a:rPr lang="en-GB" altLang="en-US" sz="4800" b="1" dirty="0" err="1">
                <a:latin typeface="Arial"/>
                <a:cs typeface="Arial"/>
              </a:rPr>
              <a:t>Cynnar</a:t>
            </a:r>
            <a:endParaRPr lang="en-GB" sz="4800" b="1" dirty="0" err="1">
              <a:latin typeface="Arial"/>
              <a:cs typeface="Arial"/>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949157" y="249333"/>
            <a:ext cx="4267201" cy="5410200"/>
          </a:xfrm>
          <a:prstGeom prst="rect">
            <a:avLst/>
          </a:prstGeom>
        </p:spPr>
        <p:txBody>
          <a:bodyPr vert="horz" lIns="91440" tIns="45720" rIns="91440" bIns="45720" rtlCol="0" anchor="t">
            <a:normAutofit fontScale="92500" lnSpcReduction="20000"/>
          </a:bodyPr>
          <a:lstStyle/>
          <a:p>
            <a:pPr marL="0" indent="0">
              <a:lnSpc>
                <a:spcPct val="110000"/>
              </a:lnSpc>
              <a:spcBef>
                <a:spcPts val="700"/>
              </a:spcBef>
              <a:buNone/>
              <a:defRPr/>
            </a:pPr>
            <a:r>
              <a:rPr lang="en-GB" altLang="en-US" sz="3000" b="1" dirty="0">
                <a:latin typeface="Arial"/>
                <a:cs typeface="Arial"/>
              </a:rPr>
              <a:t>ECEY5006C </a:t>
            </a:r>
            <a:endParaRPr lang="en-US" dirty="0"/>
          </a:p>
          <a:p>
            <a:pPr marL="0" indent="0">
              <a:lnSpc>
                <a:spcPct val="110000"/>
              </a:lnSpc>
              <a:spcBef>
                <a:spcPts val="700"/>
              </a:spcBef>
              <a:buNone/>
              <a:defRPr/>
            </a:pPr>
            <a:r>
              <a:rPr lang="en-GB" altLang="en-US" sz="3000" b="1" dirty="0" err="1">
                <a:latin typeface="Arial" panose="020B0604020202020204" pitchFamily="34" charset="0"/>
                <a:cs typeface="Arial" panose="020B0604020202020204" pitchFamily="34" charset="0"/>
              </a:rPr>
              <a:t>Darlith</a:t>
            </a:r>
            <a:r>
              <a:rPr lang="en-GB" altLang="en-US" sz="3000" b="1" dirty="0">
                <a:latin typeface="Arial" panose="020B0604020202020204" pitchFamily="34" charset="0"/>
                <a:cs typeface="Arial" panose="020B0604020202020204" pitchFamily="34" charset="0"/>
              </a:rPr>
              <a:t> 1: </a:t>
            </a:r>
          </a:p>
          <a:p>
            <a:pPr marL="0" indent="0">
              <a:lnSpc>
                <a:spcPct val="110000"/>
              </a:lnSpc>
              <a:spcBef>
                <a:spcPts val="700"/>
              </a:spcBef>
              <a:buNone/>
              <a:defRPr/>
            </a:pPr>
            <a:r>
              <a:rPr lang="en-GB" altLang="en-US" sz="3000" b="1" dirty="0" err="1">
                <a:latin typeface="Arial" panose="020B0604020202020204" pitchFamily="34" charset="0"/>
                <a:cs typeface="Arial" panose="020B0604020202020204" pitchFamily="34" charset="0"/>
              </a:rPr>
              <a:t>Cyflywniad</a:t>
            </a:r>
            <a:r>
              <a:rPr lang="en-GB" altLang="en-US" sz="3000" b="1" dirty="0">
                <a:latin typeface="Arial" panose="020B0604020202020204" pitchFamily="34" charset="0"/>
                <a:cs typeface="Arial" panose="020B0604020202020204" pitchFamily="34" charset="0"/>
              </a:rPr>
              <a:t> ac </a:t>
            </a:r>
            <a:r>
              <a:rPr lang="en-GB" altLang="en-US" sz="3000" b="1" dirty="0" err="1">
                <a:latin typeface="Arial" panose="020B0604020202020204" pitchFamily="34" charset="0"/>
                <a:cs typeface="Arial" panose="020B0604020202020204" pitchFamily="34" charset="0"/>
              </a:rPr>
              <a:t>Asesiad</a:t>
            </a:r>
            <a:endParaRPr lang="en-GB" altLang="en-US" sz="3000" b="1" dirty="0">
              <a:latin typeface="Arial" panose="020B0604020202020204" pitchFamily="34" charset="0"/>
              <a:cs typeface="Arial" panose="020B0604020202020204" pitchFamily="34" charset="0"/>
            </a:endParaRPr>
          </a:p>
          <a:p>
            <a:pPr marL="0" indent="0">
              <a:lnSpc>
                <a:spcPct val="110000"/>
              </a:lnSpc>
              <a:spcBef>
                <a:spcPts val="700"/>
              </a:spcBef>
              <a:buNone/>
              <a:defRPr/>
            </a:pPr>
            <a:endParaRPr lang="en-GB" altLang="en-US" sz="3000" b="1" dirty="0">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3000" b="1" dirty="0" err="1">
                <a:latin typeface="Arial" panose="020B0604020202020204" pitchFamily="34" charset="0"/>
                <a:cs typeface="Arial" panose="020B0604020202020204" pitchFamily="34" charset="0"/>
              </a:rPr>
              <a:t>Cydlynydd</a:t>
            </a:r>
            <a:r>
              <a:rPr lang="en-GB" altLang="en-US" sz="3000" b="1" dirty="0">
                <a:latin typeface="Arial" panose="020B0604020202020204" pitchFamily="34" charset="0"/>
                <a:cs typeface="Arial" panose="020B0604020202020204" pitchFamily="34" charset="0"/>
              </a:rPr>
              <a:t> y </a:t>
            </a:r>
            <a:r>
              <a:rPr lang="en-GB" altLang="en-US" sz="3000" b="1" dirty="0" err="1">
                <a:latin typeface="Arial" panose="020B0604020202020204" pitchFamily="34" charset="0"/>
                <a:cs typeface="Arial" panose="020B0604020202020204" pitchFamily="34" charset="0"/>
              </a:rPr>
              <a:t>modwl</a:t>
            </a:r>
            <a:r>
              <a:rPr lang="en-GB" altLang="en-US" sz="3000" b="1" dirty="0">
                <a:latin typeface="Arial" panose="020B0604020202020204" pitchFamily="34" charset="0"/>
                <a:cs typeface="Arial" panose="020B0604020202020204" pitchFamily="34" charset="0"/>
              </a:rPr>
              <a:t>:</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Natasha Young</a:t>
            </a:r>
          </a:p>
          <a:p>
            <a:pPr marL="0" indent="0">
              <a:lnSpc>
                <a:spcPct val="110000"/>
              </a:lnSpc>
              <a:spcBef>
                <a:spcPts val="700"/>
              </a:spcBef>
              <a:buNone/>
              <a:defRPr/>
            </a:pPr>
            <a:endParaRPr lang="en-GB" altLang="en-US" sz="3000" b="1" dirty="0">
              <a:latin typeface="Arial" panose="020B0604020202020204" pitchFamily="34" charset="0"/>
              <a:cs typeface="Arial" panose="020B0604020202020204" pitchFamily="34" charset="0"/>
            </a:endParaRPr>
          </a:p>
          <a:p>
            <a:pPr marL="0" indent="0">
              <a:lnSpc>
                <a:spcPct val="110000"/>
              </a:lnSpc>
              <a:spcBef>
                <a:spcPts val="700"/>
              </a:spcBef>
              <a:buNone/>
              <a:defRPr/>
            </a:pPr>
            <a:r>
              <a:rPr lang="en-GB" altLang="en-US" sz="3000" b="1" dirty="0" err="1">
                <a:latin typeface="Arial" panose="020B0604020202020204" pitchFamily="34" charset="0"/>
                <a:cs typeface="Arial" panose="020B0604020202020204" pitchFamily="34" charset="0"/>
              </a:rPr>
              <a:t>Tîm</a:t>
            </a:r>
            <a:r>
              <a:rPr lang="en-GB" altLang="en-US" sz="3000" b="1" dirty="0">
                <a:latin typeface="Arial" panose="020B0604020202020204" pitchFamily="34" charset="0"/>
                <a:cs typeface="Arial" panose="020B0604020202020204" pitchFamily="34" charset="0"/>
              </a:rPr>
              <a:t> y </a:t>
            </a:r>
            <a:r>
              <a:rPr lang="en-GB" altLang="en-US" sz="3000" b="1" dirty="0" err="1">
                <a:latin typeface="Arial" panose="020B0604020202020204" pitchFamily="34" charset="0"/>
                <a:cs typeface="Arial" panose="020B0604020202020204" pitchFamily="34" charset="0"/>
              </a:rPr>
              <a:t>modiwl</a:t>
            </a:r>
            <a:r>
              <a:rPr lang="en-GB" altLang="en-US" sz="3000" b="1" dirty="0">
                <a:latin typeface="Arial" panose="020B0604020202020204" pitchFamily="34" charset="0"/>
                <a:cs typeface="Arial" panose="020B0604020202020204" pitchFamily="34" charset="0"/>
              </a:rPr>
              <a:t>:</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Natasha Jones </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Alison Rees-Edwards</a:t>
            </a:r>
          </a:p>
          <a:p>
            <a:pPr marL="0" indent="0">
              <a:lnSpc>
                <a:spcPct val="110000"/>
              </a:lnSpc>
              <a:spcBef>
                <a:spcPts val="700"/>
              </a:spcBef>
              <a:buNone/>
              <a:defRPr/>
            </a:pPr>
            <a:r>
              <a:rPr lang="en-GB" altLang="en-US" sz="3000" b="1" dirty="0">
                <a:latin typeface="Arial" panose="020B0604020202020204" pitchFamily="34" charset="0"/>
                <a:cs typeface="Arial" panose="020B0604020202020204" pitchFamily="34" charset="0"/>
              </a:rPr>
              <a:t>Natalie Macdonald</a:t>
            </a:r>
          </a:p>
        </p:txBody>
      </p:sp>
      <p:sp>
        <p:nvSpPr>
          <p:cNvPr id="4" name="Content Placeholder 2">
            <a:extLst>
              <a:ext uri="{FF2B5EF4-FFF2-40B4-BE49-F238E27FC236}">
                <a16:creationId xmlns:a16="http://schemas.microsoft.com/office/drawing/2014/main" id="{4F0DB799-1AA4-4923-A30A-DB9A0BA3EF6A}"/>
              </a:ext>
            </a:extLst>
          </p:cNvPr>
          <p:cNvSpPr txBox="1">
            <a:spLocks/>
          </p:cNvSpPr>
          <p:nvPr/>
        </p:nvSpPr>
        <p:spPr>
          <a:xfrm>
            <a:off x="6400800" y="246671"/>
            <a:ext cx="4090094" cy="545559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700"/>
              </a:spcBef>
              <a:buNone/>
              <a:defRPr/>
            </a:pPr>
            <a:r>
              <a:rPr lang="en-GB" altLang="en-US" b="1" dirty="0">
                <a:solidFill>
                  <a:schemeClr val="accent1">
                    <a:lumMod val="75000"/>
                  </a:schemeClr>
                </a:solidFill>
                <a:latin typeface="Arial"/>
                <a:cs typeface="Arial"/>
              </a:rPr>
              <a:t>ECEY5006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Lecture 1: Introduction and Assessment</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Module Coordinator: Natasha Young</a:t>
            </a:r>
          </a:p>
          <a:p>
            <a:pPr marL="0" indent="0">
              <a:lnSpc>
                <a:spcPct val="10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Module team: </a:t>
            </a:r>
          </a:p>
          <a:p>
            <a:pPr marL="0" indent="0">
              <a:lnSpc>
                <a:spcPct val="100000"/>
              </a:lnSpc>
              <a:spcBef>
                <a:spcPts val="700"/>
              </a:spcBef>
              <a:buNone/>
              <a:defRPr/>
            </a:pPr>
            <a:r>
              <a:rPr lang="en-GB" altLang="en-US" b="1" dirty="0">
                <a:solidFill>
                  <a:schemeClr val="accent1">
                    <a:lumMod val="75000"/>
                  </a:schemeClr>
                </a:solidFill>
                <a:latin typeface="Arial"/>
                <a:cs typeface="Arial"/>
              </a:rPr>
              <a:t>Natasha Jones </a:t>
            </a: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00000"/>
              </a:lnSpc>
              <a:spcBef>
                <a:spcPts val="700"/>
              </a:spcBef>
              <a:buNone/>
              <a:defRPr/>
            </a:pPr>
            <a:r>
              <a:rPr lang="en-GB" altLang="en-US" b="1" dirty="0">
                <a:solidFill>
                  <a:schemeClr val="accent1">
                    <a:lumMod val="75000"/>
                  </a:schemeClr>
                </a:solidFill>
                <a:latin typeface="Arial"/>
                <a:cs typeface="Arial"/>
              </a:rPr>
              <a:t>Alison Rees-Edwards</a:t>
            </a:r>
          </a:p>
          <a:p>
            <a:pPr marL="0" indent="0">
              <a:lnSpc>
                <a:spcPct val="100000"/>
              </a:lnSpc>
              <a:spcBef>
                <a:spcPts val="700"/>
              </a:spcBef>
              <a:buNone/>
              <a:defRPr/>
            </a:pPr>
            <a:r>
              <a:rPr lang="en-GB" altLang="en-US" b="1" dirty="0">
                <a:solidFill>
                  <a:schemeClr val="accent1">
                    <a:lumMod val="75000"/>
                  </a:schemeClr>
                </a:solidFill>
                <a:latin typeface="Arial"/>
                <a:cs typeface="Arial"/>
              </a:rPr>
              <a:t>Natalie Macdonald</a:t>
            </a:r>
          </a:p>
        </p:txBody>
      </p:sp>
    </p:spTree>
    <p:extLst>
      <p:ext uri="{BB962C8B-B14F-4D97-AF65-F5344CB8AC3E}">
        <p14:creationId xmlns:p14="http://schemas.microsoft.com/office/powerpoint/2010/main" val="2086156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600200" y="404814"/>
            <a:ext cx="8991600" cy="720725"/>
          </a:xfrm>
        </p:spPr>
        <p:txBody>
          <a:bodyPr rtlCol="0">
            <a:noAutofit/>
          </a:bodyPr>
          <a:lstStyle/>
          <a:p>
            <a:pPr algn="ctr">
              <a:defRPr/>
            </a:pPr>
            <a:r>
              <a:rPr lang="cy-GB" altLang="en-US" sz="48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5</a:t>
            </a:r>
            <a:r>
              <a:rPr lang="en-GB" altLang="en-US" sz="48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br>
              <a:rPr lang="en-GB" altLang="en-US" sz="48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800" b="1"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Level 5 Requirements</a:t>
            </a:r>
            <a:endParaRPr lang="en-GB" altLang="cy-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sz="half" idx="1"/>
          </p:nvPr>
        </p:nvSpPr>
        <p:spPr>
          <a:xfrm>
            <a:off x="1695575" y="1752601"/>
            <a:ext cx="4314130" cy="4219575"/>
          </a:xfrm>
        </p:spPr>
        <p:txBody>
          <a:bodyPr rtlCol="0">
            <a:normAutofit/>
          </a:bodyPr>
          <a:lstStyle/>
          <a:p>
            <a:pPr>
              <a:defRPr/>
            </a:pPr>
            <a:r>
              <a:rPr lang="cy-GB" altLang="cy-GB" dirty="0">
                <a:latin typeface="Arial" panose="020B0604020202020204" pitchFamily="34" charset="0"/>
                <a:cs typeface="Arial" panose="020B0604020202020204" pitchFamily="34" charset="0"/>
              </a:rPr>
              <a:t>Dadansoddi, mewn dyfnder</a:t>
            </a:r>
          </a:p>
          <a:p>
            <a:pPr>
              <a:defRPr/>
            </a:pPr>
            <a:r>
              <a:rPr lang="cy-GB" altLang="cy-GB" dirty="0">
                <a:latin typeface="Arial" panose="020B0604020202020204" pitchFamily="34" charset="0"/>
                <a:cs typeface="Arial" panose="020B0604020202020204" pitchFamily="34" charset="0"/>
              </a:rPr>
              <a:t>Gwerthuso’n feirniadol</a:t>
            </a:r>
          </a:p>
          <a:p>
            <a:pPr>
              <a:defRPr/>
            </a:pPr>
            <a:r>
              <a:rPr lang="cy-GB" altLang="cy-GB" dirty="0">
                <a:latin typeface="Arial" panose="020B0604020202020204" pitchFamily="34" charset="0"/>
                <a:cs typeface="Arial" panose="020B0604020202020204" pitchFamily="34" charset="0"/>
              </a:rPr>
              <a:t>Archwilio, mewn dyfnder</a:t>
            </a:r>
          </a:p>
          <a:p>
            <a:pPr>
              <a:defRPr/>
            </a:pPr>
            <a:r>
              <a:rPr lang="cy-GB" altLang="cy-GB" dirty="0">
                <a:latin typeface="Arial" panose="020B0604020202020204" pitchFamily="34" charset="0"/>
                <a:cs typeface="Arial" panose="020B0604020202020204" pitchFamily="34" charset="0"/>
              </a:rPr>
              <a:t>Trefn</a:t>
            </a:r>
          </a:p>
          <a:p>
            <a:pPr>
              <a:defRPr/>
            </a:pPr>
            <a:r>
              <a:rPr lang="cy-GB" altLang="cy-GB" dirty="0">
                <a:latin typeface="Arial" panose="020B0604020202020204" pitchFamily="34" charset="0"/>
                <a:cs typeface="Arial" panose="020B0604020202020204" pitchFamily="34" charset="0"/>
              </a:rPr>
              <a:t>Ystod o adnoddau gwybodaeth</a:t>
            </a:r>
          </a:p>
          <a:p>
            <a:pPr>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sz="half" idx="2"/>
          </p:nvPr>
        </p:nvSpPr>
        <p:spPr>
          <a:xfrm>
            <a:off x="6248401" y="1828800"/>
            <a:ext cx="4248025" cy="4219576"/>
          </a:xfrm>
        </p:spPr>
        <p:txBody>
          <a:bodyPr rtlCol="0">
            <a:normAutofit/>
          </a:bodyPr>
          <a:lstStyle/>
          <a:p>
            <a:pPr>
              <a:buFontTx/>
              <a:buChar char="•"/>
              <a:defRPr/>
            </a:pPr>
            <a:r>
              <a:rPr lang="en-US" altLang="en-US" kern="0" dirty="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3362571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1752600" y="304800"/>
            <a:ext cx="8839200" cy="706090"/>
          </a:xfrm>
        </p:spPr>
        <p:txBody>
          <a:bodyPr>
            <a:noAutofit/>
          </a:bodyPr>
          <a:lstStyle/>
          <a:p>
            <a:pPr algn="ctr" eaLnBrk="1" hangingPunct="1"/>
            <a:r>
              <a:rPr lang="en-US" altLang="en-US" sz="4800" b="1" dirty="0" err="1">
                <a:latin typeface="Arial" panose="020B0604020202020204" pitchFamily="34" charset="0"/>
                <a:cs typeface="Arial" panose="020B0604020202020204" pitchFamily="34" charset="0"/>
              </a:rPr>
              <a:t>Deilliannau</a:t>
            </a:r>
            <a:r>
              <a:rPr lang="en-US" altLang="en-US" sz="4800" b="1" dirty="0">
                <a:latin typeface="Arial" panose="020B0604020202020204" pitchFamily="34" charset="0"/>
                <a:cs typeface="Arial" panose="020B0604020202020204" pitchFamily="34" charset="0"/>
              </a:rPr>
              <a:t> </a:t>
            </a:r>
            <a:r>
              <a:rPr lang="en-US" altLang="en-US" sz="4800" b="1" dirty="0" err="1">
                <a:latin typeface="Arial" panose="020B0604020202020204" pitchFamily="34" charset="0"/>
                <a:cs typeface="Arial" panose="020B0604020202020204" pitchFamily="34" charset="0"/>
              </a:rPr>
              <a:t>Dysgu</a:t>
            </a:r>
            <a:endParaRPr lang="en-US"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719667" y="1143001"/>
            <a:ext cx="10830983" cy="4446240"/>
          </a:xfrm>
        </p:spPr>
        <p:txBody>
          <a:bodyPr vert="horz" lIns="91440" tIns="45720" rIns="91440" bIns="45720" rtlCol="0" anchor="t">
            <a:normAutofit lnSpcReduction="10000"/>
          </a:bodyPr>
          <a:lstStyle/>
          <a:p>
            <a:pPr marL="342900" indent="-342900" algn="just" hangingPunct="0">
              <a:buFont typeface="Symbol" panose="05050102010706020507" pitchFamily="18" charset="2"/>
              <a:buChar char=""/>
            </a:pPr>
            <a:r>
              <a:rPr lang="cy-GB" sz="2400" dirty="0">
                <a:latin typeface="Arial" panose="020B0604020202020204" pitchFamily="34" charset="0"/>
                <a:ea typeface="Times New Roman" panose="02020603050405020304" pitchFamily="18" charset="0"/>
                <a:cs typeface="Arial" panose="020B0604020202020204" pitchFamily="34" charset="0"/>
              </a:rPr>
              <a:t>dadansoddi’r </a:t>
            </a:r>
            <a:r>
              <a:rPr lang="cy-GB" sz="2400" b="1" dirty="0">
                <a:latin typeface="Arial" panose="020B0604020202020204" pitchFamily="34" charset="0"/>
                <a:ea typeface="Times New Roman" panose="02020603050405020304" pitchFamily="18" charset="0"/>
                <a:cs typeface="Arial" panose="020B0604020202020204" pitchFamily="34" charset="0"/>
              </a:rPr>
              <a:t>cysyniad o arweinyddiaeth</a:t>
            </a:r>
            <a:r>
              <a:rPr lang="cy-GB" sz="2400" dirty="0">
                <a:latin typeface="Arial" panose="020B0604020202020204" pitchFamily="34" charset="0"/>
                <a:ea typeface="Times New Roman" panose="02020603050405020304" pitchFamily="18" charset="0"/>
                <a:cs typeface="Arial" panose="020B0604020202020204" pitchFamily="34" charset="0"/>
              </a:rPr>
              <a:t> ac athroniaeth ac egwyddorion </a:t>
            </a:r>
            <a:r>
              <a:rPr lang="cy-GB" sz="2400" b="1" dirty="0">
                <a:latin typeface="Arial" panose="020B0604020202020204" pitchFamily="34" charset="0"/>
                <a:ea typeface="Times New Roman" panose="02020603050405020304" pitchFamily="18" charset="0"/>
                <a:cs typeface="Arial" panose="020B0604020202020204" pitchFamily="34" charset="0"/>
              </a:rPr>
              <a:t>arddulliau arwain </a:t>
            </a:r>
            <a:r>
              <a:rPr lang="cy-GB" sz="2400" dirty="0">
                <a:latin typeface="Arial" panose="020B0604020202020204" pitchFamily="34" charset="0"/>
                <a:ea typeface="Times New Roman" panose="02020603050405020304" pitchFamily="18" charset="0"/>
                <a:cs typeface="Arial" panose="020B0604020202020204" pitchFamily="34" charset="0"/>
              </a:rPr>
              <a:t>mewn lleoliadau blynyddoedd cynnar a dangos dealltwriaeth fanwl o rôl, </a:t>
            </a:r>
            <a:r>
              <a:rPr lang="cy-GB" sz="2400" b="1" dirty="0">
                <a:latin typeface="Arial" panose="020B0604020202020204" pitchFamily="34" charset="0"/>
                <a:ea typeface="Times New Roman" panose="02020603050405020304" pitchFamily="18" charset="0"/>
                <a:cs typeface="Arial" panose="020B0604020202020204" pitchFamily="34" charset="0"/>
              </a:rPr>
              <a:t>cyfrifoldebau ac effaith arweinwyr blynyddoedd cynnar effeithiol</a:t>
            </a:r>
            <a:r>
              <a:rPr lang="cy-GB" sz="2400" dirty="0">
                <a:latin typeface="Arial" panose="020B0604020202020204" pitchFamily="34" charset="0"/>
                <a:ea typeface="Times New Roman" panose="02020603050405020304" pitchFamily="18" charset="0"/>
                <a:cs typeface="Arial" panose="020B0604020202020204" pitchFamily="34" charset="0"/>
              </a:rPr>
              <a:t>;</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hangingPunct="0">
              <a:buFont typeface="Symbol" panose="05050102010706020507" pitchFamily="18" charset="2"/>
              <a:buChar char=""/>
            </a:pPr>
            <a:r>
              <a:rPr lang="cy-GB" sz="2400" dirty="0">
                <a:latin typeface="Arial" panose="020B0604020202020204" pitchFamily="34" charset="0"/>
                <a:ea typeface="Times New Roman" panose="02020603050405020304" pitchFamily="18" charset="0"/>
                <a:cs typeface="Arial" panose="020B0604020202020204" pitchFamily="34" charset="0"/>
              </a:rPr>
              <a:t>ystyried dulliau effeithiol o </a:t>
            </a:r>
            <a:r>
              <a:rPr lang="cy-GB" sz="2400" b="1" dirty="0">
                <a:latin typeface="Arial" panose="020B0604020202020204" pitchFamily="34" charset="0"/>
                <a:ea typeface="Times New Roman" panose="02020603050405020304" pitchFamily="18" charset="0"/>
                <a:cs typeface="Arial" panose="020B0604020202020204" pitchFamily="34" charset="0"/>
              </a:rPr>
              <a:t>adeiladu a chadw timau blynyddoedd cynnar</a:t>
            </a:r>
            <a:r>
              <a:rPr lang="cy-GB" sz="2400" dirty="0">
                <a:latin typeface="Arial" panose="020B0604020202020204" pitchFamily="34" charset="0"/>
                <a:ea typeface="Times New Roman" panose="02020603050405020304" pitchFamily="18" charset="0"/>
                <a:cs typeface="Arial" panose="020B0604020202020204" pitchFamily="34" charset="0"/>
              </a:rPr>
              <a:t>, deall </a:t>
            </a:r>
            <a:r>
              <a:rPr lang="cy-GB" sz="2400" b="1" dirty="0">
                <a:latin typeface="Arial" panose="020B0604020202020204" pitchFamily="34" charset="0"/>
                <a:ea typeface="Times New Roman" panose="02020603050405020304" pitchFamily="18" charset="0"/>
                <a:cs typeface="Arial" panose="020B0604020202020204" pitchFamily="34" charset="0"/>
              </a:rPr>
              <a:t>gofynion statudol </a:t>
            </a:r>
            <a:r>
              <a:rPr lang="cy-GB" sz="2400" dirty="0">
                <a:latin typeface="Arial" panose="020B0604020202020204" pitchFamily="34" charset="0"/>
                <a:ea typeface="Times New Roman" panose="02020603050405020304" pitchFamily="18" charset="0"/>
                <a:cs typeface="Arial" panose="020B0604020202020204" pitchFamily="34" charset="0"/>
              </a:rPr>
              <a:t>cyfraith cyflogaeth, cymwysterau a hyfforddiant er mwyn cynnig darpariaeth o ansawdd; </a:t>
            </a:r>
            <a:r>
              <a:rPr lang="en-GB" sz="2400" dirty="0">
                <a:latin typeface="Arial" panose="020B0604020202020204" pitchFamily="34" charset="0"/>
                <a:ea typeface="Times New Roman" panose="02020603050405020304" pitchFamily="18" charset="0"/>
                <a:cs typeface="Arial" panose="020B0604020202020204" pitchFamily="34" charset="0"/>
              </a:rPr>
              <a:t>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hangingPunct="0">
              <a:buFont typeface="Symbol" panose="05050102010706020507" pitchFamily="18" charset="2"/>
              <a:buChar char=""/>
            </a:pPr>
            <a:r>
              <a:rPr lang="cy-GB" sz="2400" dirty="0">
                <a:latin typeface="Arial" panose="020B0604020202020204" pitchFamily="34" charset="0"/>
                <a:ea typeface="Times New Roman" panose="02020603050405020304" pitchFamily="18" charset="0"/>
                <a:cs typeface="Arial" panose="020B0604020202020204" pitchFamily="34" charset="0"/>
              </a:rPr>
              <a:t>ymchwilio a dangos dealltwriaeth fanwl o </a:t>
            </a:r>
            <a:r>
              <a:rPr lang="cy-GB" sz="2400" b="1" dirty="0">
                <a:latin typeface="Arial" panose="020B0604020202020204" pitchFamily="34" charset="0"/>
                <a:ea typeface="Times New Roman" panose="02020603050405020304" pitchFamily="18" charset="0"/>
                <a:cs typeface="Arial" panose="020B0604020202020204" pitchFamily="34" charset="0"/>
              </a:rPr>
              <a:t>ofynion arolygu</a:t>
            </a:r>
            <a:r>
              <a:rPr lang="cy-GB" sz="2400" dirty="0">
                <a:latin typeface="Arial" panose="020B0604020202020204" pitchFamily="34" charset="0"/>
                <a:ea typeface="Times New Roman" panose="02020603050405020304" pitchFamily="18" charset="0"/>
                <a:cs typeface="Arial" panose="020B0604020202020204" pitchFamily="34" charset="0"/>
              </a:rPr>
              <a:t>, ymchwilio a dangos dealltwriaeth feirniadol o ofynion statudol, gan gyfeirio at gyrff statudol ym maes gofal ac addysg; </a:t>
            </a:r>
            <a:endParaRPr lang="en-GB" sz="2400" dirty="0">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a:buFont typeface="Symbol" panose="05050102010706020507" pitchFamily="18" charset="2"/>
              <a:buChar char=""/>
            </a:pPr>
            <a:r>
              <a:rPr lang="cy-GB" sz="2400" dirty="0">
                <a:latin typeface="Arial"/>
                <a:cs typeface="Arial"/>
              </a:rPr>
              <a:t>trefnu eu gwybodaeth a’r hyn y maent wedi’i ddysgu drwy ddefnyddio amrywiaeth o adnoddau gwybodaeth, a chyflwyno’u gwaith ar y lefel briodol.</a:t>
            </a:r>
            <a:r>
              <a:rPr lang="es-ES" sz="2400" dirty="0">
                <a:latin typeface="Arial"/>
                <a:cs typeface="Arial"/>
              </a:rPr>
              <a:t> </a:t>
            </a:r>
            <a:endParaRPr lang="cy-GB" sz="2400" dirty="0">
              <a:latin typeface="Arial"/>
              <a:cs typeface="Arial"/>
            </a:endParaRPr>
          </a:p>
          <a:p>
            <a:endParaRPr lang="en-GB"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273538-8FDA-3639-9607-A6B26DC7D0F8}"/>
              </a:ext>
            </a:extLst>
          </p:cNvPr>
          <p:cNvSpPr txBox="1"/>
          <p:nvPr/>
        </p:nvSpPr>
        <p:spPr>
          <a:xfrm>
            <a:off x="3352800" y="152401"/>
            <a:ext cx="6172200" cy="830997"/>
          </a:xfrm>
          <a:prstGeom prst="rect">
            <a:avLst/>
          </a:prstGeom>
          <a:noFill/>
        </p:spPr>
        <p:txBody>
          <a:bodyPr wrap="square">
            <a:spAutoFit/>
          </a:bodyPr>
          <a:lstStyle/>
          <a:p>
            <a:r>
              <a:rPr lang="en-US" altLang="en-US" sz="4800" b="1" dirty="0">
                <a:solidFill>
                  <a:schemeClr val="accent1">
                    <a:lumMod val="75000"/>
                  </a:schemeClr>
                </a:solidFill>
                <a:latin typeface="Arial" panose="020B0604020202020204" pitchFamily="34" charset="0"/>
                <a:cs typeface="Arial" panose="020B0604020202020204" pitchFamily="34" charset="0"/>
              </a:rPr>
              <a:t>Learning Outcomes</a:t>
            </a:r>
            <a:endParaRPr lang="en-GB" sz="4800" b="1" dirty="0"/>
          </a:p>
        </p:txBody>
      </p:sp>
      <p:sp>
        <p:nvSpPr>
          <p:cNvPr id="7" name="TextBox 6">
            <a:extLst>
              <a:ext uri="{FF2B5EF4-FFF2-40B4-BE49-F238E27FC236}">
                <a16:creationId xmlns:a16="http://schemas.microsoft.com/office/drawing/2014/main" id="{EF14811D-E0E8-841A-A1BF-CCE6A6825CAD}"/>
              </a:ext>
            </a:extLst>
          </p:cNvPr>
          <p:cNvSpPr txBox="1"/>
          <p:nvPr/>
        </p:nvSpPr>
        <p:spPr>
          <a:xfrm>
            <a:off x="370417" y="1219200"/>
            <a:ext cx="11457516" cy="4133439"/>
          </a:xfrm>
          <a:prstGeom prst="rect">
            <a:avLst/>
          </a:prstGeom>
          <a:noFill/>
        </p:spPr>
        <p:txBody>
          <a:bodyPr wrap="square" lIns="91440" tIns="45720" rIns="91440" bIns="45720" anchor="t">
            <a:spAutoFit/>
          </a:bodyPr>
          <a:lstStyle/>
          <a:p>
            <a:pPr marL="228600" indent="-228600" algn="just" defTabSz="914400" hangingPunct="0">
              <a:lnSpc>
                <a:spcPct val="90000"/>
              </a:lnSpc>
              <a:spcBef>
                <a:spcPts val="1000"/>
              </a:spcBef>
              <a:buFont typeface="Arial" panose="020B0604020202020204" pitchFamily="34" charset="0"/>
              <a:buChar char="•"/>
              <a:defRPr/>
            </a:pP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analyse the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concept of leadership </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and the philosophy and principles of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leadership styles</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 in early years settings and demonstrate a deep understanding of the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role, responsibilities and impact of effective early years leaders</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a:t>
            </a:r>
          </a:p>
          <a:p>
            <a:pPr marL="228600" indent="-228600" algn="just" defTabSz="914400" hangingPunct="0">
              <a:lnSpc>
                <a:spcPct val="90000"/>
              </a:lnSpc>
              <a:spcBef>
                <a:spcPts val="1000"/>
              </a:spcBef>
              <a:buFont typeface="Arial" panose="020B0604020202020204" pitchFamily="34" charset="0"/>
              <a:buChar char="•"/>
              <a:defRPr/>
            </a:pPr>
            <a:r>
              <a:rPr lang="en-GB" sz="2400" dirty="0">
                <a:solidFill>
                  <a:schemeClr val="accent1">
                    <a:lumMod val="75000"/>
                  </a:schemeClr>
                </a:solidFill>
                <a:latin typeface="Arial" panose="020B0604020202020204"/>
                <a:ea typeface="Times New Roman" panose="02020603050405020304" pitchFamily="18" charset="0"/>
                <a:cs typeface="Arial"/>
              </a:rPr>
              <a:t>consider effective methods of </a:t>
            </a:r>
            <a:r>
              <a:rPr lang="en-GB" sz="2400" b="1" dirty="0">
                <a:solidFill>
                  <a:schemeClr val="accent1">
                    <a:lumMod val="75000"/>
                  </a:schemeClr>
                </a:solidFill>
                <a:latin typeface="Arial" panose="020B0604020202020204"/>
                <a:ea typeface="Times New Roman" panose="02020603050405020304" pitchFamily="18" charset="0"/>
                <a:cs typeface="Arial"/>
              </a:rPr>
              <a:t>building and retaining early years teams</a:t>
            </a:r>
            <a:r>
              <a:rPr lang="en-GB" sz="2400" dirty="0">
                <a:solidFill>
                  <a:schemeClr val="accent1">
                    <a:lumMod val="75000"/>
                  </a:schemeClr>
                </a:solidFill>
                <a:latin typeface="Arial" panose="020B0604020202020204"/>
                <a:ea typeface="Times New Roman" panose="02020603050405020304" pitchFamily="18" charset="0"/>
                <a:cs typeface="Arial"/>
              </a:rPr>
              <a:t>, understanding the </a:t>
            </a:r>
            <a:r>
              <a:rPr lang="en-GB" sz="2400" b="1" dirty="0">
                <a:solidFill>
                  <a:schemeClr val="accent1">
                    <a:lumMod val="75000"/>
                  </a:schemeClr>
                </a:solidFill>
                <a:latin typeface="Arial" panose="020B0604020202020204"/>
                <a:ea typeface="Times New Roman" panose="02020603050405020304" pitchFamily="18" charset="0"/>
                <a:cs typeface="Arial"/>
              </a:rPr>
              <a:t>statutory requirements </a:t>
            </a:r>
            <a:r>
              <a:rPr lang="en-GB" sz="2400" dirty="0">
                <a:solidFill>
                  <a:schemeClr val="accent1">
                    <a:lumMod val="75000"/>
                  </a:schemeClr>
                </a:solidFill>
                <a:latin typeface="Arial" panose="020B0604020202020204"/>
                <a:ea typeface="Times New Roman" panose="02020603050405020304" pitchFamily="18" charset="0"/>
                <a:cs typeface="Arial"/>
              </a:rPr>
              <a:t>of employment law, qualifications and training in order to provide high quality provision; </a:t>
            </a:r>
          </a:p>
          <a:p>
            <a:pPr marL="228600" indent="-228600" algn="just" defTabSz="914400" hangingPunct="0">
              <a:lnSpc>
                <a:spcPct val="90000"/>
              </a:lnSpc>
              <a:spcBef>
                <a:spcPts val="1000"/>
              </a:spcBef>
              <a:buFont typeface="Arial" panose="020B0604020202020204" pitchFamily="34" charset="0"/>
              <a:buChar char="•"/>
              <a:defRPr/>
            </a:pP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research and demonstrate a deep understanding of </a:t>
            </a:r>
            <a:r>
              <a:rPr lang="en-GB" sz="2400" b="1"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inspection requirements</a:t>
            </a:r>
            <a:r>
              <a:rPr lang="en-GB" sz="2400" dirty="0">
                <a:solidFill>
                  <a:schemeClr val="accent1">
                    <a:lumMod val="75000"/>
                  </a:schemeClr>
                </a:solidFill>
                <a:latin typeface="Arial" panose="020B0604020202020204"/>
                <a:ea typeface="Times New Roman" panose="02020603050405020304" pitchFamily="18" charset="0"/>
                <a:cs typeface="Arial" panose="020B0604020202020204" pitchFamily="34" charset="0"/>
              </a:rPr>
              <a:t>, research and demonstrate a critical understanding of statutory requirements, with reference to care and education statutory bodies; </a:t>
            </a:r>
          </a:p>
          <a:p>
            <a:pPr marL="228600" indent="-228600" algn="just" defTabSz="914400">
              <a:lnSpc>
                <a:spcPct val="90000"/>
              </a:lnSpc>
              <a:spcBef>
                <a:spcPts val="1000"/>
              </a:spcBef>
              <a:buFont typeface="Arial" panose="020B0604020202020204" pitchFamily="34" charset="0"/>
              <a:buChar char="•"/>
              <a:defRPr/>
            </a:pPr>
            <a:r>
              <a:rPr lang="en-GB" sz="2400" dirty="0">
                <a:solidFill>
                  <a:srgbClr val="2F5496"/>
                </a:solidFill>
                <a:latin typeface="Arial" panose="020B0604020202020204"/>
                <a:ea typeface="Calibri"/>
                <a:cs typeface="Arial"/>
              </a:rPr>
              <a:t>organise their knowledge and learning through use of a range of information resources, and present their work at the appropriate level. </a:t>
            </a:r>
          </a:p>
        </p:txBody>
      </p:sp>
    </p:spTree>
    <p:extLst>
      <p:ext uri="{BB962C8B-B14F-4D97-AF65-F5344CB8AC3E}">
        <p14:creationId xmlns:p14="http://schemas.microsoft.com/office/powerpoint/2010/main" val="366069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007648" y="228600"/>
            <a:ext cx="8260372" cy="936104"/>
          </a:xfrm>
        </p:spPr>
        <p:txBody>
          <a:bodyPr>
            <a:noAutofit/>
          </a:bodyPr>
          <a:lstStyle/>
          <a:p>
            <a:r>
              <a:rPr lang="en-US" altLang="en-US" sz="4800" b="1" dirty="0" err="1">
                <a:latin typeface="Arial"/>
                <a:cs typeface="Arial"/>
              </a:rPr>
              <a:t>Aseiniad</a:t>
            </a:r>
            <a:r>
              <a:rPr lang="en-US" altLang="en-US" sz="4800" b="1" dirty="0">
                <a:latin typeface="Arial"/>
                <a:cs typeface="Arial"/>
              </a:rPr>
              <a:t>           </a:t>
            </a:r>
            <a:r>
              <a:rPr lang="en-US" altLang="en-US" sz="4800" b="1" dirty="0">
                <a:solidFill>
                  <a:schemeClr val="accent1">
                    <a:lumMod val="75000"/>
                  </a:schemeClr>
                </a:solidFill>
                <a:latin typeface="Arial"/>
                <a:cs typeface="Arial"/>
              </a:rPr>
              <a:t>Assessment</a:t>
            </a:r>
          </a:p>
        </p:txBody>
      </p:sp>
      <p:sp>
        <p:nvSpPr>
          <p:cNvPr id="17411" name="Content Placeholder 2"/>
          <p:cNvSpPr>
            <a:spLocks noGrp="1"/>
          </p:cNvSpPr>
          <p:nvPr>
            <p:ph sz="half" idx="1"/>
          </p:nvPr>
        </p:nvSpPr>
        <p:spPr>
          <a:xfrm>
            <a:off x="1191476" y="2907547"/>
            <a:ext cx="4648200" cy="4361879"/>
          </a:xfrm>
        </p:spPr>
        <p:txBody>
          <a:bodyPr>
            <a:normAutofit/>
          </a:bodyPr>
          <a:lstStyle/>
          <a:p>
            <a:pPr marL="0" indent="0" algn="ctr">
              <a:buNone/>
            </a:pPr>
            <a:r>
              <a:rPr lang="en-GB" altLang="en-US" sz="2400" b="1" dirty="0" err="1">
                <a:latin typeface="Arial" panose="020B0604020202020204" pitchFamily="34" charset="0"/>
                <a:ea typeface="ＭＳ Ｐゴシック" pitchFamily="34" charset="-128"/>
                <a:cs typeface="Arial" panose="020B0604020202020204" pitchFamily="34" charset="0"/>
              </a:rPr>
              <a:t>Cyflwyniad</a:t>
            </a:r>
            <a:r>
              <a:rPr lang="en-GB" altLang="en-US" sz="2400" b="1" dirty="0">
                <a:latin typeface="Arial" panose="020B0604020202020204" pitchFamily="34" charset="0"/>
                <a:ea typeface="ＭＳ Ｐゴシック" pitchFamily="34" charset="-128"/>
                <a:cs typeface="Arial" panose="020B0604020202020204" pitchFamily="34" charset="0"/>
              </a:rPr>
              <a:t> </a:t>
            </a:r>
            <a:r>
              <a:rPr lang="en-GB" altLang="en-US" sz="2400" b="1" dirty="0" err="1">
                <a:latin typeface="Arial" panose="020B0604020202020204" pitchFamily="34" charset="0"/>
                <a:ea typeface="ＭＳ Ｐゴシック" pitchFamily="34" charset="-128"/>
                <a:cs typeface="Arial" panose="020B0604020202020204" pitchFamily="34" charset="0"/>
              </a:rPr>
              <a:t>Grŵp</a:t>
            </a:r>
            <a:r>
              <a:rPr lang="en-GB" altLang="en-US" sz="2400" b="1" dirty="0">
                <a:latin typeface="Arial" panose="020B0604020202020204" pitchFamily="34" charset="0"/>
                <a:ea typeface="ＭＳ Ｐゴシック" pitchFamily="34" charset="-128"/>
                <a:cs typeface="Arial" panose="020B0604020202020204" pitchFamily="34" charset="0"/>
              </a:rPr>
              <a:t> </a:t>
            </a:r>
          </a:p>
          <a:p>
            <a:pPr marL="0" indent="0" algn="ctr">
              <a:buNone/>
            </a:pPr>
            <a:r>
              <a:rPr lang="en-GB" altLang="en-US" sz="2400" dirty="0">
                <a:latin typeface="Arial" panose="020B0604020202020204" pitchFamily="34" charset="0"/>
                <a:ea typeface="ＭＳ Ｐゴシック" pitchFamily="34" charset="-128"/>
                <a:cs typeface="Arial" panose="020B0604020202020204" pitchFamily="34" charset="0"/>
              </a:rPr>
              <a:t>30 </a:t>
            </a:r>
            <a:r>
              <a:rPr lang="en-GB" altLang="en-US" sz="2400" dirty="0" err="1">
                <a:latin typeface="Arial" panose="020B0604020202020204" pitchFamily="34" charset="0"/>
                <a:ea typeface="ＭＳ Ｐゴシック" pitchFamily="34" charset="-128"/>
                <a:cs typeface="Arial" panose="020B0604020202020204" pitchFamily="34" charset="0"/>
              </a:rPr>
              <a:t>munud</a:t>
            </a:r>
            <a:endParaRPr lang="en-GB" altLang="en-US" sz="2400" dirty="0">
              <a:latin typeface="Arial" panose="020B0604020202020204" pitchFamily="34" charset="0"/>
              <a:ea typeface="ＭＳ Ｐゴシック" pitchFamily="34" charset="-128"/>
              <a:cs typeface="Arial" panose="020B0604020202020204" pitchFamily="34" charset="0"/>
            </a:endParaRPr>
          </a:p>
          <a:p>
            <a:pPr marL="0" indent="0" algn="ctr">
              <a:buNone/>
            </a:pPr>
            <a:endParaRPr lang="en-GB" altLang="en-US" sz="2400"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6096000" y="2907547"/>
            <a:ext cx="4648200" cy="4528342"/>
          </a:xfrm>
        </p:spPr>
        <p:txBody>
          <a:bodyPr>
            <a:normAutofit/>
          </a:bodyPr>
          <a:lstStyle/>
          <a:p>
            <a:pPr marL="0" indent="0" algn="ctr">
              <a:buNone/>
            </a:pPr>
            <a:r>
              <a:rPr lang="en-US" altLang="en-US" sz="2400" b="1"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Group Presentation </a:t>
            </a:r>
            <a:endPar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lgn="ctr">
              <a:buNone/>
            </a:pPr>
            <a:r>
              <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rPr>
              <a:t>30 minutes </a:t>
            </a:r>
          </a:p>
          <a:p>
            <a:pPr marL="0" indent="0" algn="ctr">
              <a:buNone/>
            </a:pPr>
            <a:endParaRPr lang="en-GB" altLang="en-US" sz="2400" dirty="0">
              <a:solidFill>
                <a:schemeClr val="accent1">
                  <a:lumMod val="75000"/>
                </a:schemeClr>
              </a:solidFill>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sz="2400" dirty="0">
              <a:solidFill>
                <a:schemeClr val="accent1">
                  <a:lumMod val="75000"/>
                </a:schemeClr>
              </a:solidFill>
              <a:ea typeface="ＭＳ Ｐゴシック" pitchFamily="34" charset="-128"/>
            </a:endParaRPr>
          </a:p>
        </p:txBody>
      </p:sp>
    </p:spTree>
    <p:custDataLst>
      <p:tags r:id="rId1"/>
    </p:custDataLst>
    <p:extLst>
      <p:ext uri="{BB962C8B-B14F-4D97-AF65-F5344CB8AC3E}">
        <p14:creationId xmlns:p14="http://schemas.microsoft.com/office/powerpoint/2010/main" val="1103119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274042"/>
          </a:xfrm>
        </p:spPr>
        <p:txBody>
          <a:bodyPr>
            <a:noAutofit/>
          </a:bodyPr>
          <a:lstStyle/>
          <a:p>
            <a:pPr algn="ctr"/>
            <a:r>
              <a:rPr lang="en-GB" sz="4800" b="1" dirty="0">
                <a:latin typeface="Arial" panose="020B0604020202020204" pitchFamily="34" charset="0"/>
                <a:cs typeface="Arial" panose="020B0604020202020204" pitchFamily="34" charset="0"/>
              </a:rPr>
              <a:t>Y </a:t>
            </a:r>
            <a:r>
              <a:rPr lang="en-GB" sz="4800" b="1" dirty="0" err="1">
                <a:latin typeface="Arial" panose="020B0604020202020204" pitchFamily="34" charset="0"/>
                <a:cs typeface="Arial" panose="020B0604020202020204" pitchFamily="34" charset="0"/>
              </a:rPr>
              <a:t>Dasg</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420284" y="1219201"/>
            <a:ext cx="9152466" cy="4573487"/>
          </a:xfrm>
        </p:spPr>
        <p:txBody>
          <a:bodyPr vert="horz" lIns="91440" tIns="45720" rIns="91440" bIns="45720" rtlCol="0" anchor="t">
            <a:normAutofit fontScale="32500" lnSpcReduction="20000"/>
          </a:bodyPr>
          <a:lstStyle/>
          <a:p>
            <a:pPr marL="0" indent="0">
              <a:buNone/>
            </a:pPr>
            <a:r>
              <a:rPr lang="cy-GB" sz="8000" b="1" dirty="0">
                <a:latin typeface="Arial" panose="020B0604020202020204" pitchFamily="34" charset="0"/>
                <a:cs typeface="Arial" panose="020B0604020202020204" pitchFamily="34" charset="0"/>
              </a:rPr>
              <a:t>Cyflwyniad Grŵp</a:t>
            </a:r>
          </a:p>
          <a:p>
            <a:pPr marL="0" indent="0">
              <a:buNone/>
            </a:pPr>
            <a:r>
              <a:rPr lang="cy-GB" sz="8000" b="1" dirty="0">
                <a:latin typeface="Arial" panose="020B0604020202020204" pitchFamily="34" charset="0"/>
                <a:cs typeface="Arial" panose="020B0604020202020204" pitchFamily="34" charset="0"/>
              </a:rPr>
              <a:t>Paratowch cyflwyniad grŵp o 30 munud drwy </a:t>
            </a:r>
            <a:r>
              <a:rPr lang="cy-GB" sz="8000" b="1" dirty="0">
                <a:solidFill>
                  <a:srgbClr val="FF0000"/>
                </a:solidFill>
                <a:latin typeface="Arial" panose="020B0604020202020204" pitchFamily="34" charset="0"/>
                <a:cs typeface="Arial" panose="020B0604020202020204" pitchFamily="34" charset="0"/>
              </a:rPr>
              <a:t>Microsoft </a:t>
            </a:r>
            <a:r>
              <a:rPr lang="cy-GB" sz="8000" b="1" dirty="0" err="1">
                <a:solidFill>
                  <a:srgbClr val="FF0000"/>
                </a:solidFill>
                <a:latin typeface="Arial" panose="020B0604020202020204" pitchFamily="34" charset="0"/>
                <a:cs typeface="Arial" panose="020B0604020202020204" pitchFamily="34" charset="0"/>
              </a:rPr>
              <a:t>Teams</a:t>
            </a:r>
            <a:r>
              <a:rPr lang="cy-GB" sz="8000" b="1" dirty="0">
                <a:latin typeface="Arial" panose="020B0604020202020204" pitchFamily="34" charset="0"/>
                <a:cs typeface="Arial" panose="020B0604020202020204" pitchFamily="34" charset="0"/>
              </a:rPr>
              <a:t>: </a:t>
            </a:r>
          </a:p>
          <a:p>
            <a:pPr marL="0" indent="0">
              <a:buNone/>
            </a:pPr>
            <a:r>
              <a:rPr lang="cy-GB" sz="8000" dirty="0">
                <a:latin typeface="Arial" panose="020B0604020202020204" pitchFamily="34" charset="0"/>
                <a:cs typeface="Arial" panose="020B0604020202020204" pitchFamily="34" charset="0"/>
              </a:rPr>
              <a:t>Mewn grwpiau, paratowch trafodaeth ar lafar o </a:t>
            </a:r>
            <a:r>
              <a:rPr lang="cy-GB" sz="8000" b="1" dirty="0">
                <a:latin typeface="Arial" panose="020B0604020202020204" pitchFamily="34" charset="0"/>
                <a:cs typeface="Arial" panose="020B0604020202020204" pitchFamily="34" charset="0"/>
              </a:rPr>
              <a:t>30 munud</a:t>
            </a:r>
            <a:r>
              <a:rPr lang="cy-GB" sz="8000" dirty="0">
                <a:latin typeface="Arial" panose="020B0604020202020204" pitchFamily="34" charset="0"/>
                <a:cs typeface="Arial" panose="020B0604020202020204" pitchFamily="34" charset="0"/>
              </a:rPr>
              <a:t>. Mae gofyn i chi gynllunio eich trafodaeth mewn ffurf </a:t>
            </a:r>
            <a:r>
              <a:rPr lang="cy-GB" sz="8000" b="1" u="sng" dirty="0">
                <a:latin typeface="Arial" panose="020B0604020202020204" pitchFamily="34" charset="0"/>
                <a:cs typeface="Arial" panose="020B0604020202020204" pitchFamily="34" charset="0"/>
              </a:rPr>
              <a:t>cyfarfod staff misol o fewn lleoliad</a:t>
            </a:r>
            <a:r>
              <a:rPr lang="cy-GB" sz="8000" dirty="0">
                <a:latin typeface="Arial" panose="020B0604020202020204" pitchFamily="34" charset="0"/>
                <a:cs typeface="Arial" panose="020B0604020202020204" pitchFamily="34" charset="0"/>
              </a:rPr>
              <a:t>. </a:t>
            </a:r>
          </a:p>
          <a:p>
            <a:pPr marL="0" indent="0">
              <a:buNone/>
            </a:pPr>
            <a:r>
              <a:rPr lang="cy-GB" sz="8000" dirty="0">
                <a:latin typeface="Arial" panose="020B0604020202020204" pitchFamily="34" charset="0"/>
                <a:cs typeface="Arial" panose="020B0604020202020204" pitchFamily="34" charset="0"/>
              </a:rPr>
              <a:t>Dewiswch math o leoliad o’ch dewis chi ar gyfer eich trafodaeth a sicrhewch eich bod yn deall a dewis y gofynion statudol priodol ar gyfer y lleoliad o’ch dewis.</a:t>
            </a:r>
          </a:p>
          <a:p>
            <a:pPr marL="0" indent="0">
              <a:buNone/>
            </a:pPr>
            <a:r>
              <a:rPr lang="cy-GB" sz="8000" dirty="0">
                <a:latin typeface="Arial"/>
                <a:cs typeface="Arial"/>
              </a:rPr>
              <a:t>Mae gofyn eich bod yn paratoi agenda ffurfiol sydd yn cynnwys </a:t>
            </a:r>
            <a:r>
              <a:rPr lang="cy-GB" sz="8000" b="1" dirty="0">
                <a:highlight>
                  <a:srgbClr val="FFFF00"/>
                </a:highlight>
                <a:latin typeface="Arial"/>
                <a:cs typeface="Arial"/>
              </a:rPr>
              <a:t>rhwng 5 a 6 mater</a:t>
            </a:r>
            <a:r>
              <a:rPr lang="cy-GB" sz="8000" dirty="0">
                <a:highlight>
                  <a:srgbClr val="FFFF00"/>
                </a:highlight>
                <a:latin typeface="Arial"/>
                <a:cs typeface="Arial"/>
              </a:rPr>
              <a:t> </a:t>
            </a:r>
            <a:r>
              <a:rPr lang="cy-GB" sz="8000" dirty="0">
                <a:latin typeface="Arial"/>
                <a:cs typeface="Arial"/>
              </a:rPr>
              <a:t>ar gyfer eich trafodaeth/cyfarfod. Bydd rhaid i chi (UN aelod o'r grŵp) ddanfon eich agenda cyn eich cyflwyniad</a:t>
            </a:r>
            <a:endParaRPr lang="en-GB" sz="8000" dirty="0" err="1">
              <a:latin typeface="Arial" panose="020B0604020202020204" pitchFamily="34" charset="0"/>
              <a:cs typeface="Arial" panose="020B0604020202020204" pitchFamily="34" charset="0"/>
            </a:endParaRPr>
          </a:p>
          <a:p>
            <a:pPr marL="0" indent="0">
              <a:buNone/>
            </a:pPr>
            <a:endParaRPr lang="en-GB" sz="4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377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5C99C-671D-4EB0-564F-DFA20C41EEC3}"/>
              </a:ext>
            </a:extLst>
          </p:cNvPr>
          <p:cNvSpPr>
            <a:spLocks noGrp="1"/>
          </p:cNvSpPr>
          <p:nvPr>
            <p:ph type="title"/>
          </p:nvPr>
        </p:nvSpPr>
        <p:spPr>
          <a:xfrm>
            <a:off x="4086225" y="206100"/>
            <a:ext cx="4019550" cy="701674"/>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The Task</a:t>
            </a:r>
            <a:endParaRPr lang="en-GB" dirty="0"/>
          </a:p>
        </p:txBody>
      </p:sp>
      <p:sp>
        <p:nvSpPr>
          <p:cNvPr id="5" name="Content Placeholder 3">
            <a:extLst>
              <a:ext uri="{FF2B5EF4-FFF2-40B4-BE49-F238E27FC236}">
                <a16:creationId xmlns:a16="http://schemas.microsoft.com/office/drawing/2014/main" id="{6F2667F1-898C-7F12-AA71-9F263A77648A}"/>
              </a:ext>
            </a:extLst>
          </p:cNvPr>
          <p:cNvSpPr>
            <a:spLocks noGrp="1"/>
          </p:cNvSpPr>
          <p:nvPr>
            <p:ph sz="half" idx="1"/>
          </p:nvPr>
        </p:nvSpPr>
        <p:spPr>
          <a:xfrm>
            <a:off x="963084" y="1475318"/>
            <a:ext cx="10272182" cy="4824537"/>
          </a:xfrm>
        </p:spPr>
        <p:txBody>
          <a:bodyPr vert="horz" lIns="91440" tIns="45720" rIns="91440" bIns="45720" rtlCol="0" anchor="t">
            <a:noAutofit/>
          </a:bodyPr>
          <a:lstStyle/>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Group Presentation</a:t>
            </a:r>
          </a:p>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Prepare a Group Presentation of 30 minutes via Microsoft Teams:</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In groups, prepare an oral discussion of </a:t>
            </a:r>
            <a:r>
              <a:rPr lang="en-US" sz="2400" b="1" dirty="0">
                <a:solidFill>
                  <a:schemeClr val="accent1">
                    <a:lumMod val="75000"/>
                  </a:schemeClr>
                </a:solidFill>
                <a:latin typeface="Arial" panose="020B0604020202020204" pitchFamily="34" charset="0"/>
                <a:cs typeface="Arial" panose="020B0604020202020204" pitchFamily="34" charset="0"/>
              </a:rPr>
              <a:t>30 minutes</a:t>
            </a:r>
            <a:r>
              <a:rPr lang="en-US" sz="2400" dirty="0">
                <a:solidFill>
                  <a:schemeClr val="accent1">
                    <a:lumMod val="75000"/>
                  </a:schemeClr>
                </a:solidFill>
                <a:latin typeface="Arial" panose="020B0604020202020204" pitchFamily="34" charset="0"/>
                <a:cs typeface="Arial" panose="020B0604020202020204" pitchFamily="34" charset="0"/>
              </a:rPr>
              <a:t>. This discussion should be in the form of a </a:t>
            </a:r>
            <a:r>
              <a:rPr lang="en-US" sz="2400" b="1" u="sng" dirty="0">
                <a:solidFill>
                  <a:schemeClr val="accent1">
                    <a:lumMod val="75000"/>
                  </a:schemeClr>
                </a:solidFill>
                <a:latin typeface="Arial" panose="020B0604020202020204" pitchFamily="34" charset="0"/>
                <a:cs typeface="Arial" panose="020B0604020202020204" pitchFamily="34" charset="0"/>
              </a:rPr>
              <a:t>monthly staff meeting held at the setting</a:t>
            </a:r>
            <a:r>
              <a:rPr lang="en-US" sz="2400" dirty="0">
                <a:solidFill>
                  <a:schemeClr val="accent1">
                    <a:lumMod val="75000"/>
                  </a:schemeClr>
                </a:solidFill>
                <a:latin typeface="Arial" panose="020B0604020202020204" pitchFamily="34" charset="0"/>
                <a:cs typeface="Arial" panose="020B0604020202020204" pitchFamily="34" charset="0"/>
              </a:rPr>
              <a:t>. </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Choose the type of setting of your choice for your discussion and ensure that you understand and choose the appropriate statutory requirements for your chosen type of setting. </a:t>
            </a:r>
          </a:p>
          <a:p>
            <a:pPr marL="0" indent="0">
              <a:buNone/>
            </a:pPr>
            <a:r>
              <a:rPr lang="en-US" sz="2400" dirty="0">
                <a:solidFill>
                  <a:schemeClr val="accent1">
                    <a:lumMod val="75000"/>
                  </a:schemeClr>
                </a:solidFill>
                <a:latin typeface="Arial"/>
                <a:cs typeface="Arial"/>
              </a:rPr>
              <a:t>You are required to prepare a formal agenda that contains </a:t>
            </a:r>
            <a:r>
              <a:rPr lang="en-US" sz="2400" b="1" dirty="0">
                <a:solidFill>
                  <a:schemeClr val="accent1">
                    <a:lumMod val="75000"/>
                  </a:schemeClr>
                </a:solidFill>
                <a:highlight>
                  <a:srgbClr val="FFFF00"/>
                </a:highlight>
                <a:latin typeface="Arial"/>
                <a:cs typeface="Arial"/>
              </a:rPr>
              <a:t>between 5 and 6 matters</a:t>
            </a:r>
            <a:r>
              <a:rPr lang="en-US" sz="2400" dirty="0">
                <a:solidFill>
                  <a:schemeClr val="accent1">
                    <a:lumMod val="75000"/>
                  </a:schemeClr>
                </a:solidFill>
                <a:latin typeface="Arial"/>
                <a:cs typeface="Arial"/>
              </a:rPr>
              <a:t> for your discussion/meeting. This will need to be sent to your assessor (by ONE group member)  before you present </a:t>
            </a:r>
            <a:endParaRPr lang="en-GB" sz="2400" dirty="0">
              <a:solidFill>
                <a:schemeClr val="accent1">
                  <a:lumMod val="75000"/>
                </a:schemeClr>
              </a:solidFill>
              <a:latin typeface="Arial"/>
              <a:cs typeface="Arial"/>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p>
        </p:txBody>
      </p:sp>
    </p:spTree>
    <p:extLst>
      <p:ext uri="{BB962C8B-B14F-4D97-AF65-F5344CB8AC3E}">
        <p14:creationId xmlns:p14="http://schemas.microsoft.com/office/powerpoint/2010/main" val="1254097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457200"/>
            <a:ext cx="8229600" cy="706090"/>
          </a:xfrm>
        </p:spPr>
        <p:txBody>
          <a:bodyPr>
            <a:normAutofit fontScale="90000"/>
          </a:bodyPr>
          <a:lstStyle/>
          <a:p>
            <a:pPr algn="ctr"/>
            <a:r>
              <a:rPr lang="en-GB" sz="5300" b="1" dirty="0" err="1">
                <a:latin typeface="Arial" panose="020B0604020202020204" pitchFamily="34" charset="0"/>
                <a:cs typeface="Arial" panose="020B0604020202020204" pitchFamily="34" charset="0"/>
              </a:rPr>
              <a:t>Gofynion</a:t>
            </a:r>
            <a:r>
              <a:rPr lang="en-GB" sz="5300" b="1" dirty="0">
                <a:latin typeface="Arial" panose="020B0604020202020204" pitchFamily="34" charset="0"/>
                <a:cs typeface="Arial" panose="020B0604020202020204" pitchFamily="34" charset="0"/>
              </a:rPr>
              <a:t> y </a:t>
            </a:r>
            <a:r>
              <a:rPr lang="en-GB" sz="5300" b="1" dirty="0" err="1">
                <a:latin typeface="Arial" panose="020B0604020202020204" pitchFamily="34" charset="0"/>
                <a:cs typeface="Arial" panose="020B0604020202020204" pitchFamily="34" charset="0"/>
              </a:rPr>
              <a:t>dasg</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752600" y="1193108"/>
            <a:ext cx="8839200" cy="4293841"/>
          </a:xfrm>
        </p:spPr>
        <p:txBody>
          <a:bodyPr>
            <a:normAutofit lnSpcReduction="10000"/>
          </a:bodyPr>
          <a:lstStyle/>
          <a:p>
            <a:pPr marL="0" indent="0">
              <a:buNone/>
            </a:pPr>
            <a:r>
              <a:rPr lang="cy-GB" sz="2400" b="1" dirty="0">
                <a:latin typeface="Arial" panose="020B0604020202020204" pitchFamily="34" charset="0"/>
                <a:cs typeface="Arial" panose="020B0604020202020204" pitchFamily="34" charset="0"/>
              </a:rPr>
              <a:t>Grwpiau o rhwng 4 – 6 myfyriwr (ond nid llai na 4 a nid mwy na 6) </a:t>
            </a:r>
            <a:endParaRPr lang="en-GB" sz="2400" dirty="0">
              <a:latin typeface="Arial" panose="020B0604020202020204" pitchFamily="34" charset="0"/>
              <a:cs typeface="Arial" panose="020B0604020202020204" pitchFamily="34" charset="0"/>
            </a:endParaRPr>
          </a:p>
          <a:p>
            <a:pPr lvl="0"/>
            <a:r>
              <a:rPr lang="cy-GB" sz="2400" b="1" dirty="0">
                <a:latin typeface="Arial" panose="020B0604020202020204" pitchFamily="34" charset="0"/>
                <a:cs typeface="Arial" panose="020B0604020202020204" pitchFamily="34" charset="0"/>
              </a:rPr>
              <a:t>Gweler opsiynau maint grwpiau ac amseroedd penodol i bob grŵp yn eich Llawlyfr</a:t>
            </a:r>
            <a:endParaRPr lang="en-GB" sz="2400" dirty="0">
              <a:latin typeface="Arial" panose="020B0604020202020204" pitchFamily="34" charset="0"/>
              <a:cs typeface="Arial" panose="020B0604020202020204" pitchFamily="34" charset="0"/>
            </a:endParaRPr>
          </a:p>
          <a:p>
            <a:pPr lvl="0"/>
            <a:r>
              <a:rPr lang="cy-GB" sz="2400" b="1" dirty="0">
                <a:latin typeface="Arial" panose="020B0604020202020204" pitchFamily="34" charset="0"/>
                <a:cs typeface="Arial" panose="020B0604020202020204" pitchFamily="34" charset="0"/>
              </a:rPr>
              <a:t>Bydd grwpiau yn cael y rhyddid i ddewis eu hunain ar gyfer yr asesiad yma</a:t>
            </a:r>
            <a:endParaRPr lang="en-GB" sz="2400" dirty="0">
              <a:latin typeface="Arial" panose="020B0604020202020204" pitchFamily="34" charset="0"/>
              <a:cs typeface="Arial" panose="020B0604020202020204" pitchFamily="34" charset="0"/>
            </a:endParaRPr>
          </a:p>
          <a:p>
            <a:pPr lvl="0"/>
            <a:r>
              <a:rPr lang="cy-GB" sz="2400" b="1" dirty="0">
                <a:latin typeface="Arial" panose="020B0604020202020204" pitchFamily="34" charset="0"/>
                <a:cs typeface="Arial" panose="020B0604020202020204" pitchFamily="34" charset="0"/>
              </a:rPr>
              <a:t>Gyda dosbarthiadau bach – efallai bydd gofyn i chi gyflwyno fel un grŵp</a:t>
            </a:r>
          </a:p>
          <a:p>
            <a:pPr lvl="0"/>
            <a:endParaRPr lang="cy-GB" sz="2400" b="1" dirty="0">
              <a:latin typeface="Arial" panose="020B0604020202020204" pitchFamily="34" charset="0"/>
              <a:cs typeface="Arial" panose="020B0604020202020204" pitchFamily="34" charset="0"/>
            </a:endParaRPr>
          </a:p>
          <a:p>
            <a:r>
              <a:rPr lang="cy-GB" sz="2400" b="1" dirty="0">
                <a:latin typeface="Arial" panose="020B0604020202020204" pitchFamily="34" charset="0"/>
                <a:cs typeface="Arial" panose="020B0604020202020204" pitchFamily="34" charset="0"/>
              </a:rPr>
              <a:t>Nid oes gofyn i chi baratoi </a:t>
            </a:r>
            <a:r>
              <a:rPr lang="cy-GB" sz="2400" dirty="0" err="1">
                <a:latin typeface="Arial" panose="020B0604020202020204" pitchFamily="34" charset="0"/>
                <a:cs typeface="Arial" panose="020B0604020202020204" pitchFamily="34" charset="0"/>
              </a:rPr>
              <a:t>PwerBwynt</a:t>
            </a:r>
            <a:r>
              <a:rPr lang="cy-GB" sz="2400" dirty="0">
                <a:latin typeface="Arial" panose="020B0604020202020204" pitchFamily="34" charset="0"/>
                <a:cs typeface="Arial" panose="020B0604020202020204" pitchFamily="34" charset="0"/>
              </a:rPr>
              <a:t> ar gyfer y gyflwyniad yma ond mi fydd y drafodaeth yn cael ei gyflwyno a recordio drwy Microsoft </a:t>
            </a:r>
            <a:r>
              <a:rPr lang="cy-GB" sz="2400" dirty="0" err="1">
                <a:latin typeface="Arial" panose="020B0604020202020204" pitchFamily="34" charset="0"/>
                <a:cs typeface="Arial" panose="020B0604020202020204" pitchFamily="34" charset="0"/>
              </a:rPr>
              <a:t>Teams</a:t>
            </a:r>
            <a:r>
              <a:rPr lang="cy-GB"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lvl="0"/>
            <a:endParaRPr lang="en-GB" sz="1600" dirty="0"/>
          </a:p>
          <a:p>
            <a:pPr marL="0" indent="0">
              <a:buNone/>
            </a:pPr>
            <a:endParaRPr lang="en-GB" dirty="0"/>
          </a:p>
        </p:txBody>
      </p:sp>
    </p:spTree>
    <p:extLst>
      <p:ext uri="{BB962C8B-B14F-4D97-AF65-F5344CB8AC3E}">
        <p14:creationId xmlns:p14="http://schemas.microsoft.com/office/powerpoint/2010/main" val="2398001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F633-6090-3784-20CA-C82F568C8975}"/>
              </a:ext>
            </a:extLst>
          </p:cNvPr>
          <p:cNvSpPr>
            <a:spLocks noGrp="1"/>
          </p:cNvSpPr>
          <p:nvPr>
            <p:ph type="title"/>
          </p:nvPr>
        </p:nvSpPr>
        <p:spPr>
          <a:xfrm>
            <a:off x="2114550" y="-20224"/>
            <a:ext cx="7886700" cy="1325563"/>
          </a:xfrm>
        </p:spPr>
        <p:txBody>
          <a:bodyPr>
            <a:norm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Requirements of the task</a:t>
            </a:r>
            <a:endParaRPr lang="en-GB" sz="4800" dirty="0">
              <a:solidFill>
                <a:schemeClr val="accent1">
                  <a:lumMod val="75000"/>
                </a:schemeClr>
              </a:solidFill>
            </a:endParaRPr>
          </a:p>
        </p:txBody>
      </p:sp>
      <p:sp>
        <p:nvSpPr>
          <p:cNvPr id="5" name="Content Placeholder 3">
            <a:extLst>
              <a:ext uri="{FF2B5EF4-FFF2-40B4-BE49-F238E27FC236}">
                <a16:creationId xmlns:a16="http://schemas.microsoft.com/office/drawing/2014/main" id="{B02E566A-0E54-7BA7-461C-3C1970AD70C6}"/>
              </a:ext>
            </a:extLst>
          </p:cNvPr>
          <p:cNvSpPr txBox="1">
            <a:spLocks/>
          </p:cNvSpPr>
          <p:nvPr/>
        </p:nvSpPr>
        <p:spPr>
          <a:xfrm>
            <a:off x="1905000" y="1305340"/>
            <a:ext cx="8610600" cy="42938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solidFill>
                  <a:schemeClr val="accent1">
                    <a:lumMod val="75000"/>
                  </a:schemeClr>
                </a:solidFill>
                <a:latin typeface="Arial" panose="020B0604020202020204" pitchFamily="34" charset="0"/>
                <a:cs typeface="Arial" panose="020B0604020202020204" pitchFamily="34" charset="0"/>
              </a:rPr>
              <a:t>Groups of between 4 and 6 students (but not less than 4 and not more than 6) </a:t>
            </a:r>
          </a:p>
          <a:p>
            <a:r>
              <a:rPr lang="en-GB" sz="2400" b="1" dirty="0">
                <a:solidFill>
                  <a:schemeClr val="accent1">
                    <a:lumMod val="75000"/>
                  </a:schemeClr>
                </a:solidFill>
                <a:latin typeface="Arial" panose="020B0604020202020204" pitchFamily="34" charset="0"/>
                <a:cs typeface="Arial" panose="020B0604020202020204" pitchFamily="34" charset="0"/>
              </a:rPr>
              <a:t>See group size options and timings in your Handbook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b="1" dirty="0">
                <a:solidFill>
                  <a:schemeClr val="accent1">
                    <a:lumMod val="75000"/>
                  </a:schemeClr>
                </a:solidFill>
                <a:latin typeface="Arial" panose="020B0604020202020204" pitchFamily="34" charset="0"/>
                <a:cs typeface="Arial" panose="020B0604020202020204" pitchFamily="34" charset="0"/>
              </a:rPr>
              <a:t>Groups will be self-chosen for this assessment </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b="1" dirty="0">
                <a:solidFill>
                  <a:schemeClr val="accent1">
                    <a:lumMod val="75000"/>
                  </a:schemeClr>
                </a:solidFill>
                <a:latin typeface="Arial" panose="020B0604020202020204" pitchFamily="34" charset="0"/>
                <a:cs typeface="Arial" panose="020B0604020202020204" pitchFamily="34" charset="0"/>
              </a:rPr>
              <a:t>With small class sizes – perhaps it will be required for you all to work as one group. </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US" sz="24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PowerPoint is </a:t>
            </a:r>
            <a:r>
              <a:rPr lang="en-US" sz="2400" b="1" dirty="0">
                <a:solidFill>
                  <a:schemeClr val="accent1">
                    <a:lumMod val="75000"/>
                  </a:schemeClr>
                </a:solidFill>
                <a:latin typeface="Arial" panose="020B0604020202020204" pitchFamily="34" charset="0"/>
                <a:cs typeface="Arial" panose="020B0604020202020204" pitchFamily="34" charset="0"/>
              </a:rPr>
              <a:t>not required</a:t>
            </a:r>
            <a:r>
              <a:rPr lang="en-US" sz="2400" dirty="0">
                <a:solidFill>
                  <a:schemeClr val="accent1">
                    <a:lumMod val="75000"/>
                  </a:schemeClr>
                </a:solidFill>
                <a:latin typeface="Arial" panose="020B0604020202020204" pitchFamily="34" charset="0"/>
                <a:cs typeface="Arial" panose="020B0604020202020204" pitchFamily="34" charset="0"/>
              </a:rPr>
              <a:t> but the presentation will be presented and recorded through Microsoft Teams.  </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9786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525" y="228601"/>
            <a:ext cx="8677275" cy="625473"/>
          </a:xfrm>
        </p:spPr>
        <p:txBody>
          <a:bodyPr>
            <a:noAutofit/>
          </a:bodyPr>
          <a:lstStyle/>
          <a:p>
            <a:r>
              <a:rPr lang="en-GB" sz="4800" b="1" dirty="0" err="1">
                <a:latin typeface="Arial"/>
                <a:cs typeface="Arial"/>
              </a:rPr>
              <a:t>Gofynion</a:t>
            </a:r>
            <a:r>
              <a:rPr lang="en-GB" sz="4800" b="1" dirty="0">
                <a:latin typeface="Arial"/>
                <a:cs typeface="Arial"/>
              </a:rPr>
              <a:t>         </a:t>
            </a:r>
            <a:r>
              <a:rPr lang="en-GB" sz="4800" b="1" dirty="0">
                <a:solidFill>
                  <a:schemeClr val="accent1">
                    <a:lumMod val="75000"/>
                  </a:schemeClr>
                </a:solidFill>
                <a:latin typeface="Arial"/>
                <a:cs typeface="Arial"/>
              </a:rPr>
              <a:t>Requirements</a:t>
            </a:r>
            <a:r>
              <a:rPr lang="en-GB" sz="4800" b="1" dirty="0">
                <a:latin typeface="Arial"/>
                <a:cs typeface="Arial"/>
              </a:rPr>
              <a:t> </a:t>
            </a:r>
            <a:endParaRPr lang="en-GB" sz="4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676401" y="1181100"/>
            <a:ext cx="4124325" cy="4957763"/>
          </a:xfrm>
        </p:spPr>
        <p:txBody>
          <a:bodyPr>
            <a:normAutofit fontScale="92500" lnSpcReduction="20000"/>
          </a:bodyPr>
          <a:lstStyle/>
          <a:p>
            <a:r>
              <a:rPr lang="cy-GB" sz="2700" dirty="0"/>
              <a:t> </a:t>
            </a:r>
            <a:r>
              <a:rPr lang="cy-GB" sz="2700" dirty="0">
                <a:latin typeface="Arial" panose="020B0604020202020204" pitchFamily="34" charset="0"/>
                <a:cs typeface="Arial" panose="020B0604020202020204" pitchFamily="34" charset="0"/>
              </a:rPr>
              <a:t>Mae gofyn i chi ddangos tystiolaeth clir, drwy eich trafodaeth, bod yr agenda wedi ei ddilyn yn gywir. </a:t>
            </a:r>
          </a:p>
          <a:p>
            <a:r>
              <a:rPr lang="cy-GB" sz="2700" dirty="0">
                <a:latin typeface="Arial" panose="020B0604020202020204" pitchFamily="34" charset="0"/>
                <a:cs typeface="Arial" panose="020B0604020202020204" pitchFamily="34" charset="0"/>
              </a:rPr>
              <a:t>Mae gofyn i chi gyfeirnodi ar lafar yn ystod eich trafodaeth a dangos tystiolaeth clir o'ch dealltwriaeth o ddeddfwriaeth, polisïau a gweithdrefnau’r lleoliad, gofynion statudol, y broses dirprwyo a rolau a chyfrifoldebau.</a:t>
            </a:r>
            <a:endParaRPr lang="en-GB" sz="27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6324600" y="1181100"/>
            <a:ext cx="4124324" cy="5033963"/>
          </a:xfrm>
        </p:spPr>
        <p:txBody>
          <a:bodyPr>
            <a:normAutofit fontScale="92500" lnSpcReduction="20000"/>
          </a:bodyPr>
          <a:lstStyle/>
          <a:p>
            <a:r>
              <a:rPr lang="en-US" sz="2700" dirty="0">
                <a:solidFill>
                  <a:schemeClr val="accent1">
                    <a:lumMod val="75000"/>
                  </a:schemeClr>
                </a:solidFill>
                <a:latin typeface="Arial" panose="020B0604020202020204" pitchFamily="34" charset="0"/>
                <a:cs typeface="Arial" panose="020B0604020202020204" pitchFamily="34" charset="0"/>
              </a:rPr>
              <a:t>You are expected to provide clear evidence, through the discussion that the agenda has been followed correctly. </a:t>
            </a:r>
          </a:p>
          <a:p>
            <a:r>
              <a:rPr lang="en-US" sz="2700" dirty="0">
                <a:solidFill>
                  <a:schemeClr val="accent1">
                    <a:lumMod val="75000"/>
                  </a:schemeClr>
                </a:solidFill>
                <a:latin typeface="Arial" panose="020B0604020202020204" pitchFamily="34" charset="0"/>
                <a:cs typeface="Arial" panose="020B0604020202020204" pitchFamily="34" charset="0"/>
              </a:rPr>
              <a:t>You are expected to reference orally during the discussion and demonstrate clear evidence of your understanding of legislation, the setting’s policies and procedures, statutory requirements, delegation and roles and responsibilities.</a:t>
            </a:r>
            <a:endParaRPr lang="en-GB" sz="27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4445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525" y="228601"/>
            <a:ext cx="8677275" cy="625473"/>
          </a:xfrm>
        </p:spPr>
        <p:txBody>
          <a:bodyPr>
            <a:noAutofit/>
          </a:bodyPr>
          <a:lstStyle/>
          <a:p>
            <a:r>
              <a:rPr lang="en-GB" sz="4800" b="1" dirty="0" err="1">
                <a:latin typeface="Arial"/>
                <a:cs typeface="Arial"/>
              </a:rPr>
              <a:t>Gofynion</a:t>
            </a:r>
            <a:r>
              <a:rPr lang="en-GB" sz="4800" b="1" dirty="0">
                <a:latin typeface="Arial"/>
                <a:cs typeface="Arial"/>
              </a:rPr>
              <a:t>         </a:t>
            </a:r>
            <a:r>
              <a:rPr lang="en-GB" sz="4800" b="1" dirty="0">
                <a:solidFill>
                  <a:schemeClr val="accent1">
                    <a:lumMod val="75000"/>
                  </a:schemeClr>
                </a:solidFill>
                <a:latin typeface="Arial"/>
                <a:cs typeface="Arial"/>
              </a:rPr>
              <a:t>Requirements</a:t>
            </a:r>
            <a:r>
              <a:rPr lang="en-GB" sz="4800" b="1" dirty="0">
                <a:latin typeface="Arial"/>
                <a:cs typeface="Arial"/>
              </a:rPr>
              <a:t> </a:t>
            </a:r>
            <a:endParaRPr lang="en-GB" sz="4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676401" y="1181100"/>
            <a:ext cx="4124325" cy="4957763"/>
          </a:xfrm>
        </p:spPr>
        <p:txBody>
          <a:bodyPr vert="horz" lIns="91440" tIns="45720" rIns="91440" bIns="45720" rtlCol="0" anchor="t">
            <a:normAutofit/>
          </a:bodyPr>
          <a:lstStyle/>
          <a:p>
            <a:r>
              <a:rPr lang="cy-GB" sz="2700" dirty="0">
                <a:latin typeface="Arial"/>
                <a:cs typeface="Arial"/>
              </a:rPr>
              <a:t>Mae rhaid cynnwys amrywiaeth o fframweithiau a damcaniaeth addas sydd yn cysylltu'n effeithiol i'ch </a:t>
            </a:r>
            <a:r>
              <a:rPr lang="cy-GB" sz="2700" err="1">
                <a:latin typeface="Arial"/>
                <a:cs typeface="Arial"/>
              </a:rPr>
              <a:t>pwytiau</a:t>
            </a:r>
            <a:r>
              <a:rPr lang="cy-GB" sz="2700" dirty="0">
                <a:latin typeface="Arial"/>
                <a:cs typeface="Arial"/>
              </a:rPr>
              <a:t> </a:t>
            </a:r>
            <a:r>
              <a:rPr lang="cy-GB" sz="2700" err="1">
                <a:latin typeface="Arial"/>
                <a:cs typeface="Arial"/>
              </a:rPr>
              <a:t>trafodol</a:t>
            </a:r>
            <a:endParaRPr lang="cy-GB" sz="2700" dirty="0" err="1">
              <a:latin typeface="Arial"/>
              <a:cs typeface="Arial"/>
            </a:endParaRPr>
          </a:p>
          <a:p>
            <a:endParaRPr lang="en-GB" dirty="0"/>
          </a:p>
        </p:txBody>
      </p:sp>
      <p:sp>
        <p:nvSpPr>
          <p:cNvPr id="4" name="Content Placeholder 3"/>
          <p:cNvSpPr>
            <a:spLocks noGrp="1"/>
          </p:cNvSpPr>
          <p:nvPr>
            <p:ph sz="half" idx="2"/>
          </p:nvPr>
        </p:nvSpPr>
        <p:spPr>
          <a:xfrm>
            <a:off x="6324600" y="1181100"/>
            <a:ext cx="4124324" cy="5033963"/>
          </a:xfrm>
        </p:spPr>
        <p:txBody>
          <a:bodyPr vert="horz" lIns="91440" tIns="45720" rIns="91440" bIns="45720" rtlCol="0" anchor="t">
            <a:normAutofit/>
          </a:bodyPr>
          <a:lstStyle/>
          <a:p>
            <a:r>
              <a:rPr lang="en-US" sz="2700" dirty="0">
                <a:solidFill>
                  <a:schemeClr val="accent1">
                    <a:lumMod val="75000"/>
                  </a:schemeClr>
                </a:solidFill>
                <a:latin typeface="Arial"/>
                <a:cs typeface="Arial"/>
              </a:rPr>
              <a:t>You must include a range or theory and relevant frameworks that link effectively to your discussion points</a:t>
            </a:r>
            <a:endParaRPr lang="en-US" sz="27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33119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300" y="368302"/>
            <a:ext cx="8915400" cy="625474"/>
          </a:xfrm>
        </p:spPr>
        <p:txBody>
          <a:bodyPr>
            <a:noAutofit/>
          </a:bodyPr>
          <a:lstStyle/>
          <a:p>
            <a:r>
              <a:rPr lang="en-GB" sz="4800" b="1" dirty="0" err="1">
                <a:latin typeface="Arial" panose="020B0604020202020204" pitchFamily="34" charset="0"/>
                <a:cs typeface="Arial" panose="020B0604020202020204" pitchFamily="34" charset="0"/>
              </a:rPr>
              <a:t>Gofynion</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Requirements</a:t>
            </a:r>
          </a:p>
        </p:txBody>
      </p:sp>
      <p:sp>
        <p:nvSpPr>
          <p:cNvPr id="3" name="Content Placeholder 2"/>
          <p:cNvSpPr>
            <a:spLocks noGrp="1"/>
          </p:cNvSpPr>
          <p:nvPr>
            <p:ph sz="half" idx="1"/>
          </p:nvPr>
        </p:nvSpPr>
        <p:spPr>
          <a:xfrm>
            <a:off x="1828800" y="1181100"/>
            <a:ext cx="3886200" cy="5033963"/>
          </a:xfrm>
        </p:spPr>
        <p:txBody>
          <a:bodyPr>
            <a:normAutofit/>
          </a:bodyPr>
          <a:lstStyle/>
          <a:p>
            <a:r>
              <a:rPr lang="cy-GB" dirty="0">
                <a:latin typeface="Arial" panose="020B0604020202020204" pitchFamily="34" charset="0"/>
                <a:cs typeface="Arial" panose="020B0604020202020204" pitchFamily="34" charset="0"/>
              </a:rPr>
              <a:t>Mae gofyn bod bob grŵp yn </a:t>
            </a:r>
            <a:r>
              <a:rPr lang="cy-GB" b="1" dirty="0">
                <a:latin typeface="Arial" panose="020B0604020202020204" pitchFamily="34" charset="0"/>
                <a:cs typeface="Arial" panose="020B0604020202020204" pitchFamily="34" charset="0"/>
              </a:rPr>
              <a:t>gweithio gyda’u gilydd </a:t>
            </a:r>
            <a:r>
              <a:rPr lang="cy-GB" dirty="0">
                <a:latin typeface="Arial" panose="020B0604020202020204" pitchFamily="34" charset="0"/>
                <a:cs typeface="Arial" panose="020B0604020202020204" pitchFamily="34" charset="0"/>
              </a:rPr>
              <a:t>i ddangos athroniaeth gweithio fel tîm y lleoliad ac ystyried arddulliau arweinyddiaeth unigol posib er mwyn cyflawni agenda misol y lleoliad. </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6477000" y="1219199"/>
            <a:ext cx="3886200" cy="4957763"/>
          </a:xfrm>
        </p:spPr>
        <p:txBody>
          <a:bodyPr>
            <a:normAutofit/>
          </a:bodyPr>
          <a:lstStyle/>
          <a:p>
            <a:r>
              <a:rPr lang="en-US" dirty="0">
                <a:solidFill>
                  <a:schemeClr val="accent1">
                    <a:lumMod val="75000"/>
                  </a:schemeClr>
                </a:solidFill>
                <a:latin typeface="Arial" panose="020B0604020202020204" pitchFamily="34" charset="0"/>
                <a:cs typeface="Arial" panose="020B0604020202020204" pitchFamily="34" charset="0"/>
              </a:rPr>
              <a:t>Each group is required to </a:t>
            </a:r>
            <a:r>
              <a:rPr lang="en-US" b="1" dirty="0">
                <a:solidFill>
                  <a:schemeClr val="accent1">
                    <a:lumMod val="75000"/>
                  </a:schemeClr>
                </a:solidFill>
                <a:latin typeface="Arial" panose="020B0604020202020204" pitchFamily="34" charset="0"/>
                <a:cs typeface="Arial" panose="020B0604020202020204" pitchFamily="34" charset="0"/>
              </a:rPr>
              <a:t>work together </a:t>
            </a:r>
            <a:r>
              <a:rPr lang="en-US" dirty="0">
                <a:solidFill>
                  <a:schemeClr val="accent1">
                    <a:lumMod val="75000"/>
                  </a:schemeClr>
                </a:solidFill>
                <a:latin typeface="Arial" panose="020B0604020202020204" pitchFamily="34" charset="0"/>
                <a:cs typeface="Arial" panose="020B0604020202020204" pitchFamily="34" charset="0"/>
              </a:rPr>
              <a:t>to demonstrate the setting’s team-working philosophy and consider possible individual leadership styles in order to fulfil the setting’s monthly agenda.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23389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52400"/>
            <a:ext cx="8915400" cy="625474"/>
          </a:xfrm>
        </p:spPr>
        <p:txBody>
          <a:bodyPr>
            <a:noAutofit/>
          </a:bodyPr>
          <a:lstStyle/>
          <a:p>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Gofynion</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Requirements</a:t>
            </a:r>
          </a:p>
        </p:txBody>
      </p:sp>
      <p:sp>
        <p:nvSpPr>
          <p:cNvPr id="3" name="Content Placeholder 2"/>
          <p:cNvSpPr>
            <a:spLocks noGrp="1"/>
          </p:cNvSpPr>
          <p:nvPr>
            <p:ph sz="half" idx="1"/>
          </p:nvPr>
        </p:nvSpPr>
        <p:spPr>
          <a:xfrm>
            <a:off x="1757569" y="969996"/>
            <a:ext cx="4220817" cy="4495800"/>
          </a:xfrm>
        </p:spPr>
        <p:txBody>
          <a:bodyPr>
            <a:normAutofit lnSpcReduction="10000"/>
          </a:bodyPr>
          <a:lstStyle/>
          <a:p>
            <a:r>
              <a:rPr lang="cy-GB" dirty="0">
                <a:latin typeface="Arial" panose="020B0604020202020204" pitchFamily="34" charset="0"/>
                <a:cs typeface="Arial" panose="020B0604020202020204" pitchFamily="34" charset="0"/>
              </a:rPr>
              <a:t>Bydd rhaid bod </a:t>
            </a:r>
            <a:r>
              <a:rPr lang="cy-GB" b="1" dirty="0">
                <a:latin typeface="Arial" panose="020B0604020202020204" pitchFamily="34" charset="0"/>
                <a:cs typeface="Arial" panose="020B0604020202020204" pitchFamily="34" charset="0"/>
              </a:rPr>
              <a:t>agenda</a:t>
            </a:r>
            <a:r>
              <a:rPr lang="cy-GB" dirty="0">
                <a:latin typeface="Arial" panose="020B0604020202020204" pitchFamily="34" charset="0"/>
                <a:cs typeface="Arial" panose="020B0604020202020204" pitchFamily="34" charset="0"/>
              </a:rPr>
              <a:t> ffurfiol y grŵp, ynghyd a </a:t>
            </a:r>
            <a:r>
              <a:rPr lang="cy-GB" b="1" dirty="0">
                <a:latin typeface="Arial" panose="020B0604020202020204" pitchFamily="34" charset="0"/>
                <a:cs typeface="Arial" panose="020B0604020202020204" pitchFamily="34" charset="0"/>
              </a:rPr>
              <a:t>rhestr cyfeirnodi y grŵp</a:t>
            </a:r>
            <a:r>
              <a:rPr lang="cy-GB" dirty="0">
                <a:latin typeface="Arial" panose="020B0604020202020204" pitchFamily="34" charset="0"/>
                <a:cs typeface="Arial" panose="020B0604020202020204" pitchFamily="34" charset="0"/>
              </a:rPr>
              <a:t>, fel </a:t>
            </a:r>
            <a:r>
              <a:rPr lang="cy-GB" b="1" dirty="0">
                <a:latin typeface="Arial" panose="020B0604020202020204" pitchFamily="34" charset="0"/>
                <a:cs typeface="Arial" panose="020B0604020202020204" pitchFamily="34" charset="0"/>
              </a:rPr>
              <a:t>UN </a:t>
            </a:r>
            <a:r>
              <a:rPr lang="cy-GB" dirty="0">
                <a:latin typeface="Arial" panose="020B0604020202020204" pitchFamily="34" charset="0"/>
                <a:cs typeface="Arial" panose="020B0604020202020204" pitchFamily="34" charset="0"/>
              </a:rPr>
              <a:t>dogfen, yn cael ei lan lwytho i </a:t>
            </a:r>
            <a:r>
              <a:rPr lang="cy-GB" dirty="0" err="1">
                <a:latin typeface="Arial" panose="020B0604020202020204" pitchFamily="34" charset="0"/>
                <a:cs typeface="Arial" panose="020B0604020202020204" pitchFamily="34" charset="0"/>
              </a:rPr>
              <a:t>Turnitin</a:t>
            </a:r>
            <a:r>
              <a:rPr lang="cy-GB" dirty="0">
                <a:latin typeface="Arial" panose="020B0604020202020204" pitchFamily="34" charset="0"/>
                <a:cs typeface="Arial" panose="020B0604020202020204" pitchFamily="34" charset="0"/>
              </a:rPr>
              <a:t> erbyn 23:59 ar y dyddiad penodol (gweler llawlyfr a’r darlithoedd) </a:t>
            </a:r>
            <a:endParaRPr lang="cy-GB" b="1"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Rhaid bod pob myfyriwr yn gwneud hwn yn unigol.</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6338682" y="992463"/>
            <a:ext cx="4095750" cy="4957763"/>
          </a:xfrm>
        </p:spPr>
        <p:txBody>
          <a:bodyPr>
            <a:normAutofit lnSpcReduction="10000"/>
          </a:bodyPr>
          <a:lstStyle/>
          <a:p>
            <a:r>
              <a:rPr lang="en-US" dirty="0">
                <a:solidFill>
                  <a:schemeClr val="accent1">
                    <a:lumMod val="75000"/>
                  </a:schemeClr>
                </a:solidFill>
                <a:latin typeface="Arial" panose="020B0604020202020204" pitchFamily="34" charset="0"/>
                <a:cs typeface="Arial" panose="020B0604020202020204" pitchFamily="34" charset="0"/>
              </a:rPr>
              <a:t>The group’s formal </a:t>
            </a:r>
            <a:r>
              <a:rPr lang="en-US" b="1" dirty="0">
                <a:solidFill>
                  <a:schemeClr val="accent1">
                    <a:lumMod val="75000"/>
                  </a:schemeClr>
                </a:solidFill>
                <a:latin typeface="Arial" panose="020B0604020202020204" pitchFamily="34" charset="0"/>
                <a:cs typeface="Arial" panose="020B0604020202020204" pitchFamily="34" charset="0"/>
              </a:rPr>
              <a:t>agenda</a:t>
            </a:r>
            <a:r>
              <a:rPr lang="en-US" dirty="0">
                <a:solidFill>
                  <a:schemeClr val="accent1">
                    <a:lumMod val="75000"/>
                  </a:schemeClr>
                </a:solidFill>
                <a:latin typeface="Arial" panose="020B0604020202020204" pitchFamily="34" charset="0"/>
                <a:cs typeface="Arial" panose="020B0604020202020204" pitchFamily="34" charset="0"/>
              </a:rPr>
              <a:t> as well as the </a:t>
            </a:r>
            <a:r>
              <a:rPr lang="en-US" b="1" dirty="0">
                <a:solidFill>
                  <a:schemeClr val="accent1">
                    <a:lumMod val="75000"/>
                  </a:schemeClr>
                </a:solidFill>
                <a:latin typeface="Arial" panose="020B0604020202020204" pitchFamily="34" charset="0"/>
                <a:cs typeface="Arial" panose="020B0604020202020204" pitchFamily="34" charset="0"/>
              </a:rPr>
              <a:t>group’s reference list, </a:t>
            </a:r>
            <a:r>
              <a:rPr lang="en-US" dirty="0">
                <a:solidFill>
                  <a:schemeClr val="accent1">
                    <a:lumMod val="75000"/>
                  </a:schemeClr>
                </a:solidFill>
                <a:latin typeface="Arial" panose="020B0604020202020204" pitchFamily="34" charset="0"/>
                <a:cs typeface="Arial" panose="020B0604020202020204" pitchFamily="34" charset="0"/>
              </a:rPr>
              <a:t>as </a:t>
            </a:r>
            <a:r>
              <a:rPr lang="en-US" b="1" dirty="0">
                <a:solidFill>
                  <a:schemeClr val="accent1">
                    <a:lumMod val="75000"/>
                  </a:schemeClr>
                </a:solidFill>
                <a:latin typeface="Arial" panose="020B0604020202020204" pitchFamily="34" charset="0"/>
                <a:cs typeface="Arial" panose="020B0604020202020204" pitchFamily="34" charset="0"/>
              </a:rPr>
              <a:t>ONE</a:t>
            </a:r>
            <a:r>
              <a:rPr lang="en-US" dirty="0">
                <a:solidFill>
                  <a:schemeClr val="accent1">
                    <a:lumMod val="75000"/>
                  </a:schemeClr>
                </a:solidFill>
                <a:latin typeface="Arial" panose="020B0604020202020204" pitchFamily="34" charset="0"/>
                <a:cs typeface="Arial" panose="020B0604020202020204" pitchFamily="34" charset="0"/>
              </a:rPr>
              <a:t> document</a:t>
            </a:r>
            <a:r>
              <a:rPr lang="en-US" b="1" dirty="0">
                <a:solidFill>
                  <a:schemeClr val="accent1">
                    <a:lumMod val="75000"/>
                  </a:schemeClr>
                </a:solidFill>
                <a:latin typeface="Arial" panose="020B0604020202020204" pitchFamily="34" charset="0"/>
                <a:cs typeface="Arial" panose="020B0604020202020204" pitchFamily="34" charset="0"/>
              </a:rPr>
              <a:t>,</a:t>
            </a:r>
            <a:r>
              <a:rPr lang="en-US" dirty="0">
                <a:solidFill>
                  <a:schemeClr val="accent1">
                    <a:lumMod val="75000"/>
                  </a:schemeClr>
                </a:solidFill>
                <a:latin typeface="Arial" panose="020B0604020202020204" pitchFamily="34" charset="0"/>
                <a:cs typeface="Arial" panose="020B0604020202020204" pitchFamily="34" charset="0"/>
              </a:rPr>
              <a:t> must be uploaded to Turnitin by 23:59hrs on the specified date (see handbook and lectures</a:t>
            </a:r>
          </a:p>
          <a:p>
            <a:r>
              <a:rPr lang="en-US" dirty="0">
                <a:solidFill>
                  <a:schemeClr val="accent1">
                    <a:lumMod val="75000"/>
                  </a:schemeClr>
                </a:solidFill>
                <a:latin typeface="Arial" panose="020B0604020202020204" pitchFamily="34" charset="0"/>
                <a:cs typeface="Arial" panose="020B0604020202020204" pitchFamily="34" charset="0"/>
              </a:rPr>
              <a:t>This must be done by all students individually. </a:t>
            </a:r>
            <a:endParaRPr lang="en-GB"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48843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52400"/>
            <a:ext cx="8610600" cy="994122"/>
          </a:xfrm>
        </p:spPr>
        <p:txBody>
          <a:bodyPr>
            <a:noAutofit/>
          </a:bodyPr>
          <a:lstStyle/>
          <a:p>
            <a:r>
              <a:rPr lang="en-GB" sz="4800" b="1" dirty="0" err="1">
                <a:latin typeface="Arial" panose="020B0604020202020204" pitchFamily="34" charset="0"/>
                <a:cs typeface="Arial" panose="020B0604020202020204" pitchFamily="34" charset="0"/>
              </a:rPr>
              <a:t>Rhai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syniadau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Eich</a:t>
            </a:r>
            <a:r>
              <a:rPr lang="en-GB" sz="4800" b="1" dirty="0">
                <a:latin typeface="Arial" panose="020B0604020202020204" pitchFamily="34" charset="0"/>
                <a:cs typeface="Arial" panose="020B0604020202020204" pitchFamily="34" charset="0"/>
              </a:rPr>
              <a:t> Agenda</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Some ideas: Your Agenda</a:t>
            </a:r>
          </a:p>
        </p:txBody>
      </p:sp>
      <p:sp>
        <p:nvSpPr>
          <p:cNvPr id="3" name="Content Placeholder 2"/>
          <p:cNvSpPr>
            <a:spLocks noGrp="1"/>
          </p:cNvSpPr>
          <p:nvPr>
            <p:ph sz="half" idx="1"/>
          </p:nvPr>
        </p:nvSpPr>
        <p:spPr>
          <a:xfrm>
            <a:off x="1676400" y="1905000"/>
            <a:ext cx="4191000" cy="4343400"/>
          </a:xfrm>
        </p:spPr>
        <p:txBody>
          <a:bodyPr>
            <a:normAutofit fontScale="47500" lnSpcReduction="20000"/>
          </a:bodyPr>
          <a:lstStyle/>
          <a:p>
            <a:pPr>
              <a:spcBef>
                <a:spcPts val="0"/>
              </a:spcBef>
            </a:pPr>
            <a:r>
              <a:rPr lang="cy-GB" sz="5100" dirty="0">
                <a:latin typeface="Arial" panose="020B0604020202020204" pitchFamily="34" charset="0"/>
                <a:cs typeface="Arial" panose="020B0604020202020204" pitchFamily="34" charset="0"/>
              </a:rPr>
              <a:t>Paratoi wrth I aelod staff gadael/aelod staff newydd yn dechrau (Anwytho)</a:t>
            </a:r>
          </a:p>
          <a:p>
            <a:pPr>
              <a:spcBef>
                <a:spcPts val="0"/>
              </a:spcBef>
            </a:pPr>
            <a:r>
              <a:rPr lang="cy-GB" sz="5100" dirty="0">
                <a:latin typeface="Arial" panose="020B0604020202020204" pitchFamily="34" charset="0"/>
                <a:cs typeface="Arial" panose="020B0604020202020204" pitchFamily="34" charset="0"/>
              </a:rPr>
              <a:t>Ail-strwythuro, ADY</a:t>
            </a:r>
          </a:p>
          <a:p>
            <a:pPr>
              <a:spcBef>
                <a:spcPts val="0"/>
              </a:spcBef>
            </a:pPr>
            <a:r>
              <a:rPr lang="cy-GB" sz="5100" dirty="0">
                <a:latin typeface="Arial" panose="020B0604020202020204" pitchFamily="34" charset="0"/>
                <a:cs typeface="Arial" panose="020B0604020202020204" pitchFamily="34" charset="0"/>
              </a:rPr>
              <a:t>Cynaladwyedd, Y Cwricwlwm Newydd</a:t>
            </a:r>
          </a:p>
          <a:p>
            <a:pPr>
              <a:spcBef>
                <a:spcPts val="0"/>
              </a:spcBef>
            </a:pPr>
            <a:r>
              <a:rPr lang="cy-GB" sz="5100" dirty="0">
                <a:latin typeface="Arial" panose="020B0604020202020204" pitchFamily="34" charset="0"/>
                <a:cs typeface="Arial" panose="020B0604020202020204" pitchFamily="34" charset="0"/>
              </a:rPr>
              <a:t>Sefyllfa: Damwain/Digwyddiad</a:t>
            </a:r>
          </a:p>
          <a:p>
            <a:pPr>
              <a:spcBef>
                <a:spcPts val="0"/>
              </a:spcBef>
            </a:pPr>
            <a:r>
              <a:rPr lang="cy-GB" sz="5100" dirty="0">
                <a:latin typeface="Arial" panose="020B0604020202020204" pitchFamily="34" charset="0"/>
                <a:cs typeface="Arial" panose="020B0604020202020204" pitchFamily="34" charset="0"/>
              </a:rPr>
              <a:t>Hyfforddiant, Cyflwyno arfer newydd i’r lleoliad</a:t>
            </a:r>
          </a:p>
          <a:p>
            <a:pPr>
              <a:spcBef>
                <a:spcPts val="0"/>
              </a:spcBef>
            </a:pPr>
            <a:r>
              <a:rPr lang="cy-GB" sz="5100" dirty="0">
                <a:latin typeface="Arial" panose="020B0604020202020204" pitchFamily="34" charset="0"/>
                <a:cs typeface="Arial" panose="020B0604020202020204" pitchFamily="34" charset="0"/>
              </a:rPr>
              <a:t>Partneriaeth Rhieni</a:t>
            </a:r>
          </a:p>
          <a:p>
            <a:pPr marL="0" indent="0">
              <a:buNone/>
            </a:pPr>
            <a:r>
              <a:rPr lang="cy-GB" sz="5100" b="1" dirty="0">
                <a:highlight>
                  <a:srgbClr val="FF0000"/>
                </a:highlight>
                <a:latin typeface="Arial" panose="020B0604020202020204" pitchFamily="34" charset="0"/>
                <a:cs typeface="Arial" panose="020B0604020202020204" pitchFamily="34" charset="0"/>
              </a:rPr>
              <a:t>PEIDIWCH DEWIS PARATOI AR GYFER AROLWG</a:t>
            </a:r>
          </a:p>
          <a:p>
            <a:pPr marL="0" indent="0">
              <a:buNone/>
            </a:pPr>
            <a:endParaRPr lang="en-GB" sz="44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6023139" y="1831075"/>
            <a:ext cx="4595191" cy="4495800"/>
          </a:xfrm>
        </p:spPr>
        <p:txBody>
          <a:bodyPr>
            <a:noAutofit/>
          </a:bodyPr>
          <a:lstStyle/>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Preparation of staff member leaving/new staff member (Induction)</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Re-structure, ALN</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Sustainability, New Curriculum</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Situation: Accident/Incident</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Training, Introducing new practice to setting</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Parent Partnership</a:t>
            </a:r>
          </a:p>
          <a:p>
            <a:pPr marL="0" indent="0">
              <a:buNone/>
            </a:pPr>
            <a:r>
              <a:rPr lang="en-GB" sz="2400" b="1" dirty="0">
                <a:highlight>
                  <a:srgbClr val="FF0000"/>
                </a:highlight>
                <a:latin typeface="Arial" panose="020B0604020202020204" pitchFamily="34" charset="0"/>
                <a:cs typeface="Arial" panose="020B0604020202020204" pitchFamily="34" charset="0"/>
              </a:rPr>
              <a:t>DO NOT CHOOSE PREPARING FOR AN INSPECTION</a:t>
            </a:r>
          </a:p>
        </p:txBody>
      </p:sp>
    </p:spTree>
    <p:extLst>
      <p:ext uri="{BB962C8B-B14F-4D97-AF65-F5344CB8AC3E}">
        <p14:creationId xmlns:p14="http://schemas.microsoft.com/office/powerpoint/2010/main" val="1507867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8057C-9258-9448-758D-C8CD6B40880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Meini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1/ </a:t>
            </a:r>
            <a:r>
              <a:rPr lang="en-GB" b="1" dirty="0">
                <a:solidFill>
                  <a:schemeClr val="accent1">
                    <a:lumMod val="75000"/>
                  </a:schemeClr>
                </a:solidFill>
                <a:latin typeface="Arial" panose="020B0604020202020204" pitchFamily="34" charset="0"/>
                <a:cs typeface="Arial" panose="020B0604020202020204" pitchFamily="34" charset="0"/>
              </a:rPr>
              <a:t>Marking Criteria 1</a:t>
            </a:r>
          </a:p>
        </p:txBody>
      </p:sp>
      <p:sp>
        <p:nvSpPr>
          <p:cNvPr id="3" name="Content Placeholder 2">
            <a:extLst>
              <a:ext uri="{FF2B5EF4-FFF2-40B4-BE49-F238E27FC236}">
                <a16:creationId xmlns:a16="http://schemas.microsoft.com/office/drawing/2014/main" id="{D7424030-B4CD-CACC-146B-7BC84282246C}"/>
              </a:ext>
            </a:extLst>
          </p:cNvPr>
          <p:cNvSpPr>
            <a:spLocks noGrp="1"/>
          </p:cNvSpPr>
          <p:nvPr>
            <p:ph sz="half" idx="1"/>
          </p:nvPr>
        </p:nvSpPr>
        <p:spPr>
          <a:xfrm>
            <a:off x="572201" y="1825625"/>
            <a:ext cx="5422199" cy="3809862"/>
          </a:xfrm>
        </p:spPr>
        <p:txBody>
          <a:bodyPr>
            <a:normAutofit lnSpcReduction="10000"/>
          </a:bodyPr>
          <a:lstStyle/>
          <a:p>
            <a:pPr marL="0" indent="0">
              <a:lnSpc>
                <a:spcPct val="107000"/>
              </a:lnSpc>
              <a:spcAft>
                <a:spcPts val="600"/>
              </a:spcAft>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1. </a:t>
            </a:r>
            <a:r>
              <a:rPr lang="cy-GB" sz="1800" b="1" dirty="0">
                <a:effectLst/>
                <a:latin typeface="Arial" panose="020B0604020202020204" pitchFamily="34" charset="0"/>
                <a:ea typeface="Times New Roman" panose="02020603050405020304" pitchFamily="18" charset="0"/>
                <a:cs typeface="Arial" panose="020B0604020202020204" pitchFamily="34" charset="0"/>
              </a:rPr>
              <a:t>Sgiliau Ymgysylltu â Llenyddiaeth</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600"/>
              </a:spcAft>
              <a:buNone/>
            </a:pPr>
            <a:r>
              <a:rPr lang="en-GB" sz="1800" b="1" dirty="0" err="1">
                <a:effectLst/>
                <a:latin typeface="Arial" panose="020B0604020202020204" pitchFamily="34" charset="0"/>
                <a:ea typeface="Times New Roman" panose="02020603050405020304" pitchFamily="18" charset="0"/>
                <a:cs typeface="Arial" panose="020B0604020202020204" pitchFamily="34" charset="0"/>
              </a:rPr>
              <a:t>Cyfeirnodi</a:t>
            </a:r>
            <a:r>
              <a:rPr lang="en-GB" sz="1800" b="1" dirty="0">
                <a:effectLst/>
                <a:latin typeface="Arial" panose="020B0604020202020204" pitchFamily="34" charset="0"/>
                <a:ea typeface="Times New Roman" panose="02020603050405020304" pitchFamily="18" charset="0"/>
                <a:cs typeface="Arial" panose="020B0604020202020204" pitchFamily="34" charset="0"/>
              </a:rPr>
              <a:t> </a:t>
            </a:r>
            <a:r>
              <a:rPr lang="en-GB" sz="1800" b="1" dirty="0" err="1">
                <a:effectLst/>
                <a:latin typeface="Arial" panose="020B0604020202020204" pitchFamily="34" charset="0"/>
                <a:ea typeface="Times New Roman" panose="02020603050405020304" pitchFamily="18" charset="0"/>
                <a:cs typeface="Arial" panose="020B0604020202020204" pitchFamily="34" charset="0"/>
              </a:rPr>
              <a:t>cywir</a:t>
            </a:r>
            <a:r>
              <a:rPr lang="en-GB" sz="1800" b="1" dirty="0">
                <a:effectLst/>
                <a:latin typeface="Arial" panose="020B0604020202020204" pitchFamily="34" charset="0"/>
                <a:ea typeface="Times New Roman" panose="02020603050405020304" pitchFamily="18" charset="0"/>
                <a:cs typeface="Arial" panose="020B0604020202020204" pitchFamily="34" charset="0"/>
              </a:rPr>
              <a:t> ac addas</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cy-GB" sz="1800" dirty="0">
                <a:effectLst/>
                <a:latin typeface="Arial" panose="020B0604020202020204" pitchFamily="34" charset="0"/>
                <a:ea typeface="Calibri" panose="020F0502020204030204" pitchFamily="34" charset="0"/>
                <a:cs typeface="Arial" panose="020B0604020202020204" pitchFamily="34" charset="0"/>
              </a:rPr>
              <a:t>Tystiolaeth o gyfeirnodi ar lafar yn gywir ac yn effeithiol yn ogystal a chyflwyno  rhestr cyfeirnodi cywir sydd yn dangos tystiolaeth o ymchwil eang a phriodol.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1800" b="1" i="1" dirty="0" err="1">
                <a:effectLst/>
                <a:latin typeface="Arial" panose="020B0604020202020204" pitchFamily="34" charset="0"/>
                <a:ea typeface="Times New Roman" panose="02020603050405020304" pitchFamily="18" charset="0"/>
                <a:cs typeface="Arial" panose="020B0604020202020204" pitchFamily="34" charset="0"/>
              </a:rPr>
              <a:t>Ar</a:t>
            </a:r>
            <a:r>
              <a:rPr lang="en-GB" sz="1800" b="1" i="1" dirty="0">
                <a:effectLst/>
                <a:latin typeface="Arial" panose="020B0604020202020204" pitchFamily="34" charset="0"/>
                <a:ea typeface="Times New Roman" panose="02020603050405020304" pitchFamily="18" charset="0"/>
                <a:cs typeface="Arial" panose="020B0604020202020204" pitchFamily="34" charset="0"/>
              </a:rPr>
              <a:t> </a:t>
            </a:r>
            <a:r>
              <a:rPr lang="en-GB" sz="1800" b="1" i="1" dirty="0" err="1">
                <a:effectLst/>
                <a:latin typeface="Arial" panose="020B0604020202020204" pitchFamily="34" charset="0"/>
                <a:ea typeface="Times New Roman" panose="02020603050405020304" pitchFamily="18" charset="0"/>
                <a:cs typeface="Arial" panose="020B0604020202020204" pitchFamily="34" charset="0"/>
              </a:rPr>
              <a:t>lafar</a:t>
            </a:r>
            <a:r>
              <a:rPr lang="en-GB" sz="1800" b="1" i="1" dirty="0">
                <a:effectLst/>
                <a:latin typeface="Arial" panose="020B0604020202020204" pitchFamily="34" charset="0"/>
                <a:ea typeface="Times New Roman" panose="02020603050405020304" pitchFamily="18" charset="0"/>
                <a:cs typeface="Arial" panose="020B0604020202020204" pitchFamily="34" charset="0"/>
              </a:rPr>
              <a:t>, </a:t>
            </a:r>
            <a:r>
              <a:rPr lang="en-GB" sz="1800" b="1" i="1" dirty="0" err="1">
                <a:effectLst/>
                <a:latin typeface="Arial" panose="020B0604020202020204" pitchFamily="34" charset="0"/>
                <a:ea typeface="Times New Roman" panose="02020603050405020304" pitchFamily="18" charset="0"/>
                <a:cs typeface="Arial" panose="020B0604020202020204" pitchFamily="34" charset="0"/>
              </a:rPr>
              <a:t>yn</a:t>
            </a:r>
            <a:r>
              <a:rPr lang="en-GB" sz="1800" b="1" i="1" dirty="0">
                <a:effectLst/>
                <a:latin typeface="Arial" panose="020B0604020202020204" pitchFamily="34" charset="0"/>
                <a:ea typeface="Times New Roman" panose="02020603050405020304" pitchFamily="18" charset="0"/>
                <a:cs typeface="Arial" panose="020B0604020202020204" pitchFamily="34" charset="0"/>
              </a:rPr>
              <a:t> </a:t>
            </a:r>
            <a:r>
              <a:rPr lang="en-GB" sz="1800" b="1" i="1" dirty="0" err="1">
                <a:effectLst/>
                <a:latin typeface="Arial" panose="020B0604020202020204" pitchFamily="34" charset="0"/>
                <a:ea typeface="Times New Roman" panose="02020603050405020304" pitchFamily="18" charset="0"/>
                <a:cs typeface="Arial" panose="020B0604020202020204" pitchFamily="34" charset="0"/>
              </a:rPr>
              <a:t>ystod</a:t>
            </a:r>
            <a:r>
              <a:rPr lang="en-GB" sz="1800" b="1" i="1" dirty="0">
                <a:effectLst/>
                <a:latin typeface="Arial" panose="020B0604020202020204" pitchFamily="34" charset="0"/>
                <a:ea typeface="Times New Roman" panose="02020603050405020304" pitchFamily="18" charset="0"/>
                <a:cs typeface="Arial" panose="020B0604020202020204" pitchFamily="34" charset="0"/>
              </a:rPr>
              <a:t> </a:t>
            </a:r>
            <a:r>
              <a:rPr lang="en-GB" sz="1800" b="1" i="1" dirty="0" err="1">
                <a:effectLst/>
                <a:latin typeface="Arial" panose="020B0604020202020204" pitchFamily="34" charset="0"/>
                <a:ea typeface="Times New Roman" panose="02020603050405020304" pitchFamily="18" charset="0"/>
                <a:cs typeface="Arial" panose="020B0604020202020204" pitchFamily="34" charset="0"/>
              </a:rPr>
              <a:t>eich</a:t>
            </a:r>
            <a:r>
              <a:rPr lang="en-GB" sz="1800" b="1" i="1" dirty="0">
                <a:effectLst/>
                <a:latin typeface="Arial" panose="020B0604020202020204" pitchFamily="34" charset="0"/>
                <a:ea typeface="Times New Roman" panose="02020603050405020304" pitchFamily="18" charset="0"/>
                <a:cs typeface="Arial" panose="020B0604020202020204" pitchFamily="34" charset="0"/>
              </a:rPr>
              <a:t> </a:t>
            </a:r>
            <a:r>
              <a:rPr lang="en-GB" sz="1800" b="1" i="1" dirty="0" err="1">
                <a:effectLst/>
                <a:latin typeface="Arial" panose="020B0604020202020204" pitchFamily="34" charset="0"/>
                <a:ea typeface="Times New Roman" panose="02020603050405020304" pitchFamily="18" charset="0"/>
                <a:cs typeface="Arial" panose="020B0604020202020204" pitchFamily="34" charset="0"/>
              </a:rPr>
              <a:t>cyflwyniad</a:t>
            </a:r>
            <a:r>
              <a:rPr lang="en-GB" sz="1800" b="1" i="1" dirty="0">
                <a:effectLst/>
                <a:latin typeface="Arial" panose="020B0604020202020204" pitchFamily="34" charset="0"/>
                <a:ea typeface="Times New Roman" panose="02020603050405020304" pitchFamily="18" charset="0"/>
                <a:cs typeface="Arial" panose="020B0604020202020204" pitchFamily="34" charset="0"/>
              </a:rPr>
              <a:t> –                          </a:t>
            </a:r>
            <a:r>
              <a:rPr lang="en-GB" sz="1800" i="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5 marc  (Marc </a:t>
            </a:r>
            <a:r>
              <a:rPr lang="en-GB" sz="1800" i="1" dirty="0" err="1">
                <a:effectLst/>
                <a:highlight>
                  <a:srgbClr val="FFFF00"/>
                </a:highlight>
                <a:latin typeface="Arial" panose="020B0604020202020204" pitchFamily="34" charset="0"/>
                <a:ea typeface="Times New Roman" panose="02020603050405020304" pitchFamily="18" charset="0"/>
                <a:cs typeface="Arial" panose="020B0604020202020204" pitchFamily="34" charset="0"/>
              </a:rPr>
              <a:t>Unigol</a:t>
            </a:r>
            <a:r>
              <a:rPr lang="en-GB" sz="1800" i="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a:t>
            </a:r>
            <a:endParaRPr lang="en-GB" sz="1800" i="1" dirty="0">
              <a:effectLst/>
              <a:highlight>
                <a:srgbClr val="FFFF00"/>
              </a:highligh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i="1" dirty="0" err="1">
                <a:effectLst/>
                <a:latin typeface="Arial" panose="020B0604020202020204" pitchFamily="34" charset="0"/>
                <a:ea typeface="Times New Roman" panose="02020603050405020304" pitchFamily="18" charset="0"/>
              </a:rPr>
              <a:t>Rhestr</a:t>
            </a:r>
            <a:r>
              <a:rPr lang="en-GB" sz="1800" i="1" dirty="0">
                <a:effectLst/>
                <a:latin typeface="Arial" panose="020B0604020202020204" pitchFamily="34" charset="0"/>
                <a:ea typeface="Times New Roman" panose="02020603050405020304" pitchFamily="18" charset="0"/>
              </a:rPr>
              <a:t> </a:t>
            </a:r>
            <a:r>
              <a:rPr lang="en-GB" sz="1800" i="1" dirty="0" err="1">
                <a:effectLst/>
                <a:latin typeface="Arial" panose="020B0604020202020204" pitchFamily="34" charset="0"/>
                <a:ea typeface="Times New Roman" panose="02020603050405020304" pitchFamily="18" charset="0"/>
              </a:rPr>
              <a:t>Cyfeirnodi</a:t>
            </a:r>
            <a:r>
              <a:rPr lang="en-GB" sz="1800" i="1" dirty="0">
                <a:effectLst/>
                <a:latin typeface="Arial" panose="020B0604020202020204" pitchFamily="34" charset="0"/>
                <a:ea typeface="Times New Roman" panose="02020603050405020304" pitchFamily="18" charset="0"/>
              </a:rPr>
              <a:t> </a:t>
            </a:r>
            <a:r>
              <a:rPr lang="en-GB" sz="1800" i="1" dirty="0" err="1">
                <a:effectLst/>
                <a:latin typeface="Arial" panose="020B0604020202020204" pitchFamily="34" charset="0"/>
                <a:ea typeface="Times New Roman" panose="02020603050405020304" pitchFamily="18" charset="0"/>
              </a:rPr>
              <a:t>cywir</a:t>
            </a:r>
            <a:r>
              <a:rPr lang="en-GB" sz="1800" i="1" dirty="0">
                <a:effectLst/>
                <a:latin typeface="Arial" panose="020B0604020202020204" pitchFamily="34" charset="0"/>
                <a:ea typeface="Times New Roman" panose="02020603050405020304" pitchFamily="18" charset="0"/>
              </a:rPr>
              <a:t> –                                              </a:t>
            </a:r>
            <a:r>
              <a:rPr lang="en-GB" sz="1800" i="1" dirty="0">
                <a:effectLst/>
                <a:highlight>
                  <a:srgbClr val="00FF00"/>
                </a:highlight>
                <a:latin typeface="Arial" panose="020B0604020202020204" pitchFamily="34" charset="0"/>
                <a:ea typeface="Times New Roman" panose="02020603050405020304" pitchFamily="18" charset="0"/>
              </a:rPr>
              <a:t>5 marc   (Marc </a:t>
            </a:r>
            <a:r>
              <a:rPr lang="en-GB" sz="1800" i="1" dirty="0" err="1">
                <a:effectLst/>
                <a:highlight>
                  <a:srgbClr val="00FF00"/>
                </a:highlight>
                <a:latin typeface="Arial" panose="020B0604020202020204" pitchFamily="34" charset="0"/>
                <a:ea typeface="Times New Roman" panose="02020603050405020304" pitchFamily="18" charset="0"/>
              </a:rPr>
              <a:t>Grŵp</a:t>
            </a:r>
            <a:r>
              <a:rPr lang="en-GB" sz="1800" i="1" dirty="0">
                <a:effectLst/>
                <a:highlight>
                  <a:srgbClr val="00FF00"/>
                </a:highlight>
                <a:latin typeface="Arial" panose="020B0604020202020204" pitchFamily="34" charset="0"/>
                <a:ea typeface="Times New Roman" panose="02020603050405020304" pitchFamily="18" charset="0"/>
              </a:rPr>
              <a:t>)</a:t>
            </a: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r>
              <a:rPr lang="en-GB" sz="1800" b="1" dirty="0">
                <a:latin typeface="Arial" panose="020B0604020202020204" pitchFamily="34" charset="0"/>
              </a:rPr>
              <a:t>10 Marc</a:t>
            </a:r>
          </a:p>
          <a:p>
            <a:pPr marL="0" indent="0">
              <a:buNone/>
            </a:pPr>
            <a:endParaRPr lang="en-GB" dirty="0"/>
          </a:p>
        </p:txBody>
      </p:sp>
      <p:sp>
        <p:nvSpPr>
          <p:cNvPr id="4" name="Content Placeholder 3">
            <a:extLst>
              <a:ext uri="{FF2B5EF4-FFF2-40B4-BE49-F238E27FC236}">
                <a16:creationId xmlns:a16="http://schemas.microsoft.com/office/drawing/2014/main" id="{5C63B85E-99AD-296E-5F7A-E29AF6BE5926}"/>
              </a:ext>
            </a:extLst>
          </p:cNvPr>
          <p:cNvSpPr>
            <a:spLocks noGrp="1"/>
          </p:cNvSpPr>
          <p:nvPr>
            <p:ph sz="half" idx="2"/>
          </p:nvPr>
        </p:nvSpPr>
        <p:spPr/>
        <p:txBody>
          <a:bodyPr>
            <a:normAutofit lnSpcReduction="10000"/>
          </a:bodyPr>
          <a:lstStyle/>
          <a:p>
            <a:pPr marL="0" indent="0">
              <a:lnSpc>
                <a:spcPct val="107000"/>
              </a:lnSpc>
              <a:spcAft>
                <a:spcPts val="600"/>
              </a:spcAft>
              <a:buNone/>
            </a:pPr>
            <a:r>
              <a:rPr lang="en-GB" sz="18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1. Engagement with Literature Skills</a:t>
            </a:r>
            <a:endParaRPr lang="en-GB" sz="1800" b="1" dirty="0">
              <a:solidFill>
                <a:srgbClr val="2F5496"/>
              </a:solidFill>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r>
              <a:rPr lang="en-GB" sz="1800" b="1" dirty="0">
                <a:solidFill>
                  <a:srgbClr val="2F5496"/>
                </a:solidFill>
                <a:effectLst/>
                <a:latin typeface="Arial" panose="020B0604020202020204" pitchFamily="34" charset="0"/>
                <a:ea typeface="Calibri" panose="020F0502020204030204" pitchFamily="34" charset="0"/>
                <a:cs typeface="Arial" panose="020B0604020202020204" pitchFamily="34" charset="0"/>
              </a:rPr>
              <a:t>Referencing</a:t>
            </a:r>
            <a:r>
              <a:rPr lang="en-GB" sz="1800" dirty="0">
                <a:solidFill>
                  <a:srgbClr val="2F5496"/>
                </a:solidFill>
                <a:effectLst/>
                <a:latin typeface="Arial" panose="020B0604020202020204" pitchFamily="34" charset="0"/>
                <a:ea typeface="Calibri" panose="020F0502020204030204" pitchFamily="34" charset="0"/>
                <a:cs typeface="Arial" panose="020B0604020202020204" pitchFamily="34" charset="0"/>
              </a:rPr>
              <a:t>: Accurate oral referencing and a reference list with evidence of wide and appropriate reading. </a:t>
            </a:r>
            <a:r>
              <a:rPr lang="en-GB" sz="1800"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Correct and appropriate referencing</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18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Oral referencing during group discussion –       </a:t>
            </a:r>
            <a:r>
              <a:rPr lang="en-GB" sz="1800" i="1" dirty="0">
                <a:solidFill>
                  <a:srgbClr val="2F5496"/>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5 marks (Individual mark)</a:t>
            </a:r>
            <a:endParaRPr lang="en-GB" sz="1800" dirty="0">
              <a:effectLst/>
              <a:highlight>
                <a:srgbClr val="FFFF00"/>
              </a:highligh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600"/>
              </a:spcAft>
              <a:buNone/>
            </a:pPr>
            <a:r>
              <a:rPr lang="en-GB" sz="1800" b="1"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Reference list </a:t>
            </a:r>
            <a:r>
              <a:rPr lang="en-GB" sz="1800" i="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dirty="0">
                <a:solidFill>
                  <a:srgbClr val="2F5496"/>
                </a:solidFill>
                <a:effectLst/>
                <a:highlight>
                  <a:srgbClr val="00FF00"/>
                </a:highlight>
                <a:latin typeface="Arial" panose="020B0604020202020204" pitchFamily="34" charset="0"/>
                <a:ea typeface="Times New Roman" panose="02020603050405020304" pitchFamily="18" charset="0"/>
                <a:cs typeface="Arial" panose="020B0604020202020204" pitchFamily="34" charset="0"/>
              </a:rPr>
              <a:t>5 marks (Group Mark)</a:t>
            </a:r>
          </a:p>
          <a:p>
            <a:pPr marL="0" lvl="0" indent="0">
              <a:lnSpc>
                <a:spcPct val="107000"/>
              </a:lnSpc>
              <a:spcAft>
                <a:spcPts val="600"/>
              </a:spcAft>
              <a:buNone/>
            </a:pPr>
            <a:r>
              <a:rPr lang="en-GB" sz="1800" b="1" dirty="0">
                <a:solidFill>
                  <a:srgbClr val="2F5496"/>
                </a:solidFill>
                <a:latin typeface="Arial" panose="020B0604020202020204" pitchFamily="34" charset="0"/>
                <a:ea typeface="DengXian" panose="02010600030101010101" pitchFamily="2" charset="-122"/>
                <a:cs typeface="Arial" panose="020B0604020202020204" pitchFamily="34" charset="0"/>
              </a:rPr>
              <a:t>10 Marks</a:t>
            </a:r>
            <a:endParaRPr lang="en-GB" sz="1800" b="1"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73964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AAFBD-FB86-8F3C-5968-E11990F37F2A}"/>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Meini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2/ </a:t>
            </a:r>
            <a:r>
              <a:rPr lang="en-GB" b="1" dirty="0">
                <a:solidFill>
                  <a:schemeClr val="accent1">
                    <a:lumMod val="75000"/>
                  </a:schemeClr>
                </a:solidFill>
                <a:latin typeface="Arial" panose="020B0604020202020204" pitchFamily="34" charset="0"/>
                <a:cs typeface="Arial" panose="020B0604020202020204" pitchFamily="34" charset="0"/>
              </a:rPr>
              <a:t>Marking Criteria 2</a:t>
            </a:r>
            <a:endParaRPr lang="en-GB" dirty="0"/>
          </a:p>
        </p:txBody>
      </p:sp>
      <p:sp>
        <p:nvSpPr>
          <p:cNvPr id="3" name="Content Placeholder 2">
            <a:extLst>
              <a:ext uri="{FF2B5EF4-FFF2-40B4-BE49-F238E27FC236}">
                <a16:creationId xmlns:a16="http://schemas.microsoft.com/office/drawing/2014/main" id="{CD1A41F5-C108-6280-CE2B-A3F082F96A21}"/>
              </a:ext>
            </a:extLst>
          </p:cNvPr>
          <p:cNvSpPr>
            <a:spLocks noGrp="1"/>
          </p:cNvSpPr>
          <p:nvPr>
            <p:ph sz="half" idx="1"/>
          </p:nvPr>
        </p:nvSpPr>
        <p:spPr/>
        <p:txBody>
          <a:bodyPr>
            <a:normAutofit/>
          </a:bodyPr>
          <a:lstStyle/>
          <a:p>
            <a:pPr marL="0" indent="0">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2. </a:t>
            </a:r>
            <a:r>
              <a:rPr lang="cy-GB" sz="1800" b="1" dirty="0">
                <a:effectLst/>
                <a:latin typeface="Arial" panose="020B0604020202020204" pitchFamily="34" charset="0"/>
                <a:ea typeface="Times New Roman" panose="02020603050405020304" pitchFamily="18" charset="0"/>
                <a:cs typeface="Arial" panose="020B0604020202020204" pitchFamily="34" charset="0"/>
              </a:rPr>
              <a:t>Sgiliau Gwybodaeth a Dealltwriaeth</a:t>
            </a:r>
            <a:endParaRPr lang="cy-GB" sz="1800" b="1" i="1"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600"/>
              </a:spcAft>
              <a:buNone/>
            </a:pPr>
            <a:r>
              <a:rPr lang="cy-GB" sz="1800" b="1" dirty="0">
                <a:effectLst/>
                <a:latin typeface="Arial" panose="020B0604020202020204" pitchFamily="34" charset="0"/>
                <a:ea typeface="Times New Roman" panose="02020603050405020304" pitchFamily="18" charset="0"/>
                <a:cs typeface="Arial" panose="020B0604020202020204" pitchFamily="34" charset="0"/>
              </a:rPr>
              <a:t>Cynnwys y drafodaeth </a:t>
            </a:r>
            <a:endParaRPr lang="cy-GB" sz="1800" b="1"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600"/>
              </a:spcAft>
              <a:buNone/>
            </a:pPr>
            <a:r>
              <a:rPr lang="cy-GB" sz="1800" dirty="0">
                <a:effectLst/>
                <a:latin typeface="Arial" panose="020B0604020202020204" pitchFamily="34" charset="0"/>
                <a:ea typeface="Calibri" panose="020F0502020204030204" pitchFamily="34" charset="0"/>
              </a:rPr>
              <a:t>Tystiolaeth eich bod wedi dangos dealltwriaeth dwfn a chlir o bwysigrwydd cyflwyno cyfarfod staff effeithiol o dan arweinyddiaeth clir. Dewis addas o faterion a ddewiswyd ar gyfer y drafodaeth sydd yn dangos dealltwriaeth y grŵp cyfan i ddeddfwriaeth, gofynion statudol a rheoliadau cyfredol.</a:t>
            </a:r>
          </a:p>
          <a:p>
            <a:pPr marL="0" indent="0">
              <a:lnSpc>
                <a:spcPct val="107000"/>
              </a:lnSpc>
              <a:spcAft>
                <a:spcPts val="600"/>
              </a:spcAft>
              <a:buNone/>
            </a:pPr>
            <a:r>
              <a:rPr lang="cy-GB" sz="1800" b="1" dirty="0">
                <a:highlight>
                  <a:srgbClr val="00FF00"/>
                </a:highlight>
                <a:latin typeface="Arial" panose="020B0604020202020204" pitchFamily="34" charset="0"/>
                <a:ea typeface="DengXian" panose="02010600030101010101" pitchFamily="2" charset="-122"/>
                <a:cs typeface="Arial" panose="020B0604020202020204" pitchFamily="34" charset="0"/>
              </a:rPr>
              <a:t>40 Marc (Marc Grŵp)</a:t>
            </a:r>
            <a:endParaRPr lang="en-GB" sz="1800" b="1" dirty="0">
              <a:effectLst/>
              <a:highlight>
                <a:srgbClr val="00FF00"/>
              </a:highligh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5A4799AB-2E28-EDB0-C766-3D52094A4B30}"/>
              </a:ext>
            </a:extLst>
          </p:cNvPr>
          <p:cNvSpPr>
            <a:spLocks noGrp="1"/>
          </p:cNvSpPr>
          <p:nvPr>
            <p:ph sz="half" idx="2"/>
          </p:nvPr>
        </p:nvSpPr>
        <p:spPr/>
        <p:txBody>
          <a:bodyPr>
            <a:normAutofit/>
          </a:bodyPr>
          <a:lstStyle/>
          <a:p>
            <a:pPr marL="0" indent="0">
              <a:lnSpc>
                <a:spcPct val="107000"/>
              </a:lnSpc>
              <a:spcAft>
                <a:spcPts val="800"/>
              </a:spcAft>
              <a:buNone/>
            </a:pPr>
            <a:r>
              <a:rPr lang="en-GB" sz="18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2. Knowledge and Understanding Skills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US" sz="1800" b="1" dirty="0">
                <a:solidFill>
                  <a:srgbClr val="2F5496"/>
                </a:solidFill>
                <a:effectLst/>
                <a:latin typeface="Arial" panose="020B0604020202020204" pitchFamily="34" charset="0"/>
                <a:ea typeface="Calibri" panose="020F0502020204030204" pitchFamily="34" charset="0"/>
                <a:cs typeface="Arial" panose="020B0604020202020204" pitchFamily="34" charset="0"/>
              </a:rPr>
              <a:t>Content of discussion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US" sz="1800" dirty="0">
                <a:solidFill>
                  <a:srgbClr val="2F5496"/>
                </a:solidFill>
                <a:effectLst/>
                <a:latin typeface="Arial" panose="020B0604020202020204" pitchFamily="34" charset="0"/>
                <a:ea typeface="Calibri" panose="020F0502020204030204" pitchFamily="34" charset="0"/>
              </a:rPr>
              <a:t>Demonstration of a clear and deep understanding of the importance of delivering an effective staff meeting under clear leadership. Suitable choice of matters/issues selected for discussion which demonstrates the group’s understanding of legislation, statutory requirements and current regulations. </a:t>
            </a:r>
          </a:p>
          <a:p>
            <a:pPr marL="0" indent="0">
              <a:buNone/>
            </a:pPr>
            <a:endParaRPr lang="en-US" sz="1800" dirty="0">
              <a:solidFill>
                <a:srgbClr val="2F5496"/>
              </a:solidFill>
              <a:effectLst/>
              <a:latin typeface="Arial" panose="020B0604020202020204" pitchFamily="34" charset="0"/>
              <a:ea typeface="Calibri" panose="020F0502020204030204" pitchFamily="34" charset="0"/>
            </a:endParaRPr>
          </a:p>
          <a:p>
            <a:pPr marL="0" indent="0">
              <a:buNone/>
            </a:pPr>
            <a:r>
              <a:rPr lang="en-US" sz="1800" b="1" dirty="0">
                <a:solidFill>
                  <a:srgbClr val="2F5496"/>
                </a:solidFill>
                <a:highlight>
                  <a:srgbClr val="00FF00"/>
                </a:highlight>
                <a:latin typeface="Arial" panose="020B0604020202020204" pitchFamily="34" charset="0"/>
              </a:rPr>
              <a:t>40 Marks (Group Mark)</a:t>
            </a:r>
            <a:endParaRPr lang="en-GB" b="1" dirty="0">
              <a:highlight>
                <a:srgbClr val="00FF00"/>
              </a:highlight>
            </a:endParaRPr>
          </a:p>
        </p:txBody>
      </p:sp>
    </p:spTree>
    <p:extLst>
      <p:ext uri="{BB962C8B-B14F-4D97-AF65-F5344CB8AC3E}">
        <p14:creationId xmlns:p14="http://schemas.microsoft.com/office/powerpoint/2010/main" val="3720831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1A81E-FAD1-F3D4-2C10-CDA5A68CE9B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Meini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3/ </a:t>
            </a:r>
            <a:r>
              <a:rPr lang="en-GB" b="1" dirty="0">
                <a:solidFill>
                  <a:schemeClr val="accent1">
                    <a:lumMod val="75000"/>
                  </a:schemeClr>
                </a:solidFill>
                <a:latin typeface="Arial" panose="020B0604020202020204" pitchFamily="34" charset="0"/>
                <a:cs typeface="Arial" panose="020B0604020202020204" pitchFamily="34" charset="0"/>
              </a:rPr>
              <a:t>Marking Criteria 3</a:t>
            </a:r>
            <a:endParaRPr lang="en-GB" dirty="0"/>
          </a:p>
        </p:txBody>
      </p:sp>
      <p:sp>
        <p:nvSpPr>
          <p:cNvPr id="3" name="Content Placeholder 2">
            <a:extLst>
              <a:ext uri="{FF2B5EF4-FFF2-40B4-BE49-F238E27FC236}">
                <a16:creationId xmlns:a16="http://schemas.microsoft.com/office/drawing/2014/main" id="{3474686F-FA29-8F2A-2A88-EC70BECB0097}"/>
              </a:ext>
            </a:extLst>
          </p:cNvPr>
          <p:cNvSpPr>
            <a:spLocks noGrp="1"/>
          </p:cNvSpPr>
          <p:nvPr>
            <p:ph sz="half" idx="1"/>
          </p:nvPr>
        </p:nvSpPr>
        <p:spPr/>
        <p:txBody>
          <a:bodyPr/>
          <a:lstStyle/>
          <a:p>
            <a:pPr marL="0" indent="0">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3. </a:t>
            </a:r>
            <a:r>
              <a:rPr lang="cy-GB" sz="1800" b="1" dirty="0">
                <a:effectLst/>
                <a:latin typeface="Arial" panose="020B0604020202020204" pitchFamily="34" charset="0"/>
                <a:ea typeface="Times New Roman" panose="02020603050405020304" pitchFamily="18" charset="0"/>
                <a:cs typeface="Arial" panose="020B0604020202020204" pitchFamily="34" charset="0"/>
              </a:rPr>
              <a:t>Sgiliau Gwybyddol a Deallusol</a:t>
            </a:r>
          </a:p>
          <a:p>
            <a:pPr marL="0" indent="0">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1800" dirty="0">
                <a:effectLst/>
                <a:latin typeface="Arial" panose="020B0604020202020204" pitchFamily="34" charset="0"/>
                <a:ea typeface="DengXian" panose="02010600030101010101" pitchFamily="2" charset="-122"/>
              </a:rPr>
              <a:t>Tystiolaeth o gysylltiadau i ddeddfwriaeth, gofynion statudol a rhaglenni cenedlaethol sydd yn addas ac yn gyfredol.</a:t>
            </a:r>
          </a:p>
          <a:p>
            <a:pPr marL="0" indent="0">
              <a:buNone/>
            </a:pPr>
            <a:endParaRPr lang="cy-GB" sz="1800" dirty="0">
              <a:latin typeface="Arial" panose="020B0604020202020204" pitchFamily="34" charset="0"/>
              <a:ea typeface="DengXian" panose="02010600030101010101" pitchFamily="2" charset="-122"/>
            </a:endParaRPr>
          </a:p>
          <a:p>
            <a:pPr marL="0" indent="0">
              <a:buNone/>
            </a:pPr>
            <a:r>
              <a:rPr lang="cy-GB" sz="1800" b="1" dirty="0">
                <a:highlight>
                  <a:srgbClr val="FFFF00"/>
                </a:highlight>
                <a:latin typeface="Arial" panose="020B0604020202020204" pitchFamily="34" charset="0"/>
                <a:ea typeface="DengXian" panose="02010600030101010101" pitchFamily="2" charset="-122"/>
              </a:rPr>
              <a:t>20 Marc (Marc Unigol)</a:t>
            </a:r>
            <a:endParaRPr lang="en-GB" b="1" dirty="0">
              <a:highlight>
                <a:srgbClr val="FFFF00"/>
              </a:highlight>
            </a:endParaRPr>
          </a:p>
        </p:txBody>
      </p:sp>
      <p:sp>
        <p:nvSpPr>
          <p:cNvPr id="4" name="Content Placeholder 3">
            <a:extLst>
              <a:ext uri="{FF2B5EF4-FFF2-40B4-BE49-F238E27FC236}">
                <a16:creationId xmlns:a16="http://schemas.microsoft.com/office/drawing/2014/main" id="{989E16BD-3B43-6B68-E493-4FC1722DC9D9}"/>
              </a:ext>
            </a:extLst>
          </p:cNvPr>
          <p:cNvSpPr>
            <a:spLocks noGrp="1"/>
          </p:cNvSpPr>
          <p:nvPr>
            <p:ph sz="half" idx="2"/>
          </p:nvPr>
        </p:nvSpPr>
        <p:spPr/>
        <p:txBody>
          <a:bodyPr/>
          <a:lstStyle/>
          <a:p>
            <a:pPr marL="0" indent="0">
              <a:buNone/>
            </a:pPr>
            <a:r>
              <a:rPr lang="en-GB" sz="1800" b="1" dirty="0">
                <a:solidFill>
                  <a:srgbClr val="2F5496"/>
                </a:solidFill>
                <a:effectLst/>
                <a:latin typeface="Arial" panose="020B0604020202020204" pitchFamily="34" charset="0"/>
                <a:ea typeface="Times New Roman" panose="02020603050405020304" pitchFamily="18" charset="0"/>
              </a:rPr>
              <a:t>3. Cognitive and Intellectual Skills</a:t>
            </a:r>
          </a:p>
          <a:p>
            <a:pPr marL="0" indent="0">
              <a:buNone/>
            </a:pPr>
            <a:endParaRPr lang="en-GB" sz="1800" b="1" dirty="0">
              <a:solidFill>
                <a:srgbClr val="2F5496"/>
              </a:solidFill>
              <a:effectLst/>
              <a:latin typeface="Arial" panose="020B0604020202020204" pitchFamily="34" charset="0"/>
              <a:ea typeface="Times New Roman" panose="02020603050405020304" pitchFamily="18" charset="0"/>
            </a:endParaRPr>
          </a:p>
          <a:p>
            <a:pPr marL="0" indent="0">
              <a:buNone/>
            </a:pPr>
            <a:r>
              <a:rPr lang="en-GB" sz="1800" dirty="0">
                <a:solidFill>
                  <a:srgbClr val="2F5496"/>
                </a:solidFill>
                <a:effectLst/>
                <a:latin typeface="Arial" panose="020B0604020202020204" pitchFamily="34" charset="0"/>
                <a:ea typeface="DengXian" panose="02010600030101010101" pitchFamily="2" charset="-122"/>
              </a:rPr>
              <a:t>Evidence of links to current and appropriate legislation, statutory requirements and national initiatives.</a:t>
            </a:r>
          </a:p>
          <a:p>
            <a:pPr marL="0" indent="0">
              <a:buNone/>
            </a:pPr>
            <a:endParaRPr lang="en-GB" sz="1800" dirty="0">
              <a:solidFill>
                <a:srgbClr val="2F5496"/>
              </a:solidFill>
              <a:latin typeface="Arial" panose="020B0604020202020204" pitchFamily="34" charset="0"/>
              <a:ea typeface="DengXian" panose="02010600030101010101" pitchFamily="2" charset="-122"/>
            </a:endParaRPr>
          </a:p>
          <a:p>
            <a:pPr marL="0" indent="0">
              <a:buNone/>
            </a:pPr>
            <a:r>
              <a:rPr lang="en-GB" sz="1800" b="1" dirty="0">
                <a:solidFill>
                  <a:srgbClr val="2F5496"/>
                </a:solidFill>
                <a:highlight>
                  <a:srgbClr val="FFFF00"/>
                </a:highlight>
                <a:latin typeface="Arial" panose="020B0604020202020204" pitchFamily="34" charset="0"/>
                <a:ea typeface="DengXian" panose="02010600030101010101" pitchFamily="2" charset="-122"/>
              </a:rPr>
              <a:t>20 Marks (Individual Mark)</a:t>
            </a:r>
          </a:p>
          <a:p>
            <a:pPr marL="0" indent="0">
              <a:buNone/>
            </a:pPr>
            <a:endParaRPr lang="en-GB" dirty="0"/>
          </a:p>
        </p:txBody>
      </p:sp>
    </p:spTree>
    <p:extLst>
      <p:ext uri="{BB962C8B-B14F-4D97-AF65-F5344CB8AC3E}">
        <p14:creationId xmlns:p14="http://schemas.microsoft.com/office/powerpoint/2010/main" val="1198392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BAB2-8E2D-D248-F678-696D874230DA}"/>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Meini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4/ </a:t>
            </a:r>
            <a:r>
              <a:rPr lang="en-GB" b="1" dirty="0">
                <a:solidFill>
                  <a:schemeClr val="accent1">
                    <a:lumMod val="75000"/>
                  </a:schemeClr>
                </a:solidFill>
                <a:latin typeface="Arial" panose="020B0604020202020204" pitchFamily="34" charset="0"/>
                <a:cs typeface="Arial" panose="020B0604020202020204" pitchFamily="34" charset="0"/>
              </a:rPr>
              <a:t>Marking Criteria 4</a:t>
            </a:r>
            <a:endParaRPr lang="en-GB" dirty="0"/>
          </a:p>
        </p:txBody>
      </p:sp>
      <p:sp>
        <p:nvSpPr>
          <p:cNvPr id="3" name="Content Placeholder 2">
            <a:extLst>
              <a:ext uri="{FF2B5EF4-FFF2-40B4-BE49-F238E27FC236}">
                <a16:creationId xmlns:a16="http://schemas.microsoft.com/office/drawing/2014/main" id="{E33363D7-3C85-2521-2FA4-AD50B8FB04FA}"/>
              </a:ext>
            </a:extLst>
          </p:cNvPr>
          <p:cNvSpPr>
            <a:spLocks noGrp="1"/>
          </p:cNvSpPr>
          <p:nvPr>
            <p:ph sz="half" idx="1"/>
          </p:nvPr>
        </p:nvSpPr>
        <p:spPr/>
        <p:txBody>
          <a:bodyPr/>
          <a:lstStyle/>
          <a:p>
            <a:pPr marL="0" indent="0">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4. </a:t>
            </a:r>
            <a:r>
              <a:rPr lang="cy-GB" sz="1800" b="1" dirty="0">
                <a:effectLst/>
                <a:latin typeface="Arial" panose="020B0604020202020204" pitchFamily="34" charset="0"/>
                <a:ea typeface="Times New Roman" panose="02020603050405020304" pitchFamily="18" charset="0"/>
                <a:cs typeface="Arial" panose="020B0604020202020204" pitchFamily="34" charset="0"/>
              </a:rPr>
              <a:t>Sgiliau Cymhwyso Ymarferol </a:t>
            </a:r>
          </a:p>
          <a:p>
            <a:pPr marL="0" indent="0">
              <a:buNone/>
            </a:pPr>
            <a:endParaRPr lang="en-GB" sz="1800" dirty="0">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b="1" dirty="0">
                <a:effectLst/>
                <a:latin typeface="Calibri" panose="020F0502020204030204" pitchFamily="34" charset="0"/>
                <a:ea typeface="DengXian" panose="02010600030101010101" pitchFamily="2" charset="-122"/>
                <a:cs typeface="Arial" panose="020B0604020202020204" pitchFamily="34" charset="0"/>
              </a:rPr>
              <a:t>C</a:t>
            </a:r>
            <a:r>
              <a:rPr lang="cy-GB" sz="1800" b="1" dirty="0" err="1">
                <a:effectLst/>
                <a:latin typeface="Arial" panose="020B0604020202020204" pitchFamily="34" charset="0"/>
                <a:ea typeface="DengXian" panose="02010600030101010101" pitchFamily="2" charset="-122"/>
                <a:cs typeface="Arial" panose="020B0604020202020204" pitchFamily="34" charset="0"/>
              </a:rPr>
              <a:t>yfraniad</a:t>
            </a:r>
            <a:r>
              <a:rPr lang="cy-GB" sz="1800" b="1" dirty="0">
                <a:effectLst/>
                <a:latin typeface="Arial" panose="020B0604020202020204" pitchFamily="34" charset="0"/>
                <a:ea typeface="DengXian" panose="02010600030101010101" pitchFamily="2" charset="-122"/>
                <a:cs typeface="Arial" panose="020B0604020202020204" pitchFamily="34" charset="0"/>
              </a:rPr>
              <a:t> unigol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1800" dirty="0">
                <a:effectLst/>
                <a:latin typeface="Arial" panose="020B0604020202020204" pitchFamily="34" charset="0"/>
                <a:ea typeface="DengXian" panose="02010600030101010101" pitchFamily="2" charset="-122"/>
              </a:rPr>
              <a:t>Tystiolaeth eich bod wedi dangos gallu unigol i gyfrannu i’r trafodaeth grŵp. Tystiolaeth o ymchwil a dealltwriaeth personol o’r materion a drafodwyd.</a:t>
            </a:r>
          </a:p>
          <a:p>
            <a:pPr marL="0" indent="0">
              <a:buNone/>
            </a:pPr>
            <a:endParaRPr lang="cy-GB" sz="1800" b="1" dirty="0">
              <a:latin typeface="Arial" panose="020B0604020202020204" pitchFamily="34" charset="0"/>
              <a:ea typeface="DengXian" panose="02010600030101010101" pitchFamily="2" charset="-122"/>
            </a:endParaRPr>
          </a:p>
          <a:p>
            <a:pPr marL="0" indent="0">
              <a:buNone/>
            </a:pPr>
            <a:r>
              <a:rPr lang="cy-GB" sz="1800" b="1" dirty="0">
                <a:highlight>
                  <a:srgbClr val="FFFF00"/>
                </a:highlight>
                <a:latin typeface="Arial" panose="020B0604020202020204" pitchFamily="34" charset="0"/>
                <a:ea typeface="DengXian" panose="02010600030101010101" pitchFamily="2" charset="-122"/>
              </a:rPr>
              <a:t>20 Marc (Marc Unigol)</a:t>
            </a:r>
            <a:endParaRPr lang="en-GB" b="1" dirty="0">
              <a:highlight>
                <a:srgbClr val="FFFF00"/>
              </a:highlight>
            </a:endParaRPr>
          </a:p>
        </p:txBody>
      </p:sp>
      <p:sp>
        <p:nvSpPr>
          <p:cNvPr id="4" name="Content Placeholder 3">
            <a:extLst>
              <a:ext uri="{FF2B5EF4-FFF2-40B4-BE49-F238E27FC236}">
                <a16:creationId xmlns:a16="http://schemas.microsoft.com/office/drawing/2014/main" id="{62685055-82B9-AF34-EA88-D3483C8C45AA}"/>
              </a:ext>
            </a:extLst>
          </p:cNvPr>
          <p:cNvSpPr>
            <a:spLocks noGrp="1"/>
          </p:cNvSpPr>
          <p:nvPr>
            <p:ph sz="half" idx="2"/>
          </p:nvPr>
        </p:nvSpPr>
        <p:spPr/>
        <p:txBody>
          <a:bodyPr/>
          <a:lstStyle/>
          <a:p>
            <a:pPr marL="0" indent="0">
              <a:buNone/>
            </a:pPr>
            <a:r>
              <a:rPr lang="en-GB" sz="1800" b="1" dirty="0">
                <a:solidFill>
                  <a:srgbClr val="2F5496"/>
                </a:solidFill>
                <a:effectLst/>
                <a:latin typeface="Arial" panose="020B0604020202020204" pitchFamily="34" charset="0"/>
                <a:ea typeface="Times New Roman" panose="02020603050405020304" pitchFamily="18" charset="0"/>
              </a:rPr>
              <a:t>4. Practical Application Skill </a:t>
            </a:r>
          </a:p>
          <a:p>
            <a:pPr marL="0" indent="0">
              <a:buNone/>
            </a:pPr>
            <a:endParaRPr lang="en-GB" sz="1800" b="1" dirty="0">
              <a:solidFill>
                <a:srgbClr val="2F5496"/>
              </a:solidFill>
              <a:effectLst/>
              <a:latin typeface="Arial" panose="020B0604020202020204" pitchFamily="34" charset="0"/>
              <a:ea typeface="Times New Roman" panose="02020603050405020304" pitchFamily="18" charset="0"/>
            </a:endParaRPr>
          </a:p>
          <a:p>
            <a:pPr marL="0" indent="0">
              <a:buNone/>
            </a:pPr>
            <a:r>
              <a:rPr lang="en-GB" sz="1800" b="1" dirty="0">
                <a:solidFill>
                  <a:srgbClr val="2F5496"/>
                </a:solidFill>
                <a:effectLst/>
                <a:latin typeface="Arial" panose="020B0604020202020204" pitchFamily="34" charset="0"/>
                <a:ea typeface="Times New Roman" panose="02020603050405020304" pitchFamily="18" charset="0"/>
              </a:rPr>
              <a:t>I</a:t>
            </a:r>
            <a:r>
              <a:rPr lang="en-GB" sz="1800" b="1" dirty="0">
                <a:solidFill>
                  <a:srgbClr val="2F5496"/>
                </a:solidFill>
                <a:effectLst/>
                <a:latin typeface="Arial" panose="020B0604020202020204" pitchFamily="34" charset="0"/>
                <a:ea typeface="DengXian" panose="02010600030101010101" pitchFamily="2" charset="-122"/>
                <a:cs typeface="Arial" panose="020B0604020202020204" pitchFamily="34" charset="0"/>
              </a:rPr>
              <a:t>ndividual contribution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dirty="0">
                <a:solidFill>
                  <a:srgbClr val="2F5496"/>
                </a:solidFill>
                <a:effectLst/>
                <a:latin typeface="Arial" panose="020B0604020202020204" pitchFamily="34" charset="0"/>
                <a:ea typeface="DengXian" panose="02010600030101010101" pitchFamily="2" charset="-122"/>
              </a:rPr>
              <a:t>Demonstration of your individual ability to contribute to the group discussion. Evidence of research and personal understanding of the issues discussed.</a:t>
            </a:r>
          </a:p>
          <a:p>
            <a:pPr marL="0" indent="0">
              <a:buNone/>
            </a:pPr>
            <a:endParaRPr lang="en-GB" sz="1800" dirty="0">
              <a:solidFill>
                <a:srgbClr val="2F5496"/>
              </a:solidFill>
              <a:effectLst/>
              <a:latin typeface="Arial" panose="020B0604020202020204" pitchFamily="34" charset="0"/>
              <a:ea typeface="DengXian" panose="02010600030101010101" pitchFamily="2" charset="-122"/>
            </a:endParaRPr>
          </a:p>
          <a:p>
            <a:pPr marL="0" indent="0">
              <a:buNone/>
            </a:pPr>
            <a:r>
              <a:rPr lang="en-GB" sz="1800" b="1" dirty="0">
                <a:solidFill>
                  <a:srgbClr val="2F5496"/>
                </a:solidFill>
                <a:highlight>
                  <a:srgbClr val="FFFF00"/>
                </a:highlight>
                <a:latin typeface="Arial" panose="020B0604020202020204" pitchFamily="34" charset="0"/>
                <a:ea typeface="DengXian" panose="02010600030101010101" pitchFamily="2" charset="-122"/>
              </a:rPr>
              <a:t>20 Marks (Individual Mark)</a:t>
            </a:r>
            <a:endParaRPr lang="en-GB" b="1" dirty="0">
              <a:highlight>
                <a:srgbClr val="FFFF00"/>
              </a:highlight>
            </a:endParaRPr>
          </a:p>
        </p:txBody>
      </p:sp>
    </p:spTree>
    <p:extLst>
      <p:ext uri="{BB962C8B-B14F-4D97-AF65-F5344CB8AC3E}">
        <p14:creationId xmlns:p14="http://schemas.microsoft.com/office/powerpoint/2010/main" val="3245037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BB1CF-9A9A-DD95-B064-06832E8A946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Meini </a:t>
            </a:r>
            <a:r>
              <a:rPr lang="en-GB" b="1" dirty="0" err="1">
                <a:latin typeface="Arial" panose="020B0604020202020204" pitchFamily="34" charset="0"/>
                <a:cs typeface="Arial" panose="020B0604020202020204" pitchFamily="34" charset="0"/>
              </a:rPr>
              <a:t>Prawf</a:t>
            </a:r>
            <a:r>
              <a:rPr lang="en-GB" b="1" dirty="0">
                <a:latin typeface="Arial" panose="020B0604020202020204" pitchFamily="34" charset="0"/>
                <a:cs typeface="Arial" panose="020B0604020202020204" pitchFamily="34" charset="0"/>
              </a:rPr>
              <a:t> 5/ </a:t>
            </a:r>
            <a:r>
              <a:rPr lang="en-GB" b="1" dirty="0">
                <a:solidFill>
                  <a:schemeClr val="accent1">
                    <a:lumMod val="75000"/>
                  </a:schemeClr>
                </a:solidFill>
                <a:latin typeface="Arial" panose="020B0604020202020204" pitchFamily="34" charset="0"/>
                <a:cs typeface="Arial" panose="020B0604020202020204" pitchFamily="34" charset="0"/>
              </a:rPr>
              <a:t>Marking Criteria 5</a:t>
            </a:r>
            <a:endParaRPr lang="en-GB" dirty="0"/>
          </a:p>
        </p:txBody>
      </p:sp>
      <p:sp>
        <p:nvSpPr>
          <p:cNvPr id="3" name="Content Placeholder 2">
            <a:extLst>
              <a:ext uri="{FF2B5EF4-FFF2-40B4-BE49-F238E27FC236}">
                <a16:creationId xmlns:a16="http://schemas.microsoft.com/office/drawing/2014/main" id="{32F2F334-0045-7741-05FA-CFF9624DAECA}"/>
              </a:ext>
            </a:extLst>
          </p:cNvPr>
          <p:cNvSpPr>
            <a:spLocks noGrp="1"/>
          </p:cNvSpPr>
          <p:nvPr>
            <p:ph sz="half" idx="1"/>
          </p:nvPr>
        </p:nvSpPr>
        <p:spPr/>
        <p:txBody>
          <a:bodyPr>
            <a:noAutofit/>
          </a:bodyPr>
          <a:lstStyle/>
          <a:p>
            <a:pPr marL="0" indent="0">
              <a:buNone/>
            </a:pPr>
            <a:r>
              <a:rPr lang="en-GB" sz="1800" b="1" dirty="0">
                <a:effectLst/>
                <a:latin typeface="Arial" panose="020B0604020202020204" pitchFamily="34" charset="0"/>
                <a:ea typeface="Times New Roman" panose="02020603050405020304" pitchFamily="18" charset="0"/>
                <a:cs typeface="Arial" panose="020B0604020202020204" pitchFamily="34" charset="0"/>
              </a:rPr>
              <a:t>5. </a:t>
            </a:r>
            <a:r>
              <a:rPr lang="cy-GB" sz="1800" b="1" dirty="0">
                <a:effectLst/>
                <a:latin typeface="Arial" panose="020B0604020202020204" pitchFamily="34" charset="0"/>
                <a:ea typeface="Times New Roman" panose="02020603050405020304" pitchFamily="18" charset="0"/>
                <a:cs typeface="Arial" panose="020B0604020202020204" pitchFamily="34" charset="0"/>
              </a:rPr>
              <a:t>Sgiliau Trosglwyddadwy ar gyfer Bywyd ac Arfer Proffesiynol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cy-GB" sz="1800" b="1" dirty="0">
                <a:effectLst/>
                <a:latin typeface="Arial" panose="020B0604020202020204" pitchFamily="34" charset="0"/>
                <a:ea typeface="DengXian" panose="02010600030101010101" pitchFamily="2" charset="-122"/>
                <a:cs typeface="Arial" panose="020B0604020202020204" pitchFamily="34" charset="0"/>
              </a:rPr>
              <a:t>Marc Unigol: Sgiliau Cyflwyno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cy-GB" sz="1800" dirty="0">
                <a:effectLst/>
                <a:latin typeface="Arial" panose="020B0604020202020204" pitchFamily="34" charset="0"/>
                <a:ea typeface="DengXian" panose="02010600030101010101" pitchFamily="2" charset="-122"/>
              </a:rPr>
              <a:t>Cyflwyniad naill ai drwy Microsoft </a:t>
            </a:r>
            <a:r>
              <a:rPr lang="cy-GB" sz="1800" dirty="0" err="1">
                <a:effectLst/>
                <a:latin typeface="Arial" panose="020B0604020202020204" pitchFamily="34" charset="0"/>
                <a:ea typeface="DengXian" panose="02010600030101010101" pitchFamily="2" charset="-122"/>
              </a:rPr>
              <a:t>Teams</a:t>
            </a:r>
            <a:r>
              <a:rPr lang="cy-GB" sz="1800" dirty="0">
                <a:effectLst/>
                <a:latin typeface="Arial" panose="020B0604020202020204" pitchFamily="34" charset="0"/>
                <a:ea typeface="DengXian" panose="02010600030101010101" pitchFamily="2" charset="-122"/>
              </a:rPr>
              <a:t> neu yn yr ystafell darlithio yn dangos eich sgiliau cyflwyno personol chi yn ogystal a’ch gallu i ymrwymo ac ymgysylltu ag aelodau eraill yn y grŵp. Tystiolaeth o gydweithio fel tîm. </a:t>
            </a:r>
          </a:p>
          <a:p>
            <a:pPr marL="0" indent="0">
              <a:buNone/>
            </a:pPr>
            <a:r>
              <a:rPr lang="cy-GB" sz="1800" i="1" dirty="0">
                <a:latin typeface="Arial" panose="020B0604020202020204" pitchFamily="34" charset="0"/>
                <a:ea typeface="DengXian" panose="02010600030101010101" pitchFamily="2" charset="-122"/>
              </a:rPr>
              <a:t>Sgiliau Cyflwyniad Unigol –                                                 </a:t>
            </a:r>
            <a:r>
              <a:rPr lang="cy-GB" sz="1800" i="1" dirty="0">
                <a:highlight>
                  <a:srgbClr val="FFFF00"/>
                </a:highlight>
                <a:latin typeface="Arial" panose="020B0604020202020204" pitchFamily="34" charset="0"/>
                <a:ea typeface="DengXian" panose="02010600030101010101" pitchFamily="2" charset="-122"/>
              </a:rPr>
              <a:t>5 Marc (Unigol)</a:t>
            </a:r>
          </a:p>
          <a:p>
            <a:pPr marL="0" indent="0">
              <a:buNone/>
            </a:pPr>
            <a:r>
              <a:rPr lang="cy-GB" sz="1800" i="1" dirty="0">
                <a:latin typeface="Arial" panose="020B0604020202020204" pitchFamily="34" charset="0"/>
                <a:ea typeface="DengXian" panose="02010600030101010101" pitchFamily="2" charset="-122"/>
              </a:rPr>
              <a:t>Sgiliau Cyflwyniad Grŵp –                                                   </a:t>
            </a:r>
            <a:r>
              <a:rPr lang="cy-GB" sz="1800" i="1" dirty="0">
                <a:highlight>
                  <a:srgbClr val="00FF00"/>
                </a:highlight>
                <a:latin typeface="Arial" panose="020B0604020202020204" pitchFamily="34" charset="0"/>
                <a:ea typeface="DengXian" panose="02010600030101010101" pitchFamily="2" charset="-122"/>
              </a:rPr>
              <a:t>5 Marc (Marc Grŵp) </a:t>
            </a:r>
          </a:p>
          <a:p>
            <a:pPr marL="0" indent="0">
              <a:buNone/>
            </a:pPr>
            <a:r>
              <a:rPr lang="cy-GB" sz="1800" dirty="0">
                <a:latin typeface="Arial" panose="020B0604020202020204" pitchFamily="34" charset="0"/>
                <a:ea typeface="DengXian" panose="02010600030101010101" pitchFamily="2" charset="-122"/>
              </a:rPr>
              <a:t>10 Marc</a:t>
            </a:r>
          </a:p>
        </p:txBody>
      </p:sp>
      <p:sp>
        <p:nvSpPr>
          <p:cNvPr id="4" name="Content Placeholder 3">
            <a:extLst>
              <a:ext uri="{FF2B5EF4-FFF2-40B4-BE49-F238E27FC236}">
                <a16:creationId xmlns:a16="http://schemas.microsoft.com/office/drawing/2014/main" id="{578F7FE4-20F0-BAE5-BC82-6E7B32BDB13C}"/>
              </a:ext>
            </a:extLst>
          </p:cNvPr>
          <p:cNvSpPr>
            <a:spLocks noGrp="1"/>
          </p:cNvSpPr>
          <p:nvPr>
            <p:ph sz="half" idx="2"/>
          </p:nvPr>
        </p:nvSpPr>
        <p:spPr>
          <a:xfrm>
            <a:off x="6197599" y="1825625"/>
            <a:ext cx="5835455" cy="3809862"/>
          </a:xfrm>
        </p:spPr>
        <p:txBody>
          <a:bodyPr>
            <a:noAutofit/>
          </a:bodyPr>
          <a:lstStyle/>
          <a:p>
            <a:pPr marL="0" indent="0">
              <a:buNone/>
            </a:pPr>
            <a:r>
              <a:rPr lang="en-GB" sz="18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5. Transferable Skills for Life and Professional Practice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b="1" dirty="0">
                <a:solidFill>
                  <a:srgbClr val="2F5496"/>
                </a:solidFill>
                <a:effectLst/>
                <a:latin typeface="Arial" panose="020B0604020202020204" pitchFamily="34" charset="0"/>
                <a:ea typeface="DengXian" panose="02010600030101010101" pitchFamily="2" charset="-122"/>
                <a:cs typeface="Arial" panose="020B0604020202020204" pitchFamily="34" charset="0"/>
              </a:rPr>
              <a:t>Presentational Skills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dirty="0">
                <a:solidFill>
                  <a:srgbClr val="2F5496"/>
                </a:solidFill>
                <a:effectLst/>
                <a:latin typeface="Arial" panose="020B0604020202020204" pitchFamily="34" charset="0"/>
                <a:ea typeface="DengXian" panose="02010600030101010101" pitchFamily="2" charset="-122"/>
              </a:rPr>
              <a:t>Presentation either via Microsoft Teams or in lecture room, demonstrating your own personal presentation skills as well as your ability to engage with other group members. Collaboration and evidence of team working.</a:t>
            </a:r>
          </a:p>
          <a:p>
            <a:pPr marL="0" indent="0">
              <a:buNone/>
            </a:pPr>
            <a:r>
              <a:rPr lang="en-GB" sz="1800" i="1" dirty="0">
                <a:solidFill>
                  <a:srgbClr val="2F5496"/>
                </a:solidFill>
                <a:effectLst/>
                <a:latin typeface="Arial" panose="020B0604020202020204" pitchFamily="34" charset="0"/>
                <a:ea typeface="DengXian" panose="02010600030101010101" pitchFamily="2" charset="-122"/>
              </a:rPr>
              <a:t>Individual Presentation Skills –                                            </a:t>
            </a:r>
            <a:r>
              <a:rPr lang="en-GB" sz="1800" i="1" dirty="0">
                <a:solidFill>
                  <a:srgbClr val="2F5496"/>
                </a:solidFill>
                <a:effectLst/>
                <a:highlight>
                  <a:srgbClr val="FFFF00"/>
                </a:highlight>
                <a:latin typeface="Arial" panose="020B0604020202020204" pitchFamily="34" charset="0"/>
                <a:ea typeface="DengXian" panose="02010600030101010101" pitchFamily="2" charset="-122"/>
              </a:rPr>
              <a:t>5 Marks (Individual)</a:t>
            </a:r>
          </a:p>
          <a:p>
            <a:pPr marL="0" indent="0">
              <a:buNone/>
            </a:pPr>
            <a:r>
              <a:rPr lang="en-GB" sz="1800" i="1" dirty="0">
                <a:solidFill>
                  <a:srgbClr val="2F5496"/>
                </a:solidFill>
                <a:effectLst/>
                <a:latin typeface="Arial" panose="020B0604020202020204" pitchFamily="34" charset="0"/>
                <a:ea typeface="DengXian" panose="02010600030101010101" pitchFamily="2" charset="-122"/>
              </a:rPr>
              <a:t>Group Presentation Skills –                                                 </a:t>
            </a:r>
            <a:r>
              <a:rPr lang="en-GB" sz="1800" i="1" dirty="0">
                <a:solidFill>
                  <a:srgbClr val="2F5496"/>
                </a:solidFill>
                <a:effectLst/>
                <a:highlight>
                  <a:srgbClr val="00FF00"/>
                </a:highlight>
                <a:latin typeface="Arial" panose="020B0604020202020204" pitchFamily="34" charset="0"/>
                <a:ea typeface="DengXian" panose="02010600030101010101" pitchFamily="2" charset="-122"/>
              </a:rPr>
              <a:t>5 Marks (Group Mark) </a:t>
            </a:r>
            <a:endParaRPr lang="en-GB" sz="1800" dirty="0">
              <a:solidFill>
                <a:srgbClr val="2F5496"/>
              </a:solidFill>
              <a:highlight>
                <a:srgbClr val="00FF00"/>
              </a:highlight>
              <a:latin typeface="Arial" panose="020B0604020202020204" pitchFamily="34" charset="0"/>
              <a:ea typeface="DengXian" panose="02010600030101010101" pitchFamily="2" charset="-122"/>
            </a:endParaRPr>
          </a:p>
          <a:p>
            <a:pPr marL="0" indent="0">
              <a:buNone/>
            </a:pPr>
            <a:r>
              <a:rPr lang="en-GB" sz="1800" b="1" dirty="0">
                <a:solidFill>
                  <a:srgbClr val="2F5496"/>
                </a:solidFill>
                <a:latin typeface="Arial" panose="020B0604020202020204" pitchFamily="34" charset="0"/>
                <a:ea typeface="DengXian" panose="02010600030101010101" pitchFamily="2" charset="-122"/>
              </a:rPr>
              <a:t>10 Marks</a:t>
            </a:r>
            <a:endParaRPr lang="en-GB" sz="1800" b="1" dirty="0"/>
          </a:p>
        </p:txBody>
      </p:sp>
    </p:spTree>
    <p:extLst>
      <p:ext uri="{BB962C8B-B14F-4D97-AF65-F5344CB8AC3E}">
        <p14:creationId xmlns:p14="http://schemas.microsoft.com/office/powerpoint/2010/main" val="2646884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73C3-CD74-37E4-20FD-2DD7F5AC90A4}"/>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Marciau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Grŵp</a:t>
            </a:r>
            <a:r>
              <a:rPr lang="en-GB" b="1" dirty="0">
                <a:latin typeface="Arial" panose="020B0604020202020204" pitchFamily="34" charset="0"/>
                <a:cs typeface="Arial" panose="020B0604020202020204" pitchFamily="34" charset="0"/>
              </a:rPr>
              <a:t> ac </a:t>
            </a:r>
            <a:r>
              <a:rPr lang="en-GB" b="1" dirty="0" err="1">
                <a:latin typeface="Arial" panose="020B0604020202020204" pitchFamily="34" charset="0"/>
                <a:cs typeface="Arial" panose="020B0604020202020204" pitchFamily="34" charset="0"/>
              </a:rPr>
              <a:t>Unigol</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Group and </a:t>
            </a:r>
            <a:r>
              <a:rPr lang="en-GB" b="1" dirty="0" err="1">
                <a:solidFill>
                  <a:schemeClr val="accent1">
                    <a:lumMod val="75000"/>
                  </a:schemeClr>
                </a:solidFill>
                <a:latin typeface="Arial" panose="020B0604020202020204" pitchFamily="34" charset="0"/>
                <a:cs typeface="Arial" panose="020B0604020202020204" pitchFamily="34" charset="0"/>
              </a:rPr>
              <a:t>Induvidual</a:t>
            </a:r>
            <a:r>
              <a:rPr lang="en-GB" b="1" dirty="0">
                <a:solidFill>
                  <a:schemeClr val="accent1">
                    <a:lumMod val="75000"/>
                  </a:schemeClr>
                </a:solidFill>
                <a:latin typeface="Arial" panose="020B0604020202020204" pitchFamily="34" charset="0"/>
                <a:cs typeface="Arial" panose="020B0604020202020204" pitchFamily="34" charset="0"/>
              </a:rPr>
              <a:t> Marks</a:t>
            </a:r>
          </a:p>
        </p:txBody>
      </p:sp>
      <p:sp>
        <p:nvSpPr>
          <p:cNvPr id="3" name="Content Placeholder 2">
            <a:extLst>
              <a:ext uri="{FF2B5EF4-FFF2-40B4-BE49-F238E27FC236}">
                <a16:creationId xmlns:a16="http://schemas.microsoft.com/office/drawing/2014/main" id="{932EEE25-664D-F052-91FE-B9E4719A7470}"/>
              </a:ext>
            </a:extLst>
          </p:cNvPr>
          <p:cNvSpPr>
            <a:spLocks noGrp="1"/>
          </p:cNvSpPr>
          <p:nvPr>
            <p:ph sz="half" idx="1"/>
          </p:nvPr>
        </p:nvSpPr>
        <p:spPr>
          <a:xfrm>
            <a:off x="2293713" y="2683012"/>
            <a:ext cx="7604573" cy="3809862"/>
          </a:xfrm>
        </p:spPr>
        <p:txBody>
          <a:bodyPr/>
          <a:lstStyle/>
          <a:p>
            <a:pPr marL="0" indent="0" algn="ctr">
              <a:buNone/>
            </a:pPr>
            <a:r>
              <a:rPr lang="en-GB" b="1" dirty="0">
                <a:latin typeface="Arial" panose="020B0604020202020204" pitchFamily="34" charset="0"/>
                <a:cs typeface="Arial" panose="020B0604020202020204" pitchFamily="34" charset="0"/>
              </a:rPr>
              <a:t>50 Marc/ 50 Marks – </a:t>
            </a:r>
            <a:r>
              <a:rPr lang="en-GB" b="1" dirty="0" err="1">
                <a:latin typeface="Arial" panose="020B0604020202020204" pitchFamily="34" charset="0"/>
                <a:cs typeface="Arial" panose="020B0604020202020204" pitchFamily="34" charset="0"/>
              </a:rPr>
              <a:t>Grwp</a:t>
            </a:r>
            <a:r>
              <a:rPr lang="en-GB" b="1" dirty="0">
                <a:latin typeface="Arial" panose="020B0604020202020204" pitchFamily="34" charset="0"/>
                <a:cs typeface="Arial" panose="020B0604020202020204" pitchFamily="34" charset="0"/>
              </a:rPr>
              <a:t>/ Group</a:t>
            </a:r>
          </a:p>
          <a:p>
            <a:pPr marL="0" indent="0" algn="ctr">
              <a:buNone/>
            </a:pPr>
            <a:r>
              <a:rPr lang="en-GB" b="1" dirty="0">
                <a:solidFill>
                  <a:schemeClr val="accent1">
                    <a:lumMod val="75000"/>
                  </a:schemeClr>
                </a:solidFill>
                <a:latin typeface="Arial" panose="020B0604020202020204" pitchFamily="34" charset="0"/>
                <a:cs typeface="Arial" panose="020B0604020202020204" pitchFamily="34" charset="0"/>
              </a:rPr>
              <a:t>50 Marc/ 50 Marks - </a:t>
            </a:r>
            <a:r>
              <a:rPr lang="en-GB" b="1" dirty="0" err="1">
                <a:solidFill>
                  <a:schemeClr val="accent1">
                    <a:lumMod val="75000"/>
                  </a:schemeClr>
                </a:solidFill>
                <a:latin typeface="Arial" panose="020B0604020202020204" pitchFamily="34" charset="0"/>
                <a:cs typeface="Arial" panose="020B0604020202020204" pitchFamily="34" charset="0"/>
              </a:rPr>
              <a:t>Unigol</a:t>
            </a:r>
            <a:r>
              <a:rPr lang="en-GB" b="1" dirty="0">
                <a:solidFill>
                  <a:schemeClr val="accent1">
                    <a:lumMod val="75000"/>
                  </a:schemeClr>
                </a:solidFill>
                <a:latin typeface="Arial" panose="020B0604020202020204" pitchFamily="34" charset="0"/>
                <a:cs typeface="Arial" panose="020B0604020202020204" pitchFamily="34" charset="0"/>
              </a:rPr>
              <a:t>/ Individual</a:t>
            </a:r>
          </a:p>
          <a:p>
            <a:pPr marL="0" indent="0" algn="ctr">
              <a:buNone/>
            </a:pPr>
            <a:endParaRPr lang="en-GB" b="1" dirty="0">
              <a:solidFill>
                <a:schemeClr val="accent1">
                  <a:lumMod val="75000"/>
                </a:schemeClr>
              </a:solidFill>
              <a:latin typeface="Arial" panose="020B0604020202020204" pitchFamily="34" charset="0"/>
              <a:cs typeface="Arial" panose="020B0604020202020204" pitchFamily="34" charset="0"/>
            </a:endParaRPr>
          </a:p>
          <a:p>
            <a:pPr marL="0" indent="0" algn="ctr">
              <a:buNone/>
            </a:pPr>
            <a:endParaRPr lang="en-GB"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72056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r>
              <a:rPr lang="en-GB" b="1" dirty="0" err="1">
                <a:latin typeface="Arial" panose="020B0604020202020204" pitchFamily="34" charset="0"/>
                <a:cs typeface="Arial" panose="020B0604020202020204" pitchFamily="34" charset="0"/>
              </a:rPr>
              <a:t>Deallusrwydd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Artiffisial</a:t>
            </a:r>
            <a:r>
              <a:rPr lang="en-GB" b="1" dirty="0">
                <a:latin typeface="Arial" panose="020B0604020202020204" pitchFamily="34" charset="0"/>
                <a:cs typeface="Arial" panose="020B0604020202020204" pitchFamily="34" charset="0"/>
              </a:rPr>
              <a:t> </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nvGraphicFramePr>
        <p:xfrm>
          <a:off x="3311525" y="4061969"/>
          <a:ext cx="5562324" cy="1464564"/>
        </p:xfrm>
        <a:graphic>
          <a:graphicData uri="http://schemas.openxmlformats.org/drawingml/2006/table">
            <a:tbl>
              <a:tblPr firstRow="1" firstCol="1" bandRow="1">
                <a:tableStyleId>{5C22544A-7EE6-4342-B048-85BDC9FD1C3A}</a:tableStyleId>
              </a:tblPr>
              <a:tblGrid>
                <a:gridCol w="1429934">
                  <a:extLst>
                    <a:ext uri="{9D8B030D-6E8A-4147-A177-3AD203B41FA5}">
                      <a16:colId xmlns:a16="http://schemas.microsoft.com/office/drawing/2014/main" val="1877481959"/>
                    </a:ext>
                  </a:extLst>
                </a:gridCol>
                <a:gridCol w="3285806">
                  <a:extLst>
                    <a:ext uri="{9D8B030D-6E8A-4147-A177-3AD203B41FA5}">
                      <a16:colId xmlns:a16="http://schemas.microsoft.com/office/drawing/2014/main" val="1083711597"/>
                    </a:ext>
                  </a:extLst>
                </a:gridCol>
                <a:gridCol w="846584">
                  <a:extLst>
                    <a:ext uri="{9D8B030D-6E8A-4147-A177-3AD203B41FA5}">
                      <a16:colId xmlns:a16="http://schemas.microsoft.com/office/drawing/2014/main" val="2888460429"/>
                    </a:ext>
                  </a:extLst>
                </a:gridCol>
              </a:tblGrid>
              <a:tr h="190500">
                <a:tc>
                  <a:txBody>
                    <a:bodyPr/>
                    <a:lstStyle/>
                    <a:p>
                      <a:pPr>
                        <a:lnSpc>
                          <a:spcPct val="107000"/>
                        </a:lnSpc>
                        <a:spcAft>
                          <a:spcPts val="800"/>
                        </a:spcAft>
                      </a:pPr>
                      <a:r>
                        <a:rPr lang="en-GB" sz="1100" b="1" kern="100" dirty="0">
                          <a:solidFill>
                            <a:schemeClr val="tx1"/>
                          </a:solidFill>
                          <a:effectLst/>
                        </a:rPr>
                        <a:t>RESEARCH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For this assessment, you can use Generative AI to support you in research, including searching For bibliography, using tools to summarise, compare and interrogate materials.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Yes ​☒​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No  ​☐​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90500">
                <a:tc>
                  <a:txBody>
                    <a:bodyPr/>
                    <a:lstStyle/>
                    <a:p>
                      <a:pPr>
                        <a:lnSpc>
                          <a:spcPct val="107000"/>
                        </a:lnSpc>
                        <a:spcAft>
                          <a:spcPts val="800"/>
                        </a:spcAft>
                      </a:pPr>
                      <a:r>
                        <a:rPr lang="en-GB" sz="1100" b="1" kern="100" dirty="0">
                          <a:solidFill>
                            <a:schemeClr val="tx1"/>
                          </a:solidFill>
                          <a:effectLst/>
                        </a:rPr>
                        <a:t>PROOFREADING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For this assessment, you can use Generative AI to check your own text/creation For grammatical and syntactical mistakes, including rephrasing of your own work within specific standards.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1100" b="0" kern="100" dirty="0">
                          <a:solidFill>
                            <a:schemeClr val="tx1"/>
                          </a:solidFill>
                          <a:effectLst/>
                        </a:rPr>
                        <a:t>Yes ​☒​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No  ​☐​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graphicFrame>
        <p:nvGraphicFramePr>
          <p:cNvPr id="6" name="Table 5">
            <a:extLst>
              <a:ext uri="{FF2B5EF4-FFF2-40B4-BE49-F238E27FC236}">
                <a16:creationId xmlns:a16="http://schemas.microsoft.com/office/drawing/2014/main" id="{575314AA-9F55-6202-6E0B-A3001B45577E}"/>
              </a:ext>
            </a:extLst>
          </p:cNvPr>
          <p:cNvGraphicFramePr>
            <a:graphicFrameLocks noGrp="1"/>
          </p:cNvGraphicFramePr>
          <p:nvPr/>
        </p:nvGraphicFramePr>
        <p:xfrm>
          <a:off x="3304899" y="2149825"/>
          <a:ext cx="5568950" cy="1621282"/>
        </p:xfrm>
        <a:graphic>
          <a:graphicData uri="http://schemas.openxmlformats.org/drawingml/2006/table">
            <a:tbl>
              <a:tblPr firstRow="1" firstCol="1" bandRow="1">
                <a:tableStyleId>{5C22544A-7EE6-4342-B048-85BDC9FD1C3A}</a:tableStyleId>
              </a:tblPr>
              <a:tblGrid>
                <a:gridCol w="1296035">
                  <a:extLst>
                    <a:ext uri="{9D8B030D-6E8A-4147-A177-3AD203B41FA5}">
                      <a16:colId xmlns:a16="http://schemas.microsoft.com/office/drawing/2014/main" val="1362310405"/>
                    </a:ext>
                  </a:extLst>
                </a:gridCol>
                <a:gridCol w="3388995">
                  <a:extLst>
                    <a:ext uri="{9D8B030D-6E8A-4147-A177-3AD203B41FA5}">
                      <a16:colId xmlns:a16="http://schemas.microsoft.com/office/drawing/2014/main" val="2056192958"/>
                    </a:ext>
                  </a:extLst>
                </a:gridCol>
                <a:gridCol w="883920">
                  <a:extLst>
                    <a:ext uri="{9D8B030D-6E8A-4147-A177-3AD203B41FA5}">
                      <a16:colId xmlns:a16="http://schemas.microsoft.com/office/drawing/2014/main" val="1265514282"/>
                    </a:ext>
                  </a:extLst>
                </a:gridCol>
              </a:tblGrid>
              <a:tr h="190500">
                <a:tc>
                  <a:txBody>
                    <a:bodyPr/>
                    <a:lstStyle/>
                    <a:p>
                      <a:pPr>
                        <a:lnSpc>
                          <a:spcPct val="107000"/>
                        </a:lnSpc>
                        <a:spcAft>
                          <a:spcPts val="800"/>
                        </a:spcAft>
                      </a:pPr>
                      <a:r>
                        <a:rPr lang="cy-GB" sz="1100" b="1" kern="100" dirty="0">
                          <a:solidFill>
                            <a:schemeClr val="tx1"/>
                          </a:solidFill>
                          <a:effectLst/>
                        </a:rPr>
                        <a:t>YMCHWIL</a:t>
                      </a:r>
                      <a:r>
                        <a:rPr lang="en-GB" sz="1100" b="1" kern="100" dirty="0">
                          <a:solidFill>
                            <a:schemeClr val="tx1"/>
                          </a:solidFill>
                          <a:effectLst/>
                        </a:rPr>
                        <a:t>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dirty="0">
                          <a:solidFill>
                            <a:schemeClr val="tx1"/>
                          </a:solidFill>
                          <a:effectLst/>
                        </a:rPr>
                        <a:t>Ar gyfer yr asesiad hwn, gallwch chi ddefnyddio Deallusrwydd Artiffisial Cynhyrchiol i’ch cefnogi wrth ymchwilio, yn cynnwys chwilio am lyfryddiaeth, defnyddio offer i grynhoi, cymharu deunyddiau a’u dadansoddi. </a:t>
                      </a:r>
                      <a:r>
                        <a:rPr lang="en-GB" sz="1100" b="0" kern="100" dirty="0">
                          <a:solidFill>
                            <a:schemeClr val="tx1"/>
                          </a:solidFill>
                          <a:effectLst/>
                        </a:rPr>
                        <a:t>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Gallwch ​☒​</a:t>
                      </a:r>
                      <a:r>
                        <a:rPr lang="en-GB" sz="1100" b="0" kern="100">
                          <a:solidFill>
                            <a:schemeClr val="tx1"/>
                          </a:solidFill>
                          <a:effectLst/>
                        </a:rPr>
                        <a:t> </a:t>
                      </a:r>
                    </a:p>
                    <a:p>
                      <a:pPr>
                        <a:lnSpc>
                          <a:spcPct val="107000"/>
                        </a:lnSpc>
                        <a:spcAft>
                          <a:spcPts val="800"/>
                        </a:spcAft>
                      </a:pPr>
                      <a:r>
                        <a:rPr lang="en-GB" sz="1100" b="0" kern="100">
                          <a:solidFill>
                            <a:schemeClr val="tx1"/>
                          </a:solidFill>
                          <a:effectLst/>
                        </a:rPr>
                        <a:t> </a:t>
                      </a:r>
                    </a:p>
                    <a:p>
                      <a:pPr>
                        <a:lnSpc>
                          <a:spcPct val="107000"/>
                        </a:lnSpc>
                        <a:spcAft>
                          <a:spcPts val="800"/>
                        </a:spcAft>
                      </a:pPr>
                      <a:r>
                        <a:rPr lang="cy-GB" sz="1100" b="0" kern="100">
                          <a:solidFill>
                            <a:schemeClr val="tx1"/>
                          </a:solidFill>
                          <a:effectLst/>
                        </a:rPr>
                        <a:t>Na allwch ​☐​</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9959950"/>
                  </a:ext>
                </a:extLst>
              </a:tr>
              <a:tr h="190500">
                <a:tc>
                  <a:txBody>
                    <a:bodyPr/>
                    <a:lstStyle/>
                    <a:p>
                      <a:pPr>
                        <a:lnSpc>
                          <a:spcPct val="107000"/>
                        </a:lnSpc>
                        <a:spcAft>
                          <a:spcPts val="800"/>
                        </a:spcAft>
                      </a:pPr>
                      <a:r>
                        <a:rPr lang="cy-GB" sz="1100" b="1" kern="100" dirty="0">
                          <a:solidFill>
                            <a:schemeClr val="tx1"/>
                          </a:solidFill>
                          <a:effectLst/>
                        </a:rPr>
                        <a:t>PRAWF DDARLLEN</a:t>
                      </a:r>
                      <a:r>
                        <a:rPr lang="en-GB" sz="1100" b="1" kern="100" dirty="0">
                          <a:solidFill>
                            <a:schemeClr val="tx1"/>
                          </a:solidFill>
                          <a:effectLst/>
                        </a:rPr>
                        <a:t> </a:t>
                      </a:r>
                      <a:endParaRPr lang="en-GB" sz="11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a:solidFill>
                            <a:schemeClr val="tx1"/>
                          </a:solidFill>
                          <a:effectLst/>
                        </a:rPr>
                        <a:t>Ar gyfer yr asesiad hwn, gallwch chi ddefnyddio Deallusrwydd Artiffisial Cynhyrchiol i wirio eich testun/creadigaeth eich hun am wallau gramadegol a chystrawennol, yn cynnwys aralleirio eich gwaith eich hun o fewn safonau penodol.</a:t>
                      </a:r>
                      <a:r>
                        <a:rPr lang="en-GB" sz="1100" b="0" kern="100">
                          <a:solidFill>
                            <a:schemeClr val="tx1"/>
                          </a:solidFill>
                          <a:effectLst/>
                        </a:rPr>
                        <a:t> </a:t>
                      </a:r>
                      <a:endParaRPr lang="en-GB" sz="1100" b="0" kern="1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cy-GB" sz="1100" b="0" kern="100" dirty="0">
                          <a:solidFill>
                            <a:schemeClr val="tx1"/>
                          </a:solidFill>
                          <a:effectLst/>
                        </a:rPr>
                        <a:t>Gallwch ​☒​</a:t>
                      </a:r>
                      <a:r>
                        <a:rPr lang="en-GB" sz="1100" b="0" kern="100" dirty="0">
                          <a:solidFill>
                            <a:schemeClr val="tx1"/>
                          </a:solidFill>
                          <a:effectLst/>
                        </a:rPr>
                        <a:t> </a:t>
                      </a:r>
                    </a:p>
                    <a:p>
                      <a:pPr>
                        <a:lnSpc>
                          <a:spcPct val="107000"/>
                        </a:lnSpc>
                        <a:spcAft>
                          <a:spcPts val="800"/>
                        </a:spcAft>
                      </a:pPr>
                      <a:r>
                        <a:rPr lang="en-GB" sz="1100" b="0" kern="100" dirty="0">
                          <a:solidFill>
                            <a:schemeClr val="tx1"/>
                          </a:solidFill>
                          <a:effectLst/>
                        </a:rPr>
                        <a:t> </a:t>
                      </a:r>
                    </a:p>
                    <a:p>
                      <a:pPr>
                        <a:lnSpc>
                          <a:spcPct val="107000"/>
                        </a:lnSpc>
                        <a:spcAft>
                          <a:spcPts val="800"/>
                        </a:spcAft>
                      </a:pPr>
                      <a:r>
                        <a:rPr lang="cy-GB" sz="1100" b="0" kern="100" dirty="0">
                          <a:solidFill>
                            <a:schemeClr val="tx1"/>
                          </a:solidFill>
                          <a:effectLst/>
                        </a:rPr>
                        <a:t>Na allwch ​☐​</a:t>
                      </a:r>
                      <a:r>
                        <a:rPr lang="en-GB" sz="1100" b="0" kern="100" dirty="0">
                          <a:solidFill>
                            <a:schemeClr val="tx1"/>
                          </a:solidFill>
                          <a:effectLst/>
                        </a:rPr>
                        <a:t> </a:t>
                      </a:r>
                      <a:endParaRPr lang="en-GB" sz="11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1010843472"/>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219200"/>
            <a:ext cx="8882270" cy="366936"/>
          </a:xfrm>
        </p:spPr>
        <p:txBody>
          <a:bodyPr>
            <a:noAutofit/>
          </a:bodyPr>
          <a:lstStyle/>
          <a:p>
            <a:pPr algn="ctr"/>
            <a:r>
              <a:rPr lang="en-GB" sz="4800" b="1" dirty="0" err="1">
                <a:latin typeface="Arial" panose="020B0604020202020204" pitchFamily="34" charset="0"/>
                <a:cs typeface="Arial" panose="020B0604020202020204" pitchFamily="34" charset="0"/>
              </a:rPr>
              <a:t>Pwysig</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Rhai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pwyntiau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ychwanegol</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Important: Some additional points</a:t>
            </a:r>
          </a:p>
        </p:txBody>
      </p:sp>
      <p:sp>
        <p:nvSpPr>
          <p:cNvPr id="3" name="Content Placeholder 2"/>
          <p:cNvSpPr>
            <a:spLocks noGrp="1"/>
          </p:cNvSpPr>
          <p:nvPr>
            <p:ph sz="half" idx="1"/>
          </p:nvPr>
        </p:nvSpPr>
        <p:spPr>
          <a:xfrm>
            <a:off x="1752600" y="3124201"/>
            <a:ext cx="4038600" cy="3816425"/>
          </a:xfrm>
        </p:spPr>
        <p:txBody>
          <a:bodyPr>
            <a:noAutofit/>
          </a:bodyPr>
          <a:lstStyle/>
          <a:p>
            <a:r>
              <a:rPr lang="en-GB" sz="2200" dirty="0">
                <a:latin typeface="Arial" panose="020B0604020202020204" pitchFamily="34" charset="0"/>
                <a:cs typeface="Arial" panose="020B0604020202020204" pitchFamily="34" charset="0"/>
              </a:rPr>
              <a:t>10% </a:t>
            </a:r>
            <a:r>
              <a:rPr lang="en-GB" sz="2200" dirty="0" err="1">
                <a:latin typeface="Arial" panose="020B0604020202020204" pitchFamily="34" charset="0"/>
                <a:cs typeface="Arial" panose="020B0604020202020204" pitchFamily="34" charset="0"/>
              </a:rPr>
              <a:t>ychwanegol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amser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cyfan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grwp</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Tutorialau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ystod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Wythnos</a:t>
            </a:r>
            <a:r>
              <a:rPr lang="en-GB" sz="2200" dirty="0">
                <a:latin typeface="Arial" panose="020B0604020202020204" pitchFamily="34" charset="0"/>
                <a:cs typeface="Arial" panose="020B0604020202020204" pitchFamily="34" charset="0"/>
              </a:rPr>
              <a:t> 4</a:t>
            </a:r>
          </a:p>
          <a:p>
            <a:r>
              <a:rPr lang="en-GB" sz="2200" dirty="0">
                <a:latin typeface="Arial" panose="020B0604020202020204" pitchFamily="34" charset="0"/>
                <a:cs typeface="Arial" panose="020B0604020202020204" pitchFamily="34" charset="0"/>
              </a:rPr>
              <a:t>1 x </a:t>
            </a:r>
            <a:r>
              <a:rPr lang="en-GB" sz="2200" dirty="0" err="1">
                <a:latin typeface="Arial" panose="020B0604020202020204" pitchFamily="34" charset="0"/>
                <a:cs typeface="Arial" panose="020B0604020202020204" pitchFamily="34" charset="0"/>
              </a:rPr>
              <a:t>Tiwtorial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Unigol</a:t>
            </a: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1 x </a:t>
            </a:r>
            <a:r>
              <a:rPr lang="en-GB" sz="2200" dirty="0" err="1">
                <a:latin typeface="Arial" panose="020B0604020202020204" pitchFamily="34" charset="0"/>
                <a:cs typeface="Arial" panose="020B0604020202020204" pitchFamily="34" charset="0"/>
              </a:rPr>
              <a:t>Tiwtorial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Grŵp</a:t>
            </a:r>
            <a:r>
              <a:rPr lang="en-GB" sz="2200"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400800" y="3120888"/>
            <a:ext cx="4038600" cy="3384375"/>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Additional 10% for the group</a:t>
            </a:r>
          </a:p>
          <a:p>
            <a:r>
              <a:rPr lang="en-GB" sz="2400" dirty="0">
                <a:solidFill>
                  <a:schemeClr val="accent1">
                    <a:lumMod val="75000"/>
                  </a:schemeClr>
                </a:solidFill>
                <a:latin typeface="Arial" panose="020B0604020202020204" pitchFamily="34" charset="0"/>
                <a:cs typeface="Arial" panose="020B0604020202020204" pitchFamily="34" charset="0"/>
              </a:rPr>
              <a:t>Tutorials during </a:t>
            </a:r>
            <a:r>
              <a:rPr lang="en-GB" sz="2400" dirty="0" err="1">
                <a:solidFill>
                  <a:schemeClr val="accent1">
                    <a:lumMod val="75000"/>
                  </a:schemeClr>
                </a:solidFill>
                <a:latin typeface="Arial" panose="020B0604020202020204" pitchFamily="34" charset="0"/>
                <a:cs typeface="Arial" panose="020B0604020202020204" pitchFamily="34" charset="0"/>
              </a:rPr>
              <a:t>Wk</a:t>
            </a:r>
            <a:r>
              <a:rPr lang="en-GB" sz="2400" dirty="0">
                <a:solidFill>
                  <a:schemeClr val="accent1">
                    <a:lumMod val="75000"/>
                  </a:schemeClr>
                </a:solidFill>
                <a:latin typeface="Arial" panose="020B0604020202020204" pitchFamily="34" charset="0"/>
                <a:cs typeface="Arial" panose="020B0604020202020204" pitchFamily="34" charset="0"/>
              </a:rPr>
              <a:t> 4</a:t>
            </a:r>
          </a:p>
          <a:p>
            <a:r>
              <a:rPr lang="en-GB" sz="2400" dirty="0">
                <a:solidFill>
                  <a:schemeClr val="accent1">
                    <a:lumMod val="75000"/>
                  </a:schemeClr>
                </a:solidFill>
                <a:latin typeface="Arial" panose="020B0604020202020204" pitchFamily="34" charset="0"/>
                <a:cs typeface="Arial" panose="020B0604020202020204" pitchFamily="34" charset="0"/>
              </a:rPr>
              <a:t>1 x Individual Tutorial</a:t>
            </a:r>
          </a:p>
          <a:p>
            <a:r>
              <a:rPr lang="en-GB" sz="2400" dirty="0">
                <a:solidFill>
                  <a:schemeClr val="accent1">
                    <a:lumMod val="75000"/>
                  </a:schemeClr>
                </a:solidFill>
                <a:latin typeface="Arial" panose="020B0604020202020204" pitchFamily="34" charset="0"/>
                <a:cs typeface="Arial" panose="020B0604020202020204" pitchFamily="34" charset="0"/>
              </a:rPr>
              <a:t>1 x Group Tutorial </a:t>
            </a:r>
          </a:p>
        </p:txBody>
      </p:sp>
    </p:spTree>
    <p:extLst>
      <p:ext uri="{BB962C8B-B14F-4D97-AF65-F5344CB8AC3E}">
        <p14:creationId xmlns:p14="http://schemas.microsoft.com/office/powerpoint/2010/main" val="3895234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29D2D-CE81-4F92-9DCB-FE05B5C52DE6}"/>
              </a:ext>
            </a:extLst>
          </p:cNvPr>
          <p:cNvSpPr>
            <a:spLocks noGrp="1"/>
          </p:cNvSpPr>
          <p:nvPr>
            <p:ph type="title"/>
          </p:nvPr>
        </p:nvSpPr>
        <p:spPr>
          <a:xfrm>
            <a:off x="2152650" y="365128"/>
            <a:ext cx="7886700" cy="396873"/>
          </a:xfrm>
        </p:spPr>
        <p:txBody>
          <a:bodyPr>
            <a:noAutofit/>
          </a:bodyPr>
          <a:lstStyle/>
          <a:p>
            <a:pPr algn="ctr"/>
            <a:r>
              <a:rPr lang="en-GB" sz="4800" b="1" dirty="0" err="1">
                <a:latin typeface="Arial" panose="020B0604020202020204" pitchFamily="34" charset="0"/>
                <a:cs typeface="Arial" panose="020B0604020202020204" pitchFamily="34" charset="0"/>
              </a:rPr>
              <a:t>Heriau</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CF4C7A-3E78-4D78-BDF5-343D983B4663}"/>
              </a:ext>
            </a:extLst>
          </p:cNvPr>
          <p:cNvSpPr>
            <a:spLocks noGrp="1"/>
          </p:cNvSpPr>
          <p:nvPr>
            <p:ph sz="half" idx="1"/>
          </p:nvPr>
        </p:nvSpPr>
        <p:spPr>
          <a:xfrm>
            <a:off x="1828800" y="1143002"/>
            <a:ext cx="8382000" cy="5262563"/>
          </a:xfrm>
        </p:spPr>
        <p:txBody>
          <a:bodyPr>
            <a:noAutofit/>
          </a:bodyPr>
          <a:lstStyle/>
          <a:p>
            <a:r>
              <a:rPr lang="cy-GB" dirty="0">
                <a:latin typeface="Arial" panose="020B0604020202020204" pitchFamily="34" charset="0"/>
                <a:cs typeface="Arial" panose="020B0604020202020204" pitchFamily="34" charset="0"/>
              </a:rPr>
              <a:t>Os yw’n debygol eich bod yn ceisio am Dyddiad Cyflwyno Gwahanol neu am Amgylchiadau Esgusodol, efallai </a:t>
            </a:r>
            <a:r>
              <a:rPr lang="cy-GB" b="1" dirty="0">
                <a:latin typeface="Arial" panose="020B0604020202020204" pitchFamily="34" charset="0"/>
                <a:cs typeface="Arial" panose="020B0604020202020204" pitchFamily="34" charset="0"/>
              </a:rPr>
              <a:t>na fydd </a:t>
            </a:r>
            <a:r>
              <a:rPr lang="cy-GB" dirty="0">
                <a:latin typeface="Arial" panose="020B0604020202020204" pitchFamily="34" charset="0"/>
                <a:cs typeface="Arial" panose="020B0604020202020204" pitchFamily="34" charset="0"/>
              </a:rPr>
              <a:t>hi’n bosib i chi gymryd rhan yn y gwaith grŵp yma.</a:t>
            </a:r>
          </a:p>
          <a:p>
            <a:r>
              <a:rPr lang="cy-GB" dirty="0">
                <a:latin typeface="Arial" panose="020B0604020202020204" pitchFamily="34" charset="0"/>
                <a:cs typeface="Arial" panose="020B0604020202020204" pitchFamily="34" charset="0"/>
              </a:rPr>
              <a:t>Os mai dyma yw’r achos, bydd angen i chi hysbysu eich darlithydd </a:t>
            </a:r>
            <a:r>
              <a:rPr lang="cy-GB" b="1" dirty="0">
                <a:latin typeface="Arial" panose="020B0604020202020204" pitchFamily="34" charset="0"/>
                <a:cs typeface="Arial" panose="020B0604020202020204" pitchFamily="34" charset="0"/>
              </a:rPr>
              <a:t>yn syth </a:t>
            </a:r>
            <a:r>
              <a:rPr lang="cy-GB" dirty="0">
                <a:latin typeface="Arial" panose="020B0604020202020204" pitchFamily="34" charset="0"/>
                <a:cs typeface="Arial" panose="020B0604020202020204" pitchFamily="34" charset="0"/>
              </a:rPr>
              <a:t>yn dilyn Darlith 1 fel bod trefniadau asesu gwahanol yn gallu cael ei baratoi ar eich cyfer.</a:t>
            </a:r>
          </a:p>
          <a:p>
            <a:r>
              <a:rPr lang="cy-GB" dirty="0">
                <a:latin typeface="Arial" panose="020B0604020202020204" pitchFamily="34" charset="0"/>
                <a:cs typeface="Arial" panose="020B0604020202020204" pitchFamily="34" charset="0"/>
              </a:rPr>
              <a:t>Dyma fyddai’r </a:t>
            </a:r>
            <a:r>
              <a:rPr lang="cy-GB" b="1" dirty="0">
                <a:latin typeface="Arial" panose="020B0604020202020204" pitchFamily="34" charset="0"/>
                <a:cs typeface="Arial" panose="020B0604020202020204" pitchFamily="34" charset="0"/>
              </a:rPr>
              <a:t>UNIG</a:t>
            </a:r>
            <a:r>
              <a:rPr lang="cy-GB" dirty="0">
                <a:latin typeface="Arial" panose="020B0604020202020204" pitchFamily="34" charset="0"/>
                <a:cs typeface="Arial" panose="020B0604020202020204" pitchFamily="34" charset="0"/>
              </a:rPr>
              <a:t> amgylchiadau ble byddai asesiadau unigol yn cael eu caniatáu. </a:t>
            </a:r>
          </a:p>
        </p:txBody>
      </p:sp>
      <p:sp>
        <p:nvSpPr>
          <p:cNvPr id="4" name="Content Placeholder 3">
            <a:extLst>
              <a:ext uri="{FF2B5EF4-FFF2-40B4-BE49-F238E27FC236}">
                <a16:creationId xmlns:a16="http://schemas.microsoft.com/office/drawing/2014/main" id="{B00237EA-F4DF-438B-98BD-F78375EA4F36}"/>
              </a:ext>
            </a:extLst>
          </p:cNvPr>
          <p:cNvSpPr>
            <a:spLocks noGrp="1"/>
          </p:cNvSpPr>
          <p:nvPr>
            <p:ph sz="half" idx="2"/>
          </p:nvPr>
        </p:nvSpPr>
        <p:spPr>
          <a:xfrm>
            <a:off x="6153150" y="1143001"/>
            <a:ext cx="4210050" cy="5033962"/>
          </a:xfrm>
        </p:spPr>
        <p:txBody>
          <a:bodyPr>
            <a:noAutofit/>
          </a:bodyPr>
          <a:lstStyle/>
          <a:p>
            <a:r>
              <a:rPr lang="en-GB" sz="19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38573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F150-53FA-39E9-24C3-4C6F0E0F9092}"/>
              </a:ext>
            </a:extLst>
          </p:cNvPr>
          <p:cNvSpPr>
            <a:spLocks noGrp="1"/>
          </p:cNvSpPr>
          <p:nvPr>
            <p:ph type="title"/>
          </p:nvPr>
        </p:nvSpPr>
        <p:spPr>
          <a:xfrm>
            <a:off x="2152650" y="365127"/>
            <a:ext cx="7886700" cy="701674"/>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Challenges</a:t>
            </a:r>
            <a:endParaRPr lang="en-GB" dirty="0"/>
          </a:p>
        </p:txBody>
      </p:sp>
      <p:sp>
        <p:nvSpPr>
          <p:cNvPr id="4" name="Content Placeholder 3">
            <a:extLst>
              <a:ext uri="{FF2B5EF4-FFF2-40B4-BE49-F238E27FC236}">
                <a16:creationId xmlns:a16="http://schemas.microsoft.com/office/drawing/2014/main" id="{19E085BD-5519-3BBD-ED6F-490956233390}"/>
              </a:ext>
            </a:extLst>
          </p:cNvPr>
          <p:cNvSpPr>
            <a:spLocks noGrp="1"/>
          </p:cNvSpPr>
          <p:nvPr>
            <p:ph sz="half" idx="1"/>
          </p:nvPr>
        </p:nvSpPr>
        <p:spPr>
          <a:xfrm>
            <a:off x="2057400" y="1295401"/>
            <a:ext cx="8286750" cy="4881563"/>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If it is likely that you will be applying for either a Differentiated Deadline or for Extenuating Circumstances, it may </a:t>
            </a:r>
            <a:r>
              <a:rPr lang="en-GB" b="1" dirty="0">
                <a:solidFill>
                  <a:schemeClr val="accent1">
                    <a:lumMod val="75000"/>
                  </a:schemeClr>
                </a:solidFill>
                <a:latin typeface="Arial" panose="020B0604020202020204" pitchFamily="34" charset="0"/>
                <a:cs typeface="Arial" panose="020B0604020202020204" pitchFamily="34" charset="0"/>
              </a:rPr>
              <a:t>NOT</a:t>
            </a:r>
            <a:r>
              <a:rPr lang="en-GB" dirty="0">
                <a:solidFill>
                  <a:schemeClr val="accent1">
                    <a:lumMod val="75000"/>
                  </a:schemeClr>
                </a:solidFill>
                <a:latin typeface="Arial" panose="020B0604020202020204" pitchFamily="34" charset="0"/>
                <a:cs typeface="Arial" panose="020B0604020202020204" pitchFamily="34" charset="0"/>
              </a:rPr>
              <a:t> be possible for you to participate in this group work.</a:t>
            </a:r>
          </a:p>
          <a:p>
            <a:r>
              <a:rPr lang="en-GB" dirty="0">
                <a:solidFill>
                  <a:schemeClr val="accent1">
                    <a:lumMod val="75000"/>
                  </a:schemeClr>
                </a:solidFill>
                <a:latin typeface="Arial" panose="020B0604020202020204" pitchFamily="34" charset="0"/>
                <a:cs typeface="Arial" panose="020B0604020202020204" pitchFamily="34" charset="0"/>
              </a:rPr>
              <a:t>If this is the case – you need to notify your lecturer </a:t>
            </a:r>
            <a:r>
              <a:rPr lang="en-GB" b="1" dirty="0">
                <a:solidFill>
                  <a:schemeClr val="accent1">
                    <a:lumMod val="75000"/>
                  </a:schemeClr>
                </a:solidFill>
                <a:latin typeface="Arial" panose="020B0604020202020204" pitchFamily="34" charset="0"/>
                <a:cs typeface="Arial" panose="020B0604020202020204" pitchFamily="34" charset="0"/>
              </a:rPr>
              <a:t>immediately</a:t>
            </a:r>
            <a:r>
              <a:rPr lang="en-GB" dirty="0">
                <a:solidFill>
                  <a:schemeClr val="accent1">
                    <a:lumMod val="75000"/>
                  </a:schemeClr>
                </a:solidFill>
                <a:latin typeface="Arial" panose="020B0604020202020204" pitchFamily="34" charset="0"/>
                <a:cs typeface="Arial" panose="020B0604020202020204" pitchFamily="34" charset="0"/>
              </a:rPr>
              <a:t> following Lecture 1 so that alternative assessment arrangements can be made for you. </a:t>
            </a:r>
          </a:p>
          <a:p>
            <a:r>
              <a:rPr lang="en-GB" dirty="0">
                <a:solidFill>
                  <a:schemeClr val="accent1">
                    <a:lumMod val="75000"/>
                  </a:schemeClr>
                </a:solidFill>
                <a:latin typeface="Arial" panose="020B0604020202020204" pitchFamily="34" charset="0"/>
                <a:cs typeface="Arial" panose="020B0604020202020204" pitchFamily="34" charset="0"/>
              </a:rPr>
              <a:t>These would be the </a:t>
            </a:r>
            <a:r>
              <a:rPr lang="en-GB" b="1" dirty="0">
                <a:solidFill>
                  <a:schemeClr val="accent1">
                    <a:lumMod val="75000"/>
                  </a:schemeClr>
                </a:solidFill>
                <a:latin typeface="Arial" panose="020B0604020202020204" pitchFamily="34" charset="0"/>
                <a:cs typeface="Arial" panose="020B0604020202020204" pitchFamily="34" charset="0"/>
              </a:rPr>
              <a:t>ONLY </a:t>
            </a:r>
            <a:r>
              <a:rPr lang="en-GB" dirty="0">
                <a:solidFill>
                  <a:schemeClr val="accent1">
                    <a:lumMod val="75000"/>
                  </a:schemeClr>
                </a:solidFill>
                <a:latin typeface="Arial" panose="020B0604020202020204" pitchFamily="34" charset="0"/>
                <a:cs typeface="Arial" panose="020B0604020202020204" pitchFamily="34" charset="0"/>
              </a:rPr>
              <a:t>circumstances where individual assessments would be permitted</a:t>
            </a:r>
            <a:endParaRPr lang="en-GB" dirty="0">
              <a:solidFill>
                <a:schemeClr val="accent1">
                  <a:lumMod val="75000"/>
                </a:schemeClr>
              </a:solidFill>
            </a:endParaRPr>
          </a:p>
        </p:txBody>
      </p:sp>
    </p:spTree>
    <p:extLst>
      <p:ext uri="{BB962C8B-B14F-4D97-AF65-F5344CB8AC3E}">
        <p14:creationId xmlns:p14="http://schemas.microsoft.com/office/powerpoint/2010/main" val="2454010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4000" b="1" dirty="0">
                <a:latin typeface="Arial" panose="020B0604020202020204" pitchFamily="34" charset="0"/>
                <a:cs typeface="Arial" panose="020B0604020202020204" pitchFamily="34" charset="0"/>
              </a:rPr>
              <a:t>Cyflwyniadau Hwyr</a:t>
            </a:r>
            <a:br>
              <a:rPr lang="cy-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 </a:t>
            </a:r>
            <a:r>
              <a:rPr lang="en-GB" sz="4000" b="1" dirty="0">
                <a:solidFill>
                  <a:schemeClr val="accent1">
                    <a:lumMod val="75000"/>
                  </a:schemeClr>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solidFill>
                  <a:schemeClr val="accent1">
                    <a:lumMod val="75000"/>
                  </a:schemeClr>
                </a:solidFill>
                <a:latin typeface="Arial" panose="020B0604020202020204" pitchFamily="34" charset="0"/>
                <a:cs typeface="Arial" panose="020B0604020202020204" pitchFamily="34" charset="0"/>
              </a:rPr>
              <a:t>Present within 7 working days – no EC – capped at 40%;</a:t>
            </a:r>
          </a:p>
          <a:p>
            <a:r>
              <a:rPr lang="en-GB" dirty="0">
                <a:solidFill>
                  <a:schemeClr val="accent1">
                    <a:lumMod val="75000"/>
                  </a:schemeClr>
                </a:solidFill>
                <a:latin typeface="Arial" panose="020B0604020202020204" pitchFamily="34" charset="0"/>
                <a:cs typeface="Arial" panose="020B0604020202020204" pitchFamily="34" charset="0"/>
              </a:rPr>
              <a:t>Present after 7 working days – no EC – staff not permitted to assess.</a:t>
            </a:r>
          </a:p>
          <a:p>
            <a:endParaRPr lang="en-GB" dirty="0"/>
          </a:p>
        </p:txBody>
      </p:sp>
    </p:spTree>
    <p:extLst>
      <p:ext uri="{BB962C8B-B14F-4D97-AF65-F5344CB8AC3E}">
        <p14:creationId xmlns:p14="http://schemas.microsoft.com/office/powerpoint/2010/main" val="12629154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r>
              <a:rPr lang="en-GB" sz="4800" b="1" dirty="0">
                <a:latin typeface="Arial" panose="020B0604020202020204" pitchFamily="34" charset="0"/>
                <a:cs typeface="Arial" panose="020B0604020202020204" pitchFamily="34" charset="0"/>
              </a:rPr>
              <a:t>Materion </a:t>
            </a:r>
            <a:r>
              <a:rPr lang="en-GB" sz="4800" b="1" dirty="0" err="1">
                <a:latin typeface="Arial" panose="020B0604020202020204" pitchFamily="34" charset="0"/>
                <a:cs typeface="Arial" panose="020B0604020202020204" pitchFamily="34" charset="0"/>
              </a:rPr>
              <a:t>TGCh</a:t>
            </a:r>
            <a:r>
              <a:rPr lang="en-GB" sz="4800" b="1" dirty="0">
                <a:latin typeface="Arial" panose="020B0604020202020204" pitchFamily="34" charset="0"/>
                <a:cs typeface="Arial" panose="020B0604020202020204" pitchFamily="34" charset="0"/>
              </a:rPr>
              <a:t>?</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ICT issues</a:t>
            </a:r>
            <a:r>
              <a:rPr lang="en-GB" sz="4800" dirty="0">
                <a:solidFill>
                  <a:schemeClr val="accent1">
                    <a:lumMod val="75000"/>
                  </a:schemeClr>
                </a:solidFill>
                <a:latin typeface="Arial" panose="020B0604020202020204" pitchFamily="34" charset="0"/>
                <a:cs typeface="Arial" panose="020B0604020202020204" pitchFamily="34" charset="0"/>
              </a:rPr>
              <a:t>?</a:t>
            </a:r>
          </a:p>
        </p:txBody>
      </p:sp>
      <p:sp>
        <p:nvSpPr>
          <p:cNvPr id="3" name="Content Placeholder 4"/>
          <p:cNvSpPr>
            <a:spLocks noGrp="1"/>
          </p:cNvSpPr>
          <p:nvPr>
            <p:ph sz="half" idx="1"/>
          </p:nvPr>
        </p:nvSpPr>
        <p:spPr>
          <a:xfrm>
            <a:off x="1152830" y="2284598"/>
            <a:ext cx="4244280" cy="4525963"/>
          </a:xfrm>
        </p:spPr>
        <p:txBody>
          <a:bodyPr/>
          <a:lstStyle/>
          <a:p>
            <a:pPr marL="0" indent="0">
              <a:buNone/>
              <a:defRPr/>
            </a:pPr>
            <a:r>
              <a:rPr lang="cy-GB" dirty="0">
                <a:latin typeface="Arial" panose="020B0604020202020204" pitchFamily="34" charset="0"/>
                <a:cs typeface="Arial" panose="020B0604020202020204" pitchFamily="34" charset="0"/>
              </a:rPr>
              <a:t>Desg Gymorth TG</a:t>
            </a:r>
          </a:p>
          <a:p>
            <a:pPr>
              <a:defRPr/>
            </a:pPr>
            <a:r>
              <a:rPr lang="cy-GB" sz="2000" dirty="0">
                <a:latin typeface="Arial" panose="020B0604020202020204" pitchFamily="34" charset="0"/>
                <a:cs typeface="Arial" panose="020B0604020202020204" pitchFamily="34" charset="0"/>
                <a:hlinkClick r:id="rId3"/>
              </a:rPr>
              <a:t>ITServiceDesk@uwtsd.ac.uk</a:t>
            </a:r>
            <a:r>
              <a:rPr lang="cy-GB" sz="2000" dirty="0">
                <a:latin typeface="Arial" panose="020B0604020202020204" pitchFamily="34" charset="0"/>
                <a:cs typeface="Arial" panose="020B0604020202020204" pitchFamily="34" charset="0"/>
              </a:rPr>
              <a:t> </a:t>
            </a:r>
          </a:p>
          <a:p>
            <a:pPr>
              <a:defRPr/>
            </a:pPr>
            <a:r>
              <a:rPr lang="cy-GB" dirty="0">
                <a:latin typeface="Arial" panose="020B0604020202020204" pitchFamily="34" charset="0"/>
                <a:cs typeface="Arial" panose="020B0604020202020204" pitchFamily="34" charset="0"/>
              </a:rPr>
              <a:t>0300 500 5055</a:t>
            </a:r>
          </a:p>
          <a:p>
            <a:pPr marL="0" indent="0">
              <a:buNone/>
              <a:defRPr/>
            </a:pPr>
            <a:endParaRPr lang="cy-GB" dirty="0">
              <a:latin typeface="Arial" panose="020B0604020202020204" pitchFamily="34" charset="0"/>
              <a:cs typeface="Arial" panose="020B0604020202020204" pitchFamily="34" charset="0"/>
            </a:endParaRPr>
          </a:p>
          <a:p>
            <a:pPr marL="0" indent="0">
              <a:buNone/>
              <a:defRPr/>
            </a:pPr>
            <a:r>
              <a:rPr lang="cy-GB" dirty="0">
                <a:latin typeface="Arial" panose="020B0604020202020204" pitchFamily="34" charset="0"/>
                <a:cs typeface="Arial" panose="020B0604020202020204" pitchFamily="34" charset="0"/>
              </a:rPr>
              <a:t>Moodle</a:t>
            </a:r>
          </a:p>
          <a:p>
            <a:pPr>
              <a:defRPr/>
            </a:pPr>
            <a:r>
              <a:rPr lang="cy-GB" dirty="0">
                <a:latin typeface="Arial" panose="020B0604020202020204" pitchFamily="34" charset="0"/>
                <a:cs typeface="Arial" panose="020B0604020202020204" pitchFamily="34" charset="0"/>
                <a:hlinkClick r:id="rId4"/>
              </a:rPr>
              <a:t>moodle@uwtsd.ac.uk</a:t>
            </a:r>
            <a:r>
              <a:rPr lang="cy-GB" dirty="0">
                <a:latin typeface="Arial" panose="020B0604020202020204" pitchFamily="34" charset="0"/>
                <a:cs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6794892" y="2284597"/>
            <a:ext cx="4244280" cy="4525963"/>
          </a:xfrm>
        </p:spPr>
        <p:txBody>
          <a:bodyPr/>
          <a:lstStyle/>
          <a:p>
            <a:pPr marL="0" indent="0">
              <a:buNone/>
              <a:defRPr/>
            </a:pPr>
            <a:r>
              <a:rPr lang="en-GB" dirty="0">
                <a:solidFill>
                  <a:schemeClr val="accent1">
                    <a:lumMod val="75000"/>
                  </a:schemeClr>
                </a:solidFill>
                <a:latin typeface="Arial" panose="020B0604020202020204" pitchFamily="34" charset="0"/>
                <a:cs typeface="Arial" panose="020B0604020202020204" pitchFamily="34" charset="0"/>
              </a:rPr>
              <a:t>IT Service Desk</a:t>
            </a:r>
          </a:p>
          <a:p>
            <a:pPr>
              <a:defRPr/>
            </a:pPr>
            <a:r>
              <a:rPr lang="en-US" sz="2000" dirty="0">
                <a:solidFill>
                  <a:srgbClr val="002060"/>
                </a:solidFill>
                <a:latin typeface="Arial" panose="020B0604020202020204" pitchFamily="34" charset="0"/>
                <a:cs typeface="Arial" panose="020B0604020202020204" pitchFamily="34" charset="0"/>
                <a:hlinkClick r:id="rId3"/>
              </a:rPr>
              <a:t>ITServiceDesk@uwtsd.ac.uk</a:t>
            </a:r>
            <a:endParaRPr lang="en-US" sz="2000" dirty="0">
              <a:solidFill>
                <a:srgbClr val="002060"/>
              </a:solidFill>
              <a:latin typeface="Arial" panose="020B0604020202020204" pitchFamily="34" charset="0"/>
              <a:cs typeface="Arial" panose="020B0604020202020204" pitchFamily="34" charset="0"/>
            </a:endParaRPr>
          </a:p>
          <a:p>
            <a:pPr>
              <a:defRPr/>
            </a:pPr>
            <a:r>
              <a:rPr lang="en-US" dirty="0">
                <a:solidFill>
                  <a:schemeClr val="accent1">
                    <a:lumMod val="75000"/>
                  </a:schemeClr>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chemeClr val="accent1">
                    <a:lumMod val="75000"/>
                  </a:schemeClr>
                </a:solidFill>
                <a:latin typeface="Arial" panose="020B0604020202020204" pitchFamily="34" charset="0"/>
                <a:cs typeface="Arial" panose="020B0604020202020204" pitchFamily="34" charset="0"/>
              </a:rPr>
              <a:t>Moodle</a:t>
            </a:r>
          </a:p>
          <a:p>
            <a:pPr>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703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11896" y="914400"/>
            <a:ext cx="8839200" cy="831626"/>
          </a:xfrm>
        </p:spPr>
        <p:txBody>
          <a:bodyPr>
            <a:noAutofit/>
          </a:bodyPr>
          <a:lstStyle/>
          <a:p>
            <a:pPr algn="ctr"/>
            <a:r>
              <a:rPr lang="cy-GB" altLang="cy-GB" sz="4800" b="1" kern="0" dirty="0">
                <a:solidFill>
                  <a:srgbClr val="000000"/>
                </a:solidFill>
                <a:latin typeface="Arial" panose="020B0604020202020204" pitchFamily="34" charset="0"/>
                <a:ea typeface="ＭＳ Ｐゴシック" charset="-128"/>
                <a:cs typeface="Arial" panose="020B0604020202020204" pitchFamily="34" charset="0"/>
              </a:rPr>
              <a:t>Amgylchiadau Esgusodol (EC)</a:t>
            </a:r>
            <a:br>
              <a:rPr lang="en-GB" altLang="cy-GB" sz="4800" b="1" kern="0" dirty="0">
                <a:solidFill>
                  <a:srgbClr val="000000"/>
                </a:solidFill>
                <a:latin typeface="Arial" panose="020B0604020202020204" pitchFamily="34" charset="0"/>
                <a:ea typeface="ＭＳ Ｐゴシック" charset="-128"/>
                <a:cs typeface="Arial" panose="020B0604020202020204" pitchFamily="34" charset="0"/>
              </a:rPr>
            </a:br>
            <a:r>
              <a:rPr lang="en-GB" altLang="cy-GB" sz="4800" b="1" kern="0" dirty="0">
                <a:solidFill>
                  <a:schemeClr val="accent1">
                    <a:lumMod val="75000"/>
                  </a:schemeClr>
                </a:solidFill>
                <a:latin typeface="Arial" panose="020B0604020202020204" pitchFamily="34" charset="0"/>
                <a:ea typeface="ＭＳ Ｐゴシック" charset="-128"/>
                <a:cs typeface="Arial" panose="020B0604020202020204" pitchFamily="34" charset="0"/>
              </a:rPr>
              <a:t>Extenuating Circumstances (EC)</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a:xfrm>
            <a:off x="1711896" y="2590800"/>
            <a:ext cx="4536504" cy="4692180"/>
          </a:xfrm>
        </p:spPr>
        <p:txBody>
          <a:bodyPr>
            <a:normAutofit/>
          </a:bodyPr>
          <a:lstStyle/>
          <a:p>
            <a:r>
              <a:rPr lang="en-US" sz="2400" dirty="0">
                <a:latin typeface="Arial" panose="020B0604020202020204" pitchFamily="34" charset="0"/>
                <a:cs typeface="Arial" panose="020B0604020202020204" pitchFamily="34" charset="0"/>
              </a:rPr>
              <a:t>Dimond </a:t>
            </a:r>
            <a:r>
              <a:rPr lang="en-US" sz="2400" dirty="0" err="1">
                <a:latin typeface="Arial" panose="020B0604020202020204" pitchFamily="34" charset="0"/>
                <a:cs typeface="Arial" panose="020B0604020202020204" pitchFamily="34" charset="0"/>
              </a:rPr>
              <a:t>digwyddiadau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allan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o’ch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rheolaeth</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Proses </a:t>
            </a:r>
            <a:r>
              <a:rPr lang="en-US" sz="2400" dirty="0" err="1">
                <a:latin typeface="Arial" panose="020B0604020202020204" pitchFamily="34" charset="0"/>
                <a:cs typeface="Arial" panose="020B0604020202020204" pitchFamily="34" charset="0"/>
              </a:rPr>
              <a:t>swyddogol</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Tystiolaeth</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Cwblhau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ffurflen</a:t>
            </a:r>
            <a:r>
              <a:rPr lang="en-US" sz="2400" dirty="0">
                <a:latin typeface="Arial" panose="020B0604020202020204" pitchFamily="34" charset="0"/>
                <a:cs typeface="Arial" panose="020B0604020202020204" pitchFamily="34" charset="0"/>
              </a:rPr>
              <a:t> SC01</a:t>
            </a:r>
          </a:p>
          <a:p>
            <a:r>
              <a:rPr lang="en-US" sz="2400" dirty="0" err="1">
                <a:latin typeface="Arial" panose="020B0604020202020204" pitchFamily="34" charset="0"/>
                <a:cs typeface="Arial" panose="020B0604020202020204" pitchFamily="34" charset="0"/>
              </a:rPr>
              <a:t>Cysylltu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gyda’r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Swyddfa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Academaidd</a:t>
            </a: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Hwb</a:t>
            </a:r>
            <a:r>
              <a:rPr lang="en-US" sz="24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6477000" y="2667001"/>
            <a:ext cx="4407346" cy="4692179"/>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Only events beyond your control</a:t>
            </a:r>
          </a:p>
          <a:p>
            <a:r>
              <a:rPr lang="en-GB" sz="2400" dirty="0">
                <a:solidFill>
                  <a:schemeClr val="accent1">
                    <a:lumMod val="75000"/>
                  </a:schemeClr>
                </a:solidFill>
                <a:latin typeface="Arial" panose="020B0604020202020204" pitchFamily="34" charset="0"/>
                <a:cs typeface="Arial" panose="020B0604020202020204" pitchFamily="34" charset="0"/>
              </a:rPr>
              <a:t>Official process</a:t>
            </a:r>
          </a:p>
          <a:p>
            <a:r>
              <a:rPr lang="en-GB" sz="2400" dirty="0">
                <a:solidFill>
                  <a:schemeClr val="accent1">
                    <a:lumMod val="75000"/>
                  </a:schemeClr>
                </a:solidFill>
                <a:latin typeface="Arial" panose="020B0604020202020204" pitchFamily="34" charset="0"/>
                <a:cs typeface="Arial" panose="020B0604020202020204" pitchFamily="34" charset="0"/>
              </a:rPr>
              <a:t>Evidence</a:t>
            </a:r>
          </a:p>
          <a:p>
            <a:r>
              <a:rPr lang="en-GB" sz="2400" dirty="0">
                <a:solidFill>
                  <a:schemeClr val="accent1">
                    <a:lumMod val="75000"/>
                  </a:schemeClr>
                </a:solidFill>
                <a:latin typeface="Arial" panose="020B0604020202020204" pitchFamily="34" charset="0"/>
                <a:cs typeface="Arial" panose="020B0604020202020204" pitchFamily="34" charset="0"/>
              </a:rPr>
              <a:t>Complete form SC01</a:t>
            </a:r>
          </a:p>
          <a:p>
            <a:r>
              <a:rPr lang="en-GB" sz="2400" dirty="0">
                <a:solidFill>
                  <a:schemeClr val="accent1">
                    <a:lumMod val="75000"/>
                  </a:schemeClr>
                </a:solidFill>
                <a:latin typeface="Arial" panose="020B0604020202020204" pitchFamily="34" charset="0"/>
                <a:cs typeface="Arial" panose="020B0604020202020204" pitchFamily="34" charset="0"/>
              </a:rPr>
              <a:t>Liaise with Academic Office</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(Hwb)</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A4D-25CF-B38B-60A4-2B79AB1277DF}"/>
              </a:ext>
            </a:extLst>
          </p:cNvPr>
          <p:cNvSpPr>
            <a:spLocks noGrp="1"/>
          </p:cNvSpPr>
          <p:nvPr>
            <p:ph type="title"/>
          </p:nvPr>
        </p:nvSpPr>
        <p:spPr>
          <a:xfrm>
            <a:off x="838200" y="365126"/>
            <a:ext cx="10515600" cy="1325563"/>
          </a:xfrm>
        </p:spPr>
        <p:txBody>
          <a:bodyPr anchor="ctr">
            <a:normAutofit/>
          </a:bodyPr>
          <a:lstStyle/>
          <a:p>
            <a:pPr algn="ctr"/>
            <a:r>
              <a:rPr lang="en-GB" sz="4800" b="1" dirty="0" err="1">
                <a:latin typeface="Arial" panose="020B0604020202020204" pitchFamily="34" charset="0"/>
                <a:cs typeface="Arial" panose="020B0604020202020204" pitchFamily="34" charset="0"/>
              </a:rPr>
              <a:t>Cefnogaeth</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Support</a:t>
            </a:r>
          </a:p>
        </p:txBody>
      </p:sp>
      <p:pic>
        <p:nvPicPr>
          <p:cNvPr id="1026" name="Picture 2" descr="WhatsApp y los baneos por usar apps no ...">
            <a:extLst>
              <a:ext uri="{FF2B5EF4-FFF2-40B4-BE49-F238E27FC236}">
                <a16:creationId xmlns:a16="http://schemas.microsoft.com/office/drawing/2014/main" id="{CCD309E3-9718-8040-30E5-4792699FCFA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6237" y="1961356"/>
            <a:ext cx="5979763" cy="3348667"/>
          </a:xfrm>
          <a:prstGeom prst="rect">
            <a:avLst/>
          </a:prstGeom>
          <a:solidFill>
            <a:srgbClr val="FFFFFF"/>
          </a:solidFill>
        </p:spPr>
      </p:pic>
      <p:sp>
        <p:nvSpPr>
          <p:cNvPr id="1031" name="Content Placeholder 3">
            <a:extLst>
              <a:ext uri="{FF2B5EF4-FFF2-40B4-BE49-F238E27FC236}">
                <a16:creationId xmlns:a16="http://schemas.microsoft.com/office/drawing/2014/main" id="{AF6D06DB-FE31-3A13-361D-85470C28ECDD}"/>
              </a:ext>
            </a:extLst>
          </p:cNvPr>
          <p:cNvSpPr>
            <a:spLocks noGrp="1"/>
          </p:cNvSpPr>
          <p:nvPr>
            <p:ph sz="half" idx="2"/>
          </p:nvPr>
        </p:nvSpPr>
        <p:spPr>
          <a:xfrm>
            <a:off x="6919563" y="2364168"/>
            <a:ext cx="5156200" cy="3809862"/>
          </a:xfrm>
        </p:spPr>
        <p:txBody>
          <a:bodyPr/>
          <a:lstStyle/>
          <a:p>
            <a:r>
              <a:rPr lang="en-US" dirty="0" err="1">
                <a:latin typeface="Arial" panose="020B0604020202020204" pitchFamily="34" charset="0"/>
                <a:cs typeface="Arial" panose="020B0604020202020204" pitchFamily="34" charset="0"/>
              </a:rPr>
              <a:t>Darlithoedd</a:t>
            </a:r>
            <a:r>
              <a:rPr lang="en-US" dirty="0">
                <a:latin typeface="Arial" panose="020B0604020202020204" pitchFamily="34" charset="0"/>
                <a:cs typeface="Arial" panose="020B0604020202020204" pitchFamily="34" charset="0"/>
              </a:rPr>
              <a:t>/ </a:t>
            </a:r>
            <a:r>
              <a:rPr lang="en-US" dirty="0">
                <a:solidFill>
                  <a:schemeClr val="accent1">
                    <a:lumMod val="75000"/>
                  </a:schemeClr>
                </a:solidFill>
                <a:latin typeface="Arial" panose="020B0604020202020204" pitchFamily="34" charset="0"/>
                <a:cs typeface="Arial" panose="020B0604020202020204" pitchFamily="34" charset="0"/>
              </a:rPr>
              <a:t>Lectures</a:t>
            </a:r>
          </a:p>
          <a:p>
            <a:r>
              <a:rPr lang="en-US" dirty="0" err="1">
                <a:latin typeface="Arial" panose="020B0604020202020204" pitchFamily="34" charset="0"/>
                <a:cs typeface="Arial" panose="020B0604020202020204" pitchFamily="34" charset="0"/>
              </a:rPr>
              <a:t>Darlithwyr</a:t>
            </a:r>
            <a:r>
              <a:rPr lang="en-US" dirty="0">
                <a:latin typeface="Arial" panose="020B0604020202020204" pitchFamily="34" charset="0"/>
                <a:cs typeface="Arial" panose="020B0604020202020204" pitchFamily="34" charset="0"/>
              </a:rPr>
              <a:t>/ </a:t>
            </a:r>
            <a:r>
              <a:rPr lang="en-US" dirty="0">
                <a:solidFill>
                  <a:schemeClr val="accent1">
                    <a:lumMod val="75000"/>
                  </a:schemeClr>
                </a:solidFill>
                <a:latin typeface="Arial" panose="020B0604020202020204" pitchFamily="34" charset="0"/>
                <a:cs typeface="Arial" panose="020B0604020202020204" pitchFamily="34" charset="0"/>
              </a:rPr>
              <a:t>Lecturer</a:t>
            </a:r>
          </a:p>
          <a:p>
            <a:r>
              <a:rPr lang="en-US" dirty="0" err="1">
                <a:latin typeface="Arial" panose="020B0604020202020204" pitchFamily="34" charset="0"/>
                <a:cs typeface="Arial" panose="020B0604020202020204" pitchFamily="34" charset="0"/>
              </a:rPr>
              <a:t>Llawlyfr</a:t>
            </a:r>
            <a:r>
              <a:rPr lang="en-US" dirty="0">
                <a:latin typeface="Arial" panose="020B0604020202020204" pitchFamily="34" charset="0"/>
                <a:cs typeface="Arial" panose="020B0604020202020204" pitchFamily="34" charset="0"/>
              </a:rPr>
              <a:t>/ </a:t>
            </a:r>
            <a:r>
              <a:rPr lang="en-US" dirty="0">
                <a:solidFill>
                  <a:schemeClr val="accent1">
                    <a:lumMod val="75000"/>
                  </a:schemeClr>
                </a:solidFill>
                <a:latin typeface="Arial" panose="020B0604020202020204" pitchFamily="34" charset="0"/>
                <a:cs typeface="Arial" panose="020B0604020202020204" pitchFamily="34" charset="0"/>
              </a:rPr>
              <a:t>Handbook</a:t>
            </a:r>
          </a:p>
          <a:p>
            <a:r>
              <a:rPr lang="en-US" dirty="0">
                <a:latin typeface="Arial" panose="020B0604020202020204" pitchFamily="34" charset="0"/>
                <a:cs typeface="Arial" panose="020B0604020202020204" pitchFamily="34" charset="0"/>
              </a:rPr>
              <a:t>Panopto/ </a:t>
            </a:r>
            <a:r>
              <a:rPr lang="en-US" dirty="0">
                <a:solidFill>
                  <a:schemeClr val="accent1">
                    <a:lumMod val="75000"/>
                  </a:schemeClr>
                </a:solidFill>
                <a:latin typeface="Arial" panose="020B0604020202020204" pitchFamily="34" charset="0"/>
                <a:cs typeface="Arial" panose="020B0604020202020204" pitchFamily="34" charset="0"/>
              </a:rPr>
              <a:t>Panopto</a:t>
            </a:r>
          </a:p>
          <a:p>
            <a:r>
              <a:rPr lang="en-US" dirty="0" err="1">
                <a:latin typeface="Arial" panose="020B0604020202020204" pitchFamily="34" charset="0"/>
                <a:cs typeface="Arial" panose="020B0604020202020204" pitchFamily="34" charset="0"/>
              </a:rPr>
              <a:t>Nodiadau</a:t>
            </a:r>
            <a:r>
              <a:rPr lang="en-US" dirty="0">
                <a:solidFill>
                  <a:schemeClr val="accent1">
                    <a:lumMod val="75000"/>
                  </a:schemeClr>
                </a:solidFill>
                <a:latin typeface="Arial" panose="020B0604020202020204" pitchFamily="34" charset="0"/>
                <a:cs typeface="Arial" panose="020B0604020202020204" pitchFamily="34" charset="0"/>
              </a:rPr>
              <a:t>/ Notes</a:t>
            </a:r>
          </a:p>
        </p:txBody>
      </p:sp>
    </p:spTree>
    <p:extLst>
      <p:ext uri="{BB962C8B-B14F-4D97-AF65-F5344CB8AC3E}">
        <p14:creationId xmlns:p14="http://schemas.microsoft.com/office/powerpoint/2010/main" val="1833869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B144-F6DC-B2CB-FB56-78E43DE82A32}"/>
              </a:ext>
            </a:extLst>
          </p:cNvPr>
          <p:cNvSpPr>
            <a:spLocks noGrp="1"/>
          </p:cNvSpPr>
          <p:nvPr>
            <p:ph type="title"/>
          </p:nvPr>
        </p:nvSpPr>
        <p:spPr/>
        <p:txBody>
          <a:bodyPr/>
          <a:lstStyle/>
          <a:p>
            <a:pPr algn="ctr"/>
            <a:r>
              <a:rPr lang="en-GB" b="1" dirty="0" err="1">
                <a:latin typeface="Arial" panose="020B0604020202020204" pitchFamily="34" charset="0"/>
                <a:cs typeface="Arial" panose="020B0604020202020204" pitchFamily="34" charset="0"/>
              </a:rPr>
              <a:t>Cwestiynau</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Questions</a:t>
            </a:r>
          </a:p>
        </p:txBody>
      </p:sp>
      <p:pic>
        <p:nvPicPr>
          <p:cNvPr id="2050" name="Picture 2" descr="6 Best Questions to Ask During a Job Interview | Inc.com">
            <a:extLst>
              <a:ext uri="{FF2B5EF4-FFF2-40B4-BE49-F238E27FC236}">
                <a16:creationId xmlns:a16="http://schemas.microsoft.com/office/drawing/2014/main" id="{765533DE-1534-BF65-C6B6-812A6688B8D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60322" y="1825625"/>
            <a:ext cx="64713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058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6FD92BA-4285-4B44-BA84-B007A3A5CF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3D1E7AD-E065-478F-9517-00DD7523CC59}">
  <ds:schemaRefs>
    <ds:schemaRef ds:uri="http://schemas.microsoft.com/sharepoint/v3/contenttype/forms"/>
  </ds:schemaRefs>
</ds:datastoreItem>
</file>

<file path=customXml/itemProps3.xml><?xml version="1.0" encoding="utf-8"?>
<ds:datastoreItem xmlns:ds="http://schemas.openxmlformats.org/officeDocument/2006/customXml" ds:itemID="{6D16700F-5435-4723-9042-49950882593C}">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2572</Words>
  <Application>Microsoft Office PowerPoint</Application>
  <PresentationFormat>Widescreen</PresentationFormat>
  <Paragraphs>292</Paragraphs>
  <Slides>31</Slides>
  <Notes>20</Notes>
  <HiddenSlides>0</HiddenSlides>
  <MMClips>0</MMClips>
  <ScaleCrop>false</ScaleCrop>
  <HeadingPairs>
    <vt:vector size="4" baseType="variant">
      <vt:variant>
        <vt:lpstr>Theme</vt:lpstr>
      </vt:variant>
      <vt:variant>
        <vt:i4>19</vt:i4>
      </vt:variant>
      <vt:variant>
        <vt:lpstr>Slide Titles</vt:lpstr>
      </vt:variant>
      <vt:variant>
        <vt:i4>31</vt:i4>
      </vt:variant>
    </vt:vector>
  </HeadingPairs>
  <TitlesOfParts>
    <vt:vector size="50"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Panopto Guidance for ECEY5006/C</vt:lpstr>
      <vt:lpstr>PowerPoint Presentation</vt:lpstr>
      <vt:lpstr>PowerPoint Presentation</vt:lpstr>
      <vt:lpstr>Gofynion lefel 5  Level 5 Requirements</vt:lpstr>
      <vt:lpstr>Deilliannau Dysgu</vt:lpstr>
      <vt:lpstr>PowerPoint Presentation</vt:lpstr>
      <vt:lpstr>Aseiniad           Assessment</vt:lpstr>
      <vt:lpstr>Y Dasg</vt:lpstr>
      <vt:lpstr>The Task</vt:lpstr>
      <vt:lpstr>Gofynion y dasg </vt:lpstr>
      <vt:lpstr>Requirements of the task</vt:lpstr>
      <vt:lpstr>Gofynion         Requirements </vt:lpstr>
      <vt:lpstr>Gofynion         Requirements </vt:lpstr>
      <vt:lpstr>Gofynion           Requirements</vt:lpstr>
      <vt:lpstr> Gofynion          Requirements</vt:lpstr>
      <vt:lpstr>Rhai syniadau: Eich Agenda Some ideas: Your Agenda</vt:lpstr>
      <vt:lpstr>Meini Prawf 1/ Marking Criteria 1</vt:lpstr>
      <vt:lpstr>Meini Prawf 2/ Marking Criteria 2</vt:lpstr>
      <vt:lpstr>Meini Prawf 3/ Marking Criteria 3</vt:lpstr>
      <vt:lpstr>Meini Prawf 4/ Marking Criteria 4</vt:lpstr>
      <vt:lpstr>Meini Prawf 5/ Marking Criteria 5</vt:lpstr>
      <vt:lpstr>Marciau Grŵp ac Unigol/ Group and Induvidual Marks</vt:lpstr>
      <vt:lpstr>Deallusrwydd Artiffisial  Artificial Intelligence</vt:lpstr>
      <vt:lpstr>Pwysig: Rhai pwyntiau ychwanegol  Important: Some additional points</vt:lpstr>
      <vt:lpstr>Heriau</vt:lpstr>
      <vt:lpstr>Challenges</vt:lpstr>
      <vt:lpstr>Cyflwyniadau Hwyr  Late Submissions</vt:lpstr>
      <vt:lpstr>Materion TGCh? ICT issues?</vt:lpstr>
      <vt:lpstr>Amgylchiadau Esgusodol (EC) Extenuating Circumstances (EC)</vt:lpstr>
      <vt:lpstr>Cefnogaeth/ Support</vt:lpstr>
      <vt:lpstr>Cwestiynau/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Natasha Young</cp:lastModifiedBy>
  <cp:revision>49</cp:revision>
  <dcterms:created xsi:type="dcterms:W3CDTF">2024-08-09T08:56:34Z</dcterms:created>
  <dcterms:modified xsi:type="dcterms:W3CDTF">2024-09-19T16:11:25Z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