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351" r:id="rId5"/>
    <p:sldId id="260" r:id="rId6"/>
    <p:sldId id="259" r:id="rId7"/>
    <p:sldId id="352" r:id="rId8"/>
    <p:sldId id="354" r:id="rId9"/>
    <p:sldId id="355" r:id="rId10"/>
    <p:sldId id="356" r:id="rId11"/>
    <p:sldId id="353" r:id="rId12"/>
    <p:sldId id="350"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070BE1-A555-4186-AF92-0779205CF773}" v="1" dt="2023-11-21T10:02:59.035"/>
    <p1510:client id="{B70B0250-0D1B-40E5-AC0F-7DEF3836C208}" v="24" dt="2023-11-20T20:05:09.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7" d="100"/>
          <a:sy n="67" d="100"/>
        </p:scale>
        <p:origin x="534"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B3070BE1-A555-4186-AF92-0779205CF773}"/>
    <pc:docChg chg="modSld">
      <pc:chgData name="Deborah Jenkins" userId="3cd02ba5-e528-4585-978d-4fde2b47730a" providerId="ADAL" clId="{B3070BE1-A555-4186-AF92-0779205CF773}" dt="2023-11-21T09:11:22.616" v="1" actId="729"/>
      <pc:docMkLst>
        <pc:docMk/>
      </pc:docMkLst>
      <pc:sldChg chg="mod modShow">
        <pc:chgData name="Deborah Jenkins" userId="3cd02ba5-e528-4585-978d-4fde2b47730a" providerId="ADAL" clId="{B3070BE1-A555-4186-AF92-0779205CF773}" dt="2023-11-21T09:11:20.530" v="0" actId="729"/>
        <pc:sldMkLst>
          <pc:docMk/>
          <pc:sldMk cId="2062854800" sldId="258"/>
        </pc:sldMkLst>
      </pc:sldChg>
      <pc:sldChg chg="mod modShow">
        <pc:chgData name="Deborah Jenkins" userId="3cd02ba5-e528-4585-978d-4fde2b47730a" providerId="ADAL" clId="{B3070BE1-A555-4186-AF92-0779205CF773}" dt="2023-11-21T09:11:22.616" v="1" actId="729"/>
        <pc:sldMkLst>
          <pc:docMk/>
          <pc:sldMk cId="2130076136" sldId="351"/>
        </pc:sldMkLst>
      </pc:sldChg>
    </pc:docChg>
  </pc:docChgLst>
  <pc:docChgLst>
    <pc:chgData name="Deborah Jenkins" userId="3cd02ba5-e528-4585-978d-4fde2b47730a" providerId="ADAL" clId="{B70B0250-0D1B-40E5-AC0F-7DEF3836C208}"/>
    <pc:docChg chg="undo redo custSel addSld modSld">
      <pc:chgData name="Deborah Jenkins" userId="3cd02ba5-e528-4585-978d-4fde2b47730a" providerId="ADAL" clId="{B70B0250-0D1B-40E5-AC0F-7DEF3836C208}" dt="2023-11-20T20:06:36.012" v="230" actId="27636"/>
      <pc:docMkLst>
        <pc:docMk/>
      </pc:docMkLst>
      <pc:sldChg chg="addSp delSp modSp mod setBg modClrScheme delDesignElem chgLayout">
        <pc:chgData name="Deborah Jenkins" userId="3cd02ba5-e528-4585-978d-4fde2b47730a" providerId="ADAL" clId="{B70B0250-0D1B-40E5-AC0F-7DEF3836C208}" dt="2023-11-20T19:24:10.956" v="30"/>
        <pc:sldMkLst>
          <pc:docMk/>
          <pc:sldMk cId="2440123445" sldId="256"/>
        </pc:sldMkLst>
        <pc:spChg chg="mod">
          <ac:chgData name="Deborah Jenkins" userId="3cd02ba5-e528-4585-978d-4fde2b47730a" providerId="ADAL" clId="{B70B0250-0D1B-40E5-AC0F-7DEF3836C208}" dt="2023-11-20T19:24:10.956" v="30"/>
          <ac:spMkLst>
            <pc:docMk/>
            <pc:sldMk cId="2440123445" sldId="256"/>
            <ac:spMk id="2" creationId="{428FC9BB-3987-A68C-254B-7B8F729B1784}"/>
          </ac:spMkLst>
        </pc:spChg>
        <pc:spChg chg="del mod">
          <ac:chgData name="Deborah Jenkins" userId="3cd02ba5-e528-4585-978d-4fde2b47730a" providerId="ADAL" clId="{B70B0250-0D1B-40E5-AC0F-7DEF3836C208}" dt="2023-11-20T19:23:53.590" v="25" actId="478"/>
          <ac:spMkLst>
            <pc:docMk/>
            <pc:sldMk cId="2440123445" sldId="256"/>
            <ac:spMk id="3" creationId="{F4FFA805-C1FF-AE25-C266-24FF9F24072E}"/>
          </ac:spMkLst>
        </pc:spChg>
        <pc:spChg chg="mod">
          <ac:chgData name="Deborah Jenkins" userId="3cd02ba5-e528-4585-978d-4fde2b47730a" providerId="ADAL" clId="{B70B0250-0D1B-40E5-AC0F-7DEF3836C208}" dt="2023-11-20T19:23:22.902" v="5" actId="26606"/>
          <ac:spMkLst>
            <pc:docMk/>
            <pc:sldMk cId="2440123445" sldId="256"/>
            <ac:spMk id="6" creationId="{8FB2F125-E23F-CC41-0BE1-69E7CF6C0044}"/>
          </ac:spMkLst>
        </pc:spChg>
        <pc:spChg chg="add del mod">
          <ac:chgData name="Deborah Jenkins" userId="3cd02ba5-e528-4585-978d-4fde2b47730a" providerId="ADAL" clId="{B70B0250-0D1B-40E5-AC0F-7DEF3836C208}" dt="2023-11-20T19:24:00.582" v="27" actId="478"/>
          <ac:spMkLst>
            <pc:docMk/>
            <pc:sldMk cId="2440123445" sldId="256"/>
            <ac:spMk id="7" creationId="{F32A398F-6B23-9A29-56F8-ED8E5B4F9AE5}"/>
          </ac:spMkLst>
        </pc:spChg>
        <pc:spChg chg="mod">
          <ac:chgData name="Deborah Jenkins" userId="3cd02ba5-e528-4585-978d-4fde2b47730a" providerId="ADAL" clId="{B70B0250-0D1B-40E5-AC0F-7DEF3836C208}" dt="2023-11-20T19:23:22.902" v="5" actId="26606"/>
          <ac:spMkLst>
            <pc:docMk/>
            <pc:sldMk cId="2440123445" sldId="256"/>
            <ac:spMk id="9" creationId="{19A9423C-8892-D741-1DED-E92DDBADCEE6}"/>
          </ac:spMkLst>
        </pc:spChg>
        <pc:spChg chg="add del mod">
          <ac:chgData name="Deborah Jenkins" userId="3cd02ba5-e528-4585-978d-4fde2b47730a" providerId="ADAL" clId="{B70B0250-0D1B-40E5-AC0F-7DEF3836C208}" dt="2023-11-20T19:24:02.293" v="28" actId="478"/>
          <ac:spMkLst>
            <pc:docMk/>
            <pc:sldMk cId="2440123445" sldId="256"/>
            <ac:spMk id="14" creationId="{44A13904-0E8F-5DA2-6BB6-CCB96B3C23ED}"/>
          </ac:spMkLst>
        </pc:spChg>
        <pc:spChg chg="del">
          <ac:chgData name="Deborah Jenkins" userId="3cd02ba5-e528-4585-978d-4fde2b47730a" providerId="ADAL" clId="{B70B0250-0D1B-40E5-AC0F-7DEF3836C208}" dt="2023-11-20T19:22:12.159" v="4"/>
          <ac:spMkLst>
            <pc:docMk/>
            <pc:sldMk cId="2440123445" sldId="256"/>
            <ac:spMk id="20" creationId="{823AC064-BC96-4F32-8AE1-B2FD38754823}"/>
          </ac:spMkLst>
        </pc:spChg>
        <pc:picChg chg="mod">
          <ac:chgData name="Deborah Jenkins" userId="3cd02ba5-e528-4585-978d-4fde2b47730a" providerId="ADAL" clId="{B70B0250-0D1B-40E5-AC0F-7DEF3836C208}" dt="2023-11-20T19:24:06.294" v="29" actId="14100"/>
          <ac:picMkLst>
            <pc:docMk/>
            <pc:sldMk cId="2440123445" sldId="256"/>
            <ac:picMk id="5" creationId="{1D0D5A9A-6B78-01F2-DD9C-4D5488ACBF0B}"/>
          </ac:picMkLst>
        </pc:picChg>
        <pc:picChg chg="mod">
          <ac:chgData name="Deborah Jenkins" userId="3cd02ba5-e528-4585-978d-4fde2b47730a" providerId="ADAL" clId="{B70B0250-0D1B-40E5-AC0F-7DEF3836C208}" dt="2023-11-20T19:23:22.902" v="5" actId="26606"/>
          <ac:picMkLst>
            <pc:docMk/>
            <pc:sldMk cId="2440123445" sldId="256"/>
            <ac:picMk id="8" creationId="{713B2DC5-7333-2231-77BC-1937DC91E49D}"/>
          </ac:picMkLst>
        </pc:picChg>
        <pc:cxnChg chg="del">
          <ac:chgData name="Deborah Jenkins" userId="3cd02ba5-e528-4585-978d-4fde2b47730a" providerId="ADAL" clId="{B70B0250-0D1B-40E5-AC0F-7DEF3836C208}" dt="2023-11-20T19:22:12.159" v="4"/>
          <ac:cxnSpMkLst>
            <pc:docMk/>
            <pc:sldMk cId="2440123445" sldId="256"/>
            <ac:cxnSpMk id="21" creationId="{7E7C77BC-7138-40B1-A15B-20F57A494629}"/>
          </ac:cxnSpMkLst>
        </pc:cxnChg>
        <pc:cxnChg chg="del">
          <ac:chgData name="Deborah Jenkins" userId="3cd02ba5-e528-4585-978d-4fde2b47730a" providerId="ADAL" clId="{B70B0250-0D1B-40E5-AC0F-7DEF3836C208}" dt="2023-11-20T19:22:12.159" v="4"/>
          <ac:cxnSpMkLst>
            <pc:docMk/>
            <pc:sldMk cId="2440123445" sldId="256"/>
            <ac:cxnSpMk id="22" creationId="{DB146403-F3D6-484B-B2ED-97F9565D0370}"/>
          </ac:cxnSpMkLst>
        </pc:cxnChg>
      </pc:sldChg>
      <pc:sldChg chg="delSp modSp mod setBg modClrScheme delDesignElem chgLayout">
        <pc:chgData name="Deborah Jenkins" userId="3cd02ba5-e528-4585-978d-4fde2b47730a" providerId="ADAL" clId="{B70B0250-0D1B-40E5-AC0F-7DEF3836C208}" dt="2023-11-20T19:24:17.782" v="32" actId="1076"/>
        <pc:sldMkLst>
          <pc:docMk/>
          <pc:sldMk cId="1368214443" sldId="257"/>
        </pc:sldMkLst>
        <pc:spChg chg="mod">
          <ac:chgData name="Deborah Jenkins" userId="3cd02ba5-e528-4585-978d-4fde2b47730a" providerId="ADAL" clId="{B70B0250-0D1B-40E5-AC0F-7DEF3836C208}" dt="2023-11-20T19:24:13.936" v="31" actId="26606"/>
          <ac:spMkLst>
            <pc:docMk/>
            <pc:sldMk cId="1368214443" sldId="257"/>
            <ac:spMk id="2" creationId="{DBA12134-357D-05ED-704B-72E392B39B5A}"/>
          </ac:spMkLst>
        </pc:spChg>
        <pc:spChg chg="mod">
          <ac:chgData name="Deborah Jenkins" userId="3cd02ba5-e528-4585-978d-4fde2b47730a" providerId="ADAL" clId="{B70B0250-0D1B-40E5-AC0F-7DEF3836C208}" dt="2023-11-20T19:24:13.936" v="31" actId="26606"/>
          <ac:spMkLst>
            <pc:docMk/>
            <pc:sldMk cId="1368214443" sldId="257"/>
            <ac:spMk id="3" creationId="{A1FA61E2-F5A8-F174-43B6-BEC47EB623CE}"/>
          </ac:spMkLst>
        </pc:spChg>
        <pc:spChg chg="del">
          <ac:chgData name="Deborah Jenkins" userId="3cd02ba5-e528-4585-978d-4fde2b47730a" providerId="ADAL" clId="{B70B0250-0D1B-40E5-AC0F-7DEF3836C208}" dt="2023-11-20T19:22:12.159" v="4"/>
          <ac:spMkLst>
            <pc:docMk/>
            <pc:sldMk cId="1368214443" sldId="257"/>
            <ac:spMk id="9" creationId="{F13C74B1-5B17-4795-BED0-7140497B445A}"/>
          </ac:spMkLst>
        </pc:spChg>
        <pc:spChg chg="del">
          <ac:chgData name="Deborah Jenkins" userId="3cd02ba5-e528-4585-978d-4fde2b47730a" providerId="ADAL" clId="{B70B0250-0D1B-40E5-AC0F-7DEF3836C208}" dt="2023-11-20T19:22:12.159" v="4"/>
          <ac:spMkLst>
            <pc:docMk/>
            <pc:sldMk cId="1368214443" sldId="257"/>
            <ac:spMk id="11" creationId="{D4974D33-8DC5-464E-8C6D-BE58F0669C17}"/>
          </ac:spMkLst>
        </pc:spChg>
        <pc:picChg chg="mod">
          <ac:chgData name="Deborah Jenkins" userId="3cd02ba5-e528-4585-978d-4fde2b47730a" providerId="ADAL" clId="{B70B0250-0D1B-40E5-AC0F-7DEF3836C208}" dt="2023-11-20T19:24:17.782" v="32" actId="1076"/>
          <ac:picMkLst>
            <pc:docMk/>
            <pc:sldMk cId="1368214443" sldId="257"/>
            <ac:picMk id="4" creationId="{D8584C3D-B677-B0C6-BF92-AF3221F88F6B}"/>
          </ac:picMkLst>
        </pc:picChg>
      </pc:sldChg>
      <pc:sldChg chg="modSp mod">
        <pc:chgData name="Deborah Jenkins" userId="3cd02ba5-e528-4585-978d-4fde2b47730a" providerId="ADAL" clId="{B70B0250-0D1B-40E5-AC0F-7DEF3836C208}" dt="2023-11-20T19:34:49.366" v="55" actId="27636"/>
        <pc:sldMkLst>
          <pc:docMk/>
          <pc:sldMk cId="3146714330" sldId="259"/>
        </pc:sldMkLst>
        <pc:spChg chg="mod">
          <ac:chgData name="Deborah Jenkins" userId="3cd02ba5-e528-4585-978d-4fde2b47730a" providerId="ADAL" clId="{B70B0250-0D1B-40E5-AC0F-7DEF3836C208}" dt="2023-11-20T19:24:10.956" v="30"/>
          <ac:spMkLst>
            <pc:docMk/>
            <pc:sldMk cId="3146714330" sldId="259"/>
            <ac:spMk id="2" creationId="{D7E60CF3-DB17-9F92-AF0F-A6368F508F38}"/>
          </ac:spMkLst>
        </pc:spChg>
        <pc:spChg chg="mod">
          <ac:chgData name="Deborah Jenkins" userId="3cd02ba5-e528-4585-978d-4fde2b47730a" providerId="ADAL" clId="{B70B0250-0D1B-40E5-AC0F-7DEF3836C208}" dt="2023-11-20T19:34:49.366" v="55" actId="27636"/>
          <ac:spMkLst>
            <pc:docMk/>
            <pc:sldMk cId="3146714330" sldId="259"/>
            <ac:spMk id="3" creationId="{0746E357-985F-5454-7501-8D30BC50A46B}"/>
          </ac:spMkLst>
        </pc:spChg>
      </pc:sldChg>
      <pc:sldChg chg="modSp mod">
        <pc:chgData name="Deborah Jenkins" userId="3cd02ba5-e528-4585-978d-4fde2b47730a" providerId="ADAL" clId="{B70B0250-0D1B-40E5-AC0F-7DEF3836C208}" dt="2023-11-20T19:24:53.717" v="35" actId="1076"/>
        <pc:sldMkLst>
          <pc:docMk/>
          <pc:sldMk cId="2229024750" sldId="260"/>
        </pc:sldMkLst>
        <pc:spChg chg="mod">
          <ac:chgData name="Deborah Jenkins" userId="3cd02ba5-e528-4585-978d-4fde2b47730a" providerId="ADAL" clId="{B70B0250-0D1B-40E5-AC0F-7DEF3836C208}" dt="2023-11-20T19:24:10.956" v="30"/>
          <ac:spMkLst>
            <pc:docMk/>
            <pc:sldMk cId="2229024750" sldId="260"/>
            <ac:spMk id="2" creationId="{EB638C2C-5E2B-A060-402B-F9E3F8135780}"/>
          </ac:spMkLst>
        </pc:spChg>
        <pc:picChg chg="mod">
          <ac:chgData name="Deborah Jenkins" userId="3cd02ba5-e528-4585-978d-4fde2b47730a" providerId="ADAL" clId="{B70B0250-0D1B-40E5-AC0F-7DEF3836C208}" dt="2023-11-20T19:24:53.717" v="35" actId="1076"/>
          <ac:picMkLst>
            <pc:docMk/>
            <pc:sldMk cId="2229024750" sldId="260"/>
            <ac:picMk id="4" creationId="{76612C51-B890-AEBB-FC58-DB7F07AE183B}"/>
          </ac:picMkLst>
        </pc:picChg>
      </pc:sldChg>
      <pc:sldChg chg="addSp delSp modSp mod">
        <pc:chgData name="Deborah Jenkins" userId="3cd02ba5-e528-4585-978d-4fde2b47730a" providerId="ADAL" clId="{B70B0250-0D1B-40E5-AC0F-7DEF3836C208}" dt="2023-11-20T19:55:54.801" v="73" actId="2711"/>
        <pc:sldMkLst>
          <pc:docMk/>
          <pc:sldMk cId="4045647827" sldId="261"/>
        </pc:sldMkLst>
        <pc:spChg chg="mod">
          <ac:chgData name="Deborah Jenkins" userId="3cd02ba5-e528-4585-978d-4fde2b47730a" providerId="ADAL" clId="{B70B0250-0D1B-40E5-AC0F-7DEF3836C208}" dt="2023-11-20T19:24:10.956" v="30"/>
          <ac:spMkLst>
            <pc:docMk/>
            <pc:sldMk cId="4045647827" sldId="261"/>
            <ac:spMk id="2" creationId="{44615997-8186-F427-8C93-2AAC7E66CBE7}"/>
          </ac:spMkLst>
        </pc:spChg>
        <pc:spChg chg="del mod">
          <ac:chgData name="Deborah Jenkins" userId="3cd02ba5-e528-4585-978d-4fde2b47730a" providerId="ADAL" clId="{B70B0250-0D1B-40E5-AC0F-7DEF3836C208}" dt="2023-11-20T19:37:46.968" v="58"/>
          <ac:spMkLst>
            <pc:docMk/>
            <pc:sldMk cId="4045647827" sldId="261"/>
            <ac:spMk id="3" creationId="{EBEFE4D8-CF68-3245-B56E-C0017430B84F}"/>
          </ac:spMkLst>
        </pc:spChg>
        <pc:spChg chg="add mod">
          <ac:chgData name="Deborah Jenkins" userId="3cd02ba5-e528-4585-978d-4fde2b47730a" providerId="ADAL" clId="{B70B0250-0D1B-40E5-AC0F-7DEF3836C208}" dt="2023-11-20T19:55:54.801" v="73" actId="2711"/>
          <ac:spMkLst>
            <pc:docMk/>
            <pc:sldMk cId="4045647827" sldId="261"/>
            <ac:spMk id="6" creationId="{AB1D09BB-6C22-AD2A-EACE-2C358846CBB4}"/>
          </ac:spMkLst>
        </pc:spChg>
        <pc:picChg chg="add mod">
          <ac:chgData name="Deborah Jenkins" userId="3cd02ba5-e528-4585-978d-4fde2b47730a" providerId="ADAL" clId="{B70B0250-0D1B-40E5-AC0F-7DEF3836C208}" dt="2023-11-20T19:37:51.396" v="61" actId="1076"/>
          <ac:picMkLst>
            <pc:docMk/>
            <pc:sldMk cId="4045647827" sldId="261"/>
            <ac:picMk id="4" creationId="{6962FE84-C5D3-2F0C-87F4-0E16A8375A0B}"/>
          </ac:picMkLst>
        </pc:picChg>
      </pc:sldChg>
      <pc:sldChg chg="modSp">
        <pc:chgData name="Deborah Jenkins" userId="3cd02ba5-e528-4585-978d-4fde2b47730a" providerId="ADAL" clId="{B70B0250-0D1B-40E5-AC0F-7DEF3836C208}" dt="2023-11-20T19:24:10.956" v="30"/>
        <pc:sldMkLst>
          <pc:docMk/>
          <pc:sldMk cId="2241649820" sldId="350"/>
        </pc:sldMkLst>
        <pc:spChg chg="mod">
          <ac:chgData name="Deborah Jenkins" userId="3cd02ba5-e528-4585-978d-4fde2b47730a" providerId="ADAL" clId="{B70B0250-0D1B-40E5-AC0F-7DEF3836C208}" dt="2023-11-20T19:24:10.956" v="30"/>
          <ac:spMkLst>
            <pc:docMk/>
            <pc:sldMk cId="2241649820" sldId="350"/>
            <ac:spMk id="2" creationId="{647EF802-056F-49FF-B6E5-8159E3C43D3A}"/>
          </ac:spMkLst>
        </pc:spChg>
        <pc:spChg chg="mod">
          <ac:chgData name="Deborah Jenkins" userId="3cd02ba5-e528-4585-978d-4fde2b47730a" providerId="ADAL" clId="{B70B0250-0D1B-40E5-AC0F-7DEF3836C208}" dt="2023-11-20T19:24:10.956" v="30"/>
          <ac:spMkLst>
            <pc:docMk/>
            <pc:sldMk cId="2241649820" sldId="350"/>
            <ac:spMk id="3" creationId="{08F9659E-1A72-4C3E-BA55-F09D4B732B6E}"/>
          </ac:spMkLst>
        </pc:spChg>
      </pc:sldChg>
      <pc:sldChg chg="addSp modSp new mod">
        <pc:chgData name="Deborah Jenkins" userId="3cd02ba5-e528-4585-978d-4fde2b47730a" providerId="ADAL" clId="{B70B0250-0D1B-40E5-AC0F-7DEF3836C208}" dt="2023-11-20T19:36:05.057" v="57"/>
        <pc:sldMkLst>
          <pc:docMk/>
          <pc:sldMk cId="4149298369" sldId="352"/>
        </pc:sldMkLst>
        <pc:spChg chg="mod">
          <ac:chgData name="Deborah Jenkins" userId="3cd02ba5-e528-4585-978d-4fde2b47730a" providerId="ADAL" clId="{B70B0250-0D1B-40E5-AC0F-7DEF3836C208}" dt="2023-11-20T19:32:17.729" v="38"/>
          <ac:spMkLst>
            <pc:docMk/>
            <pc:sldMk cId="4149298369" sldId="352"/>
            <ac:spMk id="2" creationId="{C836823D-3F2F-14D0-7092-31A47360AF8C}"/>
          </ac:spMkLst>
        </pc:spChg>
        <pc:spChg chg="mod">
          <ac:chgData name="Deborah Jenkins" userId="3cd02ba5-e528-4585-978d-4fde2b47730a" providerId="ADAL" clId="{B70B0250-0D1B-40E5-AC0F-7DEF3836C208}" dt="2023-11-20T19:36:05.057" v="57"/>
          <ac:spMkLst>
            <pc:docMk/>
            <pc:sldMk cId="4149298369" sldId="352"/>
            <ac:spMk id="3" creationId="{95C55362-8364-34F4-F2E3-58CF99ABDEA7}"/>
          </ac:spMkLst>
        </pc:spChg>
        <pc:picChg chg="add mod">
          <ac:chgData name="Deborah Jenkins" userId="3cd02ba5-e528-4585-978d-4fde2b47730a" providerId="ADAL" clId="{B70B0250-0D1B-40E5-AC0F-7DEF3836C208}" dt="2023-11-20T19:32:40.374" v="40" actId="1076"/>
          <ac:picMkLst>
            <pc:docMk/>
            <pc:sldMk cId="4149298369" sldId="352"/>
            <ac:picMk id="4" creationId="{6B99C857-FF68-5672-E19D-144151D347A2}"/>
          </ac:picMkLst>
        </pc:picChg>
      </pc:sldChg>
      <pc:sldChg chg="addSp modSp new mod modClrScheme chgLayout">
        <pc:chgData name="Deborah Jenkins" userId="3cd02ba5-e528-4585-978d-4fde2b47730a" providerId="ADAL" clId="{B70B0250-0D1B-40E5-AC0F-7DEF3836C208}" dt="2023-11-20T19:58:23.813" v="93" actId="1076"/>
        <pc:sldMkLst>
          <pc:docMk/>
          <pc:sldMk cId="1085235962" sldId="353"/>
        </pc:sldMkLst>
        <pc:spChg chg="mod">
          <ac:chgData name="Deborah Jenkins" userId="3cd02ba5-e528-4585-978d-4fde2b47730a" providerId="ADAL" clId="{B70B0250-0D1B-40E5-AC0F-7DEF3836C208}" dt="2023-11-20T19:58:19.087" v="92" actId="26606"/>
          <ac:spMkLst>
            <pc:docMk/>
            <pc:sldMk cId="1085235962" sldId="353"/>
            <ac:spMk id="2" creationId="{FE729140-B350-9C8E-A0CE-D34B0546D6E1}"/>
          </ac:spMkLst>
        </pc:spChg>
        <pc:spChg chg="mod">
          <ac:chgData name="Deborah Jenkins" userId="3cd02ba5-e528-4585-978d-4fde2b47730a" providerId="ADAL" clId="{B70B0250-0D1B-40E5-AC0F-7DEF3836C208}" dt="2023-11-20T19:58:19.087" v="92" actId="26606"/>
          <ac:spMkLst>
            <pc:docMk/>
            <pc:sldMk cId="1085235962" sldId="353"/>
            <ac:spMk id="3" creationId="{9DE32A8F-E296-0CDE-318A-999449CC6CE6}"/>
          </ac:spMkLst>
        </pc:spChg>
        <pc:picChg chg="add mod">
          <ac:chgData name="Deborah Jenkins" userId="3cd02ba5-e528-4585-978d-4fde2b47730a" providerId="ADAL" clId="{B70B0250-0D1B-40E5-AC0F-7DEF3836C208}" dt="2023-11-20T19:58:23.813" v="93" actId="1076"/>
          <ac:picMkLst>
            <pc:docMk/>
            <pc:sldMk cId="1085235962" sldId="353"/>
            <ac:picMk id="4" creationId="{1C4E6235-D5F2-D217-37A2-30EF4F689B3E}"/>
          </ac:picMkLst>
        </pc:picChg>
      </pc:sldChg>
      <pc:sldChg chg="modSp new mod modAnim">
        <pc:chgData name="Deborah Jenkins" userId="3cd02ba5-e528-4585-978d-4fde2b47730a" providerId="ADAL" clId="{B70B0250-0D1B-40E5-AC0F-7DEF3836C208}" dt="2023-11-20T20:03:17.261" v="187" actId="403"/>
        <pc:sldMkLst>
          <pc:docMk/>
          <pc:sldMk cId="3130717284" sldId="354"/>
        </pc:sldMkLst>
        <pc:spChg chg="mod">
          <ac:chgData name="Deborah Jenkins" userId="3cd02ba5-e528-4585-978d-4fde2b47730a" providerId="ADAL" clId="{B70B0250-0D1B-40E5-AC0F-7DEF3836C208}" dt="2023-11-20T20:01:26.860" v="151" actId="1076"/>
          <ac:spMkLst>
            <pc:docMk/>
            <pc:sldMk cId="3130717284" sldId="354"/>
            <ac:spMk id="2" creationId="{354833C5-3E51-ED41-85C5-3763924CAAED}"/>
          </ac:spMkLst>
        </pc:spChg>
        <pc:spChg chg="mod">
          <ac:chgData name="Deborah Jenkins" userId="3cd02ba5-e528-4585-978d-4fde2b47730a" providerId="ADAL" clId="{B70B0250-0D1B-40E5-AC0F-7DEF3836C208}" dt="2023-11-20T20:03:17.261" v="187" actId="403"/>
          <ac:spMkLst>
            <pc:docMk/>
            <pc:sldMk cId="3130717284" sldId="354"/>
            <ac:spMk id="3" creationId="{135FE5A8-30FF-762B-9439-5701D5F0DBA3}"/>
          </ac:spMkLst>
        </pc:spChg>
      </pc:sldChg>
      <pc:sldChg chg="delSp modSp new mod">
        <pc:chgData name="Deborah Jenkins" userId="3cd02ba5-e528-4585-978d-4fde2b47730a" providerId="ADAL" clId="{B70B0250-0D1B-40E5-AC0F-7DEF3836C208}" dt="2023-11-20T20:04:26.341" v="199" actId="20577"/>
        <pc:sldMkLst>
          <pc:docMk/>
          <pc:sldMk cId="2769041843" sldId="355"/>
        </pc:sldMkLst>
        <pc:spChg chg="del">
          <ac:chgData name="Deborah Jenkins" userId="3cd02ba5-e528-4585-978d-4fde2b47730a" providerId="ADAL" clId="{B70B0250-0D1B-40E5-AC0F-7DEF3836C208}" dt="2023-11-20T20:04:00.402" v="191" actId="478"/>
          <ac:spMkLst>
            <pc:docMk/>
            <pc:sldMk cId="2769041843" sldId="355"/>
            <ac:spMk id="2" creationId="{5AA62753-93FE-EC24-19DB-D605830C3876}"/>
          </ac:spMkLst>
        </pc:spChg>
        <pc:spChg chg="mod">
          <ac:chgData name="Deborah Jenkins" userId="3cd02ba5-e528-4585-978d-4fde2b47730a" providerId="ADAL" clId="{B70B0250-0D1B-40E5-AC0F-7DEF3836C208}" dt="2023-11-20T20:04:26.341" v="199" actId="20577"/>
          <ac:spMkLst>
            <pc:docMk/>
            <pc:sldMk cId="2769041843" sldId="355"/>
            <ac:spMk id="3" creationId="{A875EF1F-D363-E2A4-2416-61806E7365B3}"/>
          </ac:spMkLst>
        </pc:spChg>
      </pc:sldChg>
      <pc:sldChg chg="delSp modSp new mod">
        <pc:chgData name="Deborah Jenkins" userId="3cd02ba5-e528-4585-978d-4fde2b47730a" providerId="ADAL" clId="{B70B0250-0D1B-40E5-AC0F-7DEF3836C208}" dt="2023-11-20T20:06:36.012" v="230" actId="27636"/>
        <pc:sldMkLst>
          <pc:docMk/>
          <pc:sldMk cId="3249227680" sldId="356"/>
        </pc:sldMkLst>
        <pc:spChg chg="del">
          <ac:chgData name="Deborah Jenkins" userId="3cd02ba5-e528-4585-978d-4fde2b47730a" providerId="ADAL" clId="{B70B0250-0D1B-40E5-AC0F-7DEF3836C208}" dt="2023-11-20T20:04:54.774" v="203" actId="478"/>
          <ac:spMkLst>
            <pc:docMk/>
            <pc:sldMk cId="3249227680" sldId="356"/>
            <ac:spMk id="2" creationId="{8B3C391C-193F-C023-BE0F-0EED3BDE5432}"/>
          </ac:spMkLst>
        </pc:spChg>
        <pc:spChg chg="mod">
          <ac:chgData name="Deborah Jenkins" userId="3cd02ba5-e528-4585-978d-4fde2b47730a" providerId="ADAL" clId="{B70B0250-0D1B-40E5-AC0F-7DEF3836C208}" dt="2023-11-20T20:06:36.012" v="230" actId="27636"/>
          <ac:spMkLst>
            <pc:docMk/>
            <pc:sldMk cId="3249227680" sldId="356"/>
            <ac:spMk id="3" creationId="{244D8C97-DEC5-0679-7C2E-71EB325BB71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688368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720644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63386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581259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76947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2064777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771528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058720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3131843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131714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03797A05-B3C6-4AA9-A0A2-ECA46FDBE2F5}" type="slidenum">
              <a:rPr lang="en-GB" smtClean="0"/>
              <a:t>‹#›</a:t>
            </a:fld>
            <a:endParaRPr lang="en-GB"/>
          </a:p>
        </p:txBody>
      </p:sp>
    </p:spTree>
    <p:extLst>
      <p:ext uri="{BB962C8B-B14F-4D97-AF65-F5344CB8AC3E}">
        <p14:creationId xmlns:p14="http://schemas.microsoft.com/office/powerpoint/2010/main" val="1933843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26356-C0CE-4F15-AEFB-3E9E523CCBBF}" type="datetimeFigureOut">
              <a:rPr lang="en-GB" smtClean="0"/>
              <a:t>21/11/2023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797A05-B3C6-4AA9-A0A2-ECA46FDBE2F5}" type="slidenum">
              <a:rPr lang="en-GB" smtClean="0"/>
              <a:t>‹#›</a:t>
            </a:fld>
            <a:endParaRPr lang="en-GB"/>
          </a:p>
        </p:txBody>
      </p:sp>
    </p:spTree>
    <p:extLst>
      <p:ext uri="{BB962C8B-B14F-4D97-AF65-F5344CB8AC3E}">
        <p14:creationId xmlns:p14="http://schemas.microsoft.com/office/powerpoint/2010/main" val="18627638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englishwithoutend.blogspot.com/" TargetMode="External"/><Relationship Id="rId7" Type="http://schemas.openxmlformats.org/officeDocument/2006/relationships/hyperlink" Target="https://creativecommons.org/licenses/by/3.0/" TargetMode="External"/><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hyperlink" Target="https://creativecommons.org/licenses/by-nc-nd/3.0/" TargetMode="External"/><Relationship Id="rId5" Type="http://schemas.openxmlformats.org/officeDocument/2006/relationships/hyperlink" Target="https://blocs.xtec.cat/goingreen/2020/04/" TargetMode="Externa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tech.co/news/big-tech-climate-action-change-greenwashing-2020-02#:~:text=Updated%20on%20February%2021%2C%202020%20This%20week%2C%20Jeff,greenwashing%20its%20image%20rather%20than%20enacting%20real%20change"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onlinelibrary.wiley.com/doi/full/10.1002/sd.235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ON_wVykiVL0?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file:///C:\Users\deborah.jenkins\Downloads\Constructing%20sustainable%20tourism%20development%20The%202030%20agenda%20and%20the%20managerial%20ecology%20of%20sustainable%20tourism.pdf" TargetMode="External"/><Relationship Id="rId2" Type="http://schemas.openxmlformats.org/officeDocument/2006/relationships/hyperlink" Target="file:///C:\Users\deborah.jenkins\Downloads\Case-study%20Rastafari%20Indigenous%20Village%20-%20Tourism%20Project.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ttc.org/global-summit-2023-rwanda/on-demand-sessions-day-1?utm_source=ActiveCampaign&amp;utm_medium=email&amp;utm_content=Have+you+watched+WTTC+s+23rd+Global+Summit%3F&amp;utm_campaign=On-Demand%3A+GS+Rwanda+-+21+Nov+202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ebunwto.s3-eu-west-1.amazonaws.com/2019-08/summaryview_UNWTO-Study-on-Tourism-and-Intangible-Cultural-Heritage.pdf" TargetMode="External"/><Relationship Id="rId2" Type="http://schemas.openxmlformats.org/officeDocument/2006/relationships/hyperlink" Target="https://www.unwto.org/tourism-and-cultu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C9BB-3987-A68C-254B-7B8F729B1784}"/>
              </a:ext>
            </a:extLst>
          </p:cNvPr>
          <p:cNvSpPr>
            <a:spLocks noGrp="1"/>
          </p:cNvSpPr>
          <p:nvPr>
            <p:ph type="title"/>
          </p:nvPr>
        </p:nvSpPr>
        <p:spPr/>
        <p:txBody>
          <a:bodyPr anchor="ctr">
            <a:normAutofit/>
          </a:bodyPr>
          <a:lstStyle/>
          <a:p>
            <a:r>
              <a:rPr lang="en-GB" dirty="0"/>
              <a:t>Sustainable Tourism &amp; Events  </a:t>
            </a:r>
          </a:p>
        </p:txBody>
      </p:sp>
      <p:pic>
        <p:nvPicPr>
          <p:cNvPr id="5" name="Picture 4" descr="A picture containing map&#10;&#10;Description automatically generated">
            <a:extLst>
              <a:ext uri="{FF2B5EF4-FFF2-40B4-BE49-F238E27FC236}">
                <a16:creationId xmlns:a16="http://schemas.microsoft.com/office/drawing/2014/main" id="{1D0D5A9A-6B78-01F2-DD9C-4D5488ACBF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9788" y="2364580"/>
            <a:ext cx="5157787" cy="3272235"/>
          </a:xfrm>
          <a:prstGeom prst="rect">
            <a:avLst/>
          </a:prstGeom>
          <a:noFill/>
        </p:spPr>
      </p:pic>
      <p:pic>
        <p:nvPicPr>
          <p:cNvPr id="8" name="Picture 7" descr="Icon&#10;&#10;Description automatically generated with low confidence">
            <a:extLst>
              <a:ext uri="{FF2B5EF4-FFF2-40B4-BE49-F238E27FC236}">
                <a16:creationId xmlns:a16="http://schemas.microsoft.com/office/drawing/2014/main" id="{713B2DC5-7333-2231-77BC-1937DC91E4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2200" y="3058051"/>
            <a:ext cx="5183188" cy="2578636"/>
          </a:xfrm>
          <a:prstGeom prst="rect">
            <a:avLst/>
          </a:prstGeom>
          <a:noFill/>
        </p:spPr>
      </p:pic>
      <p:sp>
        <p:nvSpPr>
          <p:cNvPr id="6" name="TextBox 5">
            <a:extLst>
              <a:ext uri="{FF2B5EF4-FFF2-40B4-BE49-F238E27FC236}">
                <a16:creationId xmlns:a16="http://schemas.microsoft.com/office/drawing/2014/main" id="{8FB2F125-E23F-CC41-0BE1-69E7CF6C0044}"/>
              </a:ext>
            </a:extLst>
          </p:cNvPr>
          <p:cNvSpPr txBox="1"/>
          <p:nvPr/>
        </p:nvSpPr>
        <p:spPr>
          <a:xfrm>
            <a:off x="3538248" y="543676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englishwithoutend.blogspot.c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19A9423C-8892-D741-1DED-E92DDBADCEE6}"/>
              </a:ext>
            </a:extLst>
          </p:cNvPr>
          <p:cNvSpPr txBox="1"/>
          <p:nvPr/>
        </p:nvSpPr>
        <p:spPr>
          <a:xfrm>
            <a:off x="9168572" y="5436632"/>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locs.xtec.cat/goingreen/2020/0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440123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2134-357D-05ED-704B-72E392B39B5A}"/>
              </a:ext>
            </a:extLst>
          </p:cNvPr>
          <p:cNvSpPr>
            <a:spLocks noGrp="1"/>
          </p:cNvSpPr>
          <p:nvPr>
            <p:ph type="title"/>
          </p:nvPr>
        </p:nvSpPr>
        <p:spPr>
          <a:xfrm>
            <a:off x="838200" y="365125"/>
            <a:ext cx="10515600" cy="1325563"/>
          </a:xfrm>
        </p:spPr>
        <p:txBody>
          <a:bodyPr anchor="ctr">
            <a:normAutofit/>
          </a:bodyPr>
          <a:lstStyle/>
          <a:p>
            <a:r>
              <a:rPr lang="en-GB" b="1"/>
              <a:t>Big Tech and Climate Action – Real Change or Greenwashing?</a:t>
            </a:r>
          </a:p>
        </p:txBody>
      </p:sp>
      <p:sp>
        <p:nvSpPr>
          <p:cNvPr id="3" name="Content Placeholder 2">
            <a:extLst>
              <a:ext uri="{FF2B5EF4-FFF2-40B4-BE49-F238E27FC236}">
                <a16:creationId xmlns:a16="http://schemas.microsoft.com/office/drawing/2014/main" id="{A1FA61E2-F5A8-F174-43B6-BEC47EB623CE}"/>
              </a:ext>
            </a:extLst>
          </p:cNvPr>
          <p:cNvSpPr>
            <a:spLocks noGrp="1"/>
          </p:cNvSpPr>
          <p:nvPr>
            <p:ph sz="half" idx="1"/>
          </p:nvPr>
        </p:nvSpPr>
        <p:spPr>
          <a:xfrm>
            <a:off x="838200" y="1825625"/>
            <a:ext cx="5181600" cy="4351338"/>
          </a:xfrm>
        </p:spPr>
        <p:txBody>
          <a:bodyPr>
            <a:normAutofit/>
          </a:bodyPr>
          <a:lstStyle/>
          <a:p>
            <a:r>
              <a:rPr lang="en-GB">
                <a:hlinkClick r:id="rId2"/>
              </a:rPr>
              <a:t>https://tech.co/news/big-tech-climate-action-change-greenwashing-2020-02#:~:text=Updated%20on%20February%2021%2C%202020%20This%20week%2C%20Jeff,greenwashing%20its%20image%20rather%20than%20enacting%20real%20change</a:t>
            </a:r>
            <a:r>
              <a:rPr lang="en-GB"/>
              <a:t>.</a:t>
            </a:r>
          </a:p>
          <a:p>
            <a:endParaRPr lang="en-GB"/>
          </a:p>
          <a:p>
            <a:endParaRPr lang="en-GB"/>
          </a:p>
        </p:txBody>
      </p:sp>
      <p:pic>
        <p:nvPicPr>
          <p:cNvPr id="4" name="Picture 3" descr="A person holding a cell phone&#10;&#10;Description automatically generated with medium confidence">
            <a:extLst>
              <a:ext uri="{FF2B5EF4-FFF2-40B4-BE49-F238E27FC236}">
                <a16:creationId xmlns:a16="http://schemas.microsoft.com/office/drawing/2014/main" id="{D8584C3D-B677-B0C6-BF92-AF3221F88F6B}"/>
              </a:ext>
            </a:extLst>
          </p:cNvPr>
          <p:cNvPicPr>
            <a:picLocks noChangeAspect="1"/>
          </p:cNvPicPr>
          <p:nvPr/>
        </p:nvPicPr>
        <p:blipFill rotWithShape="1">
          <a:blip r:embed="rId3"/>
          <a:srcRect l="24144" r="8576" b="2"/>
          <a:stretch/>
        </p:blipFill>
        <p:spPr>
          <a:xfrm>
            <a:off x="7072313" y="1375569"/>
            <a:ext cx="5181600" cy="4351338"/>
          </a:xfrm>
          <a:prstGeom prst="rect">
            <a:avLst/>
          </a:prstGeom>
          <a:noFill/>
        </p:spPr>
      </p:pic>
    </p:spTree>
    <p:extLst>
      <p:ext uri="{BB962C8B-B14F-4D97-AF65-F5344CB8AC3E}">
        <p14:creationId xmlns:p14="http://schemas.microsoft.com/office/powerpoint/2010/main" val="1368214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2033-6932-FA82-0937-139E7EA71392}"/>
              </a:ext>
            </a:extLst>
          </p:cNvPr>
          <p:cNvSpPr>
            <a:spLocks noGrp="1"/>
          </p:cNvSpPr>
          <p:nvPr>
            <p:ph type="title"/>
          </p:nvPr>
        </p:nvSpPr>
        <p:spPr>
          <a:xfrm>
            <a:off x="608197" y="129514"/>
            <a:ext cx="10515600" cy="768058"/>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EBC8AA22-7E52-E1C7-8F3E-EA59B1A60533}"/>
              </a:ext>
            </a:extLst>
          </p:cNvPr>
          <p:cNvSpPr>
            <a:spLocks noGrp="1"/>
          </p:cNvSpPr>
          <p:nvPr>
            <p:ph idx="1"/>
          </p:nvPr>
        </p:nvSpPr>
        <p:spPr>
          <a:xfrm>
            <a:off x="692345" y="1133184"/>
            <a:ext cx="10515600" cy="5724816"/>
          </a:xfrm>
        </p:spPr>
        <p:txBody>
          <a:bodyPr>
            <a:normAutofit fontScale="77500" lnSpcReduction="20000"/>
          </a:bodyPr>
          <a:lstStyle/>
          <a:p>
            <a:r>
              <a:rPr lang="en-GB" dirty="0"/>
              <a:t>How attitudes differ from culture to culture towards time, gender, uncertainty avoidance, the perception of power, high/low context communication. </a:t>
            </a:r>
          </a:p>
          <a:p>
            <a:r>
              <a:rPr lang="en-GB" dirty="0"/>
              <a:t>Hofstede’s cultural dimensions are still valid today, supported by the recent GLOBE study. It can be concluded that </a:t>
            </a:r>
            <a:r>
              <a:rPr lang="en-GB" b="1" dirty="0"/>
              <a:t>cultures have different learned values and norms which can determine actions and play a significant role in influencing business outcomes. </a:t>
            </a:r>
          </a:p>
          <a:p>
            <a:r>
              <a:rPr lang="en-GB" b="0" i="0" dirty="0">
                <a:solidFill>
                  <a:srgbClr val="202124"/>
                </a:solidFill>
                <a:effectLst/>
                <a:latin typeface="arial" panose="020B0604020202020204" pitchFamily="34" charset="0"/>
              </a:rPr>
              <a:t>It shows the effects of a society's culture on the values of its members, and how these values relate to behaviour, using a structure derived from factor analysis.</a:t>
            </a:r>
            <a:endParaRPr lang="en-GB" b="1" dirty="0"/>
          </a:p>
          <a:p>
            <a:r>
              <a:rPr lang="en-GB" dirty="0"/>
              <a:t>National culture has been shown to impact on major business activities, from capital structure to group performance (Leung et al, 2005). Cultural awareness can lead to greater success of international business ventures and lack of it can just as well lead to their failure (Dowling et al, 2008: 57). </a:t>
            </a:r>
          </a:p>
          <a:p>
            <a:r>
              <a:rPr lang="en-GB" dirty="0"/>
              <a:t>Power distance defines how social inequality is perceived and accepted in different cultures. Hofstede (1997) explains how in high power distance cultures children are raised with a great emphasis on respecting elders, which is carried through to adulthood. Therefore organisations are more centralised, employees prefer a more autocratic leadership style where subordinates are expected to be told what to do and there are wide wage gaps in the hierarchical structure. On the other hand, in low power distance cultures inequality is not desired, employees prefer to be consulted with regards to decision making and thus prefer a more resourceful and democratic leader.</a:t>
            </a:r>
          </a:p>
        </p:txBody>
      </p:sp>
    </p:spTree>
    <p:extLst>
      <p:ext uri="{BB962C8B-B14F-4D97-AF65-F5344CB8AC3E}">
        <p14:creationId xmlns:p14="http://schemas.microsoft.com/office/powerpoint/2010/main" val="206285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9E61-03B3-1158-9BC0-DC594F0F3E41}"/>
              </a:ext>
            </a:extLst>
          </p:cNvPr>
          <p:cNvSpPr>
            <a:spLocks noGrp="1"/>
          </p:cNvSpPr>
          <p:nvPr>
            <p:ph type="title"/>
          </p:nvPr>
        </p:nvSpPr>
        <p:spPr>
          <a:xfrm>
            <a:off x="788193" y="0"/>
            <a:ext cx="10515600" cy="1325563"/>
          </a:xfrm>
        </p:spPr>
        <p:txBody>
          <a:bodyPr>
            <a:normAutofit/>
          </a:bodyPr>
          <a:lstStyle/>
          <a:p>
            <a:r>
              <a:rPr lang="en-GB" sz="3600" dirty="0" err="1"/>
              <a:t>Hostede’s</a:t>
            </a:r>
            <a:r>
              <a:rPr lang="en-GB" sz="3600" dirty="0"/>
              <a:t> 5 dimensions of intercultural communication </a:t>
            </a:r>
          </a:p>
        </p:txBody>
      </p:sp>
      <p:sp>
        <p:nvSpPr>
          <p:cNvPr id="3" name="Content Placeholder 2">
            <a:extLst>
              <a:ext uri="{FF2B5EF4-FFF2-40B4-BE49-F238E27FC236}">
                <a16:creationId xmlns:a16="http://schemas.microsoft.com/office/drawing/2014/main" id="{0A5328D5-794B-D83D-B548-7F6568513BB9}"/>
              </a:ext>
            </a:extLst>
          </p:cNvPr>
          <p:cNvSpPr>
            <a:spLocks noGrp="1"/>
          </p:cNvSpPr>
          <p:nvPr>
            <p:ph idx="1"/>
          </p:nvPr>
        </p:nvSpPr>
        <p:spPr>
          <a:xfrm>
            <a:off x="788193" y="1059259"/>
            <a:ext cx="10515600" cy="5713016"/>
          </a:xfrm>
        </p:spPr>
        <p:txBody>
          <a:bodyPr>
            <a:normAutofit fontScale="25000" lnSpcReduction="20000"/>
          </a:bodyPr>
          <a:lstStyle/>
          <a:p>
            <a:pPr>
              <a:lnSpc>
                <a:spcPct val="120000"/>
              </a:lnSpc>
            </a:pPr>
            <a:r>
              <a:rPr lang="en-GB" sz="6400" dirty="0"/>
              <a:t>Individualism (versus collectivism) is the preference of people to belong to a loosely knit society where importance is placed on the self and autonomy.</a:t>
            </a:r>
          </a:p>
          <a:p>
            <a:pPr>
              <a:lnSpc>
                <a:spcPct val="120000"/>
              </a:lnSpc>
            </a:pPr>
            <a:r>
              <a:rPr lang="en-GB" sz="6400" dirty="0"/>
              <a:t> In opposition</a:t>
            </a:r>
            <a:r>
              <a:rPr lang="en-GB" sz="6400" b="1" dirty="0"/>
              <a:t>, collectivist structures </a:t>
            </a:r>
            <a:r>
              <a:rPr lang="en-GB" sz="6400" dirty="0"/>
              <a:t>place importance on interdependent social units such as the family, rather than on the self.</a:t>
            </a:r>
          </a:p>
          <a:p>
            <a:pPr>
              <a:lnSpc>
                <a:spcPct val="120000"/>
              </a:lnSpc>
            </a:pPr>
            <a:r>
              <a:rPr lang="en-GB" sz="6400" dirty="0"/>
              <a:t> In </a:t>
            </a:r>
            <a:r>
              <a:rPr lang="en-GB" sz="6400" b="1" dirty="0"/>
              <a:t>individualist societies</a:t>
            </a:r>
            <a:r>
              <a:rPr lang="en-GB" sz="6400" dirty="0"/>
              <a:t>, employees require the freedom to work independently and desire challenging work (which is more important than personal relationships) that will help them reach self-actualisation.</a:t>
            </a:r>
          </a:p>
          <a:p>
            <a:pPr>
              <a:lnSpc>
                <a:spcPct val="120000"/>
              </a:lnSpc>
            </a:pPr>
            <a:r>
              <a:rPr lang="en-GB" sz="6400" b="1" dirty="0"/>
              <a:t>In collectivist cultures</a:t>
            </a:r>
            <a:r>
              <a:rPr lang="en-GB" sz="6400" dirty="0"/>
              <a:t>, unquestioned management structures are responsible for the organisation of teams of employees and the cohesion of the collective. </a:t>
            </a:r>
          </a:p>
          <a:p>
            <a:pPr>
              <a:lnSpc>
                <a:spcPct val="120000"/>
              </a:lnSpc>
            </a:pPr>
            <a:r>
              <a:rPr lang="en-GB" sz="6400" dirty="0"/>
              <a:t>According to </a:t>
            </a:r>
            <a:r>
              <a:rPr lang="en-GB" sz="6400" b="1" dirty="0"/>
              <a:t>Hofstede, masculinity represents </a:t>
            </a:r>
            <a:r>
              <a:rPr lang="en-GB" sz="6400" dirty="0"/>
              <a:t>cultures with distinct gender roles where men focus on success, competition and rewards while women focus on tender values such as quality of life and modesty. </a:t>
            </a:r>
          </a:p>
          <a:p>
            <a:pPr>
              <a:lnSpc>
                <a:spcPct val="120000"/>
              </a:lnSpc>
            </a:pPr>
            <a:r>
              <a:rPr lang="en-GB" sz="6400" b="1" dirty="0"/>
              <a:t>Femininity represents </a:t>
            </a:r>
            <a:r>
              <a:rPr lang="en-GB" sz="6400" dirty="0"/>
              <a:t>cultures where gender roles overlap. </a:t>
            </a:r>
          </a:p>
          <a:p>
            <a:pPr>
              <a:lnSpc>
                <a:spcPct val="120000"/>
              </a:lnSpc>
            </a:pPr>
            <a:r>
              <a:rPr lang="en-GB" sz="6400" dirty="0"/>
              <a:t>In masculine cultures managers are defined as more assertive and decisive, whereas feminine cultures breed more intuitive managers who negotiate disputes and encourage participation in decisions. </a:t>
            </a:r>
          </a:p>
          <a:p>
            <a:pPr>
              <a:lnSpc>
                <a:spcPct val="120000"/>
              </a:lnSpc>
            </a:pPr>
            <a:r>
              <a:rPr lang="en-GB" sz="6400" b="1" dirty="0"/>
              <a:t>Uncertainty avoidance </a:t>
            </a:r>
            <a:r>
              <a:rPr lang="en-GB" sz="6400" dirty="0"/>
              <a:t>is the degree to which members of a culture feel threatened or uncertain in unfamiliar situations. Thus in high uncertainty avoidance cultures, people prefer a structured environment with rules and policies in place. Hard work is embraced, and there is a greater sense of anxiety amongst the workforce. In contrast, in weak uncertainty avoidance cultures rules create discomfort, almost fear, and exist only where absolutely necessary. People tend to be more relaxed in these cultures, and work at a slower pace.</a:t>
            </a:r>
          </a:p>
          <a:p>
            <a:pPr>
              <a:lnSpc>
                <a:spcPct val="120000"/>
              </a:lnSpc>
            </a:pPr>
            <a:r>
              <a:rPr lang="en-GB" sz="6400" dirty="0">
                <a:hlinkClick r:id="rId2"/>
              </a:rPr>
              <a:t>https://onlinelibrary.wiley.com/doi/full/10.1002/sd.2351</a:t>
            </a:r>
            <a:endParaRPr lang="en-GB" sz="6400" dirty="0"/>
          </a:p>
          <a:p>
            <a:pPr>
              <a:lnSpc>
                <a:spcPct val="120000"/>
              </a:lnSpc>
            </a:pPr>
            <a:endParaRPr lang="en-GB" sz="6400" dirty="0"/>
          </a:p>
          <a:p>
            <a:endParaRPr lang="en-GB" dirty="0"/>
          </a:p>
        </p:txBody>
      </p:sp>
    </p:spTree>
    <p:extLst>
      <p:ext uri="{BB962C8B-B14F-4D97-AF65-F5344CB8AC3E}">
        <p14:creationId xmlns:p14="http://schemas.microsoft.com/office/powerpoint/2010/main" val="2130076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8C2C-5E2B-A060-402B-F9E3F8135780}"/>
              </a:ext>
            </a:extLst>
          </p:cNvPr>
          <p:cNvSpPr>
            <a:spLocks noGrp="1"/>
          </p:cNvSpPr>
          <p:nvPr>
            <p:ph type="title"/>
          </p:nvPr>
        </p:nvSpPr>
        <p:spPr/>
        <p:txBody>
          <a:bodyPr>
            <a:normAutofit/>
          </a:bodyPr>
          <a:lstStyle/>
          <a:p>
            <a:r>
              <a:rPr lang="en-GB" dirty="0"/>
              <a:t>Tourism's Invisible Burden - </a:t>
            </a:r>
            <a:br>
              <a:rPr lang="en-GB" dirty="0"/>
            </a:br>
            <a:r>
              <a:rPr lang="en-GB" dirty="0"/>
              <a:t>The Travel Foundation</a:t>
            </a:r>
          </a:p>
        </p:txBody>
      </p:sp>
      <p:pic>
        <p:nvPicPr>
          <p:cNvPr id="4" name="Online Media 3" title="Tourism's Invisible Burden">
            <a:hlinkClick r:id="" action="ppaction://media"/>
            <a:extLst>
              <a:ext uri="{FF2B5EF4-FFF2-40B4-BE49-F238E27FC236}">
                <a16:creationId xmlns:a16="http://schemas.microsoft.com/office/drawing/2014/main" id="{76612C51-B890-AEBB-FC58-DB7F07AE183B}"/>
              </a:ext>
            </a:extLst>
          </p:cNvPr>
          <p:cNvPicPr>
            <a:picLocks noGrp="1" noRot="1" noChangeAspect="1"/>
          </p:cNvPicPr>
          <p:nvPr>
            <p:ph idx="1"/>
            <a:videoFile r:link="rId1"/>
          </p:nvPr>
        </p:nvPicPr>
        <p:blipFill>
          <a:blip r:embed="rId3"/>
          <a:stretch>
            <a:fillRect/>
          </a:stretch>
        </p:blipFill>
        <p:spPr>
          <a:xfrm>
            <a:off x="2976563" y="1774826"/>
            <a:ext cx="6388893" cy="3609721"/>
          </a:xfrm>
          <a:prstGeom prst="rect">
            <a:avLst/>
          </a:prstGeom>
        </p:spPr>
      </p:pic>
    </p:spTree>
    <p:extLst>
      <p:ext uri="{BB962C8B-B14F-4D97-AF65-F5344CB8AC3E}">
        <p14:creationId xmlns:p14="http://schemas.microsoft.com/office/powerpoint/2010/main" val="2229024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60CF3-DB17-9F92-AF0F-A6368F508F38}"/>
              </a:ext>
            </a:extLst>
          </p:cNvPr>
          <p:cNvSpPr>
            <a:spLocks noGrp="1"/>
          </p:cNvSpPr>
          <p:nvPr>
            <p:ph type="title"/>
          </p:nvPr>
        </p:nvSpPr>
        <p:spPr/>
        <p:txBody>
          <a:bodyPr/>
          <a:lstStyle/>
          <a:p>
            <a:r>
              <a:rPr lang="en-GB" dirty="0"/>
              <a:t>Rastafari Indigenous Village</a:t>
            </a:r>
            <a:br>
              <a:rPr lang="en-GB" dirty="0"/>
            </a:br>
            <a:r>
              <a:rPr lang="en-GB" dirty="0"/>
              <a:t>Generating income from tourism</a:t>
            </a:r>
          </a:p>
        </p:txBody>
      </p:sp>
      <p:sp>
        <p:nvSpPr>
          <p:cNvPr id="3" name="Content Placeholder 2">
            <a:extLst>
              <a:ext uri="{FF2B5EF4-FFF2-40B4-BE49-F238E27FC236}">
                <a16:creationId xmlns:a16="http://schemas.microsoft.com/office/drawing/2014/main" id="{0746E357-985F-5454-7501-8D30BC50A46B}"/>
              </a:ext>
            </a:extLst>
          </p:cNvPr>
          <p:cNvSpPr>
            <a:spLocks noGrp="1"/>
          </p:cNvSpPr>
          <p:nvPr>
            <p:ph idx="1"/>
          </p:nvPr>
        </p:nvSpPr>
        <p:spPr/>
        <p:txBody>
          <a:bodyPr>
            <a:normAutofit fontScale="85000" lnSpcReduction="20000"/>
          </a:bodyPr>
          <a:lstStyle/>
          <a:p>
            <a:r>
              <a:rPr lang="en-GB" dirty="0"/>
              <a:t>Communities are integral to Travel &amp; Tourism and creating a truly wonderful experience for travellers. </a:t>
            </a:r>
          </a:p>
          <a:p>
            <a:r>
              <a:rPr lang="en-GB" dirty="0"/>
              <a:t>79% of Gen-Z and Millennial survey respondents say they would love to experience a day in the life of locals and 69% of all respondents agreed that they would spend more on a holiday if they knew it supported the local community . </a:t>
            </a:r>
          </a:p>
          <a:p>
            <a:r>
              <a:rPr lang="en-GB" dirty="0"/>
              <a:t>However, promises of skills that truly enable SMEs, youth, and wildlife to prosper? How is the sector improving the talent pool and recruiting labour?</a:t>
            </a:r>
            <a:endParaRPr lang="en-GB" dirty="0">
              <a:hlinkClick r:id="rId2" action="ppaction://hlinkfile"/>
            </a:endParaRPr>
          </a:p>
          <a:p>
            <a:endParaRPr lang="en-GB" dirty="0">
              <a:hlinkClick r:id="rId2" action="ppaction://hlinkfile"/>
            </a:endParaRPr>
          </a:p>
          <a:p>
            <a:r>
              <a:rPr lang="en-GB" dirty="0">
                <a:hlinkClick r:id="rId2" action="ppaction://hlinkfile"/>
              </a:rPr>
              <a:t>file:///C:/Users/deborah.jenkins/Downloads/Case-study%20Rastafari%20Indigenous%20Village%20-%20Tourism%20Project.pdf</a:t>
            </a:r>
            <a:endParaRPr lang="en-GB" dirty="0"/>
          </a:p>
          <a:p>
            <a:r>
              <a:rPr lang="en-GB" dirty="0">
                <a:hlinkClick r:id="rId3" action="ppaction://hlinkfile"/>
              </a:rPr>
              <a:t>file:///C:/Users/deborah.jenkins/Downloads/Constructing%20sustainable%20tourism%20development%20The%202030%20agenda%20and%20the%20managerial%20ecology%20of%20sustainable%20tourism.pdf</a:t>
            </a:r>
            <a:endParaRPr lang="en-GB" dirty="0"/>
          </a:p>
          <a:p>
            <a:endParaRPr lang="en-GB" dirty="0"/>
          </a:p>
          <a:p>
            <a:endParaRPr lang="en-GB" dirty="0"/>
          </a:p>
        </p:txBody>
      </p:sp>
    </p:spTree>
    <p:extLst>
      <p:ext uri="{BB962C8B-B14F-4D97-AF65-F5344CB8AC3E}">
        <p14:creationId xmlns:p14="http://schemas.microsoft.com/office/powerpoint/2010/main" val="3146714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823D-3F2F-14D0-7092-31A47360AF8C}"/>
              </a:ext>
            </a:extLst>
          </p:cNvPr>
          <p:cNvSpPr>
            <a:spLocks noGrp="1"/>
          </p:cNvSpPr>
          <p:nvPr>
            <p:ph type="title"/>
          </p:nvPr>
        </p:nvSpPr>
        <p:spPr/>
        <p:txBody>
          <a:bodyPr/>
          <a:lstStyle/>
          <a:p>
            <a:r>
              <a:rPr lang="en-GB" dirty="0"/>
              <a:t>WTTC</a:t>
            </a:r>
          </a:p>
        </p:txBody>
      </p:sp>
      <p:sp>
        <p:nvSpPr>
          <p:cNvPr id="3" name="Content Placeholder 2">
            <a:extLst>
              <a:ext uri="{FF2B5EF4-FFF2-40B4-BE49-F238E27FC236}">
                <a16:creationId xmlns:a16="http://schemas.microsoft.com/office/drawing/2014/main" id="{95C55362-8364-34F4-F2E3-58CF99ABDEA7}"/>
              </a:ext>
            </a:extLst>
          </p:cNvPr>
          <p:cNvSpPr>
            <a:spLocks noGrp="1"/>
          </p:cNvSpPr>
          <p:nvPr>
            <p:ph idx="1"/>
          </p:nvPr>
        </p:nvSpPr>
        <p:spPr/>
        <p:txBody>
          <a:bodyPr/>
          <a:lstStyle/>
          <a:p>
            <a:r>
              <a:rPr lang="en-GB" dirty="0"/>
              <a:t>WTTC forecasts estimate Travel &amp; Tourism investment will increase by 11.5% in 2023 and return to pre-pandemic levels in 2025. </a:t>
            </a:r>
          </a:p>
          <a:p>
            <a:r>
              <a:rPr lang="en-GB" dirty="0"/>
              <a:t>At the same time, surveys have found that environmental risks represent half of the top 10 global risks and the industry is seeing increasing scrutiny of its social impacts.</a:t>
            </a:r>
          </a:p>
          <a:p>
            <a:r>
              <a:rPr lang="en-GB" dirty="0"/>
              <a:t> In this context, the 2023 dialogue will focus on investment in sustainability.</a:t>
            </a:r>
          </a:p>
          <a:p>
            <a:r>
              <a:rPr lang="en-GB" dirty="0">
                <a:hlinkClick r:id="rId2"/>
              </a:rPr>
              <a:t>Global Summit 2023 Rwanda - On Demand - Day 1 (wttc.org)</a:t>
            </a:r>
            <a:endParaRPr lang="en-GB" dirty="0"/>
          </a:p>
        </p:txBody>
      </p:sp>
      <p:pic>
        <p:nvPicPr>
          <p:cNvPr id="4" name="Picture 3">
            <a:extLst>
              <a:ext uri="{FF2B5EF4-FFF2-40B4-BE49-F238E27FC236}">
                <a16:creationId xmlns:a16="http://schemas.microsoft.com/office/drawing/2014/main" id="{6B99C857-FF68-5672-E19D-144151D347A2}"/>
              </a:ext>
            </a:extLst>
          </p:cNvPr>
          <p:cNvPicPr>
            <a:picLocks noChangeAspect="1"/>
          </p:cNvPicPr>
          <p:nvPr/>
        </p:nvPicPr>
        <p:blipFill>
          <a:blip r:embed="rId3"/>
          <a:stretch>
            <a:fillRect/>
          </a:stretch>
        </p:blipFill>
        <p:spPr>
          <a:xfrm>
            <a:off x="10066669" y="231376"/>
            <a:ext cx="1438275" cy="1438275"/>
          </a:xfrm>
          <a:prstGeom prst="rect">
            <a:avLst/>
          </a:prstGeom>
        </p:spPr>
      </p:pic>
    </p:spTree>
    <p:extLst>
      <p:ext uri="{BB962C8B-B14F-4D97-AF65-F5344CB8AC3E}">
        <p14:creationId xmlns:p14="http://schemas.microsoft.com/office/powerpoint/2010/main" val="4149298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33C5-3E51-ED41-85C5-3763924CAAED}"/>
              </a:ext>
            </a:extLst>
          </p:cNvPr>
          <p:cNvSpPr>
            <a:spLocks noGrp="1"/>
          </p:cNvSpPr>
          <p:nvPr>
            <p:ph type="title"/>
          </p:nvPr>
        </p:nvSpPr>
        <p:spPr>
          <a:xfrm>
            <a:off x="199464" y="18255"/>
            <a:ext cx="10515600" cy="1325563"/>
          </a:xfrm>
        </p:spPr>
        <p:txBody>
          <a:bodyPr/>
          <a:lstStyle/>
          <a:p>
            <a:r>
              <a:rPr lang="en-GB" dirty="0"/>
              <a:t>Sustainable Event </a:t>
            </a:r>
          </a:p>
        </p:txBody>
      </p:sp>
      <p:sp>
        <p:nvSpPr>
          <p:cNvPr id="3" name="Content Placeholder 2">
            <a:extLst>
              <a:ext uri="{FF2B5EF4-FFF2-40B4-BE49-F238E27FC236}">
                <a16:creationId xmlns:a16="http://schemas.microsoft.com/office/drawing/2014/main" id="{135FE5A8-30FF-762B-9439-5701D5F0DBA3}"/>
              </a:ext>
            </a:extLst>
          </p:cNvPr>
          <p:cNvSpPr>
            <a:spLocks noGrp="1"/>
          </p:cNvSpPr>
          <p:nvPr>
            <p:ph idx="1"/>
          </p:nvPr>
        </p:nvSpPr>
        <p:spPr>
          <a:xfrm>
            <a:off x="199464" y="1095935"/>
            <a:ext cx="11486030" cy="5667936"/>
          </a:xfrm>
        </p:spPr>
        <p:txBody>
          <a:bodyPr>
            <a:normAutofit/>
          </a:bodyPr>
          <a:lstStyle/>
          <a:p>
            <a:pPr>
              <a:lnSpc>
                <a:spcPct val="120000"/>
              </a:lnSpc>
            </a:pPr>
            <a:r>
              <a:rPr lang="en-GB" sz="2000" b="0" i="0" dirty="0">
                <a:solidFill>
                  <a:srgbClr val="0F0F0F"/>
                </a:solidFill>
                <a:effectLst/>
              </a:rPr>
              <a:t>Sustainable events are becoming increasingly important as organizations recognize the need to address environmental and social issues.</a:t>
            </a:r>
          </a:p>
          <a:p>
            <a:pPr>
              <a:lnSpc>
                <a:spcPct val="120000"/>
              </a:lnSpc>
            </a:pPr>
            <a:r>
              <a:rPr lang="en-GB" sz="2000" b="0" i="0" dirty="0">
                <a:solidFill>
                  <a:srgbClr val="0F0F0F"/>
                </a:solidFill>
                <a:effectLst/>
              </a:rPr>
              <a:t> Implementing sustainable practices not only contributes to a healthier planet but also enhances the reputation of the organizers and positively influences participants and stakeholders.</a:t>
            </a:r>
          </a:p>
          <a:p>
            <a:pPr algn="l">
              <a:lnSpc>
                <a:spcPct val="120000"/>
              </a:lnSpc>
            </a:pPr>
            <a:r>
              <a:rPr lang="en-GB" sz="2000" b="1" i="0" dirty="0">
                <a:solidFill>
                  <a:srgbClr val="0F0F0F"/>
                </a:solidFill>
                <a:effectLst/>
              </a:rPr>
              <a:t>Environmental Considerations:</a:t>
            </a:r>
            <a:endParaRPr lang="en-GB" sz="2000" b="0" i="0" dirty="0">
              <a:solidFill>
                <a:srgbClr val="0F0F0F"/>
              </a:solidFill>
              <a:effectLst/>
            </a:endParaRPr>
          </a:p>
          <a:p>
            <a:pPr algn="l">
              <a:lnSpc>
                <a:spcPct val="120000"/>
              </a:lnSpc>
              <a:buFont typeface="Arial" panose="020B0604020202020204" pitchFamily="34" charset="0"/>
              <a:buChar char="•"/>
            </a:pPr>
            <a:r>
              <a:rPr lang="en-GB" sz="2000" b="1" i="0" dirty="0">
                <a:solidFill>
                  <a:srgbClr val="0F0F0F"/>
                </a:solidFill>
                <a:effectLst/>
              </a:rPr>
              <a:t>Reduced Carbon Footprint:</a:t>
            </a:r>
            <a:r>
              <a:rPr lang="en-GB" sz="2000" b="0" i="0" dirty="0">
                <a:solidFill>
                  <a:srgbClr val="0F0F0F"/>
                </a:solidFill>
                <a:effectLst/>
              </a:rPr>
              <a:t> Sustainable events aim to minimize greenhouse gas emissions by using eco-friendly transportation, energy-efficient technologies, and offsetting carbon emissions.</a:t>
            </a:r>
          </a:p>
          <a:p>
            <a:pPr algn="l">
              <a:lnSpc>
                <a:spcPct val="120000"/>
              </a:lnSpc>
              <a:buFont typeface="Arial" panose="020B0604020202020204" pitchFamily="34" charset="0"/>
              <a:buChar char="•"/>
            </a:pPr>
            <a:r>
              <a:rPr lang="en-GB" sz="2000" b="1" i="0" dirty="0">
                <a:solidFill>
                  <a:srgbClr val="0F0F0F"/>
                </a:solidFill>
                <a:effectLst/>
              </a:rPr>
              <a:t>Waste Management:</a:t>
            </a:r>
            <a:r>
              <a:rPr lang="en-GB" sz="2000" b="0" i="0" dirty="0">
                <a:solidFill>
                  <a:srgbClr val="0F0F0F"/>
                </a:solidFill>
                <a:effectLst/>
              </a:rPr>
              <a:t> Practices include recycling, composting, and minimizing single-use plastics to reduce waste generation.</a:t>
            </a:r>
          </a:p>
          <a:p>
            <a:pPr algn="l">
              <a:lnSpc>
                <a:spcPct val="120000"/>
              </a:lnSpc>
              <a:buFont typeface="Arial" panose="020B0604020202020204" pitchFamily="34" charset="0"/>
              <a:buChar char="•"/>
            </a:pPr>
            <a:r>
              <a:rPr lang="en-GB" sz="2000" b="1" i="0" dirty="0">
                <a:solidFill>
                  <a:srgbClr val="0F0F0F"/>
                </a:solidFill>
                <a:effectLst/>
              </a:rPr>
              <a:t>Venue Selection:</a:t>
            </a:r>
            <a:r>
              <a:rPr lang="en-GB" sz="2000" b="0" i="0" dirty="0">
                <a:solidFill>
                  <a:srgbClr val="0F0F0F"/>
                </a:solidFill>
                <a:effectLst/>
              </a:rPr>
              <a:t> Choosing venues with eco-friendly certifications, energy-efficient facilities, and proximity to public transportation contributes to sustainability.</a:t>
            </a:r>
          </a:p>
          <a:p>
            <a:endParaRPr lang="en-GB" sz="2000" dirty="0">
              <a:solidFill>
                <a:srgbClr val="0F0F0F"/>
              </a:solidFill>
              <a:latin typeface="Söhne"/>
            </a:endParaRPr>
          </a:p>
          <a:p>
            <a:endParaRPr lang="en-GB" dirty="0"/>
          </a:p>
        </p:txBody>
      </p:sp>
    </p:spTree>
    <p:extLst>
      <p:ext uri="{BB962C8B-B14F-4D97-AF65-F5344CB8AC3E}">
        <p14:creationId xmlns:p14="http://schemas.microsoft.com/office/powerpoint/2010/main" val="313071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75EF1F-D363-E2A4-2416-61806E7365B3}"/>
              </a:ext>
            </a:extLst>
          </p:cNvPr>
          <p:cNvSpPr>
            <a:spLocks noGrp="1"/>
          </p:cNvSpPr>
          <p:nvPr>
            <p:ph idx="1"/>
          </p:nvPr>
        </p:nvSpPr>
        <p:spPr>
          <a:xfrm>
            <a:off x="838200" y="376518"/>
            <a:ext cx="10515600" cy="5800445"/>
          </a:xfrm>
        </p:spPr>
        <p:txBody>
          <a:bodyPr>
            <a:normAutofit/>
          </a:bodyPr>
          <a:lstStyle/>
          <a:p>
            <a:pPr algn="l">
              <a:buFont typeface="+mj-lt"/>
              <a:buAutoNum type="arabicPeriod"/>
            </a:pPr>
            <a:r>
              <a:rPr lang="en-GB" b="1" i="0" dirty="0">
                <a:effectLst/>
                <a:latin typeface="Söhne"/>
              </a:rPr>
              <a:t>Social Responsibility:</a:t>
            </a:r>
            <a:endParaRPr lang="en-GB" b="0" i="0" dirty="0">
              <a:effectLst/>
              <a:latin typeface="Söhne"/>
            </a:endParaRPr>
          </a:p>
          <a:p>
            <a:pPr marL="457200" lvl="1" indent="0" algn="l">
              <a:buNone/>
            </a:pPr>
            <a:r>
              <a:rPr lang="en-GB" b="1" i="0" dirty="0">
                <a:effectLst/>
              </a:rPr>
              <a:t>Community Engagement:</a:t>
            </a:r>
            <a:r>
              <a:rPr lang="en-GB" b="0" i="0" dirty="0">
                <a:effectLst/>
              </a:rPr>
              <a:t> Engaging with local communities and supporting local businesses can enhance the positive impact of events on the surrounding area.</a:t>
            </a:r>
          </a:p>
          <a:p>
            <a:pPr marL="457200" lvl="1" indent="0" algn="l">
              <a:buNone/>
            </a:pPr>
            <a:r>
              <a:rPr lang="en-GB" b="1" i="0" dirty="0">
                <a:effectLst/>
              </a:rPr>
              <a:t>Inclusivity:</a:t>
            </a:r>
            <a:r>
              <a:rPr lang="en-GB" b="0" i="0" dirty="0">
                <a:effectLst/>
              </a:rPr>
              <a:t> Ensuring events are accessible to all individuals, regardless of abilities, and promoting diversity and inclusion.</a:t>
            </a:r>
          </a:p>
          <a:p>
            <a:pPr marL="457200" lvl="1" indent="0" algn="l">
              <a:buNone/>
            </a:pPr>
            <a:r>
              <a:rPr lang="en-GB" b="1" i="0" dirty="0">
                <a:effectLst/>
              </a:rPr>
              <a:t>Ethical Sourcing:</a:t>
            </a:r>
            <a:r>
              <a:rPr lang="en-GB" b="0" i="0" dirty="0">
                <a:effectLst/>
              </a:rPr>
              <a:t> Using ethically sourced materials and products, such as fair-trade goods, promotes responsible business practices.</a:t>
            </a:r>
          </a:p>
          <a:p>
            <a:pPr marL="0" indent="0" algn="l">
              <a:buNone/>
            </a:pPr>
            <a:r>
              <a:rPr lang="en-GB" b="1" i="0" dirty="0">
                <a:effectLst/>
              </a:rPr>
              <a:t>Economic Viability:</a:t>
            </a:r>
            <a:endParaRPr lang="en-GB" b="0" i="0" dirty="0">
              <a:effectLst/>
            </a:endParaRPr>
          </a:p>
          <a:p>
            <a:pPr marL="457200" lvl="1" indent="0" algn="l">
              <a:buNone/>
            </a:pPr>
            <a:r>
              <a:rPr lang="en-GB" b="1" i="0" dirty="0">
                <a:effectLst/>
              </a:rPr>
              <a:t>Long-Term Planning:</a:t>
            </a:r>
            <a:r>
              <a:rPr lang="en-GB" b="0" i="0" dirty="0">
                <a:effectLst/>
              </a:rPr>
              <a:t> Sustainable events incorporate long-term planning that considers economic viability, ensuring that the event has a positive impact on the local economy.</a:t>
            </a:r>
          </a:p>
          <a:p>
            <a:pPr marL="457200" lvl="1" indent="0" algn="l">
              <a:buNone/>
            </a:pPr>
            <a:r>
              <a:rPr lang="en-GB" b="1" i="0" dirty="0">
                <a:effectLst/>
              </a:rPr>
              <a:t>Efficient Resource Use:</a:t>
            </a:r>
            <a:r>
              <a:rPr lang="en-GB" b="0" i="0" dirty="0">
                <a:effectLst/>
              </a:rPr>
              <a:t> Minimizing resource consumption, optimizing logistics, and making cost-effective choices contribute to economic sustainability.</a:t>
            </a:r>
          </a:p>
          <a:p>
            <a:endParaRPr lang="en-GB" dirty="0"/>
          </a:p>
        </p:txBody>
      </p:sp>
    </p:spTree>
    <p:extLst>
      <p:ext uri="{BB962C8B-B14F-4D97-AF65-F5344CB8AC3E}">
        <p14:creationId xmlns:p14="http://schemas.microsoft.com/office/powerpoint/2010/main" val="27690418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4D8C97-DEC5-0679-7C2E-71EB325BB71C}"/>
              </a:ext>
            </a:extLst>
          </p:cNvPr>
          <p:cNvSpPr>
            <a:spLocks noGrp="1"/>
          </p:cNvSpPr>
          <p:nvPr>
            <p:ph idx="1"/>
          </p:nvPr>
        </p:nvSpPr>
        <p:spPr>
          <a:xfrm>
            <a:off x="199464" y="467472"/>
            <a:ext cx="10515600" cy="4351338"/>
          </a:xfrm>
        </p:spPr>
        <p:txBody>
          <a:bodyPr>
            <a:normAutofit fontScale="40000" lnSpcReduction="20000"/>
          </a:bodyPr>
          <a:lstStyle/>
          <a:p>
            <a:pPr marL="0" indent="0" algn="l">
              <a:lnSpc>
                <a:spcPct val="110000"/>
              </a:lnSpc>
              <a:buNone/>
            </a:pPr>
            <a:r>
              <a:rPr lang="en-GB" b="1" i="0" dirty="0">
                <a:effectLst/>
              </a:rPr>
              <a:t>Renewable Energy:</a:t>
            </a:r>
            <a:endParaRPr lang="en-GB" b="0" i="0" dirty="0">
              <a:effectLst/>
            </a:endParaRPr>
          </a:p>
          <a:p>
            <a:pPr marL="457200" lvl="1" indent="0" algn="l">
              <a:lnSpc>
                <a:spcPct val="110000"/>
              </a:lnSpc>
              <a:buNone/>
            </a:pPr>
            <a:r>
              <a:rPr lang="en-GB" sz="3600" b="1" i="0" dirty="0">
                <a:effectLst/>
              </a:rPr>
              <a:t>Use of Clean Energy:</a:t>
            </a:r>
            <a:r>
              <a:rPr lang="en-GB" sz="3600" b="0" i="0" dirty="0">
                <a:effectLst/>
              </a:rPr>
              <a:t> Utilizing renewable energy sources, such as solar or wind power, contributes to reducing the environmental impact of events.</a:t>
            </a:r>
          </a:p>
          <a:p>
            <a:pPr marL="0" indent="0" algn="l">
              <a:lnSpc>
                <a:spcPct val="110000"/>
              </a:lnSpc>
              <a:buNone/>
            </a:pPr>
            <a:r>
              <a:rPr lang="en-GB" sz="3600" b="1" i="0" dirty="0">
                <a:effectLst/>
              </a:rPr>
              <a:t>Technology Integration:</a:t>
            </a:r>
            <a:endParaRPr lang="en-GB" sz="3600" b="0" i="0" dirty="0">
              <a:effectLst/>
            </a:endParaRPr>
          </a:p>
          <a:p>
            <a:pPr marL="457200" lvl="1" indent="0" algn="l">
              <a:lnSpc>
                <a:spcPct val="110000"/>
              </a:lnSpc>
              <a:buNone/>
            </a:pPr>
            <a:r>
              <a:rPr lang="en-GB" sz="3600" b="1" i="0" dirty="0">
                <a:effectLst/>
              </a:rPr>
              <a:t>Virtual and Hybrid Events:</a:t>
            </a:r>
            <a:r>
              <a:rPr lang="en-GB" sz="3600" b="0" i="0" dirty="0">
                <a:effectLst/>
              </a:rPr>
              <a:t> Integrating virtual components into events reduces the need for travel, lowering carbon emissions and increasing accessibility.</a:t>
            </a:r>
          </a:p>
          <a:p>
            <a:pPr marL="457200" lvl="1" indent="0" algn="l">
              <a:lnSpc>
                <a:spcPct val="110000"/>
              </a:lnSpc>
              <a:buNone/>
            </a:pPr>
            <a:r>
              <a:rPr lang="en-GB" sz="3600" b="1" i="0" dirty="0">
                <a:effectLst/>
              </a:rPr>
              <a:t>Smart Event Technology:</a:t>
            </a:r>
            <a:r>
              <a:rPr lang="en-GB" sz="3600" b="0" i="0" dirty="0">
                <a:effectLst/>
              </a:rPr>
              <a:t> Utilizing technology for efficient planning, communication, and resource management.</a:t>
            </a:r>
          </a:p>
          <a:p>
            <a:pPr marL="0" indent="0" algn="l">
              <a:lnSpc>
                <a:spcPct val="110000"/>
              </a:lnSpc>
              <a:buNone/>
            </a:pPr>
            <a:r>
              <a:rPr lang="en-GB" sz="3600" b="1" i="0" dirty="0">
                <a:effectLst/>
              </a:rPr>
              <a:t>Education and Awareness:</a:t>
            </a:r>
            <a:endParaRPr lang="en-GB" sz="3600" b="0" i="0" dirty="0">
              <a:effectLst/>
            </a:endParaRPr>
          </a:p>
          <a:p>
            <a:pPr marL="457200" lvl="1" indent="0" algn="l">
              <a:lnSpc>
                <a:spcPct val="110000"/>
              </a:lnSpc>
              <a:buNone/>
            </a:pPr>
            <a:r>
              <a:rPr lang="en-GB" sz="3600" b="1" i="0" dirty="0">
                <a:effectLst/>
              </a:rPr>
              <a:t>Stakeholder Education:</a:t>
            </a:r>
            <a:r>
              <a:rPr lang="en-GB" sz="3600" b="0" i="0" dirty="0">
                <a:effectLst/>
              </a:rPr>
              <a:t> Educating organizers, participants, and stakeholders about sustainable practices and encouraging them to adopt eco-friendly </a:t>
            </a:r>
            <a:r>
              <a:rPr lang="en-GB" sz="3600" b="0" i="0" dirty="0" err="1">
                <a:effectLst/>
              </a:rPr>
              <a:t>behaviors</a:t>
            </a:r>
            <a:r>
              <a:rPr lang="en-GB" sz="3600" b="0" i="0" dirty="0">
                <a:effectLst/>
              </a:rPr>
              <a:t>.</a:t>
            </a:r>
          </a:p>
          <a:p>
            <a:pPr marL="457200" lvl="1" indent="0" algn="l">
              <a:lnSpc>
                <a:spcPct val="110000"/>
              </a:lnSpc>
              <a:buNone/>
            </a:pPr>
            <a:r>
              <a:rPr lang="en-GB" sz="3600" b="1" i="0" dirty="0">
                <a:effectLst/>
              </a:rPr>
              <a:t>Measuring and Reporting:</a:t>
            </a:r>
            <a:r>
              <a:rPr lang="en-GB" sz="3600" b="0" i="0" dirty="0">
                <a:effectLst/>
              </a:rPr>
              <a:t> Implementing metrics to measure the environmental and social impact of events and reporting these findings transparently.</a:t>
            </a:r>
          </a:p>
          <a:p>
            <a:pPr marL="0" indent="0" algn="l">
              <a:buNone/>
            </a:pPr>
            <a:r>
              <a:rPr lang="en-GB" sz="3600" b="1" i="0" dirty="0">
                <a:solidFill>
                  <a:srgbClr val="0F0F0F"/>
                </a:solidFill>
                <a:effectLst/>
              </a:rPr>
              <a:t>Certifications and Standards:</a:t>
            </a:r>
            <a:endParaRPr lang="en-GB" sz="3600" b="0" i="0" dirty="0">
              <a:solidFill>
                <a:srgbClr val="0F0F0F"/>
              </a:solidFill>
              <a:effectLst/>
            </a:endParaRPr>
          </a:p>
          <a:p>
            <a:pPr marL="0" indent="0" algn="l">
              <a:buNone/>
            </a:pPr>
            <a:r>
              <a:rPr lang="en-GB" sz="3600" b="1" i="0" dirty="0">
                <a:solidFill>
                  <a:srgbClr val="0F0F0F"/>
                </a:solidFill>
                <a:effectLst/>
              </a:rPr>
              <a:t>Sustainability Certifications:</a:t>
            </a:r>
            <a:r>
              <a:rPr lang="en-GB" sz="3600" b="0" i="0" dirty="0">
                <a:solidFill>
                  <a:srgbClr val="0F0F0F"/>
                </a:solidFill>
                <a:effectLst/>
              </a:rPr>
              <a:t> Obtaining certifications from recognized sustainability organizations to demonstrate adherence to established standards.</a:t>
            </a:r>
          </a:p>
          <a:p>
            <a:pPr marL="0" indent="0" algn="l">
              <a:buNone/>
            </a:pPr>
            <a:r>
              <a:rPr lang="en-GB" sz="3600" b="1" i="0" dirty="0">
                <a:solidFill>
                  <a:srgbClr val="0F0F0F"/>
                </a:solidFill>
                <a:effectLst/>
              </a:rPr>
              <a:t>Compliance with Regulations:</a:t>
            </a:r>
            <a:r>
              <a:rPr lang="en-GB" sz="3600" b="0" i="0" dirty="0">
                <a:solidFill>
                  <a:srgbClr val="0F0F0F"/>
                </a:solidFill>
                <a:effectLst/>
              </a:rPr>
              <a:t> Ensuring compliance with local, national, and international regulations related to environmental and social responsibility.</a:t>
            </a:r>
          </a:p>
          <a:p>
            <a:pPr marL="457200" lvl="1" indent="0">
              <a:lnSpc>
                <a:spcPct val="110000"/>
              </a:lnSpc>
              <a:buNone/>
            </a:pPr>
            <a:endParaRPr lang="en-GB" sz="3600" b="0" i="0" dirty="0">
              <a:effectLst/>
            </a:endParaRPr>
          </a:p>
          <a:p>
            <a:endParaRPr lang="en-GB" dirty="0"/>
          </a:p>
        </p:txBody>
      </p:sp>
    </p:spTree>
    <p:extLst>
      <p:ext uri="{BB962C8B-B14F-4D97-AF65-F5344CB8AC3E}">
        <p14:creationId xmlns:p14="http://schemas.microsoft.com/office/powerpoint/2010/main" val="3249227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9140-B350-9C8E-A0CE-D34B0546D6E1}"/>
              </a:ext>
            </a:extLst>
          </p:cNvPr>
          <p:cNvSpPr>
            <a:spLocks noGrp="1"/>
          </p:cNvSpPr>
          <p:nvPr>
            <p:ph type="title"/>
          </p:nvPr>
        </p:nvSpPr>
        <p:spPr>
          <a:xfrm>
            <a:off x="838200" y="365125"/>
            <a:ext cx="10515600" cy="1325563"/>
          </a:xfrm>
        </p:spPr>
        <p:txBody>
          <a:bodyPr anchor="ctr">
            <a:normAutofit/>
          </a:bodyPr>
          <a:lstStyle/>
          <a:p>
            <a:r>
              <a:rPr lang="en-GB" dirty="0"/>
              <a:t>Discussion</a:t>
            </a:r>
          </a:p>
        </p:txBody>
      </p:sp>
      <p:sp>
        <p:nvSpPr>
          <p:cNvPr id="3" name="Content Placeholder 2">
            <a:extLst>
              <a:ext uri="{FF2B5EF4-FFF2-40B4-BE49-F238E27FC236}">
                <a16:creationId xmlns:a16="http://schemas.microsoft.com/office/drawing/2014/main" id="{9DE32A8F-E296-0CDE-318A-999449CC6CE6}"/>
              </a:ext>
            </a:extLst>
          </p:cNvPr>
          <p:cNvSpPr>
            <a:spLocks noGrp="1"/>
          </p:cNvSpPr>
          <p:nvPr>
            <p:ph sz="half" idx="1"/>
          </p:nvPr>
        </p:nvSpPr>
        <p:spPr>
          <a:xfrm>
            <a:off x="838200" y="1825625"/>
            <a:ext cx="5181600" cy="4351338"/>
          </a:xfrm>
        </p:spPr>
        <p:txBody>
          <a:bodyPr>
            <a:normAutofit/>
          </a:bodyPr>
          <a:lstStyle/>
          <a:p>
            <a:pPr fontAlgn="base"/>
            <a:r>
              <a:rPr lang="en-GB" b="1" i="0">
                <a:effectLst/>
              </a:rPr>
              <a:t>WTTC focuses on three key initiatives:</a:t>
            </a:r>
            <a:br>
              <a:rPr lang="en-GB" b="0" i="0">
                <a:effectLst/>
              </a:rPr>
            </a:br>
            <a:endParaRPr lang="en-GB" b="0" i="0">
              <a:effectLst/>
            </a:endParaRPr>
          </a:p>
          <a:p>
            <a:pPr fontAlgn="base">
              <a:buFont typeface="Arial" panose="020B0604020202020204" pitchFamily="34" charset="0"/>
              <a:buChar char="•"/>
            </a:pPr>
            <a:r>
              <a:rPr lang="en-GB" b="0" i="0">
                <a:effectLst/>
              </a:rPr>
              <a:t>Security and Travel Facilitation</a:t>
            </a:r>
          </a:p>
          <a:p>
            <a:pPr fontAlgn="base">
              <a:buFont typeface="Arial" panose="020B0604020202020204" pitchFamily="34" charset="0"/>
              <a:buChar char="•"/>
            </a:pPr>
            <a:r>
              <a:rPr lang="en-GB" b="0" i="0">
                <a:effectLst/>
              </a:rPr>
              <a:t>Sustainable Growth</a:t>
            </a:r>
          </a:p>
          <a:p>
            <a:pPr fontAlgn="base">
              <a:buFont typeface="Arial" panose="020B0604020202020204" pitchFamily="34" charset="0"/>
              <a:buChar char="•"/>
            </a:pPr>
            <a:r>
              <a:rPr lang="en-GB" b="0" i="0">
                <a:effectLst/>
              </a:rPr>
              <a:t>Crisis Preparedness, Management &amp; Recovery</a:t>
            </a:r>
          </a:p>
          <a:p>
            <a:pPr marL="0" indent="0">
              <a:buNone/>
            </a:pPr>
            <a:endParaRPr lang="en-GB" dirty="0"/>
          </a:p>
        </p:txBody>
      </p:sp>
      <p:pic>
        <p:nvPicPr>
          <p:cNvPr id="4" name="Picture 3">
            <a:extLst>
              <a:ext uri="{FF2B5EF4-FFF2-40B4-BE49-F238E27FC236}">
                <a16:creationId xmlns:a16="http://schemas.microsoft.com/office/drawing/2014/main" id="{1C4E6235-D5F2-D217-37A2-30EF4F689B3E}"/>
              </a:ext>
            </a:extLst>
          </p:cNvPr>
          <p:cNvPicPr>
            <a:picLocks noChangeAspect="1"/>
          </p:cNvPicPr>
          <p:nvPr/>
        </p:nvPicPr>
        <p:blipFill rotWithShape="1">
          <a:blip r:embed="rId2"/>
          <a:srcRect l="9085" r="11428" b="-1"/>
          <a:stretch/>
        </p:blipFill>
        <p:spPr>
          <a:xfrm>
            <a:off x="6252883" y="1027906"/>
            <a:ext cx="5181600" cy="4351338"/>
          </a:xfrm>
          <a:prstGeom prst="rect">
            <a:avLst/>
          </a:prstGeom>
          <a:noFill/>
        </p:spPr>
      </p:pic>
    </p:spTree>
    <p:extLst>
      <p:ext uri="{BB962C8B-B14F-4D97-AF65-F5344CB8AC3E}">
        <p14:creationId xmlns:p14="http://schemas.microsoft.com/office/powerpoint/2010/main" val="1085235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p:txBody>
          <a:bodyPr/>
          <a:lstStyle/>
          <a:p>
            <a:r>
              <a:rPr lang="en-GB" dirty="0"/>
              <a:t>Cultural / HERITAGE  Tourism Focus  - NEXT WEEK </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idx="1"/>
          </p:nvPr>
        </p:nvSpPr>
        <p:spPr/>
        <p:txBody>
          <a:bodyPr>
            <a:normAutofit fontScale="92500" lnSpcReduction="20000"/>
          </a:bodyPr>
          <a:lstStyle/>
          <a:p>
            <a:r>
              <a:rPr lang="en-GB" dirty="0"/>
              <a:t>Please take a look at the UNWTO Website – Cultural + Heritage Links before next session for a discussion. </a:t>
            </a:r>
          </a:p>
          <a:p>
            <a:endParaRPr lang="en-GB" dirty="0"/>
          </a:p>
          <a:p>
            <a:r>
              <a:rPr lang="en-GB" dirty="0">
                <a:hlinkClick r:id="rId2"/>
              </a:rPr>
              <a:t>Tourism and Culture | UNWTO</a:t>
            </a:r>
            <a:endParaRPr lang="en-GB" dirty="0"/>
          </a:p>
          <a:p>
            <a:r>
              <a:rPr lang="en-GB" dirty="0">
                <a:hlinkClick r:id="rId3"/>
              </a:rPr>
              <a:t>summaryview_UNWTO-Study-on-Tourism-and-Intangible-Cultural-Heritage.pdf (webunwto.s3-eu-west-1.amazonaws.com)</a:t>
            </a:r>
            <a:endParaRPr lang="en-GB" dirty="0"/>
          </a:p>
          <a:p>
            <a:endParaRPr lang="en-GB" dirty="0"/>
          </a:p>
          <a:p>
            <a:r>
              <a:rPr lang="en-GB" dirty="0"/>
              <a:t>What are your views on Culture and Heritage from the perspective of ensuring </a:t>
            </a:r>
            <a:r>
              <a:rPr lang="en-GB" i="1" dirty="0"/>
              <a:t>‘Appropriate’ </a:t>
            </a:r>
            <a:r>
              <a:rPr lang="en-GB" dirty="0"/>
              <a:t>Sustainable Development?!</a:t>
            </a:r>
          </a:p>
          <a:p>
            <a:endParaRPr lang="en-GB" dirty="0"/>
          </a:p>
          <a:p>
            <a:r>
              <a:rPr lang="en-GB" dirty="0"/>
              <a:t>What are the important considerations?!</a:t>
            </a:r>
          </a:p>
        </p:txBody>
      </p:sp>
    </p:spTree>
    <p:extLst>
      <p:ext uri="{BB962C8B-B14F-4D97-AF65-F5344CB8AC3E}">
        <p14:creationId xmlns:p14="http://schemas.microsoft.com/office/powerpoint/2010/main" val="2241649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15997-8186-F427-8C93-2AAC7E66CBE7}"/>
              </a:ext>
            </a:extLst>
          </p:cNvPr>
          <p:cNvSpPr>
            <a:spLocks noGrp="1"/>
          </p:cNvSpPr>
          <p:nvPr>
            <p:ph type="title"/>
          </p:nvPr>
        </p:nvSpPr>
        <p:spPr/>
        <p:txBody>
          <a:bodyPr/>
          <a:lstStyle/>
          <a:p>
            <a:r>
              <a:rPr lang="en-GB" dirty="0"/>
              <a:t>Pillars of Sustainability Economic </a:t>
            </a:r>
          </a:p>
        </p:txBody>
      </p:sp>
      <p:pic>
        <p:nvPicPr>
          <p:cNvPr id="4" name="Content Placeholder 3">
            <a:extLst>
              <a:ext uri="{FF2B5EF4-FFF2-40B4-BE49-F238E27FC236}">
                <a16:creationId xmlns:a16="http://schemas.microsoft.com/office/drawing/2014/main" id="{6962FE84-C5D3-2F0C-87F4-0E16A8375A0B}"/>
              </a:ext>
            </a:extLst>
          </p:cNvPr>
          <p:cNvPicPr>
            <a:picLocks noGrp="1" noChangeAspect="1"/>
          </p:cNvPicPr>
          <p:nvPr>
            <p:ph idx="1"/>
          </p:nvPr>
        </p:nvPicPr>
        <p:blipFill>
          <a:blip r:embed="rId2"/>
          <a:stretch>
            <a:fillRect/>
          </a:stretch>
        </p:blipFill>
        <p:spPr>
          <a:xfrm>
            <a:off x="6741459" y="1627888"/>
            <a:ext cx="6172200" cy="4114800"/>
          </a:xfrm>
          <a:prstGeom prst="rect">
            <a:avLst/>
          </a:prstGeom>
        </p:spPr>
      </p:pic>
      <p:sp>
        <p:nvSpPr>
          <p:cNvPr id="6" name="TextBox 5">
            <a:extLst>
              <a:ext uri="{FF2B5EF4-FFF2-40B4-BE49-F238E27FC236}">
                <a16:creationId xmlns:a16="http://schemas.microsoft.com/office/drawing/2014/main" id="{AB1D09BB-6C22-AD2A-EACE-2C358846CBB4}"/>
              </a:ext>
            </a:extLst>
          </p:cNvPr>
          <p:cNvSpPr txBox="1"/>
          <p:nvPr/>
        </p:nvSpPr>
        <p:spPr>
          <a:xfrm>
            <a:off x="648261" y="1627888"/>
            <a:ext cx="6457950" cy="3785652"/>
          </a:xfrm>
          <a:prstGeom prst="rect">
            <a:avLst/>
          </a:prstGeom>
          <a:noFill/>
        </p:spPr>
        <p:txBody>
          <a:bodyPr wrap="square">
            <a:spAutoFit/>
          </a:bodyPr>
          <a:lstStyle/>
          <a:p>
            <a:r>
              <a:rPr lang="en-GB" sz="2400" dirty="0"/>
              <a:t>Sustainability aims to create a harmonious balance between </a:t>
            </a:r>
            <a:r>
              <a:rPr lang="en-GB" sz="2400" b="1" dirty="0"/>
              <a:t>economic growth, environmental preservation, and social well-being. </a:t>
            </a:r>
          </a:p>
          <a:p>
            <a:r>
              <a:rPr lang="en-GB" sz="2400" dirty="0"/>
              <a:t>This holistic approach recognises </a:t>
            </a:r>
            <a:r>
              <a:rPr lang="en-GB" sz="2400" b="1" dirty="0"/>
              <a:t>that long-term prosperity depends on the interdependence of these three pillars</a:t>
            </a:r>
            <a:r>
              <a:rPr lang="en-GB" sz="2400" dirty="0"/>
              <a:t>.</a:t>
            </a:r>
          </a:p>
          <a:p>
            <a:r>
              <a:rPr lang="en-GB" sz="2400" b="0" i="0" dirty="0">
                <a:solidFill>
                  <a:srgbClr val="4D5156"/>
                </a:solidFill>
                <a:effectLst/>
              </a:rPr>
              <a:t>The economic, or governance, pillar of sustainability </a:t>
            </a:r>
            <a:r>
              <a:rPr lang="en-GB" sz="2400" b="0" i="0" dirty="0">
                <a:solidFill>
                  <a:srgbClr val="040C28"/>
                </a:solidFill>
                <a:effectLst/>
              </a:rPr>
              <a:t>involves practices such as </a:t>
            </a:r>
            <a:r>
              <a:rPr lang="en-GB" sz="2400" b="1" i="0" dirty="0">
                <a:solidFill>
                  <a:srgbClr val="040C28"/>
                </a:solidFill>
                <a:effectLst/>
              </a:rPr>
              <a:t>honest accounting, transparency, and regulatory compliance</a:t>
            </a:r>
            <a:endParaRPr lang="en-GB" sz="2400" b="1" dirty="0"/>
          </a:p>
        </p:txBody>
      </p:sp>
    </p:spTree>
    <p:extLst>
      <p:ext uri="{BB962C8B-B14F-4D97-AF65-F5344CB8AC3E}">
        <p14:creationId xmlns:p14="http://schemas.microsoft.com/office/powerpoint/2010/main" val="4045647827"/>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docProps/app.xml><?xml version="1.0" encoding="utf-8"?>
<Properties xmlns="http://schemas.openxmlformats.org/officeDocument/2006/extended-properties" xmlns:vt="http://schemas.openxmlformats.org/officeDocument/2006/docPropsVTypes">
  <Template>Theme1</Template>
  <TotalTime>52</TotalTime>
  <Words>1438</Words>
  <Application>Microsoft Office PowerPoint</Application>
  <PresentationFormat>Widescreen</PresentationFormat>
  <Paragraphs>77</Paragraphs>
  <Slides>13</Slides>
  <Notes>0</Notes>
  <HiddenSlides>2</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Söhne</vt:lpstr>
      <vt:lpstr>arial</vt:lpstr>
      <vt:lpstr>arial</vt:lpstr>
      <vt:lpstr>Calibri</vt:lpstr>
      <vt:lpstr>Calibri Light</vt:lpstr>
      <vt:lpstr>Theme1</vt:lpstr>
      <vt:lpstr>Sustainable Tourism &amp; Events  </vt:lpstr>
      <vt:lpstr>Big Tech and Climate Action – Real Change or Greenwashing?</vt:lpstr>
      <vt:lpstr>Hostede’s 5 dimensions of intercultural communication </vt:lpstr>
      <vt:lpstr>Hostede’s 5 dimensions of intercultural communication </vt:lpstr>
      <vt:lpstr>Tourism's Invisible Burden -  The Travel Foundation</vt:lpstr>
      <vt:lpstr>Rastafari Indigenous Village Generating income from tourism</vt:lpstr>
      <vt:lpstr>WTTC</vt:lpstr>
      <vt:lpstr>Sustainable Event </vt:lpstr>
      <vt:lpstr>PowerPoint Presentation</vt:lpstr>
      <vt:lpstr>PowerPoint Presentation</vt:lpstr>
      <vt:lpstr>Discussion</vt:lpstr>
      <vt:lpstr>Cultural / HERITAGE  Tourism Focus  - NEXT WEEK </vt:lpstr>
      <vt:lpstr>Pillars of Sustainability Economic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Tourism </dc:title>
  <dc:creator>Deborah Jenkins</dc:creator>
  <cp:lastModifiedBy>Deborah Jenkins</cp:lastModifiedBy>
  <cp:revision>2</cp:revision>
  <dcterms:created xsi:type="dcterms:W3CDTF">2023-02-17T13:00:09Z</dcterms:created>
  <dcterms:modified xsi:type="dcterms:W3CDTF">2023-11-21T10:03:09Z</dcterms:modified>
</cp:coreProperties>
</file>