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14"/>
  </p:handoutMasterIdLst>
  <p:sldIdLst>
    <p:sldId id="256" r:id="rId2"/>
    <p:sldId id="257" r:id="rId3"/>
    <p:sldId id="259" r:id="rId4"/>
    <p:sldId id="261" r:id="rId5"/>
    <p:sldId id="258" r:id="rId6"/>
    <p:sldId id="262" r:id="rId7"/>
    <p:sldId id="260" r:id="rId8"/>
    <p:sldId id="265" r:id="rId9"/>
    <p:sldId id="263" r:id="rId10"/>
    <p:sldId id="266" r:id="rId11"/>
    <p:sldId id="267" r:id="rId12"/>
    <p:sldId id="264" r:id="rId13"/>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0566" autoAdjust="0"/>
  </p:normalViewPr>
  <p:slideViewPr>
    <p:cSldViewPr>
      <p:cViewPr varScale="1">
        <p:scale>
          <a:sx n="83" d="100"/>
          <a:sy n="83" d="100"/>
        </p:scale>
        <p:origin x="1614" y="9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889938" cy="487680"/>
          </a:xfrm>
          <a:prstGeom prst="rect">
            <a:avLst/>
          </a:prstGeom>
        </p:spPr>
        <p:txBody>
          <a:bodyPr vert="horz" lIns="90599" tIns="45299" rIns="90599" bIns="45299" rtlCol="0"/>
          <a:lstStyle>
            <a:lvl1pPr algn="l">
              <a:defRPr sz="1200"/>
            </a:lvl1pPr>
          </a:lstStyle>
          <a:p>
            <a:endParaRPr lang="en-GB"/>
          </a:p>
        </p:txBody>
      </p:sp>
      <p:sp>
        <p:nvSpPr>
          <p:cNvPr id="3" name="Date Placeholder 2"/>
          <p:cNvSpPr>
            <a:spLocks noGrp="1"/>
          </p:cNvSpPr>
          <p:nvPr>
            <p:ph type="dt" sz="quarter" idx="1"/>
          </p:nvPr>
        </p:nvSpPr>
        <p:spPr>
          <a:xfrm>
            <a:off x="3777608" y="1"/>
            <a:ext cx="2889938" cy="487680"/>
          </a:xfrm>
          <a:prstGeom prst="rect">
            <a:avLst/>
          </a:prstGeom>
        </p:spPr>
        <p:txBody>
          <a:bodyPr vert="horz" lIns="90599" tIns="45299" rIns="90599" bIns="45299" rtlCol="0"/>
          <a:lstStyle>
            <a:lvl1pPr algn="r">
              <a:defRPr sz="1200"/>
            </a:lvl1pPr>
          </a:lstStyle>
          <a:p>
            <a:fld id="{C583AF4A-31DD-40FC-86FD-78F2917543CB}" type="datetimeFigureOut">
              <a:rPr lang="en-US" smtClean="0"/>
              <a:pPr/>
              <a:t>2/20/2018</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0599" tIns="45299" rIns="90599" bIns="45299" rtlCol="0" anchor="b"/>
          <a:lstStyle>
            <a:lvl1pPr algn="l">
              <a:defRPr sz="1200"/>
            </a:lvl1pPr>
          </a:lstStyle>
          <a:p>
            <a:endParaRPr lang="en-GB"/>
          </a:p>
        </p:txBody>
      </p:sp>
      <p:sp>
        <p:nvSpPr>
          <p:cNvPr id="5" name="Slide Number Placeholder 4"/>
          <p:cNvSpPr>
            <a:spLocks noGrp="1"/>
          </p:cNvSpPr>
          <p:nvPr>
            <p:ph type="sldNum" sz="quarter" idx="3"/>
          </p:nvPr>
        </p:nvSpPr>
        <p:spPr>
          <a:xfrm>
            <a:off x="3777608" y="9264227"/>
            <a:ext cx="2889938" cy="487680"/>
          </a:xfrm>
          <a:prstGeom prst="rect">
            <a:avLst/>
          </a:prstGeom>
        </p:spPr>
        <p:txBody>
          <a:bodyPr vert="horz" lIns="90599" tIns="45299" rIns="90599" bIns="45299" rtlCol="0" anchor="b"/>
          <a:lstStyle>
            <a:lvl1pPr algn="r">
              <a:defRPr sz="1200"/>
            </a:lvl1pPr>
          </a:lstStyle>
          <a:p>
            <a:fld id="{123A767C-35D2-46E4-B666-C0AFD58E202E}" type="slidenum">
              <a:rPr lang="en-GB" smtClean="0"/>
              <a:pPr/>
              <a:t>‹#›</a:t>
            </a:fld>
            <a:endParaRPr lang="en-GB"/>
          </a:p>
        </p:txBody>
      </p:sp>
    </p:spTree>
    <p:extLst>
      <p:ext uri="{BB962C8B-B14F-4D97-AF65-F5344CB8AC3E}">
        <p14:creationId xmlns:p14="http://schemas.microsoft.com/office/powerpoint/2010/main" val="2503183993"/>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9C4BD4E-AD42-472D-86F0-8203B196203E}" type="datetimeFigureOut">
              <a:rPr lang="en-GB" smtClean="0"/>
              <a:pPr/>
              <a:t>20/02/2018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54F795-35A9-4A1B-B126-C0DF258C9B80}"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9C4BD4E-AD42-472D-86F0-8203B196203E}" type="datetimeFigureOut">
              <a:rPr lang="en-GB" smtClean="0"/>
              <a:pPr/>
              <a:t>20/02/2018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54F795-35A9-4A1B-B126-C0DF258C9B80}"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9C4BD4E-AD42-472D-86F0-8203B196203E}" type="datetimeFigureOut">
              <a:rPr lang="en-GB" smtClean="0"/>
              <a:pPr/>
              <a:t>20/02/2018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54F795-35A9-4A1B-B126-C0DF258C9B80}"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9C4BD4E-AD42-472D-86F0-8203B196203E}" type="datetimeFigureOut">
              <a:rPr lang="en-GB" smtClean="0"/>
              <a:pPr/>
              <a:t>20/02/2018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54F795-35A9-4A1B-B126-C0DF258C9B80}"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9C4BD4E-AD42-472D-86F0-8203B196203E}" type="datetimeFigureOut">
              <a:rPr lang="en-GB" smtClean="0"/>
              <a:pPr/>
              <a:t>20/02/2018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954F795-35A9-4A1B-B126-C0DF258C9B80}"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9C4BD4E-AD42-472D-86F0-8203B196203E}" type="datetimeFigureOut">
              <a:rPr lang="en-GB" smtClean="0"/>
              <a:pPr/>
              <a:t>20/02/2018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954F795-35A9-4A1B-B126-C0DF258C9B80}"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9C4BD4E-AD42-472D-86F0-8203B196203E}" type="datetimeFigureOut">
              <a:rPr lang="en-GB" smtClean="0"/>
              <a:pPr/>
              <a:t>20/02/2018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954F795-35A9-4A1B-B126-C0DF258C9B80}"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9C4BD4E-AD42-472D-86F0-8203B196203E}" type="datetimeFigureOut">
              <a:rPr lang="en-GB" smtClean="0"/>
              <a:pPr/>
              <a:t>20/02/2018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54F795-35A9-4A1B-B126-C0DF258C9B80}"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9C4BD4E-AD42-472D-86F0-8203B196203E}" type="datetimeFigureOut">
              <a:rPr lang="en-GB" smtClean="0"/>
              <a:pPr/>
              <a:t>20/02/2018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54F795-35A9-4A1B-B126-C0DF258C9B80}"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9C4BD4E-AD42-472D-86F0-8203B196203E}" type="datetimeFigureOut">
              <a:rPr lang="en-GB" smtClean="0"/>
              <a:pPr/>
              <a:t>20/02/2018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54F795-35A9-4A1B-B126-C0DF258C9B80}"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9C4BD4E-AD42-472D-86F0-8203B196203E}" type="datetimeFigureOut">
              <a:rPr lang="en-GB" smtClean="0"/>
              <a:pPr/>
              <a:t>20/02/2018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54F795-35A9-4A1B-B126-C0DF258C9B80}"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9C4BD4E-AD42-472D-86F0-8203B196203E}" type="datetimeFigureOut">
              <a:rPr lang="en-GB" smtClean="0"/>
              <a:pPr/>
              <a:t>20/02/2018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954F795-35A9-4A1B-B126-C0DF258C9B80}"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7.gi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476672"/>
            <a:ext cx="7772400" cy="1152128"/>
          </a:xfrm>
        </p:spPr>
        <p:txBody>
          <a:bodyPr>
            <a:normAutofit fontScale="90000"/>
          </a:bodyPr>
          <a:lstStyle/>
          <a:p>
            <a:r>
              <a:rPr lang="en-GB" dirty="0" smtClean="0"/>
              <a:t/>
            </a:r>
            <a:br>
              <a:rPr lang="en-GB" dirty="0" smtClean="0"/>
            </a:br>
            <a:r>
              <a:rPr lang="en-GB" dirty="0" smtClean="0"/>
              <a:t>Global Marketing </a:t>
            </a:r>
            <a:r>
              <a:rPr lang="en-GB" dirty="0"/>
              <a:t>Strategy</a:t>
            </a:r>
            <a:br>
              <a:rPr lang="en-GB" dirty="0"/>
            </a:br>
            <a:r>
              <a:rPr lang="en-GB" sz="3600" dirty="0"/>
              <a:t>SME’s &amp; Large organisations</a:t>
            </a:r>
            <a:r>
              <a:rPr lang="en-GB" dirty="0"/>
              <a:t/>
            </a:r>
            <a:br>
              <a:rPr lang="en-GB" dirty="0"/>
            </a:br>
            <a:endParaRPr lang="en-GB" dirty="0"/>
          </a:p>
        </p:txBody>
      </p:sp>
      <p:sp>
        <p:nvSpPr>
          <p:cNvPr id="3" name="Subtitle 2"/>
          <p:cNvSpPr>
            <a:spLocks noGrp="1"/>
          </p:cNvSpPr>
          <p:nvPr>
            <p:ph type="subTitle" idx="1"/>
          </p:nvPr>
        </p:nvSpPr>
        <p:spPr>
          <a:xfrm>
            <a:off x="1371600" y="1772816"/>
            <a:ext cx="6400800" cy="3865984"/>
          </a:xfrm>
        </p:spPr>
        <p:txBody>
          <a:bodyPr/>
          <a:lstStyle/>
          <a:p>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331640" y="1772816"/>
            <a:ext cx="6480720" cy="3888432"/>
          </a:xfrm>
          <a:prstGeom prst="rect">
            <a:avLst/>
          </a:prstGeom>
        </p:spPr>
      </p:pic>
      <p:sp>
        <p:nvSpPr>
          <p:cNvPr id="5" name="Rectangle 4"/>
          <p:cNvSpPr/>
          <p:nvPr/>
        </p:nvSpPr>
        <p:spPr>
          <a:xfrm>
            <a:off x="1371600" y="5661248"/>
            <a:ext cx="6400800" cy="10081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STUDENT TASK: What do you anticipate the content to be here? What will I be saying? Does it have to be </a:t>
            </a:r>
            <a:r>
              <a:rPr lang="en-GB" smtClean="0"/>
              <a:t>like this? </a:t>
            </a:r>
            <a:r>
              <a:rPr lang="en-GB" dirty="0" smtClean="0"/>
              <a:t>Is it universal?</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SME’s</a:t>
            </a:r>
            <a:endParaRPr lang="en-GB" dirty="0"/>
          </a:p>
        </p:txBody>
      </p:sp>
      <p:sp>
        <p:nvSpPr>
          <p:cNvPr id="3" name="Content Placeholder 2"/>
          <p:cNvSpPr>
            <a:spLocks noGrp="1"/>
          </p:cNvSpPr>
          <p:nvPr>
            <p:ph sz="half" idx="1"/>
          </p:nvPr>
        </p:nvSpPr>
        <p:spPr/>
        <p:txBody>
          <a:bodyPr>
            <a:normAutofit lnSpcReduction="10000"/>
          </a:bodyPr>
          <a:lstStyle/>
          <a:p>
            <a:pPr>
              <a:buNone/>
            </a:pPr>
            <a:r>
              <a:rPr lang="en-GB" sz="2400" dirty="0" smtClean="0"/>
              <a:t>The extent of the commitment to international business is often related to size.</a:t>
            </a:r>
          </a:p>
          <a:p>
            <a:r>
              <a:rPr lang="en-GB" sz="2400" dirty="0" smtClean="0"/>
              <a:t>SME’s are important wealth generators to any economy</a:t>
            </a:r>
          </a:p>
          <a:p>
            <a:r>
              <a:rPr lang="en-GB" sz="2400" dirty="0" smtClean="0"/>
              <a:t>They generally have less than 250 members of staff</a:t>
            </a:r>
          </a:p>
          <a:p>
            <a:r>
              <a:rPr lang="en-GB" sz="2400" dirty="0" smtClean="0"/>
              <a:t>They are often innovative and entrepreneurial</a:t>
            </a:r>
          </a:p>
          <a:p>
            <a:r>
              <a:rPr lang="en-GB" sz="2400" dirty="0" smtClean="0"/>
              <a:t>The owners view is </a:t>
            </a:r>
            <a:r>
              <a:rPr lang="en-GB" sz="2400" b="1" u="sng" dirty="0" smtClean="0"/>
              <a:t>critical</a:t>
            </a:r>
            <a:r>
              <a:rPr lang="en-GB" sz="2400" dirty="0" smtClean="0"/>
              <a:t>.</a:t>
            </a:r>
          </a:p>
          <a:p>
            <a:r>
              <a:rPr lang="en-GB" sz="2400" dirty="0" smtClean="0"/>
              <a:t>They are often restricted in their vision.</a:t>
            </a:r>
          </a:p>
          <a:p>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648200" y="1700808"/>
            <a:ext cx="4038600" cy="4248472"/>
          </a:xfrm>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SME’s</a:t>
            </a:r>
            <a:br>
              <a:rPr lang="en-GB" dirty="0" smtClean="0"/>
            </a:br>
            <a:r>
              <a:rPr lang="en-GB" dirty="0" smtClean="0"/>
              <a:t>- export scenarios</a:t>
            </a:r>
            <a:endParaRPr lang="en-GB" dirty="0"/>
          </a:p>
        </p:txBody>
      </p:sp>
      <p:sp>
        <p:nvSpPr>
          <p:cNvPr id="3" name="Content Placeholder 2"/>
          <p:cNvSpPr>
            <a:spLocks noGrp="1"/>
          </p:cNvSpPr>
          <p:nvPr>
            <p:ph idx="1"/>
          </p:nvPr>
        </p:nvSpPr>
        <p:spPr/>
        <p:txBody>
          <a:bodyPr>
            <a:normAutofit fontScale="92500" lnSpcReduction="20000"/>
          </a:bodyPr>
          <a:lstStyle/>
          <a:p>
            <a:pPr>
              <a:buNone/>
            </a:pPr>
            <a:r>
              <a:rPr lang="en-GB" dirty="0" smtClean="0"/>
              <a:t>Research has come mostly from the US so it is not universal/global, however it is helpful:</a:t>
            </a:r>
          </a:p>
          <a:p>
            <a:r>
              <a:rPr lang="en-GB" dirty="0" smtClean="0"/>
              <a:t>Passive exporters – driven by other companies it is mostly unwelcomed business</a:t>
            </a:r>
          </a:p>
          <a:p>
            <a:r>
              <a:rPr lang="en-GB" dirty="0" smtClean="0"/>
              <a:t>Reactive exporters – from independent enquiries </a:t>
            </a:r>
          </a:p>
          <a:p>
            <a:r>
              <a:rPr lang="en-GB" dirty="0" smtClean="0"/>
              <a:t>Experimental exporters – begin to get involved </a:t>
            </a:r>
          </a:p>
          <a:p>
            <a:r>
              <a:rPr lang="en-GB" dirty="0" smtClean="0"/>
              <a:t>Well-established exporters – learning “how to” &amp; committing resources</a:t>
            </a:r>
          </a:p>
          <a:p>
            <a:r>
              <a:rPr lang="en-GB" dirty="0" smtClean="0"/>
              <a:t>Proactive exporters – actively seeking out export opportunities </a:t>
            </a:r>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SME’s</a:t>
            </a:r>
            <a:br>
              <a:rPr lang="en-GB" dirty="0" smtClean="0"/>
            </a:br>
            <a:r>
              <a:rPr lang="en-GB" dirty="0" smtClean="0"/>
              <a:t>- stages in global activities</a:t>
            </a:r>
            <a:endParaRPr lang="en-GB" dirty="0"/>
          </a:p>
        </p:txBody>
      </p:sp>
      <p:sp>
        <p:nvSpPr>
          <p:cNvPr id="3" name="Content Placeholder 2"/>
          <p:cNvSpPr>
            <a:spLocks noGrp="1"/>
          </p:cNvSpPr>
          <p:nvPr>
            <p:ph sz="half" idx="1"/>
          </p:nvPr>
        </p:nvSpPr>
        <p:spPr/>
        <p:txBody>
          <a:bodyPr>
            <a:normAutofit fontScale="77500" lnSpcReduction="20000"/>
          </a:bodyPr>
          <a:lstStyle/>
          <a:p>
            <a:pPr>
              <a:buFont typeface="Wingdings" pitchFamily="2" charset="2"/>
              <a:buChar char="Ø"/>
            </a:pPr>
            <a:r>
              <a:rPr lang="en-GB" dirty="0" smtClean="0"/>
              <a:t>Choose markets that they understand (culturally similar/ familiar)</a:t>
            </a:r>
          </a:p>
          <a:p>
            <a:r>
              <a:rPr lang="en-GB" dirty="0" smtClean="0"/>
              <a:t>First step is usually cautious</a:t>
            </a:r>
          </a:p>
          <a:p>
            <a:r>
              <a:rPr lang="en-GB" dirty="0" smtClean="0"/>
              <a:t>Gradually increase involvement</a:t>
            </a:r>
          </a:p>
          <a:p>
            <a:pPr>
              <a:buFont typeface="Wingdings" pitchFamily="2" charset="2"/>
              <a:buChar char="Ø"/>
            </a:pPr>
            <a:r>
              <a:rPr lang="en-GB" dirty="0" smtClean="0"/>
              <a:t>Some authors suggest it is not steps but gradual incremental changes</a:t>
            </a:r>
          </a:p>
          <a:p>
            <a:pPr>
              <a:buFont typeface="Wingdings" pitchFamily="2" charset="2"/>
              <a:buChar char="Ø"/>
            </a:pPr>
            <a:r>
              <a:rPr lang="en-GB" dirty="0" smtClean="0"/>
              <a:t>Some companies are born global rather than being adaptive exporters</a:t>
            </a:r>
          </a:p>
          <a:p>
            <a:pPr>
              <a:buFont typeface="Wingdings" pitchFamily="2" charset="2"/>
              <a:buChar char="Ø"/>
            </a:pPr>
            <a:r>
              <a:rPr lang="en-GB" dirty="0" smtClean="0"/>
              <a:t>Others grow as they develop networks</a:t>
            </a:r>
          </a:p>
          <a:p>
            <a:endParaRPr lang="en-GB" dirty="0" smtClean="0"/>
          </a:p>
          <a:p>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355976" y="1628800"/>
            <a:ext cx="4608512" cy="4392488"/>
          </a:xfrm>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mtClean="0"/>
              <a:t>SME’s</a:t>
            </a:r>
            <a:br>
              <a:rPr lang="en-GB" smtClean="0"/>
            </a:br>
            <a:r>
              <a:rPr lang="en-GB" smtClean="0"/>
              <a:t>- market entry strategy options</a:t>
            </a:r>
            <a:endParaRPr lang="en-GB" dirty="0"/>
          </a:p>
        </p:txBody>
      </p:sp>
      <p:sp>
        <p:nvSpPr>
          <p:cNvPr id="3" name="Content Placeholder 2"/>
          <p:cNvSpPr>
            <a:spLocks noGrp="1"/>
          </p:cNvSpPr>
          <p:nvPr>
            <p:ph sz="half" idx="1"/>
          </p:nvPr>
        </p:nvSpPr>
        <p:spPr/>
        <p:txBody>
          <a:bodyPr>
            <a:normAutofit fontScale="85000" lnSpcReduction="20000"/>
          </a:bodyPr>
          <a:lstStyle/>
          <a:p>
            <a:r>
              <a:rPr lang="en-GB" smtClean="0"/>
              <a:t>Exporting – sell home goods abroad</a:t>
            </a:r>
          </a:p>
          <a:p>
            <a:r>
              <a:rPr lang="en-GB" smtClean="0"/>
              <a:t>International niche marketing – differentiate products for foreign markets or  “think global, act local”</a:t>
            </a:r>
          </a:p>
          <a:p>
            <a:r>
              <a:rPr lang="en-GB" smtClean="0"/>
              <a:t>Domestically delivered niche services</a:t>
            </a:r>
          </a:p>
          <a:p>
            <a:r>
              <a:rPr lang="en-GB" smtClean="0"/>
              <a:t>Direct marketing (including electronic commerce)</a:t>
            </a:r>
          </a:p>
          <a:p>
            <a:r>
              <a:rPr lang="en-GB" smtClean="0"/>
              <a:t>Participation of the International supply chain</a:t>
            </a:r>
            <a:endParaRPr lang="en-GB" dirty="0"/>
          </a:p>
        </p:txBody>
      </p:sp>
      <p:pic>
        <p:nvPicPr>
          <p:cNvPr id="9" name="Content Placeholder 8"/>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5508104" y="1700808"/>
            <a:ext cx="2880320" cy="4032448"/>
          </a:xfrm>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SME’s</a:t>
            </a:r>
            <a:br>
              <a:rPr lang="en-GB" dirty="0" smtClean="0"/>
            </a:br>
            <a:r>
              <a:rPr lang="en-GB" dirty="0" smtClean="0"/>
              <a:t>- international scenarios</a:t>
            </a:r>
            <a:endParaRPr lang="en-GB" dirty="0"/>
          </a:p>
        </p:txBody>
      </p:sp>
      <p:sp>
        <p:nvSpPr>
          <p:cNvPr id="3" name="Content Placeholder 2"/>
          <p:cNvSpPr>
            <a:spLocks noGrp="1"/>
          </p:cNvSpPr>
          <p:nvPr>
            <p:ph idx="1"/>
          </p:nvPr>
        </p:nvSpPr>
        <p:spPr/>
        <p:txBody>
          <a:bodyPr>
            <a:normAutofit/>
          </a:bodyPr>
          <a:lstStyle/>
          <a:p>
            <a:pPr marL="0" indent="0">
              <a:buNone/>
            </a:pPr>
            <a:r>
              <a:rPr lang="en-GB" dirty="0"/>
              <a:t>Some SME’s </a:t>
            </a:r>
            <a:r>
              <a:rPr lang="en-GB" dirty="0" smtClean="0"/>
              <a:t>are born global where;</a:t>
            </a:r>
          </a:p>
          <a:p>
            <a:r>
              <a:rPr lang="en-GB" dirty="0" smtClean="0"/>
              <a:t>The domestic market is redefined, it may well be saturated, or lacking growth</a:t>
            </a:r>
          </a:p>
          <a:p>
            <a:r>
              <a:rPr lang="en-GB" dirty="0" smtClean="0"/>
              <a:t>And/or the markets expand &amp; concentrate</a:t>
            </a:r>
          </a:p>
          <a:p>
            <a:r>
              <a:rPr lang="en-GB" dirty="0" smtClean="0"/>
              <a:t>networking is a key part of operation</a:t>
            </a:r>
          </a:p>
          <a:p>
            <a:r>
              <a:rPr lang="en-GB" dirty="0" smtClean="0"/>
              <a:t>the supply chain internationalises</a:t>
            </a:r>
          </a:p>
          <a:p>
            <a:r>
              <a:rPr lang="en-GB" dirty="0" smtClean="0"/>
              <a:t>organisations develop international relationships</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SME’s</a:t>
            </a:r>
            <a:br>
              <a:rPr lang="en-GB" dirty="0" smtClean="0"/>
            </a:br>
            <a:r>
              <a:rPr lang="en-GB" dirty="0" smtClean="0"/>
              <a:t>- factors affecting choice of strategy</a:t>
            </a:r>
            <a:endParaRPr lang="en-GB" dirty="0"/>
          </a:p>
        </p:txBody>
      </p:sp>
      <p:sp>
        <p:nvSpPr>
          <p:cNvPr id="3" name="Content Placeholder 2"/>
          <p:cNvSpPr>
            <a:spLocks noGrp="1"/>
          </p:cNvSpPr>
          <p:nvPr>
            <p:ph sz="half" idx="1"/>
          </p:nvPr>
        </p:nvSpPr>
        <p:spPr/>
        <p:txBody>
          <a:bodyPr>
            <a:normAutofit fontScale="85000" lnSpcReduction="20000"/>
          </a:bodyPr>
          <a:lstStyle/>
          <a:p>
            <a:r>
              <a:rPr lang="en-GB" dirty="0" smtClean="0"/>
              <a:t>Size and power of organisation</a:t>
            </a:r>
          </a:p>
          <a:p>
            <a:r>
              <a:rPr lang="en-GB" dirty="0" smtClean="0"/>
              <a:t>Management resources available especially financial</a:t>
            </a:r>
          </a:p>
          <a:p>
            <a:r>
              <a:rPr lang="en-GB" dirty="0" smtClean="0"/>
              <a:t>Contacts and expertise</a:t>
            </a:r>
          </a:p>
          <a:p>
            <a:r>
              <a:rPr lang="en-GB" dirty="0" smtClean="0"/>
              <a:t>Promotion spend available</a:t>
            </a:r>
          </a:p>
          <a:p>
            <a:r>
              <a:rPr lang="en-GB" dirty="0" smtClean="0"/>
              <a:t>Finding a USP, ignoring a “me-too” approach</a:t>
            </a:r>
          </a:p>
          <a:p>
            <a:r>
              <a:rPr lang="en-GB" dirty="0" smtClean="0"/>
              <a:t>Legal protection</a:t>
            </a:r>
          </a:p>
          <a:p>
            <a:r>
              <a:rPr lang="en-GB" dirty="0" smtClean="0"/>
              <a:t>Short circuit the supply chain</a:t>
            </a:r>
          </a:p>
          <a:p>
            <a:r>
              <a:rPr lang="en-GB" dirty="0" smtClean="0"/>
              <a:t>Use a different market entry strategy</a:t>
            </a:r>
            <a:endParaRPr lang="en-GB" dirty="0"/>
          </a:p>
        </p:txBody>
      </p:sp>
      <p:pic>
        <p:nvPicPr>
          <p:cNvPr id="7" name="Content Placeholder 6"/>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427984" y="1628800"/>
            <a:ext cx="4464496" cy="4392488"/>
          </a:xfr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Large Companies</a:t>
            </a:r>
            <a:br>
              <a:rPr lang="en-GB" dirty="0" smtClean="0"/>
            </a:br>
            <a:r>
              <a:rPr lang="en-GB" dirty="0" smtClean="0"/>
              <a:t>- an introduction</a:t>
            </a:r>
            <a:endParaRPr lang="en-GB" dirty="0"/>
          </a:p>
        </p:txBody>
      </p:sp>
      <p:sp>
        <p:nvSpPr>
          <p:cNvPr id="3" name="Content Placeholder 2"/>
          <p:cNvSpPr>
            <a:spLocks noGrp="1"/>
          </p:cNvSpPr>
          <p:nvPr>
            <p:ph sz="half" idx="1"/>
          </p:nvPr>
        </p:nvSpPr>
        <p:spPr/>
        <p:txBody>
          <a:bodyPr>
            <a:normAutofit fontScale="92500" lnSpcReduction="20000"/>
          </a:bodyPr>
          <a:lstStyle/>
          <a:p>
            <a:pPr>
              <a:buNone/>
            </a:pPr>
            <a:r>
              <a:rPr lang="en-GB" dirty="0" smtClean="0"/>
              <a:t>Worlds largest companies want a  worldwide presence. The perception commonly held is that they just want control to do as they please....</a:t>
            </a:r>
          </a:p>
          <a:p>
            <a:r>
              <a:rPr lang="en-GB" dirty="0" smtClean="0"/>
              <a:t>Need to dominate markets</a:t>
            </a:r>
          </a:p>
          <a:p>
            <a:r>
              <a:rPr lang="en-GB" dirty="0" smtClean="0"/>
              <a:t>Influence governments </a:t>
            </a:r>
          </a:p>
          <a:p>
            <a:r>
              <a:rPr lang="en-GB" dirty="0" smtClean="0"/>
              <a:t>Influence economies</a:t>
            </a:r>
          </a:p>
          <a:p>
            <a:r>
              <a:rPr lang="en-GB" dirty="0" smtClean="0"/>
              <a:t>Move factories for own gain</a:t>
            </a:r>
          </a:p>
          <a:p>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788024" y="1700808"/>
            <a:ext cx="3456384" cy="4032448"/>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Some key drivers for </a:t>
            </a:r>
            <a:br>
              <a:rPr lang="en-GB" dirty="0" smtClean="0"/>
            </a:br>
            <a:r>
              <a:rPr lang="en-GB" dirty="0" smtClean="0"/>
              <a:t>globalisation strategies</a:t>
            </a:r>
            <a:endParaRPr lang="en-GB" dirty="0"/>
          </a:p>
        </p:txBody>
      </p:sp>
      <p:pic>
        <p:nvPicPr>
          <p:cNvPr id="8" name="Content Placeholder 7"/>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259632" y="1556792"/>
            <a:ext cx="6768752" cy="4248472"/>
          </a:xfr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Large Companies</a:t>
            </a:r>
            <a:br>
              <a:rPr lang="en-GB" dirty="0" smtClean="0"/>
            </a:br>
            <a:r>
              <a:rPr lang="en-GB" dirty="0" smtClean="0"/>
              <a:t>- </a:t>
            </a:r>
            <a:r>
              <a:rPr lang="en-GB" dirty="0"/>
              <a:t>B</a:t>
            </a:r>
            <a:r>
              <a:rPr lang="en-GB" dirty="0" smtClean="0"/>
              <a:t>usiness reasons for global approach</a:t>
            </a:r>
            <a:endParaRPr lang="en-GB" dirty="0"/>
          </a:p>
        </p:txBody>
      </p:sp>
      <p:sp>
        <p:nvSpPr>
          <p:cNvPr id="12" name="Content Placeholder 11"/>
          <p:cNvSpPr>
            <a:spLocks noGrp="1"/>
          </p:cNvSpPr>
          <p:nvPr>
            <p:ph sz="half" idx="1"/>
          </p:nvPr>
        </p:nvSpPr>
        <p:spPr/>
        <p:txBody>
          <a:bodyPr>
            <a:normAutofit lnSpcReduction="10000"/>
          </a:bodyPr>
          <a:lstStyle/>
          <a:p>
            <a:r>
              <a:rPr lang="en-GB" dirty="0" smtClean="0"/>
              <a:t>Market access has become easier</a:t>
            </a:r>
          </a:p>
          <a:p>
            <a:r>
              <a:rPr lang="en-GB" dirty="0" smtClean="0"/>
              <a:t>Market opportunities are increasing</a:t>
            </a:r>
          </a:p>
          <a:p>
            <a:r>
              <a:rPr lang="en-GB" dirty="0" smtClean="0"/>
              <a:t>Industry standards have risen</a:t>
            </a:r>
          </a:p>
          <a:p>
            <a:r>
              <a:rPr lang="en-GB" dirty="0" smtClean="0"/>
              <a:t>Benefits of sourcing</a:t>
            </a:r>
          </a:p>
          <a:p>
            <a:r>
              <a:rPr lang="en-GB" dirty="0" smtClean="0"/>
              <a:t>Technology convergence</a:t>
            </a:r>
          </a:p>
          <a:p>
            <a:r>
              <a:rPr lang="en-GB" dirty="0" smtClean="0"/>
              <a:t>Same customer needs </a:t>
            </a:r>
            <a:endParaRPr lang="en-GB" dirty="0"/>
          </a:p>
        </p:txBody>
      </p:sp>
      <p:sp>
        <p:nvSpPr>
          <p:cNvPr id="13" name="Content Placeholder 12"/>
          <p:cNvSpPr>
            <a:spLocks noGrp="1"/>
          </p:cNvSpPr>
          <p:nvPr>
            <p:ph sz="half" idx="2"/>
          </p:nvPr>
        </p:nvSpPr>
        <p:spPr/>
        <p:txBody>
          <a:bodyPr>
            <a:normAutofit lnSpcReduction="10000"/>
          </a:bodyPr>
          <a:lstStyle/>
          <a:p>
            <a:r>
              <a:rPr lang="en-GB" dirty="0" smtClean="0"/>
              <a:t>Competition committed</a:t>
            </a:r>
          </a:p>
          <a:p>
            <a:r>
              <a:rPr lang="en-GB" dirty="0" smtClean="0"/>
              <a:t>More cooperation</a:t>
            </a:r>
          </a:p>
          <a:p>
            <a:r>
              <a:rPr lang="en-GB" dirty="0" smtClean="0"/>
              <a:t>Concentration of supply chain management</a:t>
            </a:r>
          </a:p>
          <a:p>
            <a:r>
              <a:rPr lang="en-GB" dirty="0" smtClean="0"/>
              <a:t>More consistency of communication</a:t>
            </a:r>
          </a:p>
          <a:p>
            <a:r>
              <a:rPr lang="en-GB" dirty="0" smtClean="0"/>
              <a:t>Globalisation is a recognised strategy</a:t>
            </a: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211960" y="5157192"/>
            <a:ext cx="4680520" cy="136815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Large Companies</a:t>
            </a:r>
            <a:br>
              <a:rPr lang="en-GB" dirty="0" smtClean="0"/>
            </a:br>
            <a:r>
              <a:rPr lang="en-GB" dirty="0" smtClean="0"/>
              <a:t>- global approach options</a:t>
            </a:r>
            <a:endParaRPr lang="en-GB" dirty="0"/>
          </a:p>
        </p:txBody>
      </p:sp>
      <p:sp>
        <p:nvSpPr>
          <p:cNvPr id="3" name="Content Placeholder 2"/>
          <p:cNvSpPr>
            <a:spLocks noGrp="1"/>
          </p:cNvSpPr>
          <p:nvPr>
            <p:ph idx="1"/>
          </p:nvPr>
        </p:nvSpPr>
        <p:spPr>
          <a:xfrm>
            <a:off x="457200" y="1412776"/>
            <a:ext cx="8229600" cy="5040560"/>
          </a:xfrm>
        </p:spPr>
        <p:txBody>
          <a:bodyPr>
            <a:normAutofit/>
          </a:bodyPr>
          <a:lstStyle/>
          <a:p>
            <a:pPr marL="0" indent="0">
              <a:buNone/>
            </a:pPr>
            <a:r>
              <a:rPr lang="en-GB" sz="2800" dirty="0" smtClean="0"/>
              <a:t>No distinction between domestic &amp; foreign markets</a:t>
            </a:r>
          </a:p>
          <a:p>
            <a:pPr>
              <a:buNone/>
            </a:pPr>
            <a:r>
              <a:rPr lang="en-GB" sz="2800" dirty="0" smtClean="0"/>
              <a:t>A number of approaches are available:</a:t>
            </a:r>
          </a:p>
          <a:p>
            <a:r>
              <a:rPr lang="en-GB" sz="2800" dirty="0" smtClean="0"/>
              <a:t>Multi-domestic – </a:t>
            </a:r>
            <a:r>
              <a:rPr lang="en-GB" sz="2800" dirty="0" err="1" smtClean="0"/>
              <a:t>indiv</a:t>
            </a:r>
            <a:r>
              <a:rPr lang="en-GB" sz="2800" dirty="0" smtClean="0"/>
              <a:t> country strategies or “think global, act local”</a:t>
            </a:r>
          </a:p>
          <a:p>
            <a:pPr>
              <a:buFont typeface="Courier New" pitchFamily="49" charset="0"/>
              <a:buChar char="o"/>
            </a:pPr>
            <a:r>
              <a:rPr lang="en-GB" sz="2800" dirty="0"/>
              <a:t>Transnational – global efficiency, national flexibility, cross market leverage</a:t>
            </a:r>
          </a:p>
          <a:p>
            <a:pPr>
              <a:buFont typeface="Wingdings" pitchFamily="2" charset="2"/>
              <a:buChar char="§"/>
            </a:pPr>
            <a:r>
              <a:rPr lang="en-GB" sz="2800" dirty="0" smtClean="0"/>
              <a:t>International – region as one market</a:t>
            </a:r>
          </a:p>
          <a:p>
            <a:pPr>
              <a:buFont typeface="Wingdings" pitchFamily="2" charset="2"/>
              <a:buChar char="q"/>
            </a:pPr>
            <a:r>
              <a:rPr lang="en-GB" sz="2800" dirty="0" smtClean="0"/>
              <a:t>Global – a global market via</a:t>
            </a:r>
          </a:p>
          <a:p>
            <a:pPr>
              <a:buFont typeface="Wingdings" pitchFamily="2" charset="2"/>
              <a:buChar char="ü"/>
            </a:pPr>
            <a:r>
              <a:rPr lang="en-GB" sz="2800" dirty="0" smtClean="0"/>
              <a:t>Mergers &amp; acquisitions</a:t>
            </a:r>
          </a:p>
          <a:p>
            <a:pPr>
              <a:buFont typeface="Wingdings" pitchFamily="2" charset="2"/>
              <a:buChar char="ü"/>
            </a:pPr>
            <a:r>
              <a:rPr lang="en-GB" sz="2800" dirty="0" smtClean="0"/>
              <a:t>Global brands</a:t>
            </a:r>
          </a:p>
          <a:p>
            <a:pPr>
              <a:buFont typeface="Wingdings" pitchFamily="2" charset="2"/>
              <a:buChar char="Ø"/>
            </a:pPr>
            <a:endParaRPr lang="en-GB" dirty="0" smtClean="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932040" y="4725144"/>
            <a:ext cx="3744416" cy="1944215"/>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SME’s</a:t>
            </a:r>
            <a:br>
              <a:rPr lang="en-GB" dirty="0" smtClean="0"/>
            </a:br>
            <a:r>
              <a:rPr lang="en-GB" dirty="0" smtClean="0"/>
              <a:t>- student task</a:t>
            </a:r>
            <a:endParaRPr lang="en-GB" dirty="0"/>
          </a:p>
        </p:txBody>
      </p:sp>
      <p:sp>
        <p:nvSpPr>
          <p:cNvPr id="3" name="Content Placeholder 2"/>
          <p:cNvSpPr>
            <a:spLocks noGrp="1"/>
          </p:cNvSpPr>
          <p:nvPr>
            <p:ph idx="1"/>
          </p:nvPr>
        </p:nvSpPr>
        <p:spPr/>
        <p:txBody>
          <a:bodyPr>
            <a:normAutofit lnSpcReduction="10000"/>
          </a:bodyPr>
          <a:lstStyle/>
          <a:p>
            <a:pPr>
              <a:buNone/>
            </a:pPr>
            <a:r>
              <a:rPr lang="en-GB" dirty="0" smtClean="0"/>
              <a:t>Discuss the process that Small to Medium sized Enterprise (SME) companies go through when developing their international business, (how do they relate to the theories of International trading? do you think there are other routes?</a:t>
            </a:r>
          </a:p>
          <a:p>
            <a:pPr>
              <a:buNone/>
            </a:pPr>
            <a:r>
              <a:rPr lang="en-GB" dirty="0"/>
              <a:t>Again discuss the process that Large companies go through when developing their international </a:t>
            </a:r>
            <a:r>
              <a:rPr lang="en-GB" dirty="0" smtClean="0"/>
              <a:t>business, how it relates to theory and </a:t>
            </a:r>
            <a:r>
              <a:rPr lang="en-GB" dirty="0"/>
              <a:t>could it be </a:t>
            </a:r>
            <a:r>
              <a:rPr lang="en-GB" smtClean="0"/>
              <a:t>done differently?</a:t>
            </a:r>
            <a:endParaRPr lang="en-GB" dirty="0"/>
          </a:p>
          <a:p>
            <a:pPr>
              <a:buNone/>
            </a:pPr>
            <a:endParaRPr lang="en-GB" dirty="0" smtClean="0"/>
          </a:p>
          <a:p>
            <a:pPr>
              <a:buNone/>
            </a:pPr>
            <a:endParaRPr lang="en-GB"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175</TotalTime>
  <Words>528</Words>
  <Application>Microsoft Office PowerPoint</Application>
  <PresentationFormat>On-screen Show (4:3)</PresentationFormat>
  <Paragraphs>76</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Courier New</vt:lpstr>
      <vt:lpstr>Wingdings</vt:lpstr>
      <vt:lpstr>Office Theme</vt:lpstr>
      <vt:lpstr> Global Marketing Strategy SME’s &amp; Large organisations </vt:lpstr>
      <vt:lpstr>SME’s</vt:lpstr>
      <vt:lpstr>SME’s - export scenarios</vt:lpstr>
      <vt:lpstr>SME’s - stages in global activities</vt:lpstr>
      <vt:lpstr>SME’s - market entry strategy options</vt:lpstr>
      <vt:lpstr>SME’s - international scenarios</vt:lpstr>
      <vt:lpstr>SME’s - factors affecting choice of strategy</vt:lpstr>
      <vt:lpstr>Large Companies - an introduction</vt:lpstr>
      <vt:lpstr>Some key drivers for  globalisation strategies</vt:lpstr>
      <vt:lpstr>Large Companies - Business reasons for global approach</vt:lpstr>
      <vt:lpstr>Large Companies - global approach options</vt:lpstr>
      <vt:lpstr>SME’s - student task</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Global Marketing Strategy</dc:title>
  <dc:creator>Fleming</dc:creator>
  <cp:lastModifiedBy>Will Fleming</cp:lastModifiedBy>
  <cp:revision>24</cp:revision>
  <cp:lastPrinted>2018-02-20T10:14:42Z</cp:lastPrinted>
  <dcterms:created xsi:type="dcterms:W3CDTF">2012-02-26T17:40:41Z</dcterms:created>
  <dcterms:modified xsi:type="dcterms:W3CDTF">2018-02-20T10:14:53Z</dcterms:modified>
</cp:coreProperties>
</file>