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98" autoAdjust="0"/>
    <p:restoredTop sz="94660"/>
  </p:normalViewPr>
  <p:slideViewPr>
    <p:cSldViewPr snapToGrid="0">
      <p:cViewPr varScale="1">
        <p:scale>
          <a:sx n="98" d="100"/>
          <a:sy n="98" d="100"/>
        </p:scale>
        <p:origin x="68" y="3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E36984-181B-4BB4-A2E7-16F6DCFEF9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A015EB2-EA80-460D-95C0-98C0D73C0101}">
      <dgm:prSet/>
      <dgm:spPr/>
      <dgm:t>
        <a:bodyPr/>
        <a:lstStyle/>
        <a:p>
          <a:r>
            <a:rPr lang="en-GB"/>
            <a:t>Grant funds and social investment – provides a unique offering versus the commercial counterparts, considerably more grants available to social sector.</a:t>
          </a:r>
          <a:endParaRPr lang="en-US"/>
        </a:p>
      </dgm:t>
    </dgm:pt>
    <dgm:pt modelId="{6082CBEF-C195-4C37-8C00-1461672FCDA9}" type="parTrans" cxnId="{12470E52-7FD9-4BEC-8D2E-D3685E5754A3}">
      <dgm:prSet/>
      <dgm:spPr/>
      <dgm:t>
        <a:bodyPr/>
        <a:lstStyle/>
        <a:p>
          <a:endParaRPr lang="en-US"/>
        </a:p>
      </dgm:t>
    </dgm:pt>
    <dgm:pt modelId="{4903F19D-4858-4300-AE24-FCCAFDCEB680}" type="sibTrans" cxnId="{12470E52-7FD9-4BEC-8D2E-D3685E5754A3}">
      <dgm:prSet/>
      <dgm:spPr/>
      <dgm:t>
        <a:bodyPr/>
        <a:lstStyle/>
        <a:p>
          <a:endParaRPr lang="en-US"/>
        </a:p>
      </dgm:t>
    </dgm:pt>
    <dgm:pt modelId="{9BDA03B7-CAEB-4452-867A-F9CEC219D383}">
      <dgm:prSet/>
      <dgm:spPr/>
      <dgm:t>
        <a:bodyPr/>
        <a:lstStyle/>
        <a:p>
          <a:r>
            <a:rPr lang="en-GB"/>
            <a:t>Organizations like the School for Social Entrepreneurs offer grants and connect enterprises with funding sources that don’t require repayment.</a:t>
          </a:r>
          <a:endParaRPr lang="en-US"/>
        </a:p>
      </dgm:t>
    </dgm:pt>
    <dgm:pt modelId="{C877EEEF-0599-45B7-BD39-9D120F30ED2C}" type="parTrans" cxnId="{08F0EE41-AC07-4A8F-8892-96928A1B6D71}">
      <dgm:prSet/>
      <dgm:spPr/>
      <dgm:t>
        <a:bodyPr/>
        <a:lstStyle/>
        <a:p>
          <a:endParaRPr lang="en-US"/>
        </a:p>
      </dgm:t>
    </dgm:pt>
    <dgm:pt modelId="{5CADEFC8-349C-42AE-B236-5B3370EB6105}" type="sibTrans" cxnId="{08F0EE41-AC07-4A8F-8892-96928A1B6D71}">
      <dgm:prSet/>
      <dgm:spPr/>
      <dgm:t>
        <a:bodyPr/>
        <a:lstStyle/>
        <a:p>
          <a:endParaRPr lang="en-US"/>
        </a:p>
      </dgm:t>
    </dgm:pt>
    <dgm:pt modelId="{E67D3A5E-8230-4E8C-8E85-FE738CABB9DD}" type="pres">
      <dgm:prSet presAssocID="{9BE36984-181B-4BB4-A2E7-16F6DCFEF920}" presName="root" presStyleCnt="0">
        <dgm:presLayoutVars>
          <dgm:dir/>
          <dgm:resizeHandles val="exact"/>
        </dgm:presLayoutVars>
      </dgm:prSet>
      <dgm:spPr/>
    </dgm:pt>
    <dgm:pt modelId="{A94F51C6-6C48-4546-8F9B-46E26E91EE4D}" type="pres">
      <dgm:prSet presAssocID="{0A015EB2-EA80-460D-95C0-98C0D73C0101}" presName="compNode" presStyleCnt="0"/>
      <dgm:spPr/>
    </dgm:pt>
    <dgm:pt modelId="{0750D389-8179-47E5-96A6-581D6129A079}" type="pres">
      <dgm:prSet presAssocID="{0A015EB2-EA80-460D-95C0-98C0D73C0101}" presName="bgRect" presStyleLbl="bgShp" presStyleIdx="0" presStyleCnt="2"/>
      <dgm:spPr/>
    </dgm:pt>
    <dgm:pt modelId="{436B5727-5DF6-48F4-9D83-BB99C26A1C17}" type="pres">
      <dgm:prSet presAssocID="{0A015EB2-EA80-460D-95C0-98C0D73C010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8BF22B7D-BFEE-410E-B6A9-BA002D589354}" type="pres">
      <dgm:prSet presAssocID="{0A015EB2-EA80-460D-95C0-98C0D73C0101}" presName="spaceRect" presStyleCnt="0"/>
      <dgm:spPr/>
    </dgm:pt>
    <dgm:pt modelId="{908DAE90-1C71-4F1B-A0EA-DCEA26A33F34}" type="pres">
      <dgm:prSet presAssocID="{0A015EB2-EA80-460D-95C0-98C0D73C0101}" presName="parTx" presStyleLbl="revTx" presStyleIdx="0" presStyleCnt="2">
        <dgm:presLayoutVars>
          <dgm:chMax val="0"/>
          <dgm:chPref val="0"/>
        </dgm:presLayoutVars>
      </dgm:prSet>
      <dgm:spPr/>
    </dgm:pt>
    <dgm:pt modelId="{A91441A2-32BE-4C81-A590-BB2419B1E7A1}" type="pres">
      <dgm:prSet presAssocID="{4903F19D-4858-4300-AE24-FCCAFDCEB680}" presName="sibTrans" presStyleCnt="0"/>
      <dgm:spPr/>
    </dgm:pt>
    <dgm:pt modelId="{DCE4F9EF-900D-413D-A9D0-0BA5DD539735}" type="pres">
      <dgm:prSet presAssocID="{9BDA03B7-CAEB-4452-867A-F9CEC219D383}" presName="compNode" presStyleCnt="0"/>
      <dgm:spPr/>
    </dgm:pt>
    <dgm:pt modelId="{643E2FEB-D623-44A2-977E-7369721D58AD}" type="pres">
      <dgm:prSet presAssocID="{9BDA03B7-CAEB-4452-867A-F9CEC219D383}" presName="bgRect" presStyleLbl="bgShp" presStyleIdx="1" presStyleCnt="2"/>
      <dgm:spPr/>
    </dgm:pt>
    <dgm:pt modelId="{E4BE2A61-6130-4310-B34E-AEA3A9542804}" type="pres">
      <dgm:prSet presAssocID="{9BDA03B7-CAEB-4452-867A-F9CEC219D38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D1B1C44A-06E0-40A7-AD21-DD6E1788EF82}" type="pres">
      <dgm:prSet presAssocID="{9BDA03B7-CAEB-4452-867A-F9CEC219D383}" presName="spaceRect" presStyleCnt="0"/>
      <dgm:spPr/>
    </dgm:pt>
    <dgm:pt modelId="{7D0BE187-1B15-41ED-BBF6-0F8DA392CAB5}" type="pres">
      <dgm:prSet presAssocID="{9BDA03B7-CAEB-4452-867A-F9CEC219D383}" presName="parTx" presStyleLbl="revTx" presStyleIdx="1" presStyleCnt="2">
        <dgm:presLayoutVars>
          <dgm:chMax val="0"/>
          <dgm:chPref val="0"/>
        </dgm:presLayoutVars>
      </dgm:prSet>
      <dgm:spPr/>
    </dgm:pt>
  </dgm:ptLst>
  <dgm:cxnLst>
    <dgm:cxn modelId="{26301804-E08D-4F24-BE95-9EA9108E4A3C}" type="presOf" srcId="{9BDA03B7-CAEB-4452-867A-F9CEC219D383}" destId="{7D0BE187-1B15-41ED-BBF6-0F8DA392CAB5}" srcOrd="0" destOrd="0" presId="urn:microsoft.com/office/officeart/2018/2/layout/IconVerticalSolidList"/>
    <dgm:cxn modelId="{08F0EE41-AC07-4A8F-8892-96928A1B6D71}" srcId="{9BE36984-181B-4BB4-A2E7-16F6DCFEF920}" destId="{9BDA03B7-CAEB-4452-867A-F9CEC219D383}" srcOrd="1" destOrd="0" parTransId="{C877EEEF-0599-45B7-BD39-9D120F30ED2C}" sibTransId="{5CADEFC8-349C-42AE-B236-5B3370EB6105}"/>
    <dgm:cxn modelId="{12470E52-7FD9-4BEC-8D2E-D3685E5754A3}" srcId="{9BE36984-181B-4BB4-A2E7-16F6DCFEF920}" destId="{0A015EB2-EA80-460D-95C0-98C0D73C0101}" srcOrd="0" destOrd="0" parTransId="{6082CBEF-C195-4C37-8C00-1461672FCDA9}" sibTransId="{4903F19D-4858-4300-AE24-FCCAFDCEB680}"/>
    <dgm:cxn modelId="{0BDF698F-546B-4D9D-9F6C-EA34D865644A}" type="presOf" srcId="{9BE36984-181B-4BB4-A2E7-16F6DCFEF920}" destId="{E67D3A5E-8230-4E8C-8E85-FE738CABB9DD}" srcOrd="0" destOrd="0" presId="urn:microsoft.com/office/officeart/2018/2/layout/IconVerticalSolidList"/>
    <dgm:cxn modelId="{002FBDFB-4D64-4A92-A5CC-543FB0DBF13A}" type="presOf" srcId="{0A015EB2-EA80-460D-95C0-98C0D73C0101}" destId="{908DAE90-1C71-4F1B-A0EA-DCEA26A33F34}" srcOrd="0" destOrd="0" presId="urn:microsoft.com/office/officeart/2018/2/layout/IconVerticalSolidList"/>
    <dgm:cxn modelId="{547825AF-27B6-4E1D-AF01-0ECB0BBA35AF}" type="presParOf" srcId="{E67D3A5E-8230-4E8C-8E85-FE738CABB9DD}" destId="{A94F51C6-6C48-4546-8F9B-46E26E91EE4D}" srcOrd="0" destOrd="0" presId="urn:microsoft.com/office/officeart/2018/2/layout/IconVerticalSolidList"/>
    <dgm:cxn modelId="{E4B54072-E6AA-46C4-A049-1680F54537A6}" type="presParOf" srcId="{A94F51C6-6C48-4546-8F9B-46E26E91EE4D}" destId="{0750D389-8179-47E5-96A6-581D6129A079}" srcOrd="0" destOrd="0" presId="urn:microsoft.com/office/officeart/2018/2/layout/IconVerticalSolidList"/>
    <dgm:cxn modelId="{100A3777-97FA-4907-9416-855DB4070910}" type="presParOf" srcId="{A94F51C6-6C48-4546-8F9B-46E26E91EE4D}" destId="{436B5727-5DF6-48F4-9D83-BB99C26A1C17}" srcOrd="1" destOrd="0" presId="urn:microsoft.com/office/officeart/2018/2/layout/IconVerticalSolidList"/>
    <dgm:cxn modelId="{72D730E4-0E89-455E-B347-C36704BCC19E}" type="presParOf" srcId="{A94F51C6-6C48-4546-8F9B-46E26E91EE4D}" destId="{8BF22B7D-BFEE-410E-B6A9-BA002D589354}" srcOrd="2" destOrd="0" presId="urn:microsoft.com/office/officeart/2018/2/layout/IconVerticalSolidList"/>
    <dgm:cxn modelId="{367C3D4D-065B-4A65-BEC2-F73396A4B107}" type="presParOf" srcId="{A94F51C6-6C48-4546-8F9B-46E26E91EE4D}" destId="{908DAE90-1C71-4F1B-A0EA-DCEA26A33F34}" srcOrd="3" destOrd="0" presId="urn:microsoft.com/office/officeart/2018/2/layout/IconVerticalSolidList"/>
    <dgm:cxn modelId="{BE41644D-DC76-47F2-8CC9-5E1BD53DFA7C}" type="presParOf" srcId="{E67D3A5E-8230-4E8C-8E85-FE738CABB9DD}" destId="{A91441A2-32BE-4C81-A590-BB2419B1E7A1}" srcOrd="1" destOrd="0" presId="urn:microsoft.com/office/officeart/2018/2/layout/IconVerticalSolidList"/>
    <dgm:cxn modelId="{6B0DAC7F-99E5-4B12-9E5A-F8B4D77A10D7}" type="presParOf" srcId="{E67D3A5E-8230-4E8C-8E85-FE738CABB9DD}" destId="{DCE4F9EF-900D-413D-A9D0-0BA5DD539735}" srcOrd="2" destOrd="0" presId="urn:microsoft.com/office/officeart/2018/2/layout/IconVerticalSolidList"/>
    <dgm:cxn modelId="{80ADB5CC-26DB-4B90-9F7A-D8FFE1DB02AE}" type="presParOf" srcId="{DCE4F9EF-900D-413D-A9D0-0BA5DD539735}" destId="{643E2FEB-D623-44A2-977E-7369721D58AD}" srcOrd="0" destOrd="0" presId="urn:microsoft.com/office/officeart/2018/2/layout/IconVerticalSolidList"/>
    <dgm:cxn modelId="{6E816044-F4B7-4EAF-A9C5-79E1067D697D}" type="presParOf" srcId="{DCE4F9EF-900D-413D-A9D0-0BA5DD539735}" destId="{E4BE2A61-6130-4310-B34E-AEA3A9542804}" srcOrd="1" destOrd="0" presId="urn:microsoft.com/office/officeart/2018/2/layout/IconVerticalSolidList"/>
    <dgm:cxn modelId="{CC9CE636-172D-4C2F-A420-14F620983259}" type="presParOf" srcId="{DCE4F9EF-900D-413D-A9D0-0BA5DD539735}" destId="{D1B1C44A-06E0-40A7-AD21-DD6E1788EF82}" srcOrd="2" destOrd="0" presId="urn:microsoft.com/office/officeart/2018/2/layout/IconVerticalSolidList"/>
    <dgm:cxn modelId="{3D417301-BA76-4BF3-96FA-12136121C796}" type="presParOf" srcId="{DCE4F9EF-900D-413D-A9D0-0BA5DD539735}" destId="{7D0BE187-1B15-41ED-BBF6-0F8DA392CA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CA2681-2B3A-434B-81F3-74F641F74BB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5ECAF04-560A-4182-926D-CB4470CC2831}">
      <dgm:prSet/>
      <dgm:spPr/>
      <dgm:t>
        <a:bodyPr/>
        <a:lstStyle/>
        <a:p>
          <a:r>
            <a:rPr lang="en-GB"/>
            <a:t>Public Sector Contracts: Social enterprises can bid for public service contracts, especially where social value is prioritized (e.g., healthcare, housing, education).</a:t>
          </a:r>
          <a:endParaRPr lang="en-US"/>
        </a:p>
      </dgm:t>
    </dgm:pt>
    <dgm:pt modelId="{03D56C92-26C3-4FDD-BDB8-7C0F03CFEC44}" type="parTrans" cxnId="{158C3EF5-CAD9-4A3C-AE64-73C70F352AF8}">
      <dgm:prSet/>
      <dgm:spPr/>
      <dgm:t>
        <a:bodyPr/>
        <a:lstStyle/>
        <a:p>
          <a:endParaRPr lang="en-US"/>
        </a:p>
      </dgm:t>
    </dgm:pt>
    <dgm:pt modelId="{10F7D521-63DA-4C46-A362-19B3D72350E9}" type="sibTrans" cxnId="{158C3EF5-CAD9-4A3C-AE64-73C70F352AF8}">
      <dgm:prSet/>
      <dgm:spPr/>
      <dgm:t>
        <a:bodyPr/>
        <a:lstStyle/>
        <a:p>
          <a:endParaRPr lang="en-US"/>
        </a:p>
      </dgm:t>
    </dgm:pt>
    <dgm:pt modelId="{132E0D7C-1D13-41B1-8768-FE5774666024}">
      <dgm:prSet/>
      <dgm:spPr/>
      <dgm:t>
        <a:bodyPr/>
        <a:lstStyle/>
        <a:p>
          <a:r>
            <a:rPr lang="en-GB"/>
            <a:t>Corporate Partnerships: Businesses increasingly seek ethical suppliers and partners, creating opportunities for social enterprises to integrate into supply chains.</a:t>
          </a:r>
          <a:endParaRPr lang="en-US"/>
        </a:p>
      </dgm:t>
    </dgm:pt>
    <dgm:pt modelId="{C6B8549B-1779-43D3-99EE-8697DC18D79B}" type="parTrans" cxnId="{99372339-2957-46A3-9306-C75FBCC8DA07}">
      <dgm:prSet/>
      <dgm:spPr/>
      <dgm:t>
        <a:bodyPr/>
        <a:lstStyle/>
        <a:p>
          <a:endParaRPr lang="en-US"/>
        </a:p>
      </dgm:t>
    </dgm:pt>
    <dgm:pt modelId="{6708CDF9-F7D0-40B5-9C4F-2578DA45FA7D}" type="sibTrans" cxnId="{99372339-2957-46A3-9306-C75FBCC8DA07}">
      <dgm:prSet/>
      <dgm:spPr/>
      <dgm:t>
        <a:bodyPr/>
        <a:lstStyle/>
        <a:p>
          <a:endParaRPr lang="en-US"/>
        </a:p>
      </dgm:t>
    </dgm:pt>
    <dgm:pt modelId="{81732044-AD85-4039-9E9B-568C7A5C3AFC}">
      <dgm:prSet/>
      <dgm:spPr/>
      <dgm:t>
        <a:bodyPr/>
        <a:lstStyle/>
        <a:p>
          <a:r>
            <a:rPr lang="en-GB"/>
            <a:t>Local Economic Development: Social enterprises play a vital role in regenerating communities, offering employment and services in underserved areas.</a:t>
          </a:r>
          <a:endParaRPr lang="en-US"/>
        </a:p>
      </dgm:t>
    </dgm:pt>
    <dgm:pt modelId="{DEFCC906-75B9-4AFB-BB0C-090C2E0740B0}" type="parTrans" cxnId="{5E896CE6-85C3-4B26-BFFE-64C38D5D034C}">
      <dgm:prSet/>
      <dgm:spPr/>
      <dgm:t>
        <a:bodyPr/>
        <a:lstStyle/>
        <a:p>
          <a:endParaRPr lang="en-US"/>
        </a:p>
      </dgm:t>
    </dgm:pt>
    <dgm:pt modelId="{1F42CD7D-A41B-4E5E-839C-573062303AAF}" type="sibTrans" cxnId="{5E896CE6-85C3-4B26-BFFE-64C38D5D034C}">
      <dgm:prSet/>
      <dgm:spPr/>
      <dgm:t>
        <a:bodyPr/>
        <a:lstStyle/>
        <a:p>
          <a:endParaRPr lang="en-US"/>
        </a:p>
      </dgm:t>
    </dgm:pt>
    <dgm:pt modelId="{64FE0ABD-DC55-46A4-8417-CD7EE2A26AB5}" type="pres">
      <dgm:prSet presAssocID="{B3CA2681-2B3A-434B-81F3-74F641F74BBA}" presName="root" presStyleCnt="0">
        <dgm:presLayoutVars>
          <dgm:dir/>
          <dgm:resizeHandles val="exact"/>
        </dgm:presLayoutVars>
      </dgm:prSet>
      <dgm:spPr/>
    </dgm:pt>
    <dgm:pt modelId="{5E6B39B3-C49D-4F0D-9908-5381EC3D84B6}" type="pres">
      <dgm:prSet presAssocID="{B5ECAF04-560A-4182-926D-CB4470CC2831}" presName="compNode" presStyleCnt="0"/>
      <dgm:spPr/>
    </dgm:pt>
    <dgm:pt modelId="{27A652E9-933E-4623-BC5D-64A4C20B7216}" type="pres">
      <dgm:prSet presAssocID="{B5ECAF04-560A-4182-926D-CB4470CC2831}" presName="bgRect" presStyleLbl="bgShp" presStyleIdx="0" presStyleCnt="3"/>
      <dgm:spPr/>
    </dgm:pt>
    <dgm:pt modelId="{34FE36E7-6694-4A04-8ADA-BAB58F132E5E}" type="pres">
      <dgm:prSet presAssocID="{B5ECAF04-560A-4182-926D-CB4470CC283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A674A2C-73AC-4DD6-B20B-7A8E88F89CCA}" type="pres">
      <dgm:prSet presAssocID="{B5ECAF04-560A-4182-926D-CB4470CC2831}" presName="spaceRect" presStyleCnt="0"/>
      <dgm:spPr/>
    </dgm:pt>
    <dgm:pt modelId="{38670439-026C-4A04-AFD4-66425232B3CA}" type="pres">
      <dgm:prSet presAssocID="{B5ECAF04-560A-4182-926D-CB4470CC2831}" presName="parTx" presStyleLbl="revTx" presStyleIdx="0" presStyleCnt="3">
        <dgm:presLayoutVars>
          <dgm:chMax val="0"/>
          <dgm:chPref val="0"/>
        </dgm:presLayoutVars>
      </dgm:prSet>
      <dgm:spPr/>
    </dgm:pt>
    <dgm:pt modelId="{96837D50-3A55-4430-933B-8D08BBE0B693}" type="pres">
      <dgm:prSet presAssocID="{10F7D521-63DA-4C46-A362-19B3D72350E9}" presName="sibTrans" presStyleCnt="0"/>
      <dgm:spPr/>
    </dgm:pt>
    <dgm:pt modelId="{5AC7853A-21C2-4E04-89B4-3268EF86B03B}" type="pres">
      <dgm:prSet presAssocID="{132E0D7C-1D13-41B1-8768-FE5774666024}" presName="compNode" presStyleCnt="0"/>
      <dgm:spPr/>
    </dgm:pt>
    <dgm:pt modelId="{321E8106-D02E-4B7A-B7D8-2F1DD8952F24}" type="pres">
      <dgm:prSet presAssocID="{132E0D7C-1D13-41B1-8768-FE5774666024}" presName="bgRect" presStyleLbl="bgShp" presStyleIdx="1" presStyleCnt="3"/>
      <dgm:spPr/>
    </dgm:pt>
    <dgm:pt modelId="{78AA0E9B-C573-4016-ADA6-F7EA73ED2E5B}" type="pres">
      <dgm:prSet presAssocID="{132E0D7C-1D13-41B1-8768-FE577466602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D2E094D-5733-4832-86CE-9AD7500CEDD4}" type="pres">
      <dgm:prSet presAssocID="{132E0D7C-1D13-41B1-8768-FE5774666024}" presName="spaceRect" presStyleCnt="0"/>
      <dgm:spPr/>
    </dgm:pt>
    <dgm:pt modelId="{AF2F9E0C-E817-454E-A2BA-35BA8FAFD3BC}" type="pres">
      <dgm:prSet presAssocID="{132E0D7C-1D13-41B1-8768-FE5774666024}" presName="parTx" presStyleLbl="revTx" presStyleIdx="1" presStyleCnt="3">
        <dgm:presLayoutVars>
          <dgm:chMax val="0"/>
          <dgm:chPref val="0"/>
        </dgm:presLayoutVars>
      </dgm:prSet>
      <dgm:spPr/>
    </dgm:pt>
    <dgm:pt modelId="{933DED45-C728-4671-82E2-F9A2D4C2ACEE}" type="pres">
      <dgm:prSet presAssocID="{6708CDF9-F7D0-40B5-9C4F-2578DA45FA7D}" presName="sibTrans" presStyleCnt="0"/>
      <dgm:spPr/>
    </dgm:pt>
    <dgm:pt modelId="{78E7B05F-512B-4496-A184-FC0E3415A6E9}" type="pres">
      <dgm:prSet presAssocID="{81732044-AD85-4039-9E9B-568C7A5C3AFC}" presName="compNode" presStyleCnt="0"/>
      <dgm:spPr/>
    </dgm:pt>
    <dgm:pt modelId="{574DD92D-FACA-42E2-9512-1AB312C0E93A}" type="pres">
      <dgm:prSet presAssocID="{81732044-AD85-4039-9E9B-568C7A5C3AFC}" presName="bgRect" presStyleLbl="bgShp" presStyleIdx="2" presStyleCnt="3"/>
      <dgm:spPr/>
    </dgm:pt>
    <dgm:pt modelId="{B2759AC2-F4AF-4755-8DAA-4F59C45BFB30}" type="pres">
      <dgm:prSet presAssocID="{81732044-AD85-4039-9E9B-568C7A5C3AF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rm scene"/>
        </a:ext>
      </dgm:extLst>
    </dgm:pt>
    <dgm:pt modelId="{E37AD96C-C846-4A4F-B95B-7993EA916B36}" type="pres">
      <dgm:prSet presAssocID="{81732044-AD85-4039-9E9B-568C7A5C3AFC}" presName="spaceRect" presStyleCnt="0"/>
      <dgm:spPr/>
    </dgm:pt>
    <dgm:pt modelId="{B9A25565-861B-4ECB-8056-6526C6DE9632}" type="pres">
      <dgm:prSet presAssocID="{81732044-AD85-4039-9E9B-568C7A5C3AFC}" presName="parTx" presStyleLbl="revTx" presStyleIdx="2" presStyleCnt="3">
        <dgm:presLayoutVars>
          <dgm:chMax val="0"/>
          <dgm:chPref val="0"/>
        </dgm:presLayoutVars>
      </dgm:prSet>
      <dgm:spPr/>
    </dgm:pt>
  </dgm:ptLst>
  <dgm:cxnLst>
    <dgm:cxn modelId="{99372339-2957-46A3-9306-C75FBCC8DA07}" srcId="{B3CA2681-2B3A-434B-81F3-74F641F74BBA}" destId="{132E0D7C-1D13-41B1-8768-FE5774666024}" srcOrd="1" destOrd="0" parTransId="{C6B8549B-1779-43D3-99EE-8697DC18D79B}" sibTransId="{6708CDF9-F7D0-40B5-9C4F-2578DA45FA7D}"/>
    <dgm:cxn modelId="{42FFD362-BC82-4C55-85BC-EFB0DDE4D909}" type="presOf" srcId="{132E0D7C-1D13-41B1-8768-FE5774666024}" destId="{AF2F9E0C-E817-454E-A2BA-35BA8FAFD3BC}" srcOrd="0" destOrd="0" presId="urn:microsoft.com/office/officeart/2018/2/layout/IconVerticalSolidList"/>
    <dgm:cxn modelId="{E723D5A8-8660-474E-ABA3-5E2D18776319}" type="presOf" srcId="{81732044-AD85-4039-9E9B-568C7A5C3AFC}" destId="{B9A25565-861B-4ECB-8056-6526C6DE9632}" srcOrd="0" destOrd="0" presId="urn:microsoft.com/office/officeart/2018/2/layout/IconVerticalSolidList"/>
    <dgm:cxn modelId="{EAE555D8-545E-4B14-95B7-685C993D9F9B}" type="presOf" srcId="{B3CA2681-2B3A-434B-81F3-74F641F74BBA}" destId="{64FE0ABD-DC55-46A4-8417-CD7EE2A26AB5}" srcOrd="0" destOrd="0" presId="urn:microsoft.com/office/officeart/2018/2/layout/IconVerticalSolidList"/>
    <dgm:cxn modelId="{5E896CE6-85C3-4B26-BFFE-64C38D5D034C}" srcId="{B3CA2681-2B3A-434B-81F3-74F641F74BBA}" destId="{81732044-AD85-4039-9E9B-568C7A5C3AFC}" srcOrd="2" destOrd="0" parTransId="{DEFCC906-75B9-4AFB-BB0C-090C2E0740B0}" sibTransId="{1F42CD7D-A41B-4E5E-839C-573062303AAF}"/>
    <dgm:cxn modelId="{0CE456E9-F7A1-41DC-BD03-AB6830667925}" type="presOf" srcId="{B5ECAF04-560A-4182-926D-CB4470CC2831}" destId="{38670439-026C-4A04-AFD4-66425232B3CA}" srcOrd="0" destOrd="0" presId="urn:microsoft.com/office/officeart/2018/2/layout/IconVerticalSolidList"/>
    <dgm:cxn modelId="{158C3EF5-CAD9-4A3C-AE64-73C70F352AF8}" srcId="{B3CA2681-2B3A-434B-81F3-74F641F74BBA}" destId="{B5ECAF04-560A-4182-926D-CB4470CC2831}" srcOrd="0" destOrd="0" parTransId="{03D56C92-26C3-4FDD-BDB8-7C0F03CFEC44}" sibTransId="{10F7D521-63DA-4C46-A362-19B3D72350E9}"/>
    <dgm:cxn modelId="{DB3CE095-0A4D-4B17-BF3B-8487D0756276}" type="presParOf" srcId="{64FE0ABD-DC55-46A4-8417-CD7EE2A26AB5}" destId="{5E6B39B3-C49D-4F0D-9908-5381EC3D84B6}" srcOrd="0" destOrd="0" presId="urn:microsoft.com/office/officeart/2018/2/layout/IconVerticalSolidList"/>
    <dgm:cxn modelId="{8FA2D308-47EC-41A7-B2EB-BFB31D94C363}" type="presParOf" srcId="{5E6B39B3-C49D-4F0D-9908-5381EC3D84B6}" destId="{27A652E9-933E-4623-BC5D-64A4C20B7216}" srcOrd="0" destOrd="0" presId="urn:microsoft.com/office/officeart/2018/2/layout/IconVerticalSolidList"/>
    <dgm:cxn modelId="{36950F5C-3E3C-42EA-82D6-FFEC02D5BC5A}" type="presParOf" srcId="{5E6B39B3-C49D-4F0D-9908-5381EC3D84B6}" destId="{34FE36E7-6694-4A04-8ADA-BAB58F132E5E}" srcOrd="1" destOrd="0" presId="urn:microsoft.com/office/officeart/2018/2/layout/IconVerticalSolidList"/>
    <dgm:cxn modelId="{5AD03AB3-88E0-4D9D-9F4D-1C996F08B650}" type="presParOf" srcId="{5E6B39B3-C49D-4F0D-9908-5381EC3D84B6}" destId="{3A674A2C-73AC-4DD6-B20B-7A8E88F89CCA}" srcOrd="2" destOrd="0" presId="urn:microsoft.com/office/officeart/2018/2/layout/IconVerticalSolidList"/>
    <dgm:cxn modelId="{1D39B1CB-2FA8-414F-8473-4AD3972C116C}" type="presParOf" srcId="{5E6B39B3-C49D-4F0D-9908-5381EC3D84B6}" destId="{38670439-026C-4A04-AFD4-66425232B3CA}" srcOrd="3" destOrd="0" presId="urn:microsoft.com/office/officeart/2018/2/layout/IconVerticalSolidList"/>
    <dgm:cxn modelId="{A9D017F2-D043-45EA-9273-5EDD2222D317}" type="presParOf" srcId="{64FE0ABD-DC55-46A4-8417-CD7EE2A26AB5}" destId="{96837D50-3A55-4430-933B-8D08BBE0B693}" srcOrd="1" destOrd="0" presId="urn:microsoft.com/office/officeart/2018/2/layout/IconVerticalSolidList"/>
    <dgm:cxn modelId="{1C4F4A1E-DC24-488B-B809-ECFE7BCEA4FC}" type="presParOf" srcId="{64FE0ABD-DC55-46A4-8417-CD7EE2A26AB5}" destId="{5AC7853A-21C2-4E04-89B4-3268EF86B03B}" srcOrd="2" destOrd="0" presId="urn:microsoft.com/office/officeart/2018/2/layout/IconVerticalSolidList"/>
    <dgm:cxn modelId="{AF98272A-A85A-4485-BE5D-1DE258FC2A54}" type="presParOf" srcId="{5AC7853A-21C2-4E04-89B4-3268EF86B03B}" destId="{321E8106-D02E-4B7A-B7D8-2F1DD8952F24}" srcOrd="0" destOrd="0" presId="urn:microsoft.com/office/officeart/2018/2/layout/IconVerticalSolidList"/>
    <dgm:cxn modelId="{01E6D99A-2741-40E7-B403-00AC9B6B3E6E}" type="presParOf" srcId="{5AC7853A-21C2-4E04-89B4-3268EF86B03B}" destId="{78AA0E9B-C573-4016-ADA6-F7EA73ED2E5B}" srcOrd="1" destOrd="0" presId="urn:microsoft.com/office/officeart/2018/2/layout/IconVerticalSolidList"/>
    <dgm:cxn modelId="{9473583D-5A8E-4577-83FC-3B6C3F07DF26}" type="presParOf" srcId="{5AC7853A-21C2-4E04-89B4-3268EF86B03B}" destId="{0D2E094D-5733-4832-86CE-9AD7500CEDD4}" srcOrd="2" destOrd="0" presId="urn:microsoft.com/office/officeart/2018/2/layout/IconVerticalSolidList"/>
    <dgm:cxn modelId="{CA007FCA-150C-4BF3-AFBD-175EDAFBF161}" type="presParOf" srcId="{5AC7853A-21C2-4E04-89B4-3268EF86B03B}" destId="{AF2F9E0C-E817-454E-A2BA-35BA8FAFD3BC}" srcOrd="3" destOrd="0" presId="urn:microsoft.com/office/officeart/2018/2/layout/IconVerticalSolidList"/>
    <dgm:cxn modelId="{51AAAA43-812F-40A7-8643-18CDFA081EBA}" type="presParOf" srcId="{64FE0ABD-DC55-46A4-8417-CD7EE2A26AB5}" destId="{933DED45-C728-4671-82E2-F9A2D4C2ACEE}" srcOrd="3" destOrd="0" presId="urn:microsoft.com/office/officeart/2018/2/layout/IconVerticalSolidList"/>
    <dgm:cxn modelId="{95A6E6A9-049D-4D4A-A71C-B7BA15BEC70F}" type="presParOf" srcId="{64FE0ABD-DC55-46A4-8417-CD7EE2A26AB5}" destId="{78E7B05F-512B-4496-A184-FC0E3415A6E9}" srcOrd="4" destOrd="0" presId="urn:microsoft.com/office/officeart/2018/2/layout/IconVerticalSolidList"/>
    <dgm:cxn modelId="{AC853AE3-78DD-4CF1-8CAD-2E40CB17D35C}" type="presParOf" srcId="{78E7B05F-512B-4496-A184-FC0E3415A6E9}" destId="{574DD92D-FACA-42E2-9512-1AB312C0E93A}" srcOrd="0" destOrd="0" presId="urn:microsoft.com/office/officeart/2018/2/layout/IconVerticalSolidList"/>
    <dgm:cxn modelId="{0AAD9A79-D2A4-44E0-B5E5-8102517F2DF5}" type="presParOf" srcId="{78E7B05F-512B-4496-A184-FC0E3415A6E9}" destId="{B2759AC2-F4AF-4755-8DAA-4F59C45BFB30}" srcOrd="1" destOrd="0" presId="urn:microsoft.com/office/officeart/2018/2/layout/IconVerticalSolidList"/>
    <dgm:cxn modelId="{411EEEB8-79DE-4356-AA69-864E13B4EBD6}" type="presParOf" srcId="{78E7B05F-512B-4496-A184-FC0E3415A6E9}" destId="{E37AD96C-C846-4A4F-B95B-7993EA916B36}" srcOrd="2" destOrd="0" presId="urn:microsoft.com/office/officeart/2018/2/layout/IconVerticalSolidList"/>
    <dgm:cxn modelId="{F98F9562-4D1B-49BF-BEDD-CC1105E74EC8}" type="presParOf" srcId="{78E7B05F-512B-4496-A184-FC0E3415A6E9}" destId="{B9A25565-861B-4ECB-8056-6526C6DE963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3D5C14-C0B6-4647-96D2-1D3C34AD32E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F34F26D-8F38-46D3-B101-1F41C80ECAEE}">
      <dgm:prSet/>
      <dgm:spPr/>
      <dgm:t>
        <a:bodyPr/>
        <a:lstStyle/>
        <a:p>
          <a:r>
            <a:rPr lang="en-GB"/>
            <a:t>Digital Transformation: Tech-driven social enterprises can leverage innovation to scale impact—through apps, platforms, and data-driven services.</a:t>
          </a:r>
          <a:endParaRPr lang="en-US"/>
        </a:p>
      </dgm:t>
    </dgm:pt>
    <dgm:pt modelId="{6DED5042-CBB1-46CE-AEAB-8BC995C5549D}" type="parTrans" cxnId="{D8FC4EEF-2332-46FF-8391-DFAF379D90FD}">
      <dgm:prSet/>
      <dgm:spPr/>
      <dgm:t>
        <a:bodyPr/>
        <a:lstStyle/>
        <a:p>
          <a:endParaRPr lang="en-US"/>
        </a:p>
      </dgm:t>
    </dgm:pt>
    <dgm:pt modelId="{DAA85C2A-40A7-4EC2-9A29-B729B1551730}" type="sibTrans" cxnId="{D8FC4EEF-2332-46FF-8391-DFAF379D90FD}">
      <dgm:prSet/>
      <dgm:spPr/>
      <dgm:t>
        <a:bodyPr/>
        <a:lstStyle/>
        <a:p>
          <a:endParaRPr lang="en-US"/>
        </a:p>
      </dgm:t>
    </dgm:pt>
    <dgm:pt modelId="{0671A889-ECC4-4604-A21B-6707A7014B23}">
      <dgm:prSet/>
      <dgm:spPr/>
      <dgm:t>
        <a:bodyPr/>
        <a:lstStyle/>
        <a:p>
          <a:r>
            <a:rPr lang="en-GB"/>
            <a:t>Sustainability and Green Economy: Enterprises focused on environmental solutions (e.g., recycling, clean energy, sustainable fashion) are in high demand.</a:t>
          </a:r>
          <a:endParaRPr lang="en-US"/>
        </a:p>
      </dgm:t>
    </dgm:pt>
    <dgm:pt modelId="{CD57C259-8767-47BC-B1AC-071DCDE37C10}" type="parTrans" cxnId="{9446BDD0-5125-48B1-8D92-2AD627B1B660}">
      <dgm:prSet/>
      <dgm:spPr/>
      <dgm:t>
        <a:bodyPr/>
        <a:lstStyle/>
        <a:p>
          <a:endParaRPr lang="en-US"/>
        </a:p>
      </dgm:t>
    </dgm:pt>
    <dgm:pt modelId="{079B9D79-A874-4C1C-840C-B463699505DF}" type="sibTrans" cxnId="{9446BDD0-5125-48B1-8D92-2AD627B1B660}">
      <dgm:prSet/>
      <dgm:spPr/>
      <dgm:t>
        <a:bodyPr/>
        <a:lstStyle/>
        <a:p>
          <a:endParaRPr lang="en-US"/>
        </a:p>
      </dgm:t>
    </dgm:pt>
    <dgm:pt modelId="{D8A7393D-ECA1-4AFE-B5CF-2A7D1D68D00D}">
      <dgm:prSet/>
      <dgm:spPr/>
      <dgm:t>
        <a:bodyPr/>
        <a:lstStyle/>
        <a:p>
          <a:r>
            <a:rPr lang="en-GB"/>
            <a:t>Youth and Education Initiatives: Programs targeting youth empowerment, education access, and skills development are widely supported by funders and governments.</a:t>
          </a:r>
          <a:endParaRPr lang="en-US"/>
        </a:p>
      </dgm:t>
    </dgm:pt>
    <dgm:pt modelId="{8D5CE014-5A0F-4CBF-96A3-B992434A6CC9}" type="parTrans" cxnId="{5545CA89-37A4-4D11-B339-F44A95247F11}">
      <dgm:prSet/>
      <dgm:spPr/>
      <dgm:t>
        <a:bodyPr/>
        <a:lstStyle/>
        <a:p>
          <a:endParaRPr lang="en-US"/>
        </a:p>
      </dgm:t>
    </dgm:pt>
    <dgm:pt modelId="{6317DCFC-B221-46FD-9892-21871ABFEABD}" type="sibTrans" cxnId="{5545CA89-37A4-4D11-B339-F44A95247F11}">
      <dgm:prSet/>
      <dgm:spPr/>
      <dgm:t>
        <a:bodyPr/>
        <a:lstStyle/>
        <a:p>
          <a:endParaRPr lang="en-US"/>
        </a:p>
      </dgm:t>
    </dgm:pt>
    <dgm:pt modelId="{F5ECD652-A73B-4C6C-A542-35D2EDBF2452}" type="pres">
      <dgm:prSet presAssocID="{B43D5C14-C0B6-4647-96D2-1D3C34AD32EE}" presName="root" presStyleCnt="0">
        <dgm:presLayoutVars>
          <dgm:dir/>
          <dgm:resizeHandles val="exact"/>
        </dgm:presLayoutVars>
      </dgm:prSet>
      <dgm:spPr/>
    </dgm:pt>
    <dgm:pt modelId="{E51606EB-65C7-45F1-A84C-A19061C6230D}" type="pres">
      <dgm:prSet presAssocID="{BF34F26D-8F38-46D3-B101-1F41C80ECAEE}" presName="compNode" presStyleCnt="0"/>
      <dgm:spPr/>
    </dgm:pt>
    <dgm:pt modelId="{2842617D-5CDB-407E-BC05-0E69D4DD42AC}" type="pres">
      <dgm:prSet presAssocID="{BF34F26D-8F38-46D3-B101-1F41C80ECAEE}" presName="bgRect" presStyleLbl="bgShp" presStyleIdx="0" presStyleCnt="3"/>
      <dgm:spPr/>
    </dgm:pt>
    <dgm:pt modelId="{9056DE31-3C46-4F31-BA1D-AD0CE70ED897}" type="pres">
      <dgm:prSet presAssocID="{BF34F26D-8F38-46D3-B101-1F41C80ECAE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3EBF814C-299D-4B2F-83E6-CCEE0B7F9A7B}" type="pres">
      <dgm:prSet presAssocID="{BF34F26D-8F38-46D3-B101-1F41C80ECAEE}" presName="spaceRect" presStyleCnt="0"/>
      <dgm:spPr/>
    </dgm:pt>
    <dgm:pt modelId="{159F1A82-A3F4-4337-834F-A64E5554AB97}" type="pres">
      <dgm:prSet presAssocID="{BF34F26D-8F38-46D3-B101-1F41C80ECAEE}" presName="parTx" presStyleLbl="revTx" presStyleIdx="0" presStyleCnt="3">
        <dgm:presLayoutVars>
          <dgm:chMax val="0"/>
          <dgm:chPref val="0"/>
        </dgm:presLayoutVars>
      </dgm:prSet>
      <dgm:spPr/>
    </dgm:pt>
    <dgm:pt modelId="{A49451E9-9E67-4863-8CF5-E1D21878E154}" type="pres">
      <dgm:prSet presAssocID="{DAA85C2A-40A7-4EC2-9A29-B729B1551730}" presName="sibTrans" presStyleCnt="0"/>
      <dgm:spPr/>
    </dgm:pt>
    <dgm:pt modelId="{5DEA956E-F4C5-472D-82A2-424E6B75A903}" type="pres">
      <dgm:prSet presAssocID="{0671A889-ECC4-4604-A21B-6707A7014B23}" presName="compNode" presStyleCnt="0"/>
      <dgm:spPr/>
    </dgm:pt>
    <dgm:pt modelId="{EBD4409E-D430-4326-B4C9-88E3DD784E75}" type="pres">
      <dgm:prSet presAssocID="{0671A889-ECC4-4604-A21B-6707A7014B23}" presName="bgRect" presStyleLbl="bgShp" presStyleIdx="1" presStyleCnt="3"/>
      <dgm:spPr/>
    </dgm:pt>
    <dgm:pt modelId="{F8E90784-8E3A-4CFA-B9A7-FD096F37D77E}" type="pres">
      <dgm:prSet presAssocID="{0671A889-ECC4-4604-A21B-6707A7014B2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0B05AD0E-2E0D-42C3-A568-A5C5013DBE43}" type="pres">
      <dgm:prSet presAssocID="{0671A889-ECC4-4604-A21B-6707A7014B23}" presName="spaceRect" presStyleCnt="0"/>
      <dgm:spPr/>
    </dgm:pt>
    <dgm:pt modelId="{43D99A07-8AAB-4B53-8BD5-606BDFAFBBA2}" type="pres">
      <dgm:prSet presAssocID="{0671A889-ECC4-4604-A21B-6707A7014B23}" presName="parTx" presStyleLbl="revTx" presStyleIdx="1" presStyleCnt="3">
        <dgm:presLayoutVars>
          <dgm:chMax val="0"/>
          <dgm:chPref val="0"/>
        </dgm:presLayoutVars>
      </dgm:prSet>
      <dgm:spPr/>
    </dgm:pt>
    <dgm:pt modelId="{144E5CB8-EA65-4E6C-82FE-983C650CE350}" type="pres">
      <dgm:prSet presAssocID="{079B9D79-A874-4C1C-840C-B463699505DF}" presName="sibTrans" presStyleCnt="0"/>
      <dgm:spPr/>
    </dgm:pt>
    <dgm:pt modelId="{C37DB2B2-9878-4C28-AD19-76CC22441A8A}" type="pres">
      <dgm:prSet presAssocID="{D8A7393D-ECA1-4AFE-B5CF-2A7D1D68D00D}" presName="compNode" presStyleCnt="0"/>
      <dgm:spPr/>
    </dgm:pt>
    <dgm:pt modelId="{B77217E5-5140-4E9F-9190-728611698692}" type="pres">
      <dgm:prSet presAssocID="{D8A7393D-ECA1-4AFE-B5CF-2A7D1D68D00D}" presName="bgRect" presStyleLbl="bgShp" presStyleIdx="2" presStyleCnt="3"/>
      <dgm:spPr/>
    </dgm:pt>
    <dgm:pt modelId="{6F1709ED-A2F6-485B-8D9A-FB368951ACF7}" type="pres">
      <dgm:prSet presAssocID="{D8A7393D-ECA1-4AFE-B5CF-2A7D1D68D00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059E2B8F-9AF5-48D6-A374-80F50018AF91}" type="pres">
      <dgm:prSet presAssocID="{D8A7393D-ECA1-4AFE-B5CF-2A7D1D68D00D}" presName="spaceRect" presStyleCnt="0"/>
      <dgm:spPr/>
    </dgm:pt>
    <dgm:pt modelId="{341CBF2A-AE8D-4E5C-A1D2-69703B9C9D90}" type="pres">
      <dgm:prSet presAssocID="{D8A7393D-ECA1-4AFE-B5CF-2A7D1D68D00D}" presName="parTx" presStyleLbl="revTx" presStyleIdx="2" presStyleCnt="3">
        <dgm:presLayoutVars>
          <dgm:chMax val="0"/>
          <dgm:chPref val="0"/>
        </dgm:presLayoutVars>
      </dgm:prSet>
      <dgm:spPr/>
    </dgm:pt>
  </dgm:ptLst>
  <dgm:cxnLst>
    <dgm:cxn modelId="{D2AB7569-D49D-45EB-976B-204D118C1809}" type="presOf" srcId="{0671A889-ECC4-4604-A21B-6707A7014B23}" destId="{43D99A07-8AAB-4B53-8BD5-606BDFAFBBA2}" srcOrd="0" destOrd="0" presId="urn:microsoft.com/office/officeart/2018/2/layout/IconVerticalSolidList"/>
    <dgm:cxn modelId="{5545CA89-37A4-4D11-B339-F44A95247F11}" srcId="{B43D5C14-C0B6-4647-96D2-1D3C34AD32EE}" destId="{D8A7393D-ECA1-4AFE-B5CF-2A7D1D68D00D}" srcOrd="2" destOrd="0" parTransId="{8D5CE014-5A0F-4CBF-96A3-B992434A6CC9}" sibTransId="{6317DCFC-B221-46FD-9892-21871ABFEABD}"/>
    <dgm:cxn modelId="{B08A8395-C483-4AB9-AF4E-B9FDAC2F76F2}" type="presOf" srcId="{D8A7393D-ECA1-4AFE-B5CF-2A7D1D68D00D}" destId="{341CBF2A-AE8D-4E5C-A1D2-69703B9C9D90}" srcOrd="0" destOrd="0" presId="urn:microsoft.com/office/officeart/2018/2/layout/IconVerticalSolidList"/>
    <dgm:cxn modelId="{9446BDD0-5125-48B1-8D92-2AD627B1B660}" srcId="{B43D5C14-C0B6-4647-96D2-1D3C34AD32EE}" destId="{0671A889-ECC4-4604-A21B-6707A7014B23}" srcOrd="1" destOrd="0" parTransId="{CD57C259-8767-47BC-B1AC-071DCDE37C10}" sibTransId="{079B9D79-A874-4C1C-840C-B463699505DF}"/>
    <dgm:cxn modelId="{B0E3E7DC-536C-4F52-9204-F729A984564D}" type="presOf" srcId="{BF34F26D-8F38-46D3-B101-1F41C80ECAEE}" destId="{159F1A82-A3F4-4337-834F-A64E5554AB97}" srcOrd="0" destOrd="0" presId="urn:microsoft.com/office/officeart/2018/2/layout/IconVerticalSolidList"/>
    <dgm:cxn modelId="{D8FC4EEF-2332-46FF-8391-DFAF379D90FD}" srcId="{B43D5C14-C0B6-4647-96D2-1D3C34AD32EE}" destId="{BF34F26D-8F38-46D3-B101-1F41C80ECAEE}" srcOrd="0" destOrd="0" parTransId="{6DED5042-CBB1-46CE-AEAB-8BC995C5549D}" sibTransId="{DAA85C2A-40A7-4EC2-9A29-B729B1551730}"/>
    <dgm:cxn modelId="{089FF1FA-EF70-4296-9506-3CAD7CE870E2}" type="presOf" srcId="{B43D5C14-C0B6-4647-96D2-1D3C34AD32EE}" destId="{F5ECD652-A73B-4C6C-A542-35D2EDBF2452}" srcOrd="0" destOrd="0" presId="urn:microsoft.com/office/officeart/2018/2/layout/IconVerticalSolidList"/>
    <dgm:cxn modelId="{FEBF873C-6FF4-4D6E-953B-33C154E49FA7}" type="presParOf" srcId="{F5ECD652-A73B-4C6C-A542-35D2EDBF2452}" destId="{E51606EB-65C7-45F1-A84C-A19061C6230D}" srcOrd="0" destOrd="0" presId="urn:microsoft.com/office/officeart/2018/2/layout/IconVerticalSolidList"/>
    <dgm:cxn modelId="{826D429B-FE5C-4910-9734-BED0D4086D3C}" type="presParOf" srcId="{E51606EB-65C7-45F1-A84C-A19061C6230D}" destId="{2842617D-5CDB-407E-BC05-0E69D4DD42AC}" srcOrd="0" destOrd="0" presId="urn:microsoft.com/office/officeart/2018/2/layout/IconVerticalSolidList"/>
    <dgm:cxn modelId="{8B03C761-FE44-491F-BBF6-D286D332557A}" type="presParOf" srcId="{E51606EB-65C7-45F1-A84C-A19061C6230D}" destId="{9056DE31-3C46-4F31-BA1D-AD0CE70ED897}" srcOrd="1" destOrd="0" presId="urn:microsoft.com/office/officeart/2018/2/layout/IconVerticalSolidList"/>
    <dgm:cxn modelId="{CC902F1A-A7C5-45FA-867F-516F54214806}" type="presParOf" srcId="{E51606EB-65C7-45F1-A84C-A19061C6230D}" destId="{3EBF814C-299D-4B2F-83E6-CCEE0B7F9A7B}" srcOrd="2" destOrd="0" presId="urn:microsoft.com/office/officeart/2018/2/layout/IconVerticalSolidList"/>
    <dgm:cxn modelId="{557227A5-BF89-429F-8F4D-84AD03789980}" type="presParOf" srcId="{E51606EB-65C7-45F1-A84C-A19061C6230D}" destId="{159F1A82-A3F4-4337-834F-A64E5554AB97}" srcOrd="3" destOrd="0" presId="urn:microsoft.com/office/officeart/2018/2/layout/IconVerticalSolidList"/>
    <dgm:cxn modelId="{D673F4C2-ED7E-4450-AACE-98FAF5F53A52}" type="presParOf" srcId="{F5ECD652-A73B-4C6C-A542-35D2EDBF2452}" destId="{A49451E9-9E67-4863-8CF5-E1D21878E154}" srcOrd="1" destOrd="0" presId="urn:microsoft.com/office/officeart/2018/2/layout/IconVerticalSolidList"/>
    <dgm:cxn modelId="{6702BBE4-AC5C-4E4D-B32F-6662A1D57B10}" type="presParOf" srcId="{F5ECD652-A73B-4C6C-A542-35D2EDBF2452}" destId="{5DEA956E-F4C5-472D-82A2-424E6B75A903}" srcOrd="2" destOrd="0" presId="urn:microsoft.com/office/officeart/2018/2/layout/IconVerticalSolidList"/>
    <dgm:cxn modelId="{AF5CF1E6-E90F-40B1-9815-8C9829AB513D}" type="presParOf" srcId="{5DEA956E-F4C5-472D-82A2-424E6B75A903}" destId="{EBD4409E-D430-4326-B4C9-88E3DD784E75}" srcOrd="0" destOrd="0" presId="urn:microsoft.com/office/officeart/2018/2/layout/IconVerticalSolidList"/>
    <dgm:cxn modelId="{F9BA55E6-55A2-42CA-A696-8832832A301C}" type="presParOf" srcId="{5DEA956E-F4C5-472D-82A2-424E6B75A903}" destId="{F8E90784-8E3A-4CFA-B9A7-FD096F37D77E}" srcOrd="1" destOrd="0" presId="urn:microsoft.com/office/officeart/2018/2/layout/IconVerticalSolidList"/>
    <dgm:cxn modelId="{2B2D619F-263F-4CA6-A2CE-1D4F874230D9}" type="presParOf" srcId="{5DEA956E-F4C5-472D-82A2-424E6B75A903}" destId="{0B05AD0E-2E0D-42C3-A568-A5C5013DBE43}" srcOrd="2" destOrd="0" presId="urn:microsoft.com/office/officeart/2018/2/layout/IconVerticalSolidList"/>
    <dgm:cxn modelId="{2B8D8E40-7EC5-42DD-8DE6-249ADCC0D91D}" type="presParOf" srcId="{5DEA956E-F4C5-472D-82A2-424E6B75A903}" destId="{43D99A07-8AAB-4B53-8BD5-606BDFAFBBA2}" srcOrd="3" destOrd="0" presId="urn:microsoft.com/office/officeart/2018/2/layout/IconVerticalSolidList"/>
    <dgm:cxn modelId="{D2D54061-E1D1-40BF-A16C-AA5946E56579}" type="presParOf" srcId="{F5ECD652-A73B-4C6C-A542-35D2EDBF2452}" destId="{144E5CB8-EA65-4E6C-82FE-983C650CE350}" srcOrd="3" destOrd="0" presId="urn:microsoft.com/office/officeart/2018/2/layout/IconVerticalSolidList"/>
    <dgm:cxn modelId="{80DB2855-4796-44B2-A0C7-D4A1EE370056}" type="presParOf" srcId="{F5ECD652-A73B-4C6C-A542-35D2EDBF2452}" destId="{C37DB2B2-9878-4C28-AD19-76CC22441A8A}" srcOrd="4" destOrd="0" presId="urn:microsoft.com/office/officeart/2018/2/layout/IconVerticalSolidList"/>
    <dgm:cxn modelId="{C73715F2-80BF-4D83-BE7D-BB0EADB816BF}" type="presParOf" srcId="{C37DB2B2-9878-4C28-AD19-76CC22441A8A}" destId="{B77217E5-5140-4E9F-9190-728611698692}" srcOrd="0" destOrd="0" presId="urn:microsoft.com/office/officeart/2018/2/layout/IconVerticalSolidList"/>
    <dgm:cxn modelId="{A256B2B9-BD89-4EF8-BA88-61BB7499D716}" type="presParOf" srcId="{C37DB2B2-9878-4C28-AD19-76CC22441A8A}" destId="{6F1709ED-A2F6-485B-8D9A-FB368951ACF7}" srcOrd="1" destOrd="0" presId="urn:microsoft.com/office/officeart/2018/2/layout/IconVerticalSolidList"/>
    <dgm:cxn modelId="{C0EECA72-2751-4262-A432-E7453C9FA886}" type="presParOf" srcId="{C37DB2B2-9878-4C28-AD19-76CC22441A8A}" destId="{059E2B8F-9AF5-48D6-A374-80F50018AF91}" srcOrd="2" destOrd="0" presId="urn:microsoft.com/office/officeart/2018/2/layout/IconVerticalSolidList"/>
    <dgm:cxn modelId="{354B06FA-6BD8-4220-9B63-103226029702}" type="presParOf" srcId="{C37DB2B2-9878-4C28-AD19-76CC22441A8A}" destId="{341CBF2A-AE8D-4E5C-A1D2-69703B9C9D9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0D389-8179-47E5-96A6-581D6129A079}">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6B5727-5DF6-48F4-9D83-BB99C26A1C17}">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8DAE90-1C71-4F1B-A0EA-DCEA26A33F34}">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977900">
            <a:lnSpc>
              <a:spcPct val="90000"/>
            </a:lnSpc>
            <a:spcBef>
              <a:spcPct val="0"/>
            </a:spcBef>
            <a:spcAft>
              <a:spcPct val="35000"/>
            </a:spcAft>
            <a:buNone/>
          </a:pPr>
          <a:r>
            <a:rPr lang="en-GB" sz="2200" kern="1200"/>
            <a:t>Grant funds and social investment – provides a unique offering versus the commercial counterparts, considerably more grants available to social sector.</a:t>
          </a:r>
          <a:endParaRPr lang="en-US" sz="2200" kern="1200"/>
        </a:p>
      </dsp:txBody>
      <dsp:txXfrm>
        <a:off x="1771051" y="830579"/>
        <a:ext cx="5445364" cy="1533378"/>
      </dsp:txXfrm>
    </dsp:sp>
    <dsp:sp modelId="{643E2FEB-D623-44A2-977E-7369721D58AD}">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E2A61-6130-4310-B34E-AEA3A9542804}">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0BE187-1B15-41ED-BBF6-0F8DA392CAB5}">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977900">
            <a:lnSpc>
              <a:spcPct val="90000"/>
            </a:lnSpc>
            <a:spcBef>
              <a:spcPct val="0"/>
            </a:spcBef>
            <a:spcAft>
              <a:spcPct val="35000"/>
            </a:spcAft>
            <a:buNone/>
          </a:pPr>
          <a:r>
            <a:rPr lang="en-GB" sz="2200" kern="1200"/>
            <a:t>Organizations like the School for Social Entrepreneurs offer grants and connect enterprises with funding sources that don’t require repayment.</a:t>
          </a:r>
          <a:endParaRPr lang="en-US" sz="2200" kern="1200"/>
        </a:p>
      </dsp:txBody>
      <dsp:txXfrm>
        <a:off x="1771051" y="2747302"/>
        <a:ext cx="5445364" cy="15333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652E9-933E-4623-BC5D-64A4C20B7216}">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FE36E7-6694-4A04-8ADA-BAB58F132E5E}">
      <dsp:nvSpPr>
        <dsp:cNvPr id="0" name=""/>
        <dsp:cNvSpPr/>
      </dsp:nvSpPr>
      <dsp:spPr>
        <a:xfrm>
          <a:off x="441651" y="329124"/>
          <a:ext cx="803001" cy="803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670439-026C-4A04-AFD4-66425232B3CA}">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889000">
            <a:lnSpc>
              <a:spcPct val="90000"/>
            </a:lnSpc>
            <a:spcBef>
              <a:spcPct val="0"/>
            </a:spcBef>
            <a:spcAft>
              <a:spcPct val="35000"/>
            </a:spcAft>
            <a:buNone/>
          </a:pPr>
          <a:r>
            <a:rPr lang="en-GB" sz="2000" kern="1200"/>
            <a:t>Public Sector Contracts: Social enterprises can bid for public service contracts, especially where social value is prioritized (e.g., healthcare, housing, education).</a:t>
          </a:r>
          <a:endParaRPr lang="en-US" sz="2000" kern="1200"/>
        </a:p>
      </dsp:txBody>
      <dsp:txXfrm>
        <a:off x="1686304" y="623"/>
        <a:ext cx="5530111" cy="1460003"/>
      </dsp:txXfrm>
    </dsp:sp>
    <dsp:sp modelId="{321E8106-D02E-4B7A-B7D8-2F1DD8952F24}">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AA0E9B-C573-4016-ADA6-F7EA73ED2E5B}">
      <dsp:nvSpPr>
        <dsp:cNvPr id="0" name=""/>
        <dsp:cNvSpPr/>
      </dsp:nvSpPr>
      <dsp:spPr>
        <a:xfrm>
          <a:off x="441651" y="2154129"/>
          <a:ext cx="803001" cy="803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2F9E0C-E817-454E-A2BA-35BA8FAFD3BC}">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889000">
            <a:lnSpc>
              <a:spcPct val="90000"/>
            </a:lnSpc>
            <a:spcBef>
              <a:spcPct val="0"/>
            </a:spcBef>
            <a:spcAft>
              <a:spcPct val="35000"/>
            </a:spcAft>
            <a:buNone/>
          </a:pPr>
          <a:r>
            <a:rPr lang="en-GB" sz="2000" kern="1200"/>
            <a:t>Corporate Partnerships: Businesses increasingly seek ethical suppliers and partners, creating opportunities for social enterprises to integrate into supply chains.</a:t>
          </a:r>
          <a:endParaRPr lang="en-US" sz="2000" kern="1200"/>
        </a:p>
      </dsp:txBody>
      <dsp:txXfrm>
        <a:off x="1686304" y="1825628"/>
        <a:ext cx="5530111" cy="1460003"/>
      </dsp:txXfrm>
    </dsp:sp>
    <dsp:sp modelId="{574DD92D-FACA-42E2-9512-1AB312C0E93A}">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759AC2-F4AF-4755-8DAA-4F59C45BFB30}">
      <dsp:nvSpPr>
        <dsp:cNvPr id="0" name=""/>
        <dsp:cNvSpPr/>
      </dsp:nvSpPr>
      <dsp:spPr>
        <a:xfrm>
          <a:off x="441651" y="3979133"/>
          <a:ext cx="803001" cy="803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A25565-861B-4ECB-8056-6526C6DE9632}">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889000">
            <a:lnSpc>
              <a:spcPct val="90000"/>
            </a:lnSpc>
            <a:spcBef>
              <a:spcPct val="0"/>
            </a:spcBef>
            <a:spcAft>
              <a:spcPct val="35000"/>
            </a:spcAft>
            <a:buNone/>
          </a:pPr>
          <a:r>
            <a:rPr lang="en-GB" sz="2000" kern="1200"/>
            <a:t>Local Economic Development: Social enterprises play a vital role in regenerating communities, offering employment and services in underserved areas.</a:t>
          </a:r>
          <a:endParaRPr lang="en-US" sz="2000" kern="1200"/>
        </a:p>
      </dsp:txBody>
      <dsp:txXfrm>
        <a:off x="1686304" y="3650632"/>
        <a:ext cx="5530111" cy="14600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42617D-5CDB-407E-BC05-0E69D4DD42AC}">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6DE31-3C46-4F31-BA1D-AD0CE70ED897}">
      <dsp:nvSpPr>
        <dsp:cNvPr id="0" name=""/>
        <dsp:cNvSpPr/>
      </dsp:nvSpPr>
      <dsp:spPr>
        <a:xfrm>
          <a:off x="441651" y="329124"/>
          <a:ext cx="803001" cy="803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9F1A82-A3F4-4337-834F-A64E5554AB97}">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889000">
            <a:lnSpc>
              <a:spcPct val="90000"/>
            </a:lnSpc>
            <a:spcBef>
              <a:spcPct val="0"/>
            </a:spcBef>
            <a:spcAft>
              <a:spcPct val="35000"/>
            </a:spcAft>
            <a:buNone/>
          </a:pPr>
          <a:r>
            <a:rPr lang="en-GB" sz="2000" kern="1200"/>
            <a:t>Digital Transformation: Tech-driven social enterprises can leverage innovation to scale impact—through apps, platforms, and data-driven services.</a:t>
          </a:r>
          <a:endParaRPr lang="en-US" sz="2000" kern="1200"/>
        </a:p>
      </dsp:txBody>
      <dsp:txXfrm>
        <a:off x="1686304" y="623"/>
        <a:ext cx="5530111" cy="1460003"/>
      </dsp:txXfrm>
    </dsp:sp>
    <dsp:sp modelId="{EBD4409E-D430-4326-B4C9-88E3DD784E75}">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E90784-8E3A-4CFA-B9A7-FD096F37D77E}">
      <dsp:nvSpPr>
        <dsp:cNvPr id="0" name=""/>
        <dsp:cNvSpPr/>
      </dsp:nvSpPr>
      <dsp:spPr>
        <a:xfrm>
          <a:off x="441651" y="2154129"/>
          <a:ext cx="803001" cy="803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D99A07-8AAB-4B53-8BD5-606BDFAFBBA2}">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889000">
            <a:lnSpc>
              <a:spcPct val="90000"/>
            </a:lnSpc>
            <a:spcBef>
              <a:spcPct val="0"/>
            </a:spcBef>
            <a:spcAft>
              <a:spcPct val="35000"/>
            </a:spcAft>
            <a:buNone/>
          </a:pPr>
          <a:r>
            <a:rPr lang="en-GB" sz="2000" kern="1200"/>
            <a:t>Sustainability and Green Economy: Enterprises focused on environmental solutions (e.g., recycling, clean energy, sustainable fashion) are in high demand.</a:t>
          </a:r>
          <a:endParaRPr lang="en-US" sz="2000" kern="1200"/>
        </a:p>
      </dsp:txBody>
      <dsp:txXfrm>
        <a:off x="1686304" y="1825628"/>
        <a:ext cx="5530111" cy="1460003"/>
      </dsp:txXfrm>
    </dsp:sp>
    <dsp:sp modelId="{B77217E5-5140-4E9F-9190-728611698692}">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1709ED-A2F6-485B-8D9A-FB368951ACF7}">
      <dsp:nvSpPr>
        <dsp:cNvPr id="0" name=""/>
        <dsp:cNvSpPr/>
      </dsp:nvSpPr>
      <dsp:spPr>
        <a:xfrm>
          <a:off x="441651" y="3979133"/>
          <a:ext cx="803001" cy="803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CBF2A-AE8D-4E5C-A1D2-69703B9C9D90}">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889000">
            <a:lnSpc>
              <a:spcPct val="90000"/>
            </a:lnSpc>
            <a:spcBef>
              <a:spcPct val="0"/>
            </a:spcBef>
            <a:spcAft>
              <a:spcPct val="35000"/>
            </a:spcAft>
            <a:buNone/>
          </a:pPr>
          <a:r>
            <a:rPr lang="en-GB" sz="2000" kern="1200"/>
            <a:t>Youth and Education Initiatives: Programs targeting youth empowerment, education access, and skills development are widely supported by funders and governments.</a:t>
          </a:r>
          <a:endParaRPr lang="en-US" sz="2000" kern="1200"/>
        </a:p>
      </dsp:txBody>
      <dsp:txXfrm>
        <a:off x="1686304" y="3650632"/>
        <a:ext cx="5530111" cy="14600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10/29/2025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45578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10/29/2025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96000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10/29/2025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3427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10/29/2025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84816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10/29/2025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81981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10/29/2025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52400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10/29/2025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7448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10/29/2025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98118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10/29/2025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6104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10/29/2025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6769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10/29/2025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6091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10/29/2025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006799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1" r:id="rId6"/>
    <p:sldLayoutId id="2147483756" r:id="rId7"/>
    <p:sldLayoutId id="2147483752" r:id="rId8"/>
    <p:sldLayoutId id="2147483753" r:id="rId9"/>
    <p:sldLayoutId id="2147483754" r:id="rId10"/>
    <p:sldLayoutId id="2147483755"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CSZ5LnqiSZA?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Es--Wr59V64?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c2nv1fyr8O0?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a:extLst>
              <a:ext uri="{FF2B5EF4-FFF2-40B4-BE49-F238E27FC236}">
                <a16:creationId xmlns:a16="http://schemas.microsoft.com/office/drawing/2014/main" id="{BB923965-5966-5E78-CC04-6D048FC304FE}"/>
              </a:ext>
            </a:extLst>
          </p:cNvPr>
          <p:cNvPicPr>
            <a:picLocks noChangeAspect="1"/>
          </p:cNvPicPr>
          <p:nvPr/>
        </p:nvPicPr>
        <p:blipFill>
          <a:blip r:embed="rId2"/>
          <a:srcRect t="13145" r="9091" b="10246"/>
          <a:stretch>
            <a:fillRect/>
          </a:stretch>
        </p:blipFill>
        <p:spPr>
          <a:xfrm>
            <a:off x="1" y="1"/>
            <a:ext cx="12191999" cy="6857999"/>
          </a:xfrm>
          <a:prstGeom prst="rect">
            <a:avLst/>
          </a:prstGeom>
        </p:spPr>
      </p:pic>
      <p:sp>
        <p:nvSpPr>
          <p:cNvPr id="20" name="Rectangle 19">
            <a:extLst>
              <a:ext uri="{FF2B5EF4-FFF2-40B4-BE49-F238E27FC236}">
                <a16:creationId xmlns:a16="http://schemas.microsoft.com/office/drawing/2014/main" id="{72E284DE-AB43-1296-3166-892F44A3A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A36CCF5-9B99-6673-53E5-78548A63AF18}"/>
              </a:ext>
            </a:extLst>
          </p:cNvPr>
          <p:cNvSpPr>
            <a:spLocks noGrp="1"/>
          </p:cNvSpPr>
          <p:nvPr>
            <p:ph type="ctrTitle"/>
          </p:nvPr>
        </p:nvSpPr>
        <p:spPr>
          <a:xfrm>
            <a:off x="457195" y="701964"/>
            <a:ext cx="5370950" cy="3640303"/>
          </a:xfrm>
        </p:spPr>
        <p:txBody>
          <a:bodyPr anchor="t">
            <a:normAutofit/>
          </a:bodyPr>
          <a:lstStyle/>
          <a:p>
            <a:pPr>
              <a:lnSpc>
                <a:spcPct val="90000"/>
              </a:lnSpc>
            </a:pPr>
            <a:r>
              <a:rPr lang="en-GB" sz="6000">
                <a:solidFill>
                  <a:srgbClr val="FFFFFF"/>
                </a:solidFill>
              </a:rPr>
              <a:t>Opportunities and threats for Social Enterprises</a:t>
            </a:r>
          </a:p>
        </p:txBody>
      </p:sp>
      <p:cxnSp>
        <p:nvCxnSpPr>
          <p:cNvPr id="22" name="Straight Connector 2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3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6700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350823-FEAE-638F-110C-AA5B6A80A202}"/>
              </a:ext>
            </a:extLst>
          </p:cNvPr>
          <p:cNvSpPr>
            <a:spLocks noGrp="1"/>
          </p:cNvSpPr>
          <p:nvPr>
            <p:ph type="title"/>
          </p:nvPr>
        </p:nvSpPr>
        <p:spPr>
          <a:xfrm>
            <a:off x="5496821" y="1371600"/>
            <a:ext cx="6034187" cy="1097280"/>
          </a:xfrm>
        </p:spPr>
        <p:txBody>
          <a:bodyPr>
            <a:normAutofit/>
          </a:bodyPr>
          <a:lstStyle/>
          <a:p>
            <a:pPr>
              <a:lnSpc>
                <a:spcPct val="90000"/>
              </a:lnSpc>
            </a:pPr>
            <a:r>
              <a:rPr lang="en-GB" sz="3400"/>
              <a:t>Agile, receptive and proactive!</a:t>
            </a:r>
          </a:p>
        </p:txBody>
      </p:sp>
      <p:pic>
        <p:nvPicPr>
          <p:cNvPr id="5" name="Picture 4" descr="Person holding a puzzle piece">
            <a:extLst>
              <a:ext uri="{FF2B5EF4-FFF2-40B4-BE49-F238E27FC236}">
                <a16:creationId xmlns:a16="http://schemas.microsoft.com/office/drawing/2014/main" id="{5F3940C9-A700-A1AC-E059-2CAB684372EA}"/>
              </a:ext>
            </a:extLst>
          </p:cNvPr>
          <p:cNvPicPr>
            <a:picLocks noChangeAspect="1"/>
          </p:cNvPicPr>
          <p:nvPr/>
        </p:nvPicPr>
        <p:blipFill>
          <a:blip r:embed="rId2"/>
          <a:srcRect l="26167" r="25842"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CD1C49-40BB-4783-3E08-EAF103720492}"/>
              </a:ext>
            </a:extLst>
          </p:cNvPr>
          <p:cNvSpPr>
            <a:spLocks noGrp="1"/>
          </p:cNvSpPr>
          <p:nvPr>
            <p:ph idx="1"/>
          </p:nvPr>
        </p:nvSpPr>
        <p:spPr>
          <a:xfrm>
            <a:off x="5496821" y="2633236"/>
            <a:ext cx="6034187" cy="3664687"/>
          </a:xfrm>
        </p:spPr>
        <p:txBody>
          <a:bodyPr>
            <a:normAutofit/>
          </a:bodyPr>
          <a:lstStyle/>
          <a:p>
            <a:pPr marL="0" indent="0">
              <a:buNone/>
            </a:pPr>
            <a:r>
              <a:rPr lang="en-GB" dirty="0"/>
              <a:t>Social enterprises have growing opportunities in funding, partnerships, and impact-driven markets. They can access grants, government support, and specialized business networks to scale their mission while generating revenue.</a:t>
            </a:r>
          </a:p>
          <a:p>
            <a:pPr marL="0" indent="0">
              <a:buNone/>
            </a:pPr>
            <a:endParaRPr lang="en-GB" dirty="0"/>
          </a:p>
        </p:txBody>
      </p:sp>
    </p:spTree>
    <p:extLst>
      <p:ext uri="{BB962C8B-B14F-4D97-AF65-F5344CB8AC3E}">
        <p14:creationId xmlns:p14="http://schemas.microsoft.com/office/powerpoint/2010/main" val="4131873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D4AE7B-E555-3C3A-C43E-18709122BB4E}"/>
              </a:ext>
            </a:extLst>
          </p:cNvPr>
          <p:cNvSpPr>
            <a:spLocks noGrp="1"/>
          </p:cNvSpPr>
          <p:nvPr>
            <p:ph type="title"/>
          </p:nvPr>
        </p:nvSpPr>
        <p:spPr>
          <a:xfrm>
            <a:off x="640080" y="914399"/>
            <a:ext cx="3000587" cy="4160520"/>
          </a:xfrm>
        </p:spPr>
        <p:txBody>
          <a:bodyPr anchor="t">
            <a:normAutofit/>
          </a:bodyPr>
          <a:lstStyle/>
          <a:p>
            <a:r>
              <a:rPr lang="en-GB" sz="3600" dirty="0"/>
              <a:t>1. Funding and Investment</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D4F2211-F183-2293-3140-19D3CA4EBF4F}"/>
              </a:ext>
            </a:extLst>
          </p:cNvPr>
          <p:cNvGraphicFramePr>
            <a:graphicFrameLocks noGrp="1"/>
          </p:cNvGraphicFramePr>
          <p:nvPr>
            <p:ph idx="1"/>
            <p:extLst>
              <p:ext uri="{D42A27DB-BD31-4B8C-83A1-F6EECF244321}">
                <p14:modId xmlns:p14="http://schemas.microsoft.com/office/powerpoint/2010/main" val="130795731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3426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7DF2-8C5D-E57F-EA43-C8543FDA7AC8}"/>
              </a:ext>
            </a:extLst>
          </p:cNvPr>
          <p:cNvSpPr>
            <a:spLocks noGrp="1"/>
          </p:cNvSpPr>
          <p:nvPr>
            <p:ph type="title"/>
          </p:nvPr>
        </p:nvSpPr>
        <p:spPr/>
        <p:txBody>
          <a:bodyPr/>
          <a:lstStyle/>
          <a:p>
            <a:r>
              <a:rPr lang="en-GB" dirty="0"/>
              <a:t>Examples of grant</a:t>
            </a:r>
          </a:p>
        </p:txBody>
      </p:sp>
      <p:pic>
        <p:nvPicPr>
          <p:cNvPr id="4" name="Online Media 3" title="My National Lottery Project Grant | Afterlife Inc. in exhibition">
            <a:hlinkClick r:id="" action="ppaction://media"/>
            <a:extLst>
              <a:ext uri="{FF2B5EF4-FFF2-40B4-BE49-F238E27FC236}">
                <a16:creationId xmlns:a16="http://schemas.microsoft.com/office/drawing/2014/main" id="{80DEDE4A-ECC1-32B4-7E3D-682BAA8F7ED4}"/>
              </a:ext>
            </a:extLst>
          </p:cNvPr>
          <p:cNvPicPr>
            <a:picLocks noGrp="1" noRot="1" noChangeAspect="1"/>
          </p:cNvPicPr>
          <p:nvPr>
            <p:ph idx="1"/>
            <a:videoFile r:link="rId1"/>
          </p:nvPr>
        </p:nvPicPr>
        <p:blipFill>
          <a:blip r:embed="rId3"/>
          <a:stretch>
            <a:fillRect/>
          </a:stretch>
        </p:blipFill>
        <p:spPr>
          <a:xfrm>
            <a:off x="2930525" y="2633663"/>
            <a:ext cx="6310313" cy="3565525"/>
          </a:xfrm>
          <a:prstGeom prst="rect">
            <a:avLst/>
          </a:prstGeom>
        </p:spPr>
      </p:pic>
    </p:spTree>
    <p:extLst>
      <p:ext uri="{BB962C8B-B14F-4D97-AF65-F5344CB8AC3E}">
        <p14:creationId xmlns:p14="http://schemas.microsoft.com/office/powerpoint/2010/main" val="299634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93F25-5735-E279-4FF7-F9E2BFB1059F}"/>
              </a:ext>
            </a:extLst>
          </p:cNvPr>
          <p:cNvSpPr>
            <a:spLocks noGrp="1"/>
          </p:cNvSpPr>
          <p:nvPr>
            <p:ph type="title"/>
          </p:nvPr>
        </p:nvSpPr>
        <p:spPr/>
        <p:txBody>
          <a:bodyPr/>
          <a:lstStyle/>
          <a:p>
            <a:endParaRPr lang="en-GB"/>
          </a:p>
        </p:txBody>
      </p:sp>
      <p:pic>
        <p:nvPicPr>
          <p:cNvPr id="4" name="Online Media 3" title="5 Things You Should Write in EVERY Grant Proposal (Pro Tips)">
            <a:hlinkClick r:id="" action="ppaction://media"/>
            <a:extLst>
              <a:ext uri="{FF2B5EF4-FFF2-40B4-BE49-F238E27FC236}">
                <a16:creationId xmlns:a16="http://schemas.microsoft.com/office/drawing/2014/main" id="{726789EC-7BA8-B46E-C576-3372614DE3A4}"/>
              </a:ext>
            </a:extLst>
          </p:cNvPr>
          <p:cNvPicPr>
            <a:picLocks noGrp="1" noRot="1" noChangeAspect="1"/>
          </p:cNvPicPr>
          <p:nvPr>
            <p:ph idx="1"/>
            <a:videoFile r:link="rId1"/>
          </p:nvPr>
        </p:nvPicPr>
        <p:blipFill>
          <a:blip r:embed="rId3"/>
          <a:stretch>
            <a:fillRect/>
          </a:stretch>
        </p:blipFill>
        <p:spPr>
          <a:xfrm>
            <a:off x="2930525" y="2633663"/>
            <a:ext cx="6310313" cy="3565525"/>
          </a:xfrm>
          <a:prstGeom prst="rect">
            <a:avLst/>
          </a:prstGeom>
        </p:spPr>
      </p:pic>
    </p:spTree>
    <p:extLst>
      <p:ext uri="{BB962C8B-B14F-4D97-AF65-F5344CB8AC3E}">
        <p14:creationId xmlns:p14="http://schemas.microsoft.com/office/powerpoint/2010/main" val="2606799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C70D0-D15B-D5F2-7707-9C185072B6A5}"/>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a:t>2. Business support and mentorship</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A02C7F-F825-86BF-C4FD-2F15A804C186}"/>
              </a:ext>
            </a:extLst>
          </p:cNvPr>
          <p:cNvSpPr>
            <a:spLocks noGrp="1"/>
          </p:cNvSpPr>
          <p:nvPr>
            <p:ph idx="1"/>
          </p:nvPr>
        </p:nvSpPr>
        <p:spPr>
          <a:xfrm>
            <a:off x="640080" y="2633236"/>
            <a:ext cx="5852160" cy="3664685"/>
          </a:xfrm>
        </p:spPr>
        <p:txBody>
          <a:bodyPr>
            <a:normAutofit/>
          </a:bodyPr>
          <a:lstStyle/>
          <a:p>
            <a:r>
              <a:rPr lang="en-GB" dirty="0"/>
              <a:t>Social Business Wales: Offers free, specialized business advice to help set up and grow social enterprises. Their advisors have decades of experience and provide technical guidance on legal structures, operations, and sustainability.</a:t>
            </a:r>
          </a:p>
          <a:p>
            <a:r>
              <a:rPr lang="en-GB" dirty="0"/>
              <a:t>Social Enterprise UK: Provides networking, advocacy, and promotional support to help social enterprises gain visibility and influence policy.</a:t>
            </a:r>
          </a:p>
        </p:txBody>
      </p:sp>
      <p:pic>
        <p:nvPicPr>
          <p:cNvPr id="5" name="Picture 4" descr="Digital numbers art">
            <a:extLst>
              <a:ext uri="{FF2B5EF4-FFF2-40B4-BE49-F238E27FC236}">
                <a16:creationId xmlns:a16="http://schemas.microsoft.com/office/drawing/2014/main" id="{6ED3E32F-E3F1-6289-E453-55CEA15E634B}"/>
              </a:ext>
            </a:extLst>
          </p:cNvPr>
          <p:cNvPicPr>
            <a:picLocks noChangeAspect="1"/>
          </p:cNvPicPr>
          <p:nvPr/>
        </p:nvPicPr>
        <p:blipFill>
          <a:blip r:embed="rId2"/>
          <a:srcRect l="9975" r="42854"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22971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456618-6DBF-520A-C1AF-E70C9B570B0F}"/>
              </a:ext>
            </a:extLst>
          </p:cNvPr>
          <p:cNvSpPr>
            <a:spLocks noGrp="1"/>
          </p:cNvSpPr>
          <p:nvPr>
            <p:ph type="title"/>
          </p:nvPr>
        </p:nvSpPr>
        <p:spPr>
          <a:xfrm>
            <a:off x="640080" y="914399"/>
            <a:ext cx="3000587" cy="4160520"/>
          </a:xfrm>
        </p:spPr>
        <p:txBody>
          <a:bodyPr anchor="t">
            <a:normAutofit/>
          </a:bodyPr>
          <a:lstStyle/>
          <a:p>
            <a:r>
              <a:rPr lang="en-GB" sz="3600" dirty="0"/>
              <a:t>3. Market and Community Impact</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C619CE9-2718-FD4D-64CE-C5065EE078BC}"/>
              </a:ext>
            </a:extLst>
          </p:cNvPr>
          <p:cNvGraphicFramePr>
            <a:graphicFrameLocks noGrp="1"/>
          </p:cNvGraphicFramePr>
          <p:nvPr>
            <p:ph idx="1"/>
            <p:extLst>
              <p:ext uri="{D42A27DB-BD31-4B8C-83A1-F6EECF244321}">
                <p14:modId xmlns:p14="http://schemas.microsoft.com/office/powerpoint/2010/main" val="213825895"/>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3088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A5C927-DB22-F6C0-E692-6DA6BC4BC874}"/>
              </a:ext>
            </a:extLst>
          </p:cNvPr>
          <p:cNvSpPr>
            <a:spLocks noGrp="1"/>
          </p:cNvSpPr>
          <p:nvPr>
            <p:ph type="title"/>
          </p:nvPr>
        </p:nvSpPr>
        <p:spPr>
          <a:xfrm>
            <a:off x="8103191" y="1371600"/>
            <a:ext cx="3445342" cy="2696866"/>
          </a:xfrm>
        </p:spPr>
        <p:txBody>
          <a:bodyPr vert="horz" lIns="91440" tIns="45720" rIns="91440" bIns="45720" rtlCol="0" anchor="t">
            <a:normAutofit/>
          </a:bodyPr>
          <a:lstStyle/>
          <a:p>
            <a:r>
              <a:rPr lang="en-US" sz="4400"/>
              <a:t>Sell2Wales</a:t>
            </a:r>
          </a:p>
        </p:txBody>
      </p:sp>
      <p:pic>
        <p:nvPicPr>
          <p:cNvPr id="7" name="Online Media 6" title="Sell2Wales - Background and How to Register">
            <a:hlinkClick r:id="" action="ppaction://media"/>
            <a:extLst>
              <a:ext uri="{FF2B5EF4-FFF2-40B4-BE49-F238E27FC236}">
                <a16:creationId xmlns:a16="http://schemas.microsoft.com/office/drawing/2014/main" id="{697FE903-99D5-557D-645D-188E3E718CEB}"/>
              </a:ext>
            </a:extLst>
          </p:cNvPr>
          <p:cNvPicPr>
            <a:picLocks noGrp="1" noRot="1" noChangeAspect="1"/>
          </p:cNvPicPr>
          <p:nvPr>
            <p:ph idx="1"/>
            <a:videoFile r:link="rId1"/>
          </p:nvPr>
        </p:nvPicPr>
        <p:blipFill>
          <a:blip r:embed="rId3"/>
          <a:stretch>
            <a:fillRect/>
          </a:stretch>
        </p:blipFill>
        <p:spPr>
          <a:xfrm>
            <a:off x="601347" y="1479811"/>
            <a:ext cx="7098453" cy="4010625"/>
          </a:xfrm>
          <a:prstGeom prst="rect">
            <a:avLst/>
          </a:prstGeom>
        </p:spPr>
      </p:pic>
      <p:cxnSp>
        <p:nvCxnSpPr>
          <p:cNvPr id="22" name="Straight Connector 21">
            <a:extLst>
              <a:ext uri="{FF2B5EF4-FFF2-40B4-BE49-F238E27FC236}">
                <a16:creationId xmlns:a16="http://schemas.microsoft.com/office/drawing/2014/main" id="{8CED01B4-40F2-4CAE-8062-1D4CE8454C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116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9798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222477-27ED-05D7-4960-304AD8C2B323}"/>
              </a:ext>
            </a:extLst>
          </p:cNvPr>
          <p:cNvSpPr>
            <a:spLocks noGrp="1"/>
          </p:cNvSpPr>
          <p:nvPr>
            <p:ph type="title"/>
          </p:nvPr>
        </p:nvSpPr>
        <p:spPr>
          <a:xfrm>
            <a:off x="640080" y="914399"/>
            <a:ext cx="3000587" cy="4160520"/>
          </a:xfrm>
        </p:spPr>
        <p:txBody>
          <a:bodyPr anchor="t">
            <a:normAutofit/>
          </a:bodyPr>
          <a:lstStyle/>
          <a:p>
            <a:r>
              <a:rPr lang="en-GB" sz="3600"/>
              <a:t>4. Growth and Innovation</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08C2AB4-802D-A110-5485-6955BA3E22D2}"/>
              </a:ext>
            </a:extLst>
          </p:cNvPr>
          <p:cNvGraphicFramePr>
            <a:graphicFrameLocks noGrp="1"/>
          </p:cNvGraphicFramePr>
          <p:nvPr>
            <p:ph idx="1"/>
            <p:extLst>
              <p:ext uri="{D42A27DB-BD31-4B8C-83A1-F6EECF244321}">
                <p14:modId xmlns:p14="http://schemas.microsoft.com/office/powerpoint/2010/main" val="389921297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5656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532C5-25DC-9F41-BE12-1D4E390CF6A1}"/>
              </a:ext>
            </a:extLst>
          </p:cNvPr>
          <p:cNvSpPr>
            <a:spLocks noGrp="1"/>
          </p:cNvSpPr>
          <p:nvPr>
            <p:ph type="title"/>
          </p:nvPr>
        </p:nvSpPr>
        <p:spPr/>
        <p:txBody>
          <a:bodyPr/>
          <a:lstStyle/>
          <a:p>
            <a:r>
              <a:rPr lang="en-GB" dirty="0"/>
              <a:t>Threats</a:t>
            </a:r>
          </a:p>
        </p:txBody>
      </p:sp>
      <p:sp>
        <p:nvSpPr>
          <p:cNvPr id="3" name="Content Placeholder 2">
            <a:extLst>
              <a:ext uri="{FF2B5EF4-FFF2-40B4-BE49-F238E27FC236}">
                <a16:creationId xmlns:a16="http://schemas.microsoft.com/office/drawing/2014/main" id="{C962B647-3152-7817-CE9E-2317290A9BEB}"/>
              </a:ext>
            </a:extLst>
          </p:cNvPr>
          <p:cNvSpPr>
            <a:spLocks noGrp="1"/>
          </p:cNvSpPr>
          <p:nvPr>
            <p:ph idx="1"/>
          </p:nvPr>
        </p:nvSpPr>
        <p:spPr/>
        <p:txBody>
          <a:bodyPr/>
          <a:lstStyle/>
          <a:p>
            <a:pPr marL="0" indent="0">
              <a:buNone/>
            </a:pPr>
            <a:r>
              <a:rPr lang="en-GB" dirty="0"/>
              <a:t>Social enterprises face significant threats including funding instability, mission drift, and limited market access. These challenges can hinder their ability to balance social impact with financial sustainability.</a:t>
            </a:r>
          </a:p>
          <a:p>
            <a:endParaRPr lang="en-GB" dirty="0"/>
          </a:p>
        </p:txBody>
      </p:sp>
    </p:spTree>
    <p:extLst>
      <p:ext uri="{BB962C8B-B14F-4D97-AF65-F5344CB8AC3E}">
        <p14:creationId xmlns:p14="http://schemas.microsoft.com/office/powerpoint/2010/main" val="2723486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32C76-9872-1B6C-3B7C-B19FAD1079C6}"/>
              </a:ext>
            </a:extLst>
          </p:cNvPr>
          <p:cNvSpPr>
            <a:spLocks noGrp="1"/>
          </p:cNvSpPr>
          <p:nvPr>
            <p:ph type="title"/>
          </p:nvPr>
        </p:nvSpPr>
        <p:spPr>
          <a:xfrm>
            <a:off x="640080" y="1371600"/>
            <a:ext cx="5852160" cy="1097280"/>
          </a:xfrm>
        </p:spPr>
        <p:txBody>
          <a:bodyPr anchor="t">
            <a:normAutofit/>
          </a:bodyPr>
          <a:lstStyle/>
          <a:p>
            <a:r>
              <a:rPr lang="en-GB" dirty="0"/>
              <a:t>Financial Vulnerability</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80E9B1-DF2F-DB3F-6B3D-6FB32F670C02}"/>
              </a:ext>
            </a:extLst>
          </p:cNvPr>
          <p:cNvSpPr>
            <a:spLocks noGrp="1"/>
          </p:cNvSpPr>
          <p:nvPr>
            <p:ph idx="1"/>
          </p:nvPr>
        </p:nvSpPr>
        <p:spPr>
          <a:xfrm>
            <a:off x="640080" y="2633236"/>
            <a:ext cx="5852160" cy="3664685"/>
          </a:xfrm>
        </p:spPr>
        <p:txBody>
          <a:bodyPr>
            <a:normAutofit/>
          </a:bodyPr>
          <a:lstStyle/>
          <a:p>
            <a:r>
              <a:rPr lang="en-GB" dirty="0"/>
              <a:t>	Lack of consistent funding: Many social enterprises struggle to secure long-term financial support. Unlike traditional businesses, they often rely on grants or donations, which can be unpredictable.</a:t>
            </a:r>
          </a:p>
          <a:p>
            <a:r>
              <a:rPr lang="en-GB" dirty="0"/>
              <a:t>	Limited access to investment: Investors may hesitate to back social enterprises due to their dual focus on profit and purpose, which can seem less lucrative.</a:t>
            </a:r>
          </a:p>
        </p:txBody>
      </p:sp>
      <p:pic>
        <p:nvPicPr>
          <p:cNvPr id="5" name="Picture 4">
            <a:extLst>
              <a:ext uri="{FF2B5EF4-FFF2-40B4-BE49-F238E27FC236}">
                <a16:creationId xmlns:a16="http://schemas.microsoft.com/office/drawing/2014/main" id="{B73BF874-B2A8-11C1-14D9-290FF2B61B51}"/>
              </a:ext>
            </a:extLst>
          </p:cNvPr>
          <p:cNvPicPr>
            <a:picLocks noChangeAspect="1"/>
          </p:cNvPicPr>
          <p:nvPr/>
        </p:nvPicPr>
        <p:blipFill>
          <a:blip r:embed="rId2"/>
          <a:srcRect l="19146" r="41104"/>
          <a:stretch>
            <a:fillRect/>
          </a:stretch>
        </p:blipFill>
        <p:spPr>
          <a:xfrm>
            <a:off x="7345680" y="10"/>
            <a:ext cx="4846320" cy="6857990"/>
          </a:xfrm>
          <a:prstGeom prst="rect">
            <a:avLst/>
          </a:prstGeom>
        </p:spPr>
      </p:pic>
    </p:spTree>
    <p:extLst>
      <p:ext uri="{BB962C8B-B14F-4D97-AF65-F5344CB8AC3E}">
        <p14:creationId xmlns:p14="http://schemas.microsoft.com/office/powerpoint/2010/main" val="793410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9496A1-0674-CCE8-1174-CACD2508404F}"/>
              </a:ext>
            </a:extLst>
          </p:cNvPr>
          <p:cNvSpPr>
            <a:spLocks noGrp="1"/>
          </p:cNvSpPr>
          <p:nvPr>
            <p:ph type="title"/>
          </p:nvPr>
        </p:nvSpPr>
        <p:spPr>
          <a:xfrm>
            <a:off x="640080" y="1371600"/>
            <a:ext cx="5852160" cy="1097280"/>
          </a:xfrm>
        </p:spPr>
        <p:txBody>
          <a:bodyPr anchor="t">
            <a:normAutofit/>
          </a:bodyPr>
          <a:lstStyle/>
          <a:p>
            <a:r>
              <a:rPr lang="en-GB" sz="3700"/>
              <a:t>Mission Vs Market Tension</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59579A-7A25-B181-D428-FBE1A0D10E35}"/>
              </a:ext>
            </a:extLst>
          </p:cNvPr>
          <p:cNvSpPr>
            <a:spLocks noGrp="1"/>
          </p:cNvSpPr>
          <p:nvPr>
            <p:ph idx="1"/>
          </p:nvPr>
        </p:nvSpPr>
        <p:spPr>
          <a:xfrm>
            <a:off x="640080" y="2633236"/>
            <a:ext cx="5852160" cy="3664685"/>
          </a:xfrm>
        </p:spPr>
        <p:txBody>
          <a:bodyPr>
            <a:normAutofit/>
          </a:bodyPr>
          <a:lstStyle/>
          <a:p>
            <a:r>
              <a:rPr lang="en-GB" dirty="0"/>
              <a:t>Mission drift: Pressure to generate revenue can lead social enterprises to compromise their social goals, diluting their impact.</a:t>
            </a:r>
          </a:p>
          <a:p>
            <a:r>
              <a:rPr lang="en-GB" dirty="0"/>
              <a:t>Balancing impact and profitability: Maintaining a strong social mission while staying financially viable is a constant challenge, especially in competitive markets.</a:t>
            </a:r>
          </a:p>
        </p:txBody>
      </p:sp>
      <p:pic>
        <p:nvPicPr>
          <p:cNvPr id="5" name="Picture 4" descr="A wall painted with an arrow and a dartboard">
            <a:extLst>
              <a:ext uri="{FF2B5EF4-FFF2-40B4-BE49-F238E27FC236}">
                <a16:creationId xmlns:a16="http://schemas.microsoft.com/office/drawing/2014/main" id="{DC102540-9480-203D-CE06-24F7CC97F02B}"/>
              </a:ext>
            </a:extLst>
          </p:cNvPr>
          <p:cNvPicPr>
            <a:picLocks noChangeAspect="1"/>
          </p:cNvPicPr>
          <p:nvPr/>
        </p:nvPicPr>
        <p:blipFill>
          <a:blip r:embed="rId2"/>
          <a:srcRect l="49473"/>
          <a:stretch>
            <a:fillRect/>
          </a:stretch>
        </p:blipFill>
        <p:spPr>
          <a:xfrm>
            <a:off x="7345680" y="10"/>
            <a:ext cx="4846320" cy="6857990"/>
          </a:xfrm>
          <a:prstGeom prst="rect">
            <a:avLst/>
          </a:prstGeom>
        </p:spPr>
      </p:pic>
    </p:spTree>
    <p:extLst>
      <p:ext uri="{BB962C8B-B14F-4D97-AF65-F5344CB8AC3E}">
        <p14:creationId xmlns:p14="http://schemas.microsoft.com/office/powerpoint/2010/main" val="556948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0AC70-8BD3-6763-D943-F91B61D79B21}"/>
              </a:ext>
            </a:extLst>
          </p:cNvPr>
          <p:cNvSpPr>
            <a:spLocks noGrp="1"/>
          </p:cNvSpPr>
          <p:nvPr>
            <p:ph type="title"/>
          </p:nvPr>
        </p:nvSpPr>
        <p:spPr>
          <a:xfrm>
            <a:off x="640080" y="1371600"/>
            <a:ext cx="5737859" cy="1097280"/>
          </a:xfrm>
        </p:spPr>
        <p:txBody>
          <a:bodyPr>
            <a:normAutofit/>
          </a:bodyPr>
          <a:lstStyle/>
          <a:p>
            <a:r>
              <a:rPr lang="en-GB" dirty="0"/>
              <a:t>Operational Pressures</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A42E2F-0556-DCD5-C451-83570295A0DC}"/>
              </a:ext>
            </a:extLst>
          </p:cNvPr>
          <p:cNvSpPr>
            <a:spLocks noGrp="1"/>
          </p:cNvSpPr>
          <p:nvPr>
            <p:ph idx="1"/>
          </p:nvPr>
        </p:nvSpPr>
        <p:spPr>
          <a:xfrm>
            <a:off x="640080" y="2633236"/>
            <a:ext cx="5737860" cy="3666980"/>
          </a:xfrm>
        </p:spPr>
        <p:txBody>
          <a:bodyPr>
            <a:normAutofit/>
          </a:bodyPr>
          <a:lstStyle/>
          <a:p>
            <a:r>
              <a:rPr lang="en-GB" dirty="0"/>
              <a:t>Lack of business expertise: Founders often come from nonprofit or activist backgrounds and may lack the commercial skills needed to run a sustainable enterprise.</a:t>
            </a:r>
          </a:p>
          <a:p>
            <a:r>
              <a:rPr lang="en-GB" dirty="0"/>
              <a:t>Scaling difficulties: Expanding operations while preserving social impact and quality can be complex and resource-intensive.</a:t>
            </a:r>
          </a:p>
        </p:txBody>
      </p:sp>
      <p:pic>
        <p:nvPicPr>
          <p:cNvPr id="7" name="Graphic 6" descr="Business Growth">
            <a:extLst>
              <a:ext uri="{FF2B5EF4-FFF2-40B4-BE49-F238E27FC236}">
                <a16:creationId xmlns:a16="http://schemas.microsoft.com/office/drawing/2014/main" id="{56F9338B-1CE6-4401-4D7D-D425EDC7ADD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1663300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47624-8B8F-2D9F-9336-311F6880EECE}"/>
              </a:ext>
            </a:extLst>
          </p:cNvPr>
          <p:cNvSpPr>
            <a:spLocks noGrp="1"/>
          </p:cNvSpPr>
          <p:nvPr>
            <p:ph type="title"/>
          </p:nvPr>
        </p:nvSpPr>
        <p:spPr>
          <a:xfrm>
            <a:off x="640080" y="1371600"/>
            <a:ext cx="5737859" cy="1097280"/>
          </a:xfrm>
        </p:spPr>
        <p:txBody>
          <a:bodyPr>
            <a:normAutofit/>
          </a:bodyPr>
          <a:lstStyle/>
          <a:p>
            <a:pPr>
              <a:lnSpc>
                <a:spcPct val="90000"/>
              </a:lnSpc>
            </a:pPr>
            <a:r>
              <a:rPr lang="en-GB" sz="3400"/>
              <a:t>Structural and Legal Barriers</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89B130-AD1A-2D3A-4592-CA73F2007CA5}"/>
              </a:ext>
            </a:extLst>
          </p:cNvPr>
          <p:cNvSpPr>
            <a:spLocks noGrp="1"/>
          </p:cNvSpPr>
          <p:nvPr>
            <p:ph idx="1"/>
          </p:nvPr>
        </p:nvSpPr>
        <p:spPr>
          <a:xfrm>
            <a:off x="640080" y="2633236"/>
            <a:ext cx="5737860" cy="3666980"/>
          </a:xfrm>
        </p:spPr>
        <p:txBody>
          <a:bodyPr>
            <a:normAutofit/>
          </a:bodyPr>
          <a:lstStyle/>
          <a:p>
            <a:r>
              <a:rPr lang="en-GB" dirty="0"/>
              <a:t>Complex legal frameworks: Navigating the legal requirements for social enterprises (e.g., CICs in the UK) can be confusing and time-consuming.</a:t>
            </a:r>
          </a:p>
          <a:p>
            <a:r>
              <a:rPr lang="en-GB" dirty="0"/>
              <a:t>Limited policy support: While some governments offer incentives, many social enterprises operate in environments with minimal regulatory or financial backing.</a:t>
            </a:r>
          </a:p>
        </p:txBody>
      </p:sp>
      <p:pic>
        <p:nvPicPr>
          <p:cNvPr id="7" name="Graphic 6" descr="Scales of Justice">
            <a:extLst>
              <a:ext uri="{FF2B5EF4-FFF2-40B4-BE49-F238E27FC236}">
                <a16:creationId xmlns:a16="http://schemas.microsoft.com/office/drawing/2014/main" id="{0182CC84-B7D1-CF98-997F-F4D3455DEF7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2181060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634F-DACA-2457-70DC-D0EDB371FCE5}"/>
              </a:ext>
            </a:extLst>
          </p:cNvPr>
          <p:cNvSpPr>
            <a:spLocks noGrp="1"/>
          </p:cNvSpPr>
          <p:nvPr>
            <p:ph type="title"/>
          </p:nvPr>
        </p:nvSpPr>
        <p:spPr/>
        <p:txBody>
          <a:bodyPr/>
          <a:lstStyle/>
          <a:p>
            <a:r>
              <a:rPr lang="en-GB" dirty="0"/>
              <a:t>External Pressures</a:t>
            </a:r>
          </a:p>
        </p:txBody>
      </p:sp>
      <p:sp>
        <p:nvSpPr>
          <p:cNvPr id="3" name="Content Placeholder 2">
            <a:extLst>
              <a:ext uri="{FF2B5EF4-FFF2-40B4-BE49-F238E27FC236}">
                <a16:creationId xmlns:a16="http://schemas.microsoft.com/office/drawing/2014/main" id="{5813DE83-C620-0195-C7A2-0015AAA8F614}"/>
              </a:ext>
            </a:extLst>
          </p:cNvPr>
          <p:cNvSpPr>
            <a:spLocks noGrp="1"/>
          </p:cNvSpPr>
          <p:nvPr>
            <p:ph idx="1"/>
          </p:nvPr>
        </p:nvSpPr>
        <p:spPr/>
        <p:txBody>
          <a:bodyPr/>
          <a:lstStyle/>
          <a:p>
            <a:r>
              <a:rPr lang="en-GB" dirty="0"/>
              <a:t>Economic downturns: Recessions or inflation can reduce consumer spending and philanthropic giving, directly impacting social enterprises’ revenue streams.</a:t>
            </a:r>
          </a:p>
          <a:p>
            <a:r>
              <a:rPr lang="en-GB" dirty="0"/>
              <a:t>Competition from traditional businesses: Larger corporations may adopt “social washing” tactics—marketing themselves as socially responsible without genuine impact—making it harder for authentic social enterprises to stand out.</a:t>
            </a:r>
          </a:p>
        </p:txBody>
      </p:sp>
    </p:spTree>
    <p:extLst>
      <p:ext uri="{BB962C8B-B14F-4D97-AF65-F5344CB8AC3E}">
        <p14:creationId xmlns:p14="http://schemas.microsoft.com/office/powerpoint/2010/main" val="986883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63628-83A6-6CA0-2235-58497D653ED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07F6467-DDA7-005F-D17A-60D94EB703DD}"/>
              </a:ext>
            </a:extLst>
          </p:cNvPr>
          <p:cNvSpPr>
            <a:spLocks noGrp="1"/>
          </p:cNvSpPr>
          <p:nvPr>
            <p:ph idx="1"/>
          </p:nvPr>
        </p:nvSpPr>
        <p:spPr/>
        <p:txBody>
          <a:bodyPr/>
          <a:lstStyle/>
          <a:p>
            <a:r>
              <a:rPr lang="en-GB" dirty="0"/>
              <a:t>Social Enterprises have the agility and mission focus to react the issues as they arise and respond on community issues.  But to do this they often have to access grant funding, which can be time consuming and unsuccessful.  This leaves employees without certainty and consistent employment.  </a:t>
            </a:r>
          </a:p>
          <a:p>
            <a:r>
              <a:rPr lang="en-GB" dirty="0"/>
              <a:t>When you work in the social sector, you must be understanding, responsive and reacting to spot an opportunity, write a project, find and apply for funding, then deliver and measure the </a:t>
            </a:r>
            <a:r>
              <a:rPr lang="en-GB"/>
              <a:t>projects success.</a:t>
            </a:r>
          </a:p>
        </p:txBody>
      </p:sp>
    </p:spTree>
    <p:extLst>
      <p:ext uri="{BB962C8B-B14F-4D97-AF65-F5344CB8AC3E}">
        <p14:creationId xmlns:p14="http://schemas.microsoft.com/office/powerpoint/2010/main" val="251041928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100</TotalTime>
  <Words>716</Words>
  <Application>Microsoft Office PowerPoint</Application>
  <PresentationFormat>Widescreen</PresentationFormat>
  <Paragraphs>39</Paragraphs>
  <Slides>16</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Grandview Display</vt:lpstr>
      <vt:lpstr>Neue Haas Grotesk Text Pro</vt:lpstr>
      <vt:lpstr>DashVTI</vt:lpstr>
      <vt:lpstr>Opportunities and threats for Social Enterprises</vt:lpstr>
      <vt:lpstr>Agile, receptive and proactive!</vt:lpstr>
      <vt:lpstr>1. Funding and Investment</vt:lpstr>
      <vt:lpstr>Examples of grant</vt:lpstr>
      <vt:lpstr>PowerPoint Presentation</vt:lpstr>
      <vt:lpstr>2. Business support and mentorship</vt:lpstr>
      <vt:lpstr>3. Market and Community Impact</vt:lpstr>
      <vt:lpstr>Sell2Wales</vt:lpstr>
      <vt:lpstr>4. Growth and Innovation</vt:lpstr>
      <vt:lpstr>Threats</vt:lpstr>
      <vt:lpstr>Financial Vulnerability</vt:lpstr>
      <vt:lpstr>Mission Vs Market Tension</vt:lpstr>
      <vt:lpstr>Operational Pressures</vt:lpstr>
      <vt:lpstr>Structural and Legal Barriers</vt:lpstr>
      <vt:lpstr>External Pressures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Shore</dc:creator>
  <cp:lastModifiedBy>Jessica Shore</cp:lastModifiedBy>
  <cp:revision>1</cp:revision>
  <dcterms:created xsi:type="dcterms:W3CDTF">2025-10-29T10:04:43Z</dcterms:created>
  <dcterms:modified xsi:type="dcterms:W3CDTF">2025-10-29T11:45:22Z</dcterms:modified>
</cp:coreProperties>
</file>