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1" r:id="rId8"/>
    <p:sldId id="262" r:id="rId9"/>
    <p:sldId id="263" r:id="rId10"/>
    <p:sldId id="264" r:id="rId11"/>
    <p:sldId id="265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494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12" name="Freeform 11"/>
          <p:cNvSpPr/>
          <p:nvPr/>
        </p:nvSpPr>
        <p:spPr>
          <a:xfrm>
            <a:off x="-15875" y="0"/>
            <a:ext cx="11683810" cy="6588125"/>
          </a:xfrm>
          <a:custGeom>
            <a:avLst/>
            <a:gdLst/>
            <a:ahLst/>
            <a:cxnLst/>
            <a:rect l="l" t="t" r="r" b="b"/>
            <a:pathLst>
              <a:path w="11683810" h="6588125">
                <a:moveTo>
                  <a:pt x="0" y="0"/>
                </a:moveTo>
                <a:lnTo>
                  <a:pt x="11318691" y="0"/>
                </a:lnTo>
                <a:lnTo>
                  <a:pt x="11683810" y="5976938"/>
                </a:lnTo>
                <a:lnTo>
                  <a:pt x="15875" y="6588125"/>
                </a:lnTo>
                <a:cubicBezTo>
                  <a:pt x="10583" y="4386792"/>
                  <a:pt x="5292" y="2185458"/>
                  <a:pt x="0" y="0"/>
                </a:cubicBezTo>
                <a:close/>
              </a:path>
            </a:pathLst>
          </a:custGeom>
          <a:ln>
            <a:noFill/>
          </a:ln>
          <a:effectLst>
            <a:outerShdw blurRad="101600" dist="152400" dir="4380000" algn="tl" rotWithShape="0">
              <a:srgbClr val="000000">
                <a:alpha val="43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Freeform 13"/>
          <p:cNvSpPr/>
          <p:nvPr/>
        </p:nvSpPr>
        <p:spPr>
          <a:xfrm>
            <a:off x="0" y="4282257"/>
            <a:ext cx="11329257" cy="2028845"/>
          </a:xfrm>
          <a:custGeom>
            <a:avLst/>
            <a:gdLst/>
            <a:ahLst/>
            <a:cxnLst/>
            <a:rect l="l" t="t" r="r" b="b"/>
            <a:pathLst>
              <a:path w="11329257" h="2028845">
                <a:moveTo>
                  <a:pt x="0" y="588520"/>
                </a:moveTo>
                <a:lnTo>
                  <a:pt x="11244075" y="0"/>
                </a:lnTo>
                <a:lnTo>
                  <a:pt x="11329257" y="1424838"/>
                </a:lnTo>
                <a:lnTo>
                  <a:pt x="0" y="2028845"/>
                </a:lnTo>
                <a:lnTo>
                  <a:pt x="0" y="58852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6" name="Freeform 25"/>
          <p:cNvSpPr/>
          <p:nvPr/>
        </p:nvSpPr>
        <p:spPr>
          <a:xfrm>
            <a:off x="0" y="0"/>
            <a:ext cx="8719579" cy="456877"/>
          </a:xfrm>
          <a:custGeom>
            <a:avLst/>
            <a:gdLst/>
            <a:ahLst/>
            <a:cxnLst/>
            <a:rect l="l" t="t" r="r" b="b"/>
            <a:pathLst>
              <a:path w="8719579" h="456877">
                <a:moveTo>
                  <a:pt x="0" y="0"/>
                </a:moveTo>
                <a:lnTo>
                  <a:pt x="8719579" y="0"/>
                </a:lnTo>
                <a:lnTo>
                  <a:pt x="0" y="456877"/>
                </a:lnTo>
                <a:lnTo>
                  <a:pt x="0" y="0"/>
                </a:lnTo>
                <a:close/>
              </a:path>
            </a:pathLst>
          </a:custGeom>
          <a:gradFill flip="none" rotWithShape="1">
            <a:gsLst>
              <a:gs pos="34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Freeform 14"/>
          <p:cNvSpPr/>
          <p:nvPr/>
        </p:nvSpPr>
        <p:spPr>
          <a:xfrm rot="21420000">
            <a:off x="-161800" y="293317"/>
            <a:ext cx="11367116" cy="5751804"/>
          </a:xfrm>
          <a:custGeom>
            <a:avLst/>
            <a:gdLst/>
            <a:ahLst/>
            <a:cxnLst/>
            <a:rect l="l" t="t" r="r" b="b"/>
            <a:pathLst>
              <a:path w="11367116" h="5751804">
                <a:moveTo>
                  <a:pt x="11346705" y="0"/>
                </a:moveTo>
                <a:cubicBezTo>
                  <a:pt x="11353509" y="1915114"/>
                  <a:pt x="11360312" y="3830229"/>
                  <a:pt x="11367116" y="5745343"/>
                </a:cubicBezTo>
                <a:lnTo>
                  <a:pt x="0" y="5751804"/>
                </a:lnTo>
              </a:path>
            </a:pathLst>
          </a:custGeom>
          <a:ln w="82550">
            <a:solidFill>
              <a:schemeClr val="tx1">
                <a:lumMod val="50000"/>
                <a:lumOff val="50000"/>
              </a:schemeClr>
            </a:solidFill>
            <a:miter lim="800000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21420000">
            <a:off x="891201" y="662656"/>
            <a:ext cx="9755187" cy="2766528"/>
          </a:xfrm>
        </p:spPr>
        <p:txBody>
          <a:bodyPr anchor="b">
            <a:normAutofit/>
          </a:bodyPr>
          <a:lstStyle>
            <a:lvl1pPr algn="r">
              <a:defRPr sz="8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21420000">
            <a:off x="983062" y="3505209"/>
            <a:ext cx="9755187" cy="550333"/>
          </a:xfrm>
        </p:spPr>
        <p:txBody>
          <a:bodyPr anchor="t">
            <a:noAutofit/>
          </a:bodyPr>
          <a:lstStyle>
            <a:lvl1pPr marL="0" indent="0" algn="r">
              <a:buNone/>
              <a:defRPr sz="28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21420000">
            <a:off x="4948541" y="4578463"/>
            <a:ext cx="6143653" cy="1163112"/>
          </a:xfrm>
        </p:spPr>
        <p:txBody>
          <a:bodyPr/>
          <a:lstStyle>
            <a:lvl1pPr algn="ctr">
              <a:defRPr sz="54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F7AFFB9B-9FB8-469E-96F9-4D32314110B6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21420000">
            <a:off x="-5560" y="4883024"/>
            <a:ext cx="4047239" cy="1195538"/>
          </a:xfrm>
        </p:spPr>
        <p:txBody>
          <a:bodyPr vert="horz" lIns="91440" tIns="45720" rIns="91440" bIns="45720" rtlCol="0" anchor="ctr"/>
          <a:lstStyle>
            <a:lvl1pPr algn="r">
              <a:defRPr lang="en-US" sz="5400" dirty="0"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21420000">
            <a:off x="9851758" y="3832648"/>
            <a:ext cx="907186" cy="498470"/>
          </a:xfrm>
        </p:spPr>
        <p:txBody>
          <a:bodyPr/>
          <a:lstStyle>
            <a:lvl1pPr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5" name="5-Point Star 24"/>
          <p:cNvSpPr/>
          <p:nvPr/>
        </p:nvSpPr>
        <p:spPr>
          <a:xfrm rot="21420000">
            <a:off x="4221385" y="5111356"/>
            <a:ext cx="515386" cy="515386"/>
          </a:xfrm>
          <a:prstGeom prst="star5">
            <a:avLst>
              <a:gd name="adj" fmla="val 26693"/>
              <a:gd name="hf" fmla="val 105146"/>
              <a:gd name="vf" fmla="val 110557"/>
            </a:avLst>
          </a:prstGeom>
          <a:solidFill>
            <a:schemeClr val="tx1">
              <a:alpha val="40000"/>
            </a:schemeClr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10394707" cy="331118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FBDC27-E420-4878-9EE6-7B9656D6442A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319348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3742267"/>
            <a:ext cx="10394707" cy="1639614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7F47CF-67C9-420C-80A5-E2069FF0C2DF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063396"/>
            <a:ext cx="5088714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5993971" y="2063396"/>
            <a:ext cx="5086538" cy="3311189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22DC73-F065-42F5-A9F2-D90B2E42A0B3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4707" cy="115814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8356" y="2063396"/>
            <a:ext cx="4856158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802" y="2861733"/>
            <a:ext cx="5088712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8191" y="2063396"/>
            <a:ext cx="4864491" cy="679994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6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5993969" y="2861733"/>
            <a:ext cx="5088713" cy="2512852"/>
          </a:xfrm>
        </p:spPr>
        <p:txBody>
          <a:bodyPr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BEA702-9B29-41CC-9BCC-3DF8A0D379FE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7649AC-CB8F-4FF1-9A34-5861C74DD0A7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C5CECA-2D3A-4680-9B49-752200DE467C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3643" y="685800"/>
            <a:ext cx="4126860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46132" y="685800"/>
            <a:ext cx="6034375" cy="4688785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3642" y="2709052"/>
            <a:ext cx="4126861" cy="2665533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C3BFE2-83B7-4B0A-B9D3-AB28331082B3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85800"/>
            <a:ext cx="6345302" cy="2023252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82362" y="0"/>
            <a:ext cx="3598146" cy="507153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2709052"/>
            <a:ext cx="6345301" cy="2362481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F78E3-FDA3-4D28-AAA2-0B81F349A39D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106333"/>
            <a:ext cx="10394708" cy="58884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1" y="685799"/>
            <a:ext cx="10392513" cy="3194903"/>
          </a:xfr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80" y="4702923"/>
            <a:ext cx="10394728" cy="682472"/>
          </a:xfrm>
        </p:spPr>
        <p:txBody>
          <a:bodyPr anchor="t"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1D2AC3-6A0B-4169-B1EA-E3AE8B351BDD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902" cy="3194903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779" y="4106333"/>
            <a:ext cx="10394729" cy="127360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4B9363-8B87-41B7-9F8E-64519CBB8F34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1732" y="685800"/>
            <a:ext cx="9525020" cy="2916704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50264" y="3610032"/>
            <a:ext cx="8667956" cy="377768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1" y="4106334"/>
            <a:ext cx="10396882" cy="126825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EF5746-5284-4951-9F37-7AE924EDBCB7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685801" y="89262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473083" y="292282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723854"/>
            <a:ext cx="10394707" cy="2511835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4247468"/>
            <a:ext cx="10394707" cy="114064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398B29-7265-4A65-A2A4-6703C057B7C1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802" y="685800"/>
            <a:ext cx="10394706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802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4622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234621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70380" y="206339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770380" y="2639658"/>
            <a:ext cx="3310128" cy="273492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BA082-94DF-4C4B-A041-6624924AB0A8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</p:spPr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9184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780" y="2063395"/>
            <a:ext cx="3310128" cy="1536725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91840" y="4389287"/>
            <a:ext cx="3310128" cy="98529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237410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235999" y="2063395"/>
            <a:ext cx="3310128" cy="1535237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235999" y="4389286"/>
            <a:ext cx="3310128" cy="98530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768944" y="3813025"/>
            <a:ext cx="33101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90000"/>
              </a:lnSpc>
              <a:buNone/>
              <a:defRPr sz="22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768819" y="2063394"/>
            <a:ext cx="3310128" cy="1537196"/>
          </a:xfrm>
          <a:prstGeom prst="roundRect">
            <a:avLst>
              <a:gd name="adj" fmla="val 0"/>
            </a:avLst>
          </a:prstGeom>
          <a:ln w="57150" cmpd="thinThick">
            <a:solidFill>
              <a:schemeClr val="bg1">
                <a:lumMod val="50000"/>
              </a:schemeClr>
            </a:solidFill>
            <a:miter lim="800000"/>
          </a:ln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768819" y="4389284"/>
            <a:ext cx="3310128" cy="98530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7686C4-3AB5-4E0C-86CA-FB108C350AA9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2063396"/>
            <a:ext cx="10394707" cy="3311190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FF1211-4E0C-4AB3-B04F-585959BDAFE8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15862" y="685800"/>
            <a:ext cx="2264646" cy="4688785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800" y="685800"/>
            <a:ext cx="7904431" cy="4688785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DECAF-D3BE-4069-9C78-642ECCD01477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jp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Brickwork-HD-R1a.jp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0" name="Group 9"/>
          <p:cNvGrpSpPr/>
          <p:nvPr/>
        </p:nvGrpSpPr>
        <p:grpSpPr>
          <a:xfrm>
            <a:off x="-25397" y="0"/>
            <a:ext cx="12005350" cy="6644081"/>
            <a:chOff x="-25397" y="0"/>
            <a:chExt cx="12005350" cy="6644081"/>
          </a:xfrm>
        </p:grpSpPr>
        <p:sp useBgFill="1">
          <p:nvSpPr>
            <p:cNvPr id="11" name="Rectangle 10"/>
            <p:cNvSpPr/>
            <p:nvPr/>
          </p:nvSpPr>
          <p:spPr>
            <a:xfrm>
              <a:off x="1" y="0"/>
              <a:ext cx="11979952" cy="6644081"/>
            </a:xfrm>
            <a:prstGeom prst="rect">
              <a:avLst/>
            </a:prstGeom>
            <a:ln>
              <a:noFill/>
            </a:ln>
            <a:effectLst>
              <a:outerShdw blurRad="98425" dist="76200" dir="4380000" algn="tl" rotWithShape="0">
                <a:srgbClr val="000000">
                  <a:alpha val="68000"/>
                </a:srgbClr>
              </a:outerShdw>
            </a:effectLst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2" name="Freeform 11"/>
            <p:cNvSpPr/>
            <p:nvPr/>
          </p:nvSpPr>
          <p:spPr>
            <a:xfrm>
              <a:off x="-25397" y="0"/>
              <a:ext cx="11773291" cy="6419514"/>
            </a:xfrm>
            <a:custGeom>
              <a:avLst/>
              <a:gdLst/>
              <a:ahLst/>
              <a:cxnLst/>
              <a:rect l="l" t="t" r="r" b="b"/>
              <a:pathLst>
                <a:path w="11773291" h="6419514">
                  <a:moveTo>
                    <a:pt x="11750059" y="0"/>
                  </a:moveTo>
                  <a:lnTo>
                    <a:pt x="11773291" y="6419514"/>
                  </a:lnTo>
                  <a:lnTo>
                    <a:pt x="0" y="6411047"/>
                  </a:lnTo>
                </a:path>
              </a:pathLst>
            </a:custGeom>
            <a:ln w="82550">
              <a:solidFill>
                <a:schemeClr val="tx1">
                  <a:lumMod val="50000"/>
                  <a:lumOff val="50000"/>
                </a:schemeClr>
              </a:solidFill>
              <a:miter lim="800000"/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sp>
        <p:sp>
          <p:nvSpPr>
            <p:cNvPr id="13" name="Rectangle 12"/>
            <p:cNvSpPr/>
            <p:nvPr/>
          </p:nvSpPr>
          <p:spPr>
            <a:xfrm>
              <a:off x="1" y="5600215"/>
              <a:ext cx="11706512" cy="780581"/>
            </a:xfrm>
            <a:prstGeom prst="rect">
              <a:avLst/>
            </a:prstGeom>
            <a:gradFill flip="none" rotWithShape="1">
              <a:gsLst>
                <a:gs pos="34000">
                  <a:schemeClr val="accent1"/>
                </a:gs>
                <a:gs pos="100000">
                  <a:schemeClr val="accent1">
                    <a:lumMod val="5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85800"/>
            <a:ext cx="10396882" cy="11519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063396"/>
            <a:ext cx="10396883" cy="33111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98083" y="5757334"/>
            <a:ext cx="3784600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C35BB1C6-BF8F-4481-8AB2-603A1C8A906A}" type="datetimeFigureOut">
              <a:rPr lang="en-US" dirty="0"/>
              <a:t>10/28/2020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1" y="5757334"/>
            <a:ext cx="5499719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287121" y="5757334"/>
            <a:ext cx="907186" cy="49847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200" cap="all" baseline="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60000"/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Events management operations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Operations Management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29150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7361" y="339635"/>
            <a:ext cx="6258134" cy="4180113"/>
          </a:xfrm>
        </p:spPr>
        <p:txBody>
          <a:bodyPr/>
          <a:lstStyle/>
          <a:p>
            <a:r>
              <a:rPr lang="en-GB" dirty="0" smtClean="0"/>
              <a:t>Purple guide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217714"/>
            <a:ext cx="10394707" cy="5503817"/>
          </a:xfrm>
        </p:spPr>
        <p:txBody>
          <a:bodyPr>
            <a:normAutofit fontScale="70000" lnSpcReduction="20000"/>
          </a:bodyPr>
          <a:lstStyle/>
          <a:p>
            <a:r>
              <a:rPr lang="en-GB" dirty="0" smtClean="0"/>
              <a:t>Health &amp; Safety Legislation</a:t>
            </a:r>
          </a:p>
          <a:p>
            <a:r>
              <a:rPr lang="en-GB" dirty="0" smtClean="0"/>
              <a:t>Planning, Management &amp; Risk Assessments</a:t>
            </a:r>
          </a:p>
          <a:p>
            <a:r>
              <a:rPr lang="en-GB" dirty="0" smtClean="0"/>
              <a:t>Venue &amp; Site design</a:t>
            </a:r>
          </a:p>
          <a:p>
            <a:r>
              <a:rPr lang="en-GB" dirty="0" smtClean="0"/>
              <a:t>Policies &amp; Procedures</a:t>
            </a:r>
          </a:p>
          <a:p>
            <a:r>
              <a:rPr lang="en-GB" dirty="0" smtClean="0"/>
              <a:t>Attractions &amp; Entertainment</a:t>
            </a:r>
          </a:p>
          <a:p>
            <a:r>
              <a:rPr lang="en-GB" dirty="0" smtClean="0"/>
              <a:t>Contingency &amp; Emergency planning</a:t>
            </a:r>
          </a:p>
          <a:p>
            <a:r>
              <a:rPr lang="en-GB" dirty="0" smtClean="0"/>
              <a:t>Medical</a:t>
            </a:r>
          </a:p>
          <a:p>
            <a:r>
              <a:rPr lang="en-GB" dirty="0" smtClean="0"/>
              <a:t>Communications</a:t>
            </a:r>
          </a:p>
          <a:p>
            <a:r>
              <a:rPr lang="en-GB" dirty="0" smtClean="0"/>
              <a:t>Transport /traffic management</a:t>
            </a:r>
          </a:p>
          <a:p>
            <a:r>
              <a:rPr lang="en-GB" dirty="0" smtClean="0"/>
              <a:t>At Venue</a:t>
            </a:r>
          </a:p>
          <a:p>
            <a:r>
              <a:rPr lang="en-GB" dirty="0" smtClean="0"/>
              <a:t>Fireworks &amp; Special Effects</a:t>
            </a:r>
          </a:p>
          <a:p>
            <a:r>
              <a:rPr lang="en-GB" dirty="0" smtClean="0"/>
              <a:t>Crime &amp; Disorder</a:t>
            </a:r>
          </a:p>
          <a:p>
            <a:r>
              <a:rPr lang="en-GB" dirty="0" smtClean="0"/>
              <a:t>Drones</a:t>
            </a:r>
          </a:p>
          <a:p>
            <a:r>
              <a:rPr lang="en-GB" dirty="0" smtClean="0"/>
              <a:t>Insurance</a:t>
            </a:r>
          </a:p>
          <a:p>
            <a:r>
              <a:rPr lang="en-GB" dirty="0" err="1" smtClean="0"/>
              <a:t>accesibility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025497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54629" y="0"/>
            <a:ext cx="9753600" cy="1837765"/>
          </a:xfrm>
        </p:spPr>
        <p:txBody>
          <a:bodyPr>
            <a:normAutofit/>
          </a:bodyPr>
          <a:lstStyle/>
          <a:p>
            <a:r>
              <a:rPr lang="en-GB" dirty="0"/>
              <a:t> </a:t>
            </a:r>
            <a:r>
              <a:rPr lang="en-GB" dirty="0" smtClean="0"/>
              <a:t>Purple guide for  music, </a:t>
            </a:r>
            <a:br>
              <a:rPr lang="en-GB" dirty="0" smtClean="0"/>
            </a:br>
            <a:r>
              <a:rPr lang="en-GB" dirty="0" smtClean="0"/>
              <a:t>Entertainment  &amp; other events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628503"/>
            <a:ext cx="10394707" cy="4206239"/>
          </a:xfrm>
        </p:spPr>
        <p:txBody>
          <a:bodyPr>
            <a:normAutofit/>
          </a:bodyPr>
          <a:lstStyle/>
          <a:p>
            <a:r>
              <a:rPr lang="en-GB" dirty="0" smtClean="0"/>
              <a:t>Updated from 2015 edition</a:t>
            </a:r>
          </a:p>
          <a:p>
            <a:r>
              <a:rPr lang="en-GB" dirty="0" smtClean="0"/>
              <a:t>Operations</a:t>
            </a:r>
          </a:p>
          <a:p>
            <a:r>
              <a:rPr lang="en-GB" dirty="0" smtClean="0"/>
              <a:t>Health, safety, risk &amp; welfare</a:t>
            </a:r>
          </a:p>
          <a:p>
            <a:r>
              <a:rPr lang="en-GB" dirty="0" smtClean="0"/>
              <a:t>HSE</a:t>
            </a:r>
          </a:p>
          <a:p>
            <a:r>
              <a:rPr lang="en-GB" dirty="0" smtClean="0"/>
              <a:t>Industry consultation</a:t>
            </a:r>
          </a:p>
          <a:p>
            <a:r>
              <a:rPr lang="en-GB" dirty="0" smtClean="0"/>
              <a:t>Event organisers duties</a:t>
            </a:r>
          </a:p>
          <a:p>
            <a:r>
              <a:rPr lang="en-GB" dirty="0" smtClean="0"/>
              <a:t>Safeguard against risks from event operations</a:t>
            </a:r>
          </a:p>
        </p:txBody>
      </p:sp>
    </p:spTree>
    <p:extLst>
      <p:ext uri="{BB962C8B-B14F-4D97-AF65-F5344CB8AC3E}">
        <p14:creationId xmlns:p14="http://schemas.microsoft.com/office/powerpoint/2010/main" val="1415066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2639" y="1"/>
            <a:ext cx="9010043" cy="1567542"/>
          </a:xfrm>
        </p:spPr>
        <p:txBody>
          <a:bodyPr/>
          <a:lstStyle/>
          <a:p>
            <a:r>
              <a:rPr lang="en-GB" dirty="0" smtClean="0"/>
              <a:t>Operations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45327"/>
            <a:ext cx="10394707" cy="5120639"/>
          </a:xfrm>
        </p:spPr>
        <p:txBody>
          <a:bodyPr>
            <a:normAutofit/>
          </a:bodyPr>
          <a:lstStyle/>
          <a:p>
            <a:pPr>
              <a:buClr>
                <a:srgbClr val="B80E0F"/>
              </a:buClr>
            </a:pPr>
            <a:r>
              <a:rPr lang="en-GB" dirty="0">
                <a:solidFill>
                  <a:prstClr val="black"/>
                </a:solidFill>
              </a:rPr>
              <a:t>Beyond legislation to operations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Health </a:t>
            </a:r>
            <a:r>
              <a:rPr lang="en-GB" dirty="0">
                <a:solidFill>
                  <a:prstClr val="black"/>
                </a:solidFill>
              </a:rPr>
              <a:t>&amp; Safety at work </a:t>
            </a:r>
            <a:r>
              <a:rPr lang="en-GB" dirty="0" smtClean="0">
                <a:solidFill>
                  <a:prstClr val="black"/>
                </a:solidFill>
              </a:rPr>
              <a:t>act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HSE Guidelines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Licencing Act 2003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Civil Contingencies act 2004</a:t>
            </a:r>
          </a:p>
          <a:p>
            <a:pPr lvl="0">
              <a:buClr>
                <a:srgbClr val="B80E0F"/>
              </a:buClr>
            </a:pPr>
            <a:r>
              <a:rPr lang="en-GB" dirty="0" err="1" smtClean="0">
                <a:solidFill>
                  <a:prstClr val="black"/>
                </a:solidFill>
              </a:rPr>
              <a:t>Regularatory</a:t>
            </a:r>
            <a:r>
              <a:rPr lang="en-GB" dirty="0" smtClean="0">
                <a:solidFill>
                  <a:prstClr val="black"/>
                </a:solidFill>
              </a:rPr>
              <a:t> reform (fire safety) order 2005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Local authority guidelines</a:t>
            </a:r>
          </a:p>
          <a:p>
            <a:pPr lvl="0">
              <a:buClr>
                <a:srgbClr val="B80E0F"/>
              </a:buClr>
            </a:pPr>
            <a:r>
              <a:rPr lang="en-GB" dirty="0" smtClean="0">
                <a:solidFill>
                  <a:prstClr val="black"/>
                </a:solidFill>
              </a:rPr>
              <a:t>Building control licences for events</a:t>
            </a:r>
            <a:endParaRPr lang="en-GB" dirty="0">
              <a:solidFill>
                <a:prstClr val="black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465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Responsiblities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 smtClean="0"/>
              <a:t>Events organisers</a:t>
            </a:r>
          </a:p>
          <a:p>
            <a:r>
              <a:rPr lang="en-GB" dirty="0" smtClean="0"/>
              <a:t>Local Authorities</a:t>
            </a:r>
          </a:p>
          <a:p>
            <a:r>
              <a:rPr lang="en-GB" dirty="0" smtClean="0"/>
              <a:t>Licencing officers</a:t>
            </a:r>
          </a:p>
          <a:p>
            <a:r>
              <a:rPr lang="en-GB" dirty="0" smtClean="0"/>
              <a:t>Emergency services</a:t>
            </a:r>
          </a:p>
          <a:p>
            <a:r>
              <a:rPr lang="en-GB" dirty="0" smtClean="0"/>
              <a:t>Landowners</a:t>
            </a:r>
          </a:p>
          <a:p>
            <a:r>
              <a:rPr lang="en-GB" dirty="0" smtClean="0"/>
              <a:t>Contractors / subcontractors</a:t>
            </a:r>
          </a:p>
          <a:p>
            <a:r>
              <a:rPr lang="en-GB" dirty="0" smtClean="0"/>
              <a:t>Volunteers Do not generally have legal duties</a:t>
            </a:r>
          </a:p>
          <a:p>
            <a:r>
              <a:rPr lang="en-GB" dirty="0" smtClean="0"/>
              <a:t>Aims – consistency of approach leaving flexibility taking into account the nature &amp; size of the event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69156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98125" y="-95793"/>
            <a:ext cx="6484557" cy="1341120"/>
          </a:xfrm>
        </p:spPr>
        <p:txBody>
          <a:bodyPr/>
          <a:lstStyle/>
          <a:p>
            <a:r>
              <a:rPr lang="en-GB" dirty="0" smtClean="0"/>
              <a:t>Venue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959429"/>
            <a:ext cx="10394707" cy="3415156"/>
          </a:xfrm>
        </p:spPr>
        <p:txBody>
          <a:bodyPr>
            <a:normAutofit/>
          </a:bodyPr>
          <a:lstStyle/>
          <a:p>
            <a:r>
              <a:rPr lang="en-GB" dirty="0" smtClean="0"/>
              <a:t>Site information</a:t>
            </a:r>
          </a:p>
          <a:p>
            <a:r>
              <a:rPr lang="en-GB" dirty="0" smtClean="0"/>
              <a:t>Event planning </a:t>
            </a:r>
          </a:p>
          <a:p>
            <a:r>
              <a:rPr lang="en-GB" dirty="0" smtClean="0"/>
              <a:t>Operating Policies </a:t>
            </a:r>
            <a:r>
              <a:rPr lang="en-GB" dirty="0"/>
              <a:t>&amp; </a:t>
            </a:r>
            <a:r>
              <a:rPr lang="en-GB" dirty="0" smtClean="0"/>
              <a:t>procedures</a:t>
            </a:r>
          </a:p>
          <a:p>
            <a:r>
              <a:rPr lang="en-GB" dirty="0" smtClean="0"/>
              <a:t>Emergency procedures</a:t>
            </a:r>
          </a:p>
          <a:p>
            <a:r>
              <a:rPr lang="en-GB" dirty="0" smtClean="0"/>
              <a:t>Risk assessment</a:t>
            </a:r>
          </a:p>
          <a:p>
            <a:r>
              <a:rPr lang="en-GB" dirty="0" smtClean="0"/>
              <a:t>Major incident plan</a:t>
            </a:r>
          </a:p>
          <a:p>
            <a:r>
              <a:rPr lang="en-GB" dirty="0" err="1" smtClean="0"/>
              <a:t>Covid</a:t>
            </a:r>
            <a:r>
              <a:rPr lang="en-GB" dirty="0" smtClean="0"/>
              <a:t> procedures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83379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252550"/>
            <a:ext cx="10396882" cy="9405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Planning trade shows &amp; exhibitions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1" y="1193075"/>
            <a:ext cx="10394707" cy="45037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Event plan</a:t>
            </a:r>
          </a:p>
          <a:p>
            <a:r>
              <a:rPr lang="en-GB" dirty="0" smtClean="0"/>
              <a:t>B2B / B2C</a:t>
            </a:r>
          </a:p>
          <a:p>
            <a:pPr lvl="0">
              <a:buClr>
                <a:srgbClr val="B80E0F"/>
              </a:buClr>
            </a:pPr>
            <a:r>
              <a:rPr lang="en-GB" sz="2100" dirty="0">
                <a:solidFill>
                  <a:prstClr val="black"/>
                </a:solidFill>
              </a:rPr>
              <a:t>Business </a:t>
            </a:r>
            <a:r>
              <a:rPr lang="en-GB" sz="2100" dirty="0" err="1" smtClean="0">
                <a:solidFill>
                  <a:prstClr val="black"/>
                </a:solidFill>
              </a:rPr>
              <a:t>PLan</a:t>
            </a:r>
            <a:endParaRPr lang="en-GB" dirty="0" smtClean="0"/>
          </a:p>
          <a:p>
            <a:r>
              <a:rPr lang="en-GB" dirty="0" smtClean="0"/>
              <a:t>Define the budget</a:t>
            </a:r>
          </a:p>
          <a:p>
            <a:r>
              <a:rPr lang="en-GB" dirty="0" smtClean="0"/>
              <a:t>Planning </a:t>
            </a:r>
          </a:p>
          <a:p>
            <a:pPr lvl="0">
              <a:buClr>
                <a:srgbClr val="B80E0F"/>
              </a:buClr>
            </a:pPr>
            <a:r>
              <a:rPr lang="en-GB" sz="2100" dirty="0">
                <a:solidFill>
                  <a:prstClr val="black"/>
                </a:solidFill>
              </a:rPr>
              <a:t>Aims &amp; </a:t>
            </a:r>
            <a:r>
              <a:rPr lang="en-GB" sz="2100" dirty="0" smtClean="0">
                <a:solidFill>
                  <a:prstClr val="black"/>
                </a:solidFill>
              </a:rPr>
              <a:t>Objectives = Game plan</a:t>
            </a:r>
            <a:endParaRPr lang="en-GB" dirty="0" smtClean="0"/>
          </a:p>
          <a:p>
            <a:r>
              <a:rPr lang="en-GB" dirty="0" smtClean="0"/>
              <a:t>Procedures</a:t>
            </a:r>
          </a:p>
          <a:p>
            <a:r>
              <a:rPr lang="en-GB" dirty="0" smtClean="0"/>
              <a:t>Expectations</a:t>
            </a:r>
          </a:p>
          <a:p>
            <a:r>
              <a:rPr lang="en-GB" dirty="0" smtClean="0"/>
              <a:t>Staff planning </a:t>
            </a:r>
          </a:p>
          <a:p>
            <a:r>
              <a:rPr lang="en-GB" dirty="0" smtClean="0"/>
              <a:t>Logistics &amp; transport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802410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121919"/>
            <a:ext cx="10396882" cy="1184366"/>
          </a:xfrm>
        </p:spPr>
        <p:txBody>
          <a:bodyPr/>
          <a:lstStyle/>
          <a:p>
            <a:r>
              <a:rPr lang="en-GB" dirty="0" smtClean="0"/>
              <a:t>Pre event planning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931817"/>
            <a:ext cx="10394707" cy="5146767"/>
          </a:xfrm>
        </p:spPr>
        <p:txBody>
          <a:bodyPr>
            <a:normAutofit/>
          </a:bodyPr>
          <a:lstStyle/>
          <a:p>
            <a:r>
              <a:rPr lang="en-GB" dirty="0" smtClean="0"/>
              <a:t>Sales &amp; Marketing planning</a:t>
            </a:r>
          </a:p>
          <a:p>
            <a:r>
              <a:rPr lang="en-GB" dirty="0" smtClean="0"/>
              <a:t>Target audience / </a:t>
            </a:r>
            <a:r>
              <a:rPr lang="en-GB" dirty="0" err="1" smtClean="0"/>
              <a:t>ViP’s</a:t>
            </a:r>
            <a:r>
              <a:rPr lang="en-GB" dirty="0" smtClean="0"/>
              <a:t> / invites / attraction </a:t>
            </a:r>
          </a:p>
          <a:p>
            <a:r>
              <a:rPr lang="en-GB" dirty="0" smtClean="0"/>
              <a:t>Publicity</a:t>
            </a:r>
          </a:p>
          <a:p>
            <a:r>
              <a:rPr lang="en-GB" dirty="0" smtClean="0"/>
              <a:t>Appointments / programme / events</a:t>
            </a:r>
          </a:p>
          <a:p>
            <a:r>
              <a:rPr lang="en-GB" dirty="0" smtClean="0"/>
              <a:t>Free products / give </a:t>
            </a:r>
            <a:r>
              <a:rPr lang="en-GB" dirty="0" err="1" smtClean="0"/>
              <a:t>aways</a:t>
            </a:r>
            <a:endParaRPr lang="en-GB" dirty="0" smtClean="0"/>
          </a:p>
          <a:p>
            <a:r>
              <a:rPr lang="en-GB" dirty="0" smtClean="0"/>
              <a:t>Retail</a:t>
            </a:r>
            <a:r>
              <a:rPr lang="en-GB" dirty="0"/>
              <a:t> </a:t>
            </a:r>
            <a:r>
              <a:rPr lang="en-GB" dirty="0" smtClean="0"/>
              <a:t>merchandising</a:t>
            </a:r>
          </a:p>
          <a:p>
            <a:r>
              <a:rPr lang="en-GB" dirty="0" smtClean="0"/>
              <a:t>Managing visitors</a:t>
            </a:r>
          </a:p>
          <a:p>
            <a:r>
              <a:rPr lang="en-GB" dirty="0" smtClean="0"/>
              <a:t>Booking appointments</a:t>
            </a:r>
          </a:p>
          <a:p>
            <a:r>
              <a:rPr lang="en-GB" dirty="0" smtClean="0"/>
              <a:t>Staffing, roles, responsibilities, training  &amp; Dress codes</a:t>
            </a:r>
          </a:p>
          <a:p>
            <a:r>
              <a:rPr lang="en-GB" dirty="0" smtClean="0"/>
              <a:t>presentation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6630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-487680"/>
            <a:ext cx="10396882" cy="2029097"/>
          </a:xfrm>
        </p:spPr>
        <p:txBody>
          <a:bodyPr/>
          <a:lstStyle/>
          <a:p>
            <a:r>
              <a:rPr lang="en-GB" dirty="0" smtClean="0"/>
              <a:t>Stand management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685800" y="1201783"/>
            <a:ext cx="10394707" cy="4415245"/>
          </a:xfrm>
        </p:spPr>
        <p:txBody>
          <a:bodyPr>
            <a:normAutofit fontScale="77500" lnSpcReduction="20000"/>
          </a:bodyPr>
          <a:lstStyle/>
          <a:p>
            <a:r>
              <a:rPr lang="en-GB" dirty="0" smtClean="0"/>
              <a:t>Signage &amp; Branding</a:t>
            </a:r>
          </a:p>
          <a:p>
            <a:r>
              <a:rPr lang="en-GB" dirty="0" smtClean="0"/>
              <a:t>Theming</a:t>
            </a:r>
          </a:p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impressions</a:t>
            </a:r>
          </a:p>
          <a:p>
            <a:r>
              <a:rPr lang="en-GB" dirty="0" smtClean="0"/>
              <a:t>Entertainment</a:t>
            </a:r>
          </a:p>
          <a:p>
            <a:r>
              <a:rPr lang="en-GB" dirty="0" smtClean="0"/>
              <a:t>Promote</a:t>
            </a:r>
          </a:p>
          <a:p>
            <a:r>
              <a:rPr lang="en-GB" dirty="0" smtClean="0"/>
              <a:t>Team</a:t>
            </a:r>
          </a:p>
          <a:p>
            <a:r>
              <a:rPr lang="en-GB" dirty="0" smtClean="0"/>
              <a:t>roles</a:t>
            </a:r>
          </a:p>
          <a:p>
            <a:r>
              <a:rPr lang="en-GB" dirty="0" smtClean="0"/>
              <a:t>Meet &amp; Greet</a:t>
            </a:r>
          </a:p>
          <a:p>
            <a:r>
              <a:rPr lang="en-GB" dirty="0" smtClean="0"/>
              <a:t>Use of games, lucky draws, contests, discounts to attract</a:t>
            </a:r>
          </a:p>
          <a:p>
            <a:r>
              <a:rPr lang="en-GB" dirty="0" smtClean="0"/>
              <a:t>Networking </a:t>
            </a:r>
          </a:p>
          <a:p>
            <a:r>
              <a:rPr lang="en-GB" dirty="0" smtClean="0"/>
              <a:t>deals</a:t>
            </a:r>
          </a:p>
          <a:p>
            <a:r>
              <a:rPr lang="en-GB" dirty="0" smtClean="0"/>
              <a:t>Catering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39968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Post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Follow up</a:t>
            </a:r>
          </a:p>
          <a:p>
            <a:r>
              <a:rPr lang="en-GB" dirty="0" err="1" smtClean="0"/>
              <a:t>Analyze</a:t>
            </a:r>
            <a:r>
              <a:rPr lang="en-GB" dirty="0" smtClean="0"/>
              <a:t> leads</a:t>
            </a:r>
          </a:p>
          <a:p>
            <a:r>
              <a:rPr lang="en-GB" dirty="0" smtClean="0"/>
              <a:t>reconnect</a:t>
            </a:r>
          </a:p>
          <a:p>
            <a:r>
              <a:rPr lang="en-GB" dirty="0" smtClean="0"/>
              <a:t>Analysis &amp; Evaluation</a:t>
            </a:r>
          </a:p>
          <a:p>
            <a:r>
              <a:rPr lang="en-GB" dirty="0" smtClean="0"/>
              <a:t>Review budget – costs v profits</a:t>
            </a:r>
          </a:p>
          <a:p>
            <a:r>
              <a:rPr lang="en-GB" dirty="0" err="1" smtClean="0"/>
              <a:t>Roi</a:t>
            </a:r>
            <a:endParaRPr lang="en-GB" dirty="0" smtClean="0"/>
          </a:p>
          <a:p>
            <a:r>
              <a:rPr lang="en-GB" dirty="0" smtClean="0"/>
              <a:t>Future planning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01576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Forbes Seven Steps for organising a </a:t>
            </a:r>
            <a:r>
              <a:rPr lang="en-GB" dirty="0" err="1" smtClean="0"/>
              <a:t>Succesful</a:t>
            </a:r>
            <a:r>
              <a:rPr lang="en-GB" dirty="0" smtClean="0"/>
              <a:t> Trade Show event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Plan far in advance</a:t>
            </a:r>
          </a:p>
          <a:p>
            <a:r>
              <a:rPr lang="en-GB" dirty="0" smtClean="0"/>
              <a:t>Prepare sales &amp; Exec team</a:t>
            </a:r>
          </a:p>
          <a:p>
            <a:r>
              <a:rPr lang="en-GB" dirty="0" smtClean="0"/>
              <a:t>Schedule pre booth meetings</a:t>
            </a:r>
          </a:p>
          <a:p>
            <a:r>
              <a:rPr lang="en-GB" dirty="0" smtClean="0"/>
              <a:t>Be active on social media</a:t>
            </a:r>
          </a:p>
          <a:p>
            <a:r>
              <a:rPr lang="en-GB" dirty="0" smtClean="0"/>
              <a:t>Provide give </a:t>
            </a:r>
            <a:r>
              <a:rPr lang="en-GB" dirty="0" err="1" smtClean="0"/>
              <a:t>aways</a:t>
            </a:r>
            <a:endParaRPr lang="en-GB" dirty="0" smtClean="0"/>
          </a:p>
          <a:p>
            <a:r>
              <a:rPr lang="en-GB" dirty="0" smtClean="0"/>
              <a:t>Scan, scan </a:t>
            </a:r>
            <a:r>
              <a:rPr lang="en-GB" dirty="0" err="1" smtClean="0"/>
              <a:t>scan</a:t>
            </a:r>
            <a:r>
              <a:rPr lang="en-GB" dirty="0" smtClean="0"/>
              <a:t>!</a:t>
            </a:r>
          </a:p>
          <a:p>
            <a:r>
              <a:rPr lang="en-GB" dirty="0" smtClean="0"/>
              <a:t>Debrief &amp; follow up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7038907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Assignment - Event management Plan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3210885253"/>
              </p:ext>
            </p:extLst>
          </p:nvPr>
        </p:nvGraphicFramePr>
        <p:xfrm>
          <a:off x="685800" y="2063750"/>
          <a:ext cx="10394950" cy="3235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394950">
                  <a:extLst>
                    <a:ext uri="{9D8B030D-6E8A-4147-A177-3AD203B41FA5}">
                      <a16:colId xmlns:a16="http://schemas.microsoft.com/office/drawing/2014/main" val="37033416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                                                                                    Event Management Plan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504500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Event Outline – Summary &amp; Scope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560669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Event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Aims &amp; Objectives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551162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aseline="0" dirty="0" err="1" smtClean="0"/>
                        <a:t>Logisitics</a:t>
                      </a:r>
                      <a:r>
                        <a:rPr lang="en-GB" baseline="0" dirty="0" smtClean="0"/>
                        <a:t> Planning – Set up &amp; Set Down / Time Management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719323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Venue</a:t>
                      </a:r>
                      <a:r>
                        <a:rPr lang="en-GB" baseline="0" dirty="0" smtClean="0"/>
                        <a:t> – Site Plan &amp; Information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42613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Stand Plan, Design, Events, Entertainment  &amp; Programming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30327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 smtClean="0"/>
                        <a:t>COVID</a:t>
                      </a:r>
                      <a:r>
                        <a:rPr lang="en-GB" baseline="0" dirty="0" smtClean="0"/>
                        <a:t> </a:t>
                      </a:r>
                      <a:r>
                        <a:rPr lang="en-GB" dirty="0" smtClean="0"/>
                        <a:t>Risk</a:t>
                      </a:r>
                      <a:r>
                        <a:rPr lang="en-GB" baseline="0" dirty="0" smtClean="0"/>
                        <a:t> Management Plan – Emergency Policies &amp; Procedures</a:t>
                      </a:r>
                      <a:endParaRPr lang="en-GB" dirty="0" smtClean="0"/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834348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Bibliography</a:t>
                      </a:r>
                      <a:r>
                        <a:rPr lang="en-GB" baseline="0" dirty="0" smtClean="0"/>
                        <a:t> &amp; Appendices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729476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78833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in Event">
  <a:themeElements>
    <a:clrScheme name="Main Event">
      <a:dk1>
        <a:sysClr val="windowText" lastClr="000000"/>
      </a:dk1>
      <a:lt1>
        <a:sysClr val="window" lastClr="FFFFFF"/>
      </a:lt1>
      <a:dk2>
        <a:srgbClr val="424242"/>
      </a:dk2>
      <a:lt2>
        <a:srgbClr val="C8C8C8"/>
      </a:lt2>
      <a:accent1>
        <a:srgbClr val="B80E0F"/>
      </a:accent1>
      <a:accent2>
        <a:srgbClr val="A6987D"/>
      </a:accent2>
      <a:accent3>
        <a:srgbClr val="7F9A71"/>
      </a:accent3>
      <a:accent4>
        <a:srgbClr val="64969F"/>
      </a:accent4>
      <a:accent5>
        <a:srgbClr val="9B75B2"/>
      </a:accent5>
      <a:accent6>
        <a:srgbClr val="80737A"/>
      </a:accent6>
      <a:hlink>
        <a:srgbClr val="F21213"/>
      </a:hlink>
      <a:folHlink>
        <a:srgbClr val="B6A394"/>
      </a:folHlink>
    </a:clrScheme>
    <a:fontScheme name="Main Event">
      <a:maj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Impact" panose="020B080603090205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in Even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blipFill>
          <a:blip xmlns:r="http://schemas.openxmlformats.org/officeDocument/2006/relationships" r:embed="rId1">
            <a:duotone>
              <a:schemeClr val="phClr">
                <a:shade val="88000"/>
                <a:lumMod val="88000"/>
              </a:schemeClr>
              <a:schemeClr val="phClr"/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25400" dist="127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0"/>
        </a:gradFill>
        <a:blipFill>
          <a:blip xmlns:r="http://schemas.openxmlformats.org/officeDocument/2006/relationships" r:embed="rId2">
            <a:duotone>
              <a:schemeClr val="phClr">
                <a:shade val="48000"/>
                <a:satMod val="110000"/>
                <a:lumMod val="40000"/>
              </a:schemeClr>
              <a:schemeClr val="phClr">
                <a:tint val="90000"/>
                <a:lumMod val="10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in Event" id="{AC372BB4-D83D-411E-B849-B641926BA760}" vid="{F1EFBDE3-1A95-4E3D-81AD-1F53D65BEA0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Main Event</Template>
  <TotalTime>69</TotalTime>
  <Words>390</Words>
  <Application>Microsoft Office PowerPoint</Application>
  <PresentationFormat>Widescreen</PresentationFormat>
  <Paragraphs>113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Arial</vt:lpstr>
      <vt:lpstr>Impact</vt:lpstr>
      <vt:lpstr>Main Event</vt:lpstr>
      <vt:lpstr>Events management operations</vt:lpstr>
      <vt:lpstr>Purple guide </vt:lpstr>
      <vt:lpstr> Purple guide for  music,  Entertainment  &amp; other events</vt:lpstr>
      <vt:lpstr>Operations management</vt:lpstr>
      <vt:lpstr>Responsiblities</vt:lpstr>
      <vt:lpstr>Venue</vt:lpstr>
      <vt:lpstr>Planning trade shows &amp; exhibitions</vt:lpstr>
      <vt:lpstr>Pre event planning </vt:lpstr>
      <vt:lpstr>Stand management</vt:lpstr>
      <vt:lpstr>Post event</vt:lpstr>
      <vt:lpstr>Forbes Seven Steps for organising a Succesful Trade Show event</vt:lpstr>
      <vt:lpstr>Assignment - Event management Plan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Events management operations</dc:title>
  <dc:creator>Jacqui Jones</dc:creator>
  <cp:lastModifiedBy>Jacqui Jones</cp:lastModifiedBy>
  <cp:revision>1</cp:revision>
  <dcterms:created xsi:type="dcterms:W3CDTF">2020-10-28T19:07:24Z</dcterms:created>
  <dcterms:modified xsi:type="dcterms:W3CDTF">2020-10-28T20:16:53Z</dcterms:modified>
</cp:coreProperties>
</file>