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9" r:id="rId2"/>
    <p:sldId id="266" r:id="rId3"/>
    <p:sldId id="267" r:id="rId4"/>
    <p:sldId id="264" r:id="rId5"/>
    <p:sldId id="265" r:id="rId6"/>
    <p:sldId id="263" r:id="rId7"/>
    <p:sldId id="261" r:id="rId8"/>
    <p:sldId id="262" r:id="rId9"/>
    <p:sldId id="280" r:id="rId10"/>
    <p:sldId id="260" r:id="rId11"/>
    <p:sldId id="257" r:id="rId12"/>
    <p:sldId id="273" r:id="rId13"/>
    <p:sldId id="272" r:id="rId14"/>
    <p:sldId id="271" r:id="rId1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89A091-6515-472F-96D1-CAC380B18ED6}" v="15" dt="2025-07-30T11:52:12.7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2987" autoAdjust="0"/>
  </p:normalViewPr>
  <p:slideViewPr>
    <p:cSldViewPr>
      <p:cViewPr varScale="1">
        <p:scale>
          <a:sx n="93" d="100"/>
          <a:sy n="93" d="100"/>
        </p:scale>
        <p:origin x="212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E3EDD1-4112-4E0E-B19F-46094349043D}" type="datetimeFigureOut">
              <a:rPr lang="cy-GB" smtClean="0"/>
              <a:t>21/08/2025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77605E-DDB4-400E-AA54-809E0B5B9A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138075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Dangos y clawr. 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Heddi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ni’n mynd i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ga’l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stori. Pwy all ddweud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wrtha’i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beth mae’r stori amdano?”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“Ie, mor-leidr”. Gyda’n gilydd (ystumio), 3,2,1 , “mor-leidr”.(pwyntio at y sgrin).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Dewch i ni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ga’l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darllen teitl y llyfr. Gyda’n gilydd (ystumio), 3,2,1 , “Ynys y Jeli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Welis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”.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“Ble mae’r Jeli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Welis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tybed?” “Pwy all ddangos y Jeli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Welis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 fi” “Diolch Cai”.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Dyma Jeli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Welis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Gyda’n gilydd (ystumio), 3,2,1 , “Jeli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Welis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.”.(pwyntio at y sgrin).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“Dewch i ni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ga’l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gweld beth sy’n digwydd i’r mor-ledir a’r jeli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welis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yn y stori”.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77605E-DDB4-400E-AA54-809E0B5B9AA1}" type="slidenum">
              <a:rPr lang="cy-GB" smtClean="0"/>
              <a:t>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435920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Darllen o’r chwith i’r dde, gan bwyntio at y testun wrth fynd.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 llais cas, awdurdodol, “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Byrti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Las y mor-ledir  cas ydw i. Rydw i wedi dod i chwilio am y trysor.”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Sut mae’r Jeli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Welis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yn teimlo tybed?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“Ie, yn ofnus”.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Sut ydyn ni’n gwybod bod nhw’n teimlo’n ofnus? Edrychwch ar y llun.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“Achos maen nhw’n cuddio,. Maen nhw’n cuddio. Beth maen nhw’n neud? Gyda’n gilydd (ystumio), 3,2,1 , “cuddio”.(pwyntio at y sgrin tu ôl y wal, tu ôl i’r goeden a thu ôl i’r arwydd).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Amrywio llais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77605E-DDB4-400E-AA54-809E0B5B9AA1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14695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 llais cas, awdurdodol “Wel, wel, wel. Pwy ydych chi?” (dilyn y testun ar y sgrin gan bwyntio ato). ?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77605E-DDB4-400E-AA54-809E0B5B9AA1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500734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“Y Jeli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Welis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yndyn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ni.. a NI piau’r trysor.” (Pwyslais ar y ‘ni).</a:t>
            </a: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77605E-DDB4-400E-AA54-809E0B5B9AA1}" type="slidenum">
              <a:rPr lang="cy-GB" smtClean="0"/>
              <a:t>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395790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Bloeddio “Fi piau’r trysor” gwaeddodd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Byrti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Las. Ydyn ni’n gallu helpu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Byrti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 floeddio? Gyda’n gilydd (ystumio), 3,2,1, “Fi piau’r trysor”.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Tybed beth sy’n mynd i ddigwydd nesa?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77605E-DDB4-400E-AA54-809E0B5B9AA1}" type="slidenum">
              <a:rPr lang="cy-GB" smtClean="0"/>
              <a:t>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796516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“Na, na, na ... ni piau’r trysor” meddai’r Jeli Weli coch, gan neidio fel cangarŵ.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Ydyn ni’n gallu helpu’r Jeli Weli Coch i ddweud pwy sy biau’r trysor? Gyda’n gilydd (ystumio), 3,2,1, “Na, na, na ... ni piau’r trysor” (gan bwyntio at y geiriau ar y sgrin).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Nawr, y tro hyn beth am neidio fel cangarŵ wrth ddweud y geiriau? Gyda’n gilydd (ystumio), 3,2,1, “Na, na, na ... ni piau’r trysor” gan neidio fel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cangarws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77605E-DDB4-400E-AA54-809E0B5B9AA1}" type="slidenum">
              <a:rPr lang="cy-GB" smtClean="0"/>
              <a:t>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117648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Na, ni piau’r trysor” meddai’r Jeli Weli glas, gan ddawnsio fel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pwped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Ydyn ni’n gallu helpu’r Jeli Weli glas i ddweud pwy sy biau’r trysor? Gyda’n gilydd (ystumio), 3,2,1, “Na,  ... ni piau’r trysor” (gan bwyntio at y geiriau ar y sgrin).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Nawr, y tro hyn beth am ddawnsio fel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pwped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wrth ddweud y geiriau? Gyda’n gilydd (ystumio), 3,2,1, “Na, ni piau’r trysor” gan ddawnsio fel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pwped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77605E-DDB4-400E-AA54-809E0B5B9AA1}" type="slidenum">
              <a:rPr lang="cy-GB" smtClean="0"/>
              <a:t>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153905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Na, ni piau’r trysor” meddai’r Jeli Weli oren, gan ganu fel aderyn.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Ydyn ni’n gallu helpu’r Jeli Weli oren i ddweud pwy sy biau’r trysor? Gyda’n gilydd (ystumio), 3,2,1, “Na,  ... ni piau’r trysor” (gan bwyntio at y geiriau ar y sgrin).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Nawr, y tro hyn beth am ganu fel aderyn wrth ddweud y geiriau? Gyda’n gilydd (ystumio), 3,2,1, “Na, ni piau’r trysor” gan ganu fel aderyn.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77605E-DDB4-400E-AA54-809E0B5B9AA1}" type="slidenum">
              <a:rPr lang="cy-GB" smtClean="0"/>
              <a:t>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193681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Na, ni piau’r trysor” meddai’r Jeli Weli gwyrdd, gan chwyrnu a rhuo fel llew.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Ydyn ni’n gallu helpu’r Jeli Weli oren i ddweud pwy sy biau’r trysor? Gyda’n gilydd (ystumio), 3,2,1, “Na,  ... ni piau’r trysor” (gan bwyntio at y geiriau ar y sgrin).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Nawr, y tro hyn beth am chwyrnu a rhuo fel llew wrth ddweud y geiriau? Gyda’n gilydd (ystumio), 3,2,1, “Na, ni piau’r trysor” gan chwyrnu a rhuo fel llew.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77605E-DDB4-400E-AA54-809E0B5B9AA1}" type="slidenum">
              <a:rPr lang="cy-GB" smtClean="0"/>
              <a:t>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513832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Tud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10. Edrychwch ar y llun. Beth sydd wedi digwydd i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Byrti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Las?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Darllen y sgrin, “Roedd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Byrti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Las wedi dychryn”. Beth yw dychryn? Edrychwch ar y llun. All rhywun roi arall i fi yn lle dychryn?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Ie, wedi cael ofn. 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77605E-DDB4-400E-AA54-809E0B5B9AA1}" type="slidenum">
              <a:rPr lang="cy-GB" smtClean="0"/>
              <a:t>10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571635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Tud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11. Dechreuodd grynu ...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77605E-DDB4-400E-AA54-809E0B5B9AA1}" type="slidenum">
              <a:rPr lang="cy-GB" smtClean="0"/>
              <a:t>11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780923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Tud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12. A chrynu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77605E-DDB4-400E-AA54-809E0B5B9AA1}" type="slidenum">
              <a:rPr lang="cy-GB" smtClean="0"/>
              <a:t>12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839459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Tud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13. A chrynu fel ....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Pwy ydych chi’n nabod yn crynu a chrynu a chrynu? Dewch i ni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ga’l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gweld.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77605E-DDB4-400E-AA54-809E0B5B9AA1}" type="slidenum">
              <a:rPr lang="cy-GB" smtClean="0"/>
              <a:t>13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247639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Tud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14: Ie, y Jeli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Welis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dyna ddiwedd y stori. Diolch i chi am wrando’n astud ac am gymryd rhan yn y stori. Tan tro nesa.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77605E-DDB4-400E-AA54-809E0B5B9AA1}" type="slidenum">
              <a:rPr lang="cy-GB" smtClean="0"/>
              <a:t>14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82028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38ED4-FAAC-4446-A38B-628ADC617179}" type="datetimeFigureOut">
              <a:rPr lang="en-GB"/>
              <a:pPr>
                <a:defRPr/>
              </a:pPr>
              <a:t>21/08/2025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E8410B-2B2A-47E4-A4D5-0A1057FF766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D7FC5C-B73A-4F90-BFA2-2A8F54E33976}" type="datetimeFigureOut">
              <a:rPr lang="en-GB"/>
              <a:pPr>
                <a:defRPr/>
              </a:pPr>
              <a:t>21/08/2025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F2FAB-AF8B-4DE0-BDE8-E01778D95EB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D2C4A9-0714-4B68-BB82-2F1B59FE4AD3}" type="datetimeFigureOut">
              <a:rPr lang="en-GB"/>
              <a:pPr>
                <a:defRPr/>
              </a:pPr>
              <a:t>21/08/2025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D7719-5865-43C7-9419-A9343A0D7DD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AB172-78E3-40BD-AC9C-F6187900A417}" type="datetimeFigureOut">
              <a:rPr lang="en-GB"/>
              <a:pPr>
                <a:defRPr/>
              </a:pPr>
              <a:t>21/08/2025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ADB3D5-BCF5-455F-BCF0-D70A2C8C44E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F585B4-1011-4902-9A6A-B68C34E816D9}" type="datetimeFigureOut">
              <a:rPr lang="en-GB"/>
              <a:pPr>
                <a:defRPr/>
              </a:pPr>
              <a:t>21/08/2025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9EA173-7BAF-456A-A517-960637FC4D0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58F243-E76B-4D73-A703-D9D92B6ADE2B}" type="datetimeFigureOut">
              <a:rPr lang="en-GB"/>
              <a:pPr>
                <a:defRPr/>
              </a:pPr>
              <a:t>21/08/2025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CABD6-DA26-4214-95B6-E5B9E1784C9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698B53-8B50-4177-A51E-0CDE608ED54D}" type="datetimeFigureOut">
              <a:rPr lang="en-GB"/>
              <a:pPr>
                <a:defRPr/>
              </a:pPr>
              <a:t>21/08/2025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50ACB2-7F35-42BA-836F-189AC1EAC25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A4410F-07FA-485E-8F24-C3C6FE6E5840}" type="datetimeFigureOut">
              <a:rPr lang="en-GB"/>
              <a:pPr>
                <a:defRPr/>
              </a:pPr>
              <a:t>21/08/2025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14918E-949F-4186-891F-A0E781F8824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F0BC80-184E-4EC9-B23E-D52226E63D9B}" type="datetimeFigureOut">
              <a:rPr lang="en-GB"/>
              <a:pPr>
                <a:defRPr/>
              </a:pPr>
              <a:t>21/08/2025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7BF649-EB5F-43A7-ABDF-0B16448A1C0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E8C28-3CE0-4DF0-A42B-442364794C9A}" type="datetimeFigureOut">
              <a:rPr lang="en-GB"/>
              <a:pPr>
                <a:defRPr/>
              </a:pPr>
              <a:t>21/08/2025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AF44BC-37C1-4405-98B0-9F31C85E305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5A12F2-EDFD-4F65-B7C1-FC9F8F7F349B}" type="datetimeFigureOut">
              <a:rPr lang="en-GB"/>
              <a:pPr>
                <a:defRPr/>
              </a:pPr>
              <a:t>21/08/2025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673DD-9EAA-4BC1-8132-1D527E5A016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DC1D744-6CCC-44B8-8707-5AA6050CB779}" type="datetimeFigureOut">
              <a:rPr lang="en-GB"/>
              <a:pPr>
                <a:defRPr/>
              </a:pPr>
              <a:t>21/08/2025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0444979-040D-406B-875B-5E7D5CD880D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79375"/>
            <a:ext cx="8497888" cy="658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157163"/>
            <a:ext cx="8785225" cy="654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188913"/>
            <a:ext cx="8785225" cy="654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288925"/>
            <a:ext cx="8713788" cy="6332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260350"/>
            <a:ext cx="8713788" cy="640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188913"/>
            <a:ext cx="8866187" cy="6408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7475" y="188913"/>
            <a:ext cx="8847138" cy="643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260350"/>
            <a:ext cx="8785225" cy="633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3"/>
          <a:srcRect r="2238"/>
          <a:stretch>
            <a:fillRect/>
          </a:stretch>
        </p:blipFill>
        <p:spPr bwMode="auto">
          <a:xfrm>
            <a:off x="212725" y="333375"/>
            <a:ext cx="8699500" cy="626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188913"/>
            <a:ext cx="8772525" cy="6408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307975"/>
            <a:ext cx="8851900" cy="628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213" y="284163"/>
            <a:ext cx="8724900" cy="624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5575" y="260350"/>
            <a:ext cx="8832850" cy="633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215900"/>
            <a:ext cx="8823325" cy="645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830</Words>
  <Application>Microsoft Office PowerPoint</Application>
  <PresentationFormat>On-screen Show (4:3)</PresentationFormat>
  <Paragraphs>53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Alison Rees-Edwards</dc:creator>
  <cp:lastModifiedBy>Alison Rees-Edwards</cp:lastModifiedBy>
  <cp:revision>1</cp:revision>
  <dcterms:created xsi:type="dcterms:W3CDTF">2012-05-19T12:15:26Z</dcterms:created>
  <dcterms:modified xsi:type="dcterms:W3CDTF">2025-08-21T10:14:56Z</dcterms:modified>
</cp:coreProperties>
</file>