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6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3"/>
    <p:restoredTop sz="94658"/>
  </p:normalViewPr>
  <p:slideViewPr>
    <p:cSldViewPr snapToGrid="0" snapToObjects="1">
      <p:cViewPr varScale="1">
        <p:scale>
          <a:sx n="97" d="100"/>
          <a:sy n="97" d="100"/>
        </p:scale>
        <p:origin x="52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esProps" Target="presProps.xml"/><Relationship Id="rId7" Type="http://schemas.openxmlformats.org/officeDocument/2006/relationships/viewProps" Target="viewProps.xml"/><Relationship Id="rId8" Type="http://schemas.openxmlformats.org/officeDocument/2006/relationships/theme" Target="theme/theme1.xml"/><Relationship Id="rId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2.png"/><Relationship Id="rId5" Type="http://schemas.microsoft.com/office/2007/relationships/hdphoto" Target="../media/hdphoto2.wdp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47697" y="0"/>
            <a:ext cx="7896606" cy="803564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Strategies for inclusion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82" y="1036018"/>
            <a:ext cx="3089563" cy="576587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Principles of </a:t>
            </a:r>
            <a:r>
              <a:rPr lang="en-US" sz="2400" dirty="0" smtClean="0">
                <a:solidFill>
                  <a:schemeClr val="bg1"/>
                </a:solidFill>
              </a:rPr>
              <a:t>Inclusion</a:t>
            </a:r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841673" y="1036018"/>
            <a:ext cx="37545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Issues of  Visual Impairment </a:t>
            </a:r>
          </a:p>
          <a:p>
            <a:r>
              <a:rPr lang="en-US" sz="2400" dirty="0">
                <a:solidFill>
                  <a:schemeClr val="bg1"/>
                </a:solidFill>
              </a:rPr>
              <a:t>a</a:t>
            </a:r>
            <a:r>
              <a:rPr lang="en-US" sz="2400" dirty="0" smtClean="0">
                <a:solidFill>
                  <a:schemeClr val="bg1"/>
                </a:solidFill>
              </a:rPr>
              <a:t>nd Inclusion</a:t>
            </a:r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88327" y="1451516"/>
            <a:ext cx="4807528" cy="29261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1499914"/>
            <a:ext cx="437803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§"/>
            </a:pPr>
            <a:r>
              <a:rPr lang="en-US" sz="2000" dirty="0" smtClean="0"/>
              <a:t>Every child has the right to meaningful physical activity no matter what their ability</a:t>
            </a:r>
          </a:p>
          <a:p>
            <a:pPr marL="285750" indent="-285750">
              <a:buFont typeface="Wingdings" charset="2"/>
              <a:buChar char="§"/>
            </a:pPr>
            <a:r>
              <a:rPr lang="en-US" sz="2000" dirty="0" smtClean="0"/>
              <a:t>Every child is valued equally, treated with respect and provided with real learning opportunities</a:t>
            </a:r>
          </a:p>
          <a:p>
            <a:pPr marL="285750" indent="-285750">
              <a:buFont typeface="Wingdings" charset="2"/>
              <a:buChar char="§"/>
            </a:pPr>
            <a:r>
              <a:rPr lang="en-US" sz="2000" dirty="0" smtClean="0"/>
              <a:t>Every teacher would ensure that all pupils are enabled to participate as fully and effectively as possible</a:t>
            </a:r>
          </a:p>
          <a:p>
            <a:pPr marL="285750" indent="-285750">
              <a:buFont typeface="Wingdings" charset="2"/>
              <a:buChar char="§"/>
            </a:pPr>
            <a:r>
              <a:rPr lang="en-US" sz="2000" dirty="0" smtClean="0"/>
              <a:t>A sense of belonging for all students who participate in physical education</a:t>
            </a:r>
          </a:p>
          <a:p>
            <a:pPr marL="285750" indent="-285750">
              <a:buFont typeface="Wingdings" charset="2"/>
              <a:buChar char="§"/>
            </a:pPr>
            <a:r>
              <a:rPr lang="en-US" sz="2000" dirty="0" smtClean="0"/>
              <a:t>Rejecting separation of pupils with disabilities from pupils without disabilities</a:t>
            </a:r>
          </a:p>
          <a:p>
            <a:pPr marL="285750" indent="-285750">
              <a:buFont typeface="Wingdings" charset="2"/>
              <a:buChar char="§"/>
            </a:pPr>
            <a:endParaRPr lang="en-US" sz="2000" dirty="0"/>
          </a:p>
          <a:p>
            <a:pPr marL="285750" indent="-285750">
              <a:buFont typeface="Wingdings" charset="2"/>
              <a:buChar char="§"/>
            </a:pPr>
            <a:endParaRPr lang="en-US" sz="2000" dirty="0" smtClean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88125" y1="96154" x2="88125" y2="96154"/>
                        <a14:foregroundMark x1="47188" y1="46154" x2="47188" y2="46154"/>
                        <a14:foregroundMark x1="50313" y1="35470" x2="50313" y2="35470"/>
                        <a14:foregroundMark x1="44688" y1="22222" x2="44688" y2="22222"/>
                        <a14:foregroundMark x1="47813" y1="13675" x2="47813" y2="13675"/>
                        <a14:foregroundMark x1="40313" y1="41880" x2="40313" y2="41880"/>
                        <a14:foregroundMark x1="43750" y1="32906" x2="43750" y2="32906"/>
                        <a14:foregroundMark x1="25000" y1="43590" x2="25000" y2="43590"/>
                        <a14:foregroundMark x1="26875" y1="49573" x2="26875" y2="49573"/>
                        <a14:foregroundMark x1="26875" y1="62821" x2="26875" y2="62821"/>
                        <a14:foregroundMark x1="56875" y1="55983" x2="56875" y2="55983"/>
                        <a14:foregroundMark x1="45625" y1="87607" x2="45625" y2="87607"/>
                        <a14:foregroundMark x1="20625" y1="11538" x2="20625" y2="11538"/>
                        <a14:foregroundMark x1="79063" y1="14957" x2="79063" y2="14957"/>
                        <a14:foregroundMark x1="83750" y1="90171" x2="83750" y2="90171"/>
                        <a14:foregroundMark x1="26875" y1="31197" x2="26875" y2="31197"/>
                        <a14:foregroundMark x1="33438" y1="86325" x2="33438" y2="86325"/>
                        <a14:foregroundMark x1="18750" y1="87179" x2="18750" y2="87179"/>
                        <a14:foregroundMark x1="55937" y1="61538" x2="55937" y2="61538"/>
                        <a14:foregroundMark x1="56875" y1="92735" x2="56875" y2="92735"/>
                        <a14:foregroundMark x1="27500" y1="13248" x2="27500" y2="13248"/>
                        <a14:foregroundMark x1="40625" y1="9402" x2="40625" y2="9402"/>
                        <a14:foregroundMark x1="67500" y1="93590" x2="67500" y2="9359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96857" y="4232471"/>
            <a:ext cx="3590467" cy="26255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980218" y="1873850"/>
            <a:ext cx="421178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charset="2"/>
              <a:buChar char="§"/>
            </a:pPr>
            <a:r>
              <a:rPr lang="en-GB" sz="2000" dirty="0"/>
              <a:t>Funding</a:t>
            </a:r>
          </a:p>
          <a:p>
            <a:pPr marL="342900" lvl="0" indent="-342900">
              <a:buFont typeface="Wingdings" charset="2"/>
              <a:buChar char="§"/>
            </a:pPr>
            <a:r>
              <a:rPr lang="en-GB" sz="2000" dirty="0"/>
              <a:t>Facilities and resources</a:t>
            </a:r>
          </a:p>
          <a:p>
            <a:pPr marL="342900" lvl="0" indent="-342900">
              <a:buFont typeface="Wingdings" charset="2"/>
              <a:buChar char="§"/>
            </a:pPr>
            <a:r>
              <a:rPr lang="en-GB" sz="2000" dirty="0"/>
              <a:t>Personnel </a:t>
            </a:r>
            <a:r>
              <a:rPr lang="en-GB" sz="2000" dirty="0" smtClean="0"/>
              <a:t>- Teachers </a:t>
            </a:r>
            <a:r>
              <a:rPr lang="en-GB" sz="2000" dirty="0"/>
              <a:t>and educators who have the qualifications and </a:t>
            </a:r>
            <a:r>
              <a:rPr lang="en-GB" sz="2000" dirty="0" smtClean="0"/>
              <a:t>ability </a:t>
            </a:r>
            <a:r>
              <a:rPr lang="en-GB" sz="2000" dirty="0"/>
              <a:t>to </a:t>
            </a:r>
            <a:r>
              <a:rPr lang="en-GB" sz="2000" dirty="0" smtClean="0"/>
              <a:t>teach individuals with visual impairment</a:t>
            </a:r>
            <a:endParaRPr lang="en-GB" sz="2000" dirty="0"/>
          </a:p>
          <a:p>
            <a:pPr marL="342900" lvl="0" indent="-342900">
              <a:buFont typeface="Wingdings" charset="2"/>
              <a:buChar char="§"/>
            </a:pPr>
            <a:r>
              <a:rPr lang="en-GB" sz="2000" dirty="0" smtClean="0"/>
              <a:t>Equipment</a:t>
            </a:r>
          </a:p>
          <a:p>
            <a:pPr marL="342900" lvl="0" indent="-342900">
              <a:buFont typeface="Wingdings" charset="2"/>
              <a:buChar char="§"/>
            </a:pPr>
            <a:r>
              <a:rPr lang="en-GB" sz="2000" dirty="0" smtClean="0"/>
              <a:t>Lack of information on how these students learn</a:t>
            </a:r>
          </a:p>
          <a:p>
            <a:pPr marL="342900" lvl="0" indent="-342900">
              <a:buFont typeface="Wingdings" charset="2"/>
              <a:buChar char="§"/>
            </a:pPr>
            <a:r>
              <a:rPr lang="en-GB" sz="2000" dirty="0" smtClean="0"/>
              <a:t>Unable to differentiate lessons in order to provide meaningful physical education experiences</a:t>
            </a:r>
          </a:p>
          <a:p>
            <a:pPr marL="342900" lvl="0" indent="-342900">
              <a:buFont typeface="Wingdings" charset="2"/>
              <a:buChar char="§"/>
            </a:pPr>
            <a:endParaRPr lang="en-GB" sz="2000" dirty="0"/>
          </a:p>
          <a:p>
            <a:pPr marL="342900" indent="-342900">
              <a:buFont typeface="Wingdings" charset="2"/>
              <a:buChar char="§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320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71490"/>
            <a:ext cx="2417132" cy="565819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References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15637" y="544544"/>
            <a:ext cx="10709563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Aslan, U., </a:t>
            </a:r>
            <a:r>
              <a:rPr lang="en-US" dirty="0" err="1" smtClean="0"/>
              <a:t>Calik</a:t>
            </a:r>
            <a:r>
              <a:rPr lang="en-US" dirty="0" smtClean="0"/>
              <a:t>, B. and </a:t>
            </a:r>
            <a:r>
              <a:rPr lang="en-US" dirty="0" err="1" smtClean="0"/>
              <a:t>Kitis</a:t>
            </a:r>
            <a:r>
              <a:rPr lang="en-US" dirty="0" smtClean="0"/>
              <a:t>, A. (2012) ‘The effect of gender and level of vision on the physical activity level of children and adolescents with visual impairment’, </a:t>
            </a:r>
            <a:r>
              <a:rPr lang="en-US" i="1" dirty="0" smtClean="0"/>
              <a:t>Research in Developmental Disabilities, (33), </a:t>
            </a:r>
            <a:r>
              <a:rPr lang="en-US" dirty="0" smtClean="0"/>
              <a:t>pp. 1799-1804.</a:t>
            </a:r>
          </a:p>
          <a:p>
            <a:endParaRPr lang="en-US" dirty="0" smtClean="0"/>
          </a:p>
          <a:p>
            <a:r>
              <a:rPr lang="en-US" dirty="0"/>
              <a:t>Brian, </a:t>
            </a:r>
            <a:r>
              <a:rPr lang="en-US" dirty="0" smtClean="0"/>
              <a:t>A. and </a:t>
            </a:r>
            <a:r>
              <a:rPr lang="en-US" dirty="0" err="1"/>
              <a:t>Haegele</a:t>
            </a:r>
            <a:r>
              <a:rPr lang="en-US" dirty="0"/>
              <a:t>, </a:t>
            </a:r>
            <a:r>
              <a:rPr lang="en-US" dirty="0" smtClean="0"/>
              <a:t>J. (2014) </a:t>
            </a:r>
            <a:r>
              <a:rPr lang="en-US" dirty="0"/>
              <a:t>'Including Students with Visual Impairments: Softball', </a:t>
            </a:r>
            <a:r>
              <a:rPr lang="en-US" i="1" dirty="0"/>
              <a:t>JOPERD: The Journal Of Physical Education, Recreation &amp; Dance, </a:t>
            </a:r>
            <a:r>
              <a:rPr lang="en-US" dirty="0" smtClean="0"/>
              <a:t>85(3), </a:t>
            </a:r>
            <a:r>
              <a:rPr lang="en-US" dirty="0"/>
              <a:t>pp. </a:t>
            </a:r>
            <a:r>
              <a:rPr lang="en-US" dirty="0" smtClean="0"/>
              <a:t>39-45.</a:t>
            </a:r>
            <a:r>
              <a:rPr lang="en-US" dirty="0"/>
              <a:t> 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Department </a:t>
            </a:r>
            <a:r>
              <a:rPr lang="en-US" dirty="0"/>
              <a:t>for Education and Employment (1997) </a:t>
            </a:r>
            <a:r>
              <a:rPr lang="en-US" i="1" dirty="0"/>
              <a:t>Excellence for all children. Meeting special educational needs (Cm 3785). Available at:  https://</a:t>
            </a:r>
            <a:r>
              <a:rPr lang="en-US" i="1" dirty="0" err="1"/>
              <a:t>www.education.gov.uk</a:t>
            </a:r>
            <a:r>
              <a:rPr lang="en-US" i="1" dirty="0"/>
              <a:t>/consultations/</a:t>
            </a:r>
            <a:r>
              <a:rPr lang="en-US" i="1" dirty="0" err="1"/>
              <a:t>downloadableDocs</a:t>
            </a:r>
            <a:r>
              <a:rPr lang="en-US" i="1" dirty="0"/>
              <a:t>/45_1.pdf (Accessed: 8 November 2017).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Dowling</a:t>
            </a:r>
            <a:r>
              <a:rPr lang="en-US" dirty="0"/>
              <a:t>, F., Fitzgerald, H. </a:t>
            </a:r>
            <a:r>
              <a:rPr lang="en-US" dirty="0" smtClean="0"/>
              <a:t>and </a:t>
            </a:r>
            <a:r>
              <a:rPr lang="en-US" dirty="0"/>
              <a:t>Flintoff, </a:t>
            </a:r>
            <a:r>
              <a:rPr lang="en-US" dirty="0" smtClean="0"/>
              <a:t>A. (2012) </a:t>
            </a:r>
            <a:r>
              <a:rPr lang="en-US" i="1" dirty="0" smtClean="0"/>
              <a:t>Equity </a:t>
            </a:r>
            <a:r>
              <a:rPr lang="en-US" i="1" dirty="0"/>
              <a:t>and difference in physical education, youth sport and health a narrative </a:t>
            </a:r>
            <a:r>
              <a:rPr lang="en-US" i="1" dirty="0" smtClean="0"/>
              <a:t>approach</a:t>
            </a:r>
            <a:r>
              <a:rPr lang="en-US" dirty="0"/>
              <a:t>.</a:t>
            </a:r>
            <a:r>
              <a:rPr lang="en-US" dirty="0" smtClean="0"/>
              <a:t> </a:t>
            </a:r>
            <a:r>
              <a:rPr lang="en-US" dirty="0"/>
              <a:t>London: Routledge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i="1" dirty="0" smtClean="0"/>
              <a:t>Education Act 1981 </a:t>
            </a:r>
            <a:r>
              <a:rPr lang="en-US" dirty="0" smtClean="0"/>
              <a:t>(66 Eliz. 2, c.60). (1981) London</a:t>
            </a:r>
            <a:r>
              <a:rPr lang="en-US" dirty="0"/>
              <a:t>: Her Majesty’s Stationary Office. </a:t>
            </a:r>
            <a:endParaRPr lang="en-US" i="1" dirty="0" smtClean="0"/>
          </a:p>
          <a:p>
            <a:endParaRPr lang="en-US" dirty="0" smtClean="0"/>
          </a:p>
          <a:p>
            <a:r>
              <a:rPr lang="en-US" dirty="0"/>
              <a:t>Fitzgerald, H</a:t>
            </a:r>
            <a:r>
              <a:rPr lang="en-US" dirty="0" smtClean="0"/>
              <a:t>. (2009)</a:t>
            </a:r>
            <a:r>
              <a:rPr lang="en-US" dirty="0"/>
              <a:t> </a:t>
            </a:r>
            <a:r>
              <a:rPr lang="en-US" i="1" dirty="0"/>
              <a:t>Disability and youth </a:t>
            </a:r>
            <a:r>
              <a:rPr lang="en-US" i="1" dirty="0" smtClean="0"/>
              <a:t>sport</a:t>
            </a:r>
            <a:r>
              <a:rPr lang="en-US" dirty="0" smtClean="0"/>
              <a:t>. London; New </a:t>
            </a:r>
            <a:r>
              <a:rPr lang="en-US" dirty="0"/>
              <a:t>York: Routledge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err="1" smtClean="0"/>
              <a:t>Haegele</a:t>
            </a:r>
            <a:r>
              <a:rPr lang="en-US" dirty="0" smtClean="0"/>
              <a:t>, J., Lieberman, L., </a:t>
            </a:r>
            <a:r>
              <a:rPr lang="en-US" dirty="0" err="1" smtClean="0"/>
              <a:t>Columna</a:t>
            </a:r>
            <a:r>
              <a:rPr lang="en-US" dirty="0" smtClean="0"/>
              <a:t>, L. and </a:t>
            </a:r>
            <a:r>
              <a:rPr lang="en-US" dirty="0" err="1" smtClean="0"/>
              <a:t>Runyan</a:t>
            </a:r>
            <a:r>
              <a:rPr lang="en-US" dirty="0" smtClean="0"/>
              <a:t>, M. (2014) </a:t>
            </a:r>
            <a:r>
              <a:rPr lang="en-US" dirty="0"/>
              <a:t>'Infusing the Expanded Core Curriculum into Physical Education for Children with Visual Impairments', </a:t>
            </a:r>
            <a:r>
              <a:rPr lang="en-US" i="1" dirty="0" err="1"/>
              <a:t>Palaestra</a:t>
            </a:r>
            <a:r>
              <a:rPr lang="en-US" dirty="0"/>
              <a:t>, </a:t>
            </a:r>
            <a:r>
              <a:rPr lang="en-US" dirty="0" smtClean="0"/>
              <a:t>28(3), </a:t>
            </a:r>
            <a:r>
              <a:rPr lang="en-US" dirty="0"/>
              <a:t>pp. </a:t>
            </a:r>
            <a:r>
              <a:rPr lang="en-US" dirty="0" smtClean="0"/>
              <a:t>44-50.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Hayes</a:t>
            </a:r>
            <a:r>
              <a:rPr lang="en-US" dirty="0"/>
              <a:t>, S. and </a:t>
            </a:r>
            <a:r>
              <a:rPr lang="en-US" dirty="0" err="1"/>
              <a:t>Stidder</a:t>
            </a:r>
            <a:r>
              <a:rPr lang="en-US" dirty="0"/>
              <a:t>, G. (2003) </a:t>
            </a:r>
            <a:r>
              <a:rPr lang="en-US" i="1" dirty="0"/>
              <a:t>Equity and inclusion in physical education and sport: contemporary issues for teachers, trainees, and practitioners</a:t>
            </a:r>
            <a:r>
              <a:rPr lang="en-US" dirty="0"/>
              <a:t>. London; New York: Routledge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12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0" y="196181"/>
            <a:ext cx="2417132" cy="565819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References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01783" y="642731"/>
            <a:ext cx="11166763" cy="10064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Inclusion.</a:t>
            </a:r>
            <a:r>
              <a:rPr lang="en-US" dirty="0"/>
              <a:t> Available at: https://</a:t>
            </a:r>
            <a:r>
              <a:rPr lang="en-US" dirty="0" err="1"/>
              <a:t>www.specialeducationguide.com</a:t>
            </a:r>
            <a:r>
              <a:rPr lang="en-US" dirty="0"/>
              <a:t>/pre-k-12/inclusion/ (Accessed: 7 November 2017</a:t>
            </a:r>
            <a:r>
              <a:rPr lang="en-US" dirty="0" smtClean="0"/>
              <a:t>).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Lieberman</a:t>
            </a:r>
            <a:r>
              <a:rPr lang="en-US" dirty="0"/>
              <a:t>, L., Houston-Wilson, C. and </a:t>
            </a:r>
            <a:r>
              <a:rPr lang="en-US" dirty="0" err="1"/>
              <a:t>Kozub</a:t>
            </a:r>
            <a:r>
              <a:rPr lang="en-US" dirty="0"/>
              <a:t>, F (2002) 'Perceived Barriers to Including Students With Visual Impairments in General Physical Education', </a:t>
            </a:r>
            <a:r>
              <a:rPr lang="en-US" i="1" dirty="0"/>
              <a:t>Adapted Physical Activity Quarterly</a:t>
            </a:r>
            <a:r>
              <a:rPr lang="en-US" dirty="0"/>
              <a:t>, 19(3), pp. 364-377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smtClean="0"/>
              <a:t>Lieberman, L. and </a:t>
            </a:r>
            <a:r>
              <a:rPr lang="en-US" dirty="0" err="1" smtClean="0"/>
              <a:t>Linsenbigler</a:t>
            </a:r>
            <a:r>
              <a:rPr lang="en-US" dirty="0" smtClean="0"/>
              <a:t>, K. (2017) 'Teaching recreational activities to children and youth with visual impairment or </a:t>
            </a:r>
            <a:r>
              <a:rPr lang="en-US" dirty="0" err="1" smtClean="0"/>
              <a:t>deafblindness</a:t>
            </a:r>
            <a:r>
              <a:rPr lang="en-US" dirty="0" smtClean="0"/>
              <a:t>',</a:t>
            </a:r>
            <a:r>
              <a:rPr lang="en-US" dirty="0"/>
              <a:t> </a:t>
            </a:r>
            <a:r>
              <a:rPr lang="en-US" i="1" dirty="0" err="1"/>
              <a:t>Palaestra</a:t>
            </a:r>
            <a:r>
              <a:rPr lang="en-US" dirty="0"/>
              <a:t>, </a:t>
            </a:r>
            <a:r>
              <a:rPr lang="en-US" dirty="0" smtClean="0"/>
              <a:t>31(1), </a:t>
            </a:r>
            <a:r>
              <a:rPr lang="en-US" dirty="0"/>
              <a:t>pp. </a:t>
            </a:r>
            <a:r>
              <a:rPr lang="en-US" dirty="0" smtClean="0"/>
              <a:t>40-46.</a:t>
            </a:r>
          </a:p>
          <a:p>
            <a:endParaRPr lang="en-US" dirty="0" smtClean="0"/>
          </a:p>
          <a:p>
            <a:r>
              <a:rPr lang="en-US" dirty="0" smtClean="0"/>
              <a:t>Morley</a:t>
            </a:r>
            <a:r>
              <a:rPr lang="en-US" dirty="0"/>
              <a:t>, D., Bailey, R., Tan, J. and Cooke, B. (2005) ‘Inclusive Physical Education: teachers’ views of including pupils with Special Educational Needs and/or disabilities in Physical Education’, </a:t>
            </a:r>
            <a:r>
              <a:rPr lang="en-US" i="1" dirty="0"/>
              <a:t>European Physical Education Review,</a:t>
            </a:r>
            <a:r>
              <a:rPr lang="en-US" dirty="0"/>
              <a:t> 11(1), </a:t>
            </a:r>
          </a:p>
          <a:p>
            <a:r>
              <a:rPr lang="en-US" dirty="0"/>
              <a:t>pp. 84-107. </a:t>
            </a:r>
            <a:r>
              <a:rPr lang="en-US" dirty="0" err="1"/>
              <a:t>doi</a:t>
            </a:r>
            <a:r>
              <a:rPr lang="en-US" dirty="0"/>
              <a:t>: 10.1177/1356336X05049826.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Smith</a:t>
            </a:r>
            <a:r>
              <a:rPr lang="en-US" dirty="0"/>
              <a:t>, A. (2004) ‘The inclusion of pupils with special educational needs in secondary school physical education’, </a:t>
            </a:r>
            <a:r>
              <a:rPr lang="en-US" i="1" dirty="0"/>
              <a:t>Physical Education and Sport Pedagogy, </a:t>
            </a:r>
            <a:r>
              <a:rPr lang="en-US" dirty="0"/>
              <a:t>9(1), pp. 37-54. </a:t>
            </a:r>
            <a:r>
              <a:rPr lang="en-US" dirty="0" err="1"/>
              <a:t>doi</a:t>
            </a:r>
            <a:r>
              <a:rPr lang="en-US" dirty="0"/>
              <a:t>: 10.1080/1740898042000208115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i="1" dirty="0" smtClean="0"/>
              <a:t>Special Educational Needs and Disability 2001 </a:t>
            </a:r>
            <a:r>
              <a:rPr lang="en-US" dirty="0" smtClean="0"/>
              <a:t>(66 </a:t>
            </a:r>
            <a:r>
              <a:rPr lang="en-US" dirty="0"/>
              <a:t>Eliz. 2, </a:t>
            </a:r>
            <a:r>
              <a:rPr lang="en-US" dirty="0" smtClean="0"/>
              <a:t>c.10). (2001) </a:t>
            </a:r>
            <a:r>
              <a:rPr lang="en-US" dirty="0"/>
              <a:t>London: Her Majesty’s Stationary Office. </a:t>
            </a:r>
            <a:endParaRPr lang="en-US" dirty="0" smtClean="0"/>
          </a:p>
          <a:p>
            <a:endParaRPr lang="en-US" dirty="0"/>
          </a:p>
          <a:p>
            <a:r>
              <a:rPr lang="en-US" dirty="0" err="1" smtClean="0"/>
              <a:t>Tant</a:t>
            </a:r>
            <a:r>
              <a:rPr lang="en-US" dirty="0"/>
              <a:t>, M. and  </a:t>
            </a:r>
            <a:r>
              <a:rPr lang="en-US" dirty="0" err="1"/>
              <a:t>Watelain</a:t>
            </a:r>
            <a:r>
              <a:rPr lang="en-US" dirty="0"/>
              <a:t>, E. (2016) ‘Forty years later, a systematic literature review on inclusion in physical education (1975-2015):  A teacher perspective’, </a:t>
            </a:r>
            <a:r>
              <a:rPr lang="en-US" i="1" dirty="0"/>
              <a:t>Educational Research Review, </a:t>
            </a:r>
            <a:r>
              <a:rPr lang="en-US" dirty="0"/>
              <a:t>(19), pp. 1-17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Tindall, D., Foley, J</a:t>
            </a:r>
            <a:r>
              <a:rPr lang="en-US" dirty="0"/>
              <a:t>.</a:t>
            </a:r>
            <a:r>
              <a:rPr lang="en-US" dirty="0" smtClean="0"/>
              <a:t> and Lieberman, L. (2016) 'Incorporating sport education roles for students with visual impairments and blindness as part of a sport camp experience',</a:t>
            </a:r>
            <a:r>
              <a:rPr lang="en-US" dirty="0"/>
              <a:t> </a:t>
            </a:r>
            <a:r>
              <a:rPr lang="en-US" i="1" dirty="0" err="1"/>
              <a:t>Palaestra</a:t>
            </a:r>
            <a:r>
              <a:rPr lang="en-US" dirty="0"/>
              <a:t>, </a:t>
            </a:r>
            <a:r>
              <a:rPr lang="en-US" dirty="0" smtClean="0"/>
              <a:t>30(3), </a:t>
            </a:r>
            <a:r>
              <a:rPr lang="en-US" dirty="0"/>
              <a:t>pp. </a:t>
            </a:r>
            <a:r>
              <a:rPr lang="en-US" dirty="0" smtClean="0"/>
              <a:t>31-36.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863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84313" y="762000"/>
            <a:ext cx="1141012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United </a:t>
            </a:r>
            <a:r>
              <a:rPr lang="en-US" dirty="0"/>
              <a:t>Nations Educational, Scientific and Cultural Organization. (1994) </a:t>
            </a:r>
            <a:r>
              <a:rPr lang="en-US" i="1" dirty="0"/>
              <a:t>The Salamanca statement on principles, policy and practice in special education. </a:t>
            </a:r>
            <a:r>
              <a:rPr lang="en-US" dirty="0"/>
              <a:t>Salamanca: UNESCO.</a:t>
            </a:r>
            <a:endParaRPr lang="en-US" i="1" dirty="0"/>
          </a:p>
          <a:p>
            <a:endParaRPr lang="en-US" dirty="0"/>
          </a:p>
          <a:p>
            <a:r>
              <a:rPr lang="en-US" dirty="0" smtClean="0"/>
              <a:t>Vickerman</a:t>
            </a:r>
            <a:r>
              <a:rPr lang="en-US" dirty="0"/>
              <a:t>, P. (2006) </a:t>
            </a:r>
            <a:r>
              <a:rPr lang="en-US" i="1" dirty="0"/>
              <a:t>Teaching Physical Education to Children with Special Educational Needs</a:t>
            </a:r>
            <a:r>
              <a:rPr lang="en-US" dirty="0"/>
              <a:t>. Hoboken: Taylor and Francis.</a:t>
            </a:r>
          </a:p>
          <a:p>
            <a:endParaRPr lang="en-US" dirty="0" smtClean="0"/>
          </a:p>
          <a:p>
            <a:r>
              <a:rPr lang="en-US" dirty="0" smtClean="0"/>
              <a:t>Warnock</a:t>
            </a:r>
            <a:r>
              <a:rPr lang="en-US" dirty="0"/>
              <a:t>, M. (1978) </a:t>
            </a:r>
            <a:r>
              <a:rPr lang="en-US" i="1" dirty="0"/>
              <a:t>SPECIAL EDUCATIONAL NEEDS Report of the Committee of Enquiry into the Education of Handicapped Children and Young People. </a:t>
            </a:r>
            <a:r>
              <a:rPr lang="en-US" dirty="0"/>
              <a:t>London: Her Majesty’s Stationary Office.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Welsh </a:t>
            </a:r>
            <a:r>
              <a:rPr lang="en-US" dirty="0"/>
              <a:t>Government (2014) </a:t>
            </a:r>
            <a:r>
              <a:rPr lang="en-US" i="1" dirty="0"/>
              <a:t>Legislative proposals for additional learning needs </a:t>
            </a:r>
            <a:r>
              <a:rPr lang="en-US" dirty="0"/>
              <a:t>(</a:t>
            </a:r>
            <a:r>
              <a:rPr lang="is-IS" dirty="0"/>
              <a:t>WG21275). Available at: </a:t>
            </a:r>
            <a:r>
              <a:rPr lang="en-US" dirty="0"/>
              <a:t>http://</a:t>
            </a:r>
            <a:r>
              <a:rPr lang="en-US" dirty="0" err="1"/>
              <a:t>gov.wales</a:t>
            </a:r>
            <a:r>
              <a:rPr lang="en-US" dirty="0"/>
              <a:t>/docs/</a:t>
            </a:r>
            <a:r>
              <a:rPr lang="en-US" dirty="0" err="1"/>
              <a:t>dcells</a:t>
            </a:r>
            <a:r>
              <a:rPr lang="en-US" dirty="0"/>
              <a:t>/publications/140522-consultation-document-en.pdf (Accessed: 8 November 2107).</a:t>
            </a:r>
            <a:endParaRPr lang="is-IS" dirty="0"/>
          </a:p>
          <a:p>
            <a:endParaRPr lang="en-US" dirty="0"/>
          </a:p>
        </p:txBody>
      </p:sp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0" y="196181"/>
            <a:ext cx="2417132" cy="565819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References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62024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12003</TotalTime>
  <Words>275</Words>
  <Application>Microsoft Macintosh PowerPoint</Application>
  <PresentationFormat>Widescreen</PresentationFormat>
  <Paragraphs>74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Gill Sans MT</vt:lpstr>
      <vt:lpstr>Wingdings</vt:lpstr>
      <vt:lpstr>Arial</vt:lpstr>
      <vt:lpstr>Parcel</vt:lpstr>
      <vt:lpstr>Strategies for inclusion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inclusion</dc:title>
  <dc:creator>Jason Hill (1602179)</dc:creator>
  <cp:lastModifiedBy>Jason Hill (1602179)</cp:lastModifiedBy>
  <cp:revision>43</cp:revision>
  <dcterms:created xsi:type="dcterms:W3CDTF">2017-10-31T19:53:07Z</dcterms:created>
  <dcterms:modified xsi:type="dcterms:W3CDTF">2017-11-09T23:07:44Z</dcterms:modified>
</cp:coreProperties>
</file>