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8" r:id="rId3"/>
    <p:sldId id="269" r:id="rId4"/>
    <p:sldId id="270" r:id="rId5"/>
    <p:sldId id="271" r:id="rId6"/>
    <p:sldId id="286" r:id="rId7"/>
    <p:sldId id="287" r:id="rId8"/>
    <p:sldId id="259" r:id="rId9"/>
    <p:sldId id="277" r:id="rId10"/>
    <p:sldId id="283" r:id="rId11"/>
    <p:sldId id="274" r:id="rId12"/>
    <p:sldId id="288" r:id="rId13"/>
    <p:sldId id="275" r:id="rId14"/>
    <p:sldId id="276" r:id="rId15"/>
    <p:sldId id="267" r:id="rId16"/>
    <p:sldId id="279" r:id="rId17"/>
    <p:sldId id="281" r:id="rId18"/>
    <p:sldId id="284" r:id="rId19"/>
    <p:sldId id="28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78" autoAdjust="0"/>
    <p:restoredTop sz="94660"/>
  </p:normalViewPr>
  <p:slideViewPr>
    <p:cSldViewPr snapToGrid="0">
      <p:cViewPr varScale="1">
        <p:scale>
          <a:sx n="74" d="100"/>
          <a:sy n="74" d="100"/>
        </p:scale>
        <p:origin x="6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5/21/2019</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7448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570590"/>
          </a:xfrm>
        </p:spPr>
        <p:txBody>
          <a:bodyPr/>
          <a:lstStyle/>
          <a:p>
            <a:r>
              <a:rPr lang="en-US" dirty="0"/>
              <a:t>Click to edit Master title style</a:t>
            </a:r>
          </a:p>
        </p:txBody>
      </p:sp>
      <p:sp>
        <p:nvSpPr>
          <p:cNvPr id="3" name="Content Placeholder 2"/>
          <p:cNvSpPr>
            <a:spLocks noGrp="1"/>
          </p:cNvSpPr>
          <p:nvPr>
            <p:ph idx="1"/>
          </p:nvPr>
        </p:nvSpPr>
        <p:spPr>
          <a:xfrm>
            <a:off x="581192" y="1544596"/>
            <a:ext cx="11029615" cy="4314204"/>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5/21/2019</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8417" y="2228003"/>
            <a:ext cx="5422392" cy="3633047"/>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t">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5/21/2019</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5/21/2019</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5/21/2019</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Kimberley.Jenkin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twitter.com/bretjturner/status/948336006054395904/photo/1?ref_src=twsrc%5etfw&amp;ref_url=http://www.bbc.co.uk/bbcthree/item/2dbdaba5-e689-4863-9d82-5aa45ad15068"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6E0BC-1EA3-40A1-8888-61B2FBDE3144}"/>
              </a:ext>
            </a:extLst>
          </p:cNvPr>
          <p:cNvSpPr>
            <a:spLocks noGrp="1"/>
          </p:cNvSpPr>
          <p:nvPr>
            <p:ph type="ctrTitle"/>
          </p:nvPr>
        </p:nvSpPr>
        <p:spPr/>
        <p:txBody>
          <a:bodyPr/>
          <a:lstStyle/>
          <a:p>
            <a:r>
              <a:rPr lang="en-GB" dirty="0"/>
              <a:t>Computational thinking</a:t>
            </a:r>
          </a:p>
        </p:txBody>
      </p:sp>
      <p:sp>
        <p:nvSpPr>
          <p:cNvPr id="3" name="Subtitle 2">
            <a:extLst>
              <a:ext uri="{FF2B5EF4-FFF2-40B4-BE49-F238E27FC236}">
                <a16:creationId xmlns:a16="http://schemas.microsoft.com/office/drawing/2014/main" id="{BF0EFAE5-C500-445A-8C65-4D49F8DA133F}"/>
              </a:ext>
            </a:extLst>
          </p:cNvPr>
          <p:cNvSpPr>
            <a:spLocks noGrp="1"/>
          </p:cNvSpPr>
          <p:nvPr>
            <p:ph type="subTitle" idx="1"/>
          </p:nvPr>
        </p:nvSpPr>
        <p:spPr/>
        <p:txBody>
          <a:bodyPr/>
          <a:lstStyle/>
          <a:p>
            <a:r>
              <a:rPr lang="en-GB" dirty="0"/>
              <a:t>05/19</a:t>
            </a:r>
          </a:p>
        </p:txBody>
      </p:sp>
    </p:spTree>
    <p:extLst>
      <p:ext uri="{BB962C8B-B14F-4D97-AF65-F5344CB8AC3E}">
        <p14:creationId xmlns:p14="http://schemas.microsoft.com/office/powerpoint/2010/main" val="832754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D6577-03C6-4E05-8247-055082442ED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EDCB353-E604-487B-833A-6B157A8851A1}"/>
              </a:ext>
            </a:extLst>
          </p:cNvPr>
          <p:cNvSpPr>
            <a:spLocks noGrp="1"/>
          </p:cNvSpPr>
          <p:nvPr>
            <p:ph idx="1"/>
          </p:nvPr>
        </p:nvSpPr>
        <p:spPr/>
        <p:txBody>
          <a:bodyPr/>
          <a:lstStyle/>
          <a:p>
            <a:r>
              <a:rPr lang="en-GB" sz="2400" dirty="0"/>
              <a:t>Lecturer: Kimberley Jenkins  </a:t>
            </a:r>
            <a:r>
              <a:rPr lang="en-GB" sz="2400" dirty="0">
                <a:hlinkClick r:id="rId2"/>
              </a:rPr>
              <a:t>Kimberley.Jenkins@uwtsd.ac.uk</a:t>
            </a:r>
            <a:endParaRPr lang="en-GB" sz="2400" dirty="0"/>
          </a:p>
          <a:p>
            <a:endParaRPr lang="en-GB" sz="2400" dirty="0"/>
          </a:p>
          <a:p>
            <a:r>
              <a:rPr lang="en-GB" sz="2400" dirty="0"/>
              <a:t>Time: 4pm to 6pm</a:t>
            </a:r>
          </a:p>
          <a:p>
            <a:endParaRPr lang="en-GB" sz="2400" dirty="0"/>
          </a:p>
          <a:p>
            <a:r>
              <a:rPr lang="en-GB" sz="2400" dirty="0"/>
              <a:t>Days: every Tuesday for 9 more weeks plus 20/5/19 (Thursday).</a:t>
            </a:r>
          </a:p>
          <a:p>
            <a:endParaRPr lang="en-GB" sz="2400" dirty="0"/>
          </a:p>
          <a:p>
            <a:r>
              <a:rPr lang="en-GB" sz="2400" dirty="0"/>
              <a:t>Module Assessment: In class test</a:t>
            </a:r>
          </a:p>
          <a:p>
            <a:endParaRPr lang="en-GB" dirty="0"/>
          </a:p>
        </p:txBody>
      </p:sp>
    </p:spTree>
    <p:extLst>
      <p:ext uri="{BB962C8B-B14F-4D97-AF65-F5344CB8AC3E}">
        <p14:creationId xmlns:p14="http://schemas.microsoft.com/office/powerpoint/2010/main" val="2903523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A3B15-13ED-4841-BB87-69F535A2D05F}"/>
              </a:ext>
            </a:extLst>
          </p:cNvPr>
          <p:cNvSpPr>
            <a:spLocks noGrp="1"/>
          </p:cNvSpPr>
          <p:nvPr>
            <p:ph type="title"/>
          </p:nvPr>
        </p:nvSpPr>
        <p:spPr/>
        <p:txBody>
          <a:bodyPr/>
          <a:lstStyle/>
          <a:p>
            <a:r>
              <a:rPr lang="en-GB" dirty="0"/>
              <a:t>Module content</a:t>
            </a:r>
          </a:p>
        </p:txBody>
      </p:sp>
      <p:sp>
        <p:nvSpPr>
          <p:cNvPr id="3" name="Content Placeholder 2">
            <a:extLst>
              <a:ext uri="{FF2B5EF4-FFF2-40B4-BE49-F238E27FC236}">
                <a16:creationId xmlns:a16="http://schemas.microsoft.com/office/drawing/2014/main" id="{84A92A6D-8CDE-4692-8966-592044664780}"/>
              </a:ext>
            </a:extLst>
          </p:cNvPr>
          <p:cNvSpPr>
            <a:spLocks noGrp="1"/>
          </p:cNvSpPr>
          <p:nvPr>
            <p:ph idx="1"/>
          </p:nvPr>
        </p:nvSpPr>
        <p:spPr>
          <a:xfrm>
            <a:off x="581192" y="1544595"/>
            <a:ext cx="11029615" cy="5066411"/>
          </a:xfrm>
        </p:spPr>
        <p:txBody>
          <a:bodyPr/>
          <a:lstStyle/>
          <a:p>
            <a:r>
              <a:rPr lang="en-GB" sz="2400" dirty="0"/>
              <a:t>Problem solving</a:t>
            </a:r>
          </a:p>
          <a:p>
            <a:endParaRPr lang="en-GB" sz="2400" dirty="0"/>
          </a:p>
          <a:p>
            <a:r>
              <a:rPr lang="en-GB" sz="2400" dirty="0"/>
              <a:t>Games</a:t>
            </a:r>
          </a:p>
          <a:p>
            <a:endParaRPr lang="en-GB" sz="2400" dirty="0"/>
          </a:p>
          <a:p>
            <a:r>
              <a:rPr lang="en-GB" sz="2400" dirty="0"/>
              <a:t>Python programming</a:t>
            </a:r>
          </a:p>
          <a:p>
            <a:endParaRPr lang="en-GB" sz="2400" dirty="0"/>
          </a:p>
          <a:p>
            <a:r>
              <a:rPr lang="en-GB" sz="2400" dirty="0"/>
              <a:t>Python turtle</a:t>
            </a:r>
          </a:p>
          <a:p>
            <a:endParaRPr lang="en-GB" sz="2400" dirty="0"/>
          </a:p>
          <a:p>
            <a:r>
              <a:rPr lang="en-GB" sz="2400" dirty="0"/>
              <a:t>In class test</a:t>
            </a:r>
          </a:p>
          <a:p>
            <a:endParaRPr lang="en-GB" dirty="0"/>
          </a:p>
        </p:txBody>
      </p:sp>
    </p:spTree>
    <p:extLst>
      <p:ext uri="{BB962C8B-B14F-4D97-AF65-F5344CB8AC3E}">
        <p14:creationId xmlns:p14="http://schemas.microsoft.com/office/powerpoint/2010/main" val="1892009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5097E-27F8-4739-B92C-BF5901AEEC29}"/>
              </a:ext>
            </a:extLst>
          </p:cNvPr>
          <p:cNvSpPr>
            <a:spLocks noGrp="1"/>
          </p:cNvSpPr>
          <p:nvPr>
            <p:ph type="title"/>
          </p:nvPr>
        </p:nvSpPr>
        <p:spPr/>
        <p:txBody>
          <a:bodyPr/>
          <a:lstStyle/>
          <a:p>
            <a:r>
              <a:rPr lang="en-GB" dirty="0"/>
              <a:t>What is computational thinking?</a:t>
            </a:r>
          </a:p>
        </p:txBody>
      </p:sp>
      <p:sp>
        <p:nvSpPr>
          <p:cNvPr id="3" name="Content Placeholder 2">
            <a:extLst>
              <a:ext uri="{FF2B5EF4-FFF2-40B4-BE49-F238E27FC236}">
                <a16:creationId xmlns:a16="http://schemas.microsoft.com/office/drawing/2014/main" id="{C66EC247-FDB1-432B-85EB-D6CE55DE192C}"/>
              </a:ext>
            </a:extLst>
          </p:cNvPr>
          <p:cNvSpPr>
            <a:spLocks noGrp="1"/>
          </p:cNvSpPr>
          <p:nvPr>
            <p:ph idx="1"/>
          </p:nvPr>
        </p:nvSpPr>
        <p:spPr>
          <a:xfrm>
            <a:off x="581192" y="1544596"/>
            <a:ext cx="6470961" cy="4314204"/>
          </a:xfrm>
        </p:spPr>
        <p:txBody>
          <a:bodyPr/>
          <a:lstStyle/>
          <a:p>
            <a:pPr marL="0" indent="0">
              <a:buNone/>
            </a:pPr>
            <a:r>
              <a:rPr lang="en-GB" sz="2400" dirty="0"/>
              <a:t>Computational thinking is simply working out how to work things out, or:</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It is closely related to the skill of designing algorithms which can be turned into computer programs</a:t>
            </a:r>
          </a:p>
          <a:p>
            <a:endParaRPr lang="en-GB" dirty="0"/>
          </a:p>
          <a:p>
            <a:endParaRPr lang="en-GB" dirty="0"/>
          </a:p>
        </p:txBody>
      </p:sp>
      <p:pic>
        <p:nvPicPr>
          <p:cNvPr id="4" name="Picture 3">
            <a:extLst>
              <a:ext uri="{FF2B5EF4-FFF2-40B4-BE49-F238E27FC236}">
                <a16:creationId xmlns:a16="http://schemas.microsoft.com/office/drawing/2014/main" id="{040D23E5-02A7-4A9E-BF31-88CCC5E7789B}"/>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7533660" y="1551570"/>
            <a:ext cx="4077148" cy="4604274"/>
          </a:xfrm>
          <a:prstGeom prst="rect">
            <a:avLst/>
          </a:prstGeom>
        </p:spPr>
      </p:pic>
      <p:sp>
        <p:nvSpPr>
          <p:cNvPr id="5" name="Text Placeholder 4">
            <a:extLst>
              <a:ext uri="{FF2B5EF4-FFF2-40B4-BE49-F238E27FC236}">
                <a16:creationId xmlns:a16="http://schemas.microsoft.com/office/drawing/2014/main" id="{23E35572-E711-4F41-8021-97D517340362}"/>
              </a:ext>
            </a:extLst>
          </p:cNvPr>
          <p:cNvSpPr txBox="1">
            <a:spLocks/>
          </p:cNvSpPr>
          <p:nvPr/>
        </p:nvSpPr>
        <p:spPr>
          <a:xfrm>
            <a:off x="581192" y="2702491"/>
            <a:ext cx="5932074" cy="1772392"/>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450850" indent="0">
              <a:spcAft>
                <a:spcPts val="1200"/>
              </a:spcAft>
              <a:buFont typeface="Wingdings 2" panose="05020102010507070707" pitchFamily="18" charset="2"/>
              <a:buNone/>
            </a:pPr>
            <a:r>
              <a:rPr lang="en-GB" sz="2800" dirty="0">
                <a:solidFill>
                  <a:srgbClr val="E35999"/>
                </a:solidFill>
              </a:rPr>
              <a:t>‘The ability to think logically about a problem and apply techniques for solving it’</a:t>
            </a:r>
            <a:endParaRPr lang="en-GB" sz="2800" dirty="0"/>
          </a:p>
        </p:txBody>
      </p:sp>
    </p:spTree>
    <p:extLst>
      <p:ext uri="{BB962C8B-B14F-4D97-AF65-F5344CB8AC3E}">
        <p14:creationId xmlns:p14="http://schemas.microsoft.com/office/powerpoint/2010/main" val="3532356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EA8B-4C7E-410A-B923-FF97AE1F769C}"/>
              </a:ext>
            </a:extLst>
          </p:cNvPr>
          <p:cNvSpPr>
            <a:spLocks noGrp="1"/>
          </p:cNvSpPr>
          <p:nvPr>
            <p:ph type="title"/>
          </p:nvPr>
        </p:nvSpPr>
        <p:spPr/>
        <p:txBody>
          <a:bodyPr/>
          <a:lstStyle/>
          <a:p>
            <a:r>
              <a:rPr lang="en-GB" dirty="0"/>
              <a:t>The tour guide</a:t>
            </a:r>
          </a:p>
        </p:txBody>
      </p:sp>
      <p:sp>
        <p:nvSpPr>
          <p:cNvPr id="3" name="Content Placeholder 2">
            <a:extLst>
              <a:ext uri="{FF2B5EF4-FFF2-40B4-BE49-F238E27FC236}">
                <a16:creationId xmlns:a16="http://schemas.microsoft.com/office/drawing/2014/main" id="{E3FD53F2-707A-4DF0-8CCF-1B418B0EA74D}"/>
              </a:ext>
            </a:extLst>
          </p:cNvPr>
          <p:cNvSpPr>
            <a:spLocks noGrp="1"/>
          </p:cNvSpPr>
          <p:nvPr>
            <p:ph idx="1"/>
          </p:nvPr>
        </p:nvSpPr>
        <p:spPr>
          <a:xfrm>
            <a:off x="581192" y="1544596"/>
            <a:ext cx="11029615" cy="4981464"/>
          </a:xfrm>
        </p:spPr>
        <p:txBody>
          <a:bodyPr/>
          <a:lstStyle/>
          <a:p>
            <a:r>
              <a:rPr lang="en-GB" sz="2400" dirty="0"/>
              <a:t>You are a hotel tour guide. </a:t>
            </a:r>
          </a:p>
          <a:p>
            <a:r>
              <a:rPr lang="en-GB" sz="2400" dirty="0"/>
              <a:t>Tourists staying in your hotel expect to be taken on a tour visiting all the city’s attractions. </a:t>
            </a:r>
          </a:p>
          <a:p>
            <a:r>
              <a:rPr lang="en-GB" sz="2400" dirty="0"/>
              <a:t>You have been given an underground map that shows all the locations of the attractions and how you can get from one to another using the underground network. </a:t>
            </a:r>
          </a:p>
          <a:p>
            <a:r>
              <a:rPr lang="en-GB" sz="2400" dirty="0"/>
              <a:t>You must work out a route that starts from the hotel and takes your tour group to every tourist site. </a:t>
            </a:r>
          </a:p>
          <a:p>
            <a:r>
              <a:rPr lang="en-GB" sz="2400" dirty="0"/>
              <a:t>The tourists will be unhappy if they pass through the same place twice. </a:t>
            </a:r>
          </a:p>
          <a:p>
            <a:r>
              <a:rPr lang="en-GB" sz="2400" dirty="0"/>
              <a:t>They also want to end up back at their hotel that evening</a:t>
            </a:r>
          </a:p>
          <a:p>
            <a:endParaRPr lang="en-GB" dirty="0"/>
          </a:p>
          <a:p>
            <a:endParaRPr lang="en-GB" dirty="0"/>
          </a:p>
        </p:txBody>
      </p:sp>
    </p:spTree>
    <p:extLst>
      <p:ext uri="{BB962C8B-B14F-4D97-AF65-F5344CB8AC3E}">
        <p14:creationId xmlns:p14="http://schemas.microsoft.com/office/powerpoint/2010/main" val="2208436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a:stCxn id="3" idx="4"/>
            <a:endCxn id="16" idx="0"/>
          </p:cNvCxnSpPr>
          <p:nvPr/>
        </p:nvCxnSpPr>
        <p:spPr>
          <a:xfrm>
            <a:off x="5108665" y="2383428"/>
            <a:ext cx="99060" cy="629737"/>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sp>
        <p:nvSpPr>
          <p:cNvPr id="2" name="Title 1">
            <a:extLst>
              <a:ext uri="{FF2B5EF4-FFF2-40B4-BE49-F238E27FC236}">
                <a16:creationId xmlns:a16="http://schemas.microsoft.com/office/drawing/2014/main" id="{6EA4E4C6-15EA-463B-A563-9B33E8983D1B}"/>
              </a:ext>
            </a:extLst>
          </p:cNvPr>
          <p:cNvSpPr>
            <a:spLocks noGrp="1"/>
          </p:cNvSpPr>
          <p:nvPr>
            <p:ph type="title"/>
          </p:nvPr>
        </p:nvSpPr>
        <p:spPr/>
        <p:txBody>
          <a:bodyPr/>
          <a:lstStyle/>
          <a:p>
            <a:r>
              <a:rPr lang="en-GB" dirty="0"/>
              <a:t>The tour guide</a:t>
            </a:r>
          </a:p>
        </p:txBody>
      </p:sp>
      <p:cxnSp>
        <p:nvCxnSpPr>
          <p:cNvPr id="8" name="Straight Connector 7"/>
          <p:cNvCxnSpPr>
            <a:stCxn id="11" idx="2"/>
            <a:endCxn id="16" idx="6"/>
          </p:cNvCxnSpPr>
          <p:nvPr/>
        </p:nvCxnSpPr>
        <p:spPr>
          <a:xfrm flipH="1" flipV="1">
            <a:off x="5416731" y="3222171"/>
            <a:ext cx="1145177" cy="1784"/>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13" name="Straight Connector 12"/>
          <p:cNvCxnSpPr>
            <a:stCxn id="24" idx="1"/>
            <a:endCxn id="11" idx="5"/>
          </p:cNvCxnSpPr>
          <p:nvPr/>
        </p:nvCxnSpPr>
        <p:spPr>
          <a:xfrm flipH="1" flipV="1">
            <a:off x="6918704" y="3371745"/>
            <a:ext cx="682944" cy="680992"/>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17" name="Straight Connector 16"/>
          <p:cNvCxnSpPr>
            <a:stCxn id="5" idx="2"/>
            <a:endCxn id="3" idx="6"/>
          </p:cNvCxnSpPr>
          <p:nvPr/>
        </p:nvCxnSpPr>
        <p:spPr>
          <a:xfrm flipH="1">
            <a:off x="5317671" y="2174422"/>
            <a:ext cx="1244237" cy="0"/>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18" name="Straight Connector 17"/>
          <p:cNvCxnSpPr>
            <a:stCxn id="12" idx="1"/>
            <a:endCxn id="5" idx="5"/>
          </p:cNvCxnSpPr>
          <p:nvPr/>
        </p:nvCxnSpPr>
        <p:spPr>
          <a:xfrm flipH="1" flipV="1">
            <a:off x="6918704" y="2322212"/>
            <a:ext cx="2124057" cy="1737191"/>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41" name="Straight Connector 40"/>
          <p:cNvCxnSpPr>
            <a:stCxn id="24" idx="3"/>
            <a:endCxn id="25" idx="7"/>
          </p:cNvCxnSpPr>
          <p:nvPr/>
        </p:nvCxnSpPr>
        <p:spPr>
          <a:xfrm flipH="1">
            <a:off x="6909383" y="4348317"/>
            <a:ext cx="692265" cy="503043"/>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44" name="Straight Connector 43"/>
          <p:cNvCxnSpPr>
            <a:stCxn id="25" idx="2"/>
            <a:endCxn id="28" idx="6"/>
          </p:cNvCxnSpPr>
          <p:nvPr/>
        </p:nvCxnSpPr>
        <p:spPr>
          <a:xfrm flipH="1">
            <a:off x="5414774" y="4999150"/>
            <a:ext cx="1137813" cy="0"/>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47" name="Straight Connector 46"/>
          <p:cNvCxnSpPr>
            <a:stCxn id="29" idx="5"/>
            <a:endCxn id="28" idx="1"/>
          </p:cNvCxnSpPr>
          <p:nvPr/>
        </p:nvCxnSpPr>
        <p:spPr>
          <a:xfrm>
            <a:off x="4365324" y="4351582"/>
            <a:ext cx="692654" cy="499778"/>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50" name="Straight Connector 49"/>
          <p:cNvCxnSpPr>
            <a:stCxn id="16" idx="3"/>
            <a:endCxn id="29" idx="7"/>
          </p:cNvCxnSpPr>
          <p:nvPr/>
        </p:nvCxnSpPr>
        <p:spPr>
          <a:xfrm flipH="1">
            <a:off x="4365324" y="3369961"/>
            <a:ext cx="694611" cy="686041"/>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53" name="Straight Connector 52"/>
          <p:cNvCxnSpPr>
            <a:stCxn id="3" idx="3"/>
            <a:endCxn id="30" idx="7"/>
          </p:cNvCxnSpPr>
          <p:nvPr/>
        </p:nvCxnSpPr>
        <p:spPr>
          <a:xfrm flipH="1">
            <a:off x="3108259" y="2322212"/>
            <a:ext cx="1852616" cy="1733790"/>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56" name="Straight Connector 55"/>
          <p:cNvCxnSpPr>
            <a:stCxn id="29" idx="2"/>
            <a:endCxn id="30" idx="6"/>
          </p:cNvCxnSpPr>
          <p:nvPr/>
        </p:nvCxnSpPr>
        <p:spPr>
          <a:xfrm flipH="1">
            <a:off x="3169475" y="4203792"/>
            <a:ext cx="839053" cy="0"/>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59" name="Straight Connector 58"/>
          <p:cNvCxnSpPr>
            <a:stCxn id="27" idx="1"/>
            <a:endCxn id="30" idx="5"/>
          </p:cNvCxnSpPr>
          <p:nvPr/>
        </p:nvCxnSpPr>
        <p:spPr>
          <a:xfrm flipH="1" flipV="1">
            <a:off x="3108259" y="4351582"/>
            <a:ext cx="1949719" cy="1561958"/>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62" name="Straight Connector 61"/>
          <p:cNvCxnSpPr>
            <a:stCxn id="26" idx="2"/>
            <a:endCxn id="27" idx="6"/>
          </p:cNvCxnSpPr>
          <p:nvPr/>
        </p:nvCxnSpPr>
        <p:spPr>
          <a:xfrm flipH="1">
            <a:off x="5414774" y="6061330"/>
            <a:ext cx="1137557" cy="0"/>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65" name="Straight Connector 64"/>
          <p:cNvCxnSpPr>
            <a:stCxn id="25" idx="4"/>
            <a:endCxn id="26" idx="0"/>
          </p:cNvCxnSpPr>
          <p:nvPr/>
        </p:nvCxnSpPr>
        <p:spPr>
          <a:xfrm flipH="1">
            <a:off x="6761337" y="5208156"/>
            <a:ext cx="256" cy="644168"/>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68" name="Straight Connector 67"/>
          <p:cNvCxnSpPr>
            <a:endCxn id="24" idx="6"/>
          </p:cNvCxnSpPr>
          <p:nvPr/>
        </p:nvCxnSpPr>
        <p:spPr>
          <a:xfrm flipH="1" flipV="1">
            <a:off x="7958444" y="4200527"/>
            <a:ext cx="1030722" cy="6666"/>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72" name="Straight Connector 71"/>
          <p:cNvCxnSpPr>
            <a:stCxn id="26" idx="7"/>
            <a:endCxn id="12" idx="3"/>
          </p:cNvCxnSpPr>
          <p:nvPr/>
        </p:nvCxnSpPr>
        <p:spPr>
          <a:xfrm flipV="1">
            <a:off x="6909127" y="4354983"/>
            <a:ext cx="2133634" cy="1558557"/>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sp>
        <p:nvSpPr>
          <p:cNvPr id="24" name="Oval 23"/>
          <p:cNvSpPr/>
          <p:nvPr/>
        </p:nvSpPr>
        <p:spPr>
          <a:xfrm>
            <a:off x="7540432" y="3991521"/>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12" name="Oval 11"/>
          <p:cNvSpPr/>
          <p:nvPr/>
        </p:nvSpPr>
        <p:spPr>
          <a:xfrm>
            <a:off x="8981545" y="3998187"/>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11" name="Oval 10"/>
          <p:cNvSpPr/>
          <p:nvPr/>
        </p:nvSpPr>
        <p:spPr>
          <a:xfrm>
            <a:off x="6561908" y="3014949"/>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5" name="Oval 4"/>
          <p:cNvSpPr/>
          <p:nvPr/>
        </p:nvSpPr>
        <p:spPr>
          <a:xfrm>
            <a:off x="6561908" y="1965416"/>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30" name="Oval 29"/>
          <p:cNvSpPr/>
          <p:nvPr/>
        </p:nvSpPr>
        <p:spPr>
          <a:xfrm>
            <a:off x="2751463" y="3994786"/>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29" name="Oval 28"/>
          <p:cNvSpPr/>
          <p:nvPr/>
        </p:nvSpPr>
        <p:spPr>
          <a:xfrm>
            <a:off x="4008528" y="3994786"/>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16" name="Oval 15"/>
          <p:cNvSpPr/>
          <p:nvPr/>
        </p:nvSpPr>
        <p:spPr>
          <a:xfrm>
            <a:off x="4998719" y="3013165"/>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28" name="Oval 27"/>
          <p:cNvSpPr/>
          <p:nvPr/>
        </p:nvSpPr>
        <p:spPr>
          <a:xfrm>
            <a:off x="4996762" y="4790144"/>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27" name="Oval 26"/>
          <p:cNvSpPr/>
          <p:nvPr/>
        </p:nvSpPr>
        <p:spPr>
          <a:xfrm>
            <a:off x="4996762" y="5852324"/>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25" name="Oval 24"/>
          <p:cNvSpPr/>
          <p:nvPr/>
        </p:nvSpPr>
        <p:spPr>
          <a:xfrm>
            <a:off x="6552587" y="4790144"/>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26" name="Oval 25"/>
          <p:cNvSpPr/>
          <p:nvPr/>
        </p:nvSpPr>
        <p:spPr>
          <a:xfrm>
            <a:off x="6552331" y="5852324"/>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grpSp>
        <p:nvGrpSpPr>
          <p:cNvPr id="90" name="Group 89"/>
          <p:cNvGrpSpPr/>
          <p:nvPr/>
        </p:nvGrpSpPr>
        <p:grpSpPr>
          <a:xfrm>
            <a:off x="4827769" y="1908603"/>
            <a:ext cx="566357" cy="536594"/>
            <a:chOff x="4926829" y="1908603"/>
            <a:chExt cx="566357" cy="536594"/>
          </a:xfrm>
        </p:grpSpPr>
        <p:sp>
          <p:nvSpPr>
            <p:cNvPr id="75" name="Oval 74"/>
            <p:cNvSpPr/>
            <p:nvPr/>
          </p:nvSpPr>
          <p:spPr>
            <a:xfrm>
              <a:off x="4926829" y="1908603"/>
              <a:ext cx="566357" cy="536594"/>
            </a:xfrm>
            <a:prstGeom prst="ellipse">
              <a:avLst/>
            </a:prstGeom>
            <a:noFill/>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3" name="Oval 2"/>
            <p:cNvSpPr/>
            <p:nvPr/>
          </p:nvSpPr>
          <p:spPr>
            <a:xfrm>
              <a:off x="4998719" y="1965416"/>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grpSp>
      <p:sp>
        <p:nvSpPr>
          <p:cNvPr id="76" name="TextBox 75"/>
          <p:cNvSpPr txBox="1"/>
          <p:nvPr/>
        </p:nvSpPr>
        <p:spPr>
          <a:xfrm>
            <a:off x="4841191" y="1614289"/>
            <a:ext cx="768684" cy="369332"/>
          </a:xfrm>
          <a:prstGeom prst="rect">
            <a:avLst/>
          </a:prstGeom>
          <a:noFill/>
          <a:ln>
            <a:noFill/>
          </a:ln>
        </p:spPr>
        <p:txBody>
          <a:bodyPr wrap="square" rtlCol="0">
            <a:spAutoFit/>
          </a:bodyPr>
          <a:lstStyle/>
          <a:p>
            <a:r>
              <a:rPr lang="en-GB"/>
              <a:t>Hotel</a:t>
            </a:r>
          </a:p>
        </p:txBody>
      </p:sp>
      <p:sp>
        <p:nvSpPr>
          <p:cNvPr id="77" name="TextBox 76"/>
          <p:cNvSpPr txBox="1"/>
          <p:nvPr/>
        </p:nvSpPr>
        <p:spPr>
          <a:xfrm>
            <a:off x="6987539" y="1688722"/>
            <a:ext cx="1068723" cy="646331"/>
          </a:xfrm>
          <a:prstGeom prst="rect">
            <a:avLst/>
          </a:prstGeom>
          <a:noFill/>
          <a:ln>
            <a:noFill/>
          </a:ln>
        </p:spPr>
        <p:txBody>
          <a:bodyPr wrap="square" rtlCol="0">
            <a:spAutoFit/>
          </a:bodyPr>
          <a:lstStyle/>
          <a:p>
            <a:r>
              <a:rPr lang="en-GB" dirty="0"/>
              <a:t>Science Museum</a:t>
            </a:r>
          </a:p>
        </p:txBody>
      </p:sp>
      <p:sp>
        <p:nvSpPr>
          <p:cNvPr id="78" name="TextBox 77"/>
          <p:cNvSpPr txBox="1"/>
          <p:nvPr/>
        </p:nvSpPr>
        <p:spPr>
          <a:xfrm>
            <a:off x="5150972" y="2606954"/>
            <a:ext cx="1144375" cy="369332"/>
          </a:xfrm>
          <a:prstGeom prst="rect">
            <a:avLst/>
          </a:prstGeom>
          <a:noFill/>
          <a:ln>
            <a:noFill/>
          </a:ln>
        </p:spPr>
        <p:txBody>
          <a:bodyPr wrap="square" rtlCol="0">
            <a:spAutoFit/>
          </a:bodyPr>
          <a:lstStyle/>
          <a:p>
            <a:r>
              <a:rPr lang="en-GB" dirty="0"/>
              <a:t>Cathedral</a:t>
            </a:r>
          </a:p>
        </p:txBody>
      </p:sp>
      <p:sp>
        <p:nvSpPr>
          <p:cNvPr id="80" name="TextBox 79"/>
          <p:cNvSpPr txBox="1"/>
          <p:nvPr/>
        </p:nvSpPr>
        <p:spPr>
          <a:xfrm>
            <a:off x="6642607" y="2706766"/>
            <a:ext cx="1144375" cy="369332"/>
          </a:xfrm>
          <a:prstGeom prst="rect">
            <a:avLst/>
          </a:prstGeom>
          <a:noFill/>
          <a:ln>
            <a:noFill/>
          </a:ln>
        </p:spPr>
        <p:txBody>
          <a:bodyPr wrap="square" rtlCol="0">
            <a:spAutoFit/>
          </a:bodyPr>
          <a:lstStyle/>
          <a:p>
            <a:r>
              <a:rPr lang="en-GB" dirty="0"/>
              <a:t>Castle</a:t>
            </a:r>
          </a:p>
        </p:txBody>
      </p:sp>
      <p:sp>
        <p:nvSpPr>
          <p:cNvPr id="81" name="TextBox 80"/>
          <p:cNvSpPr txBox="1"/>
          <p:nvPr/>
        </p:nvSpPr>
        <p:spPr>
          <a:xfrm>
            <a:off x="4451155" y="3942538"/>
            <a:ext cx="1144375" cy="369332"/>
          </a:xfrm>
          <a:prstGeom prst="rect">
            <a:avLst/>
          </a:prstGeom>
          <a:noFill/>
          <a:ln>
            <a:noFill/>
          </a:ln>
        </p:spPr>
        <p:txBody>
          <a:bodyPr wrap="square" rtlCol="0">
            <a:spAutoFit/>
          </a:bodyPr>
          <a:lstStyle/>
          <a:p>
            <a:r>
              <a:rPr lang="en-GB" dirty="0"/>
              <a:t>Aquarium</a:t>
            </a:r>
          </a:p>
        </p:txBody>
      </p:sp>
      <p:sp>
        <p:nvSpPr>
          <p:cNvPr id="82" name="TextBox 81"/>
          <p:cNvSpPr txBox="1"/>
          <p:nvPr/>
        </p:nvSpPr>
        <p:spPr>
          <a:xfrm>
            <a:off x="2636454" y="3686670"/>
            <a:ext cx="1144375" cy="369332"/>
          </a:xfrm>
          <a:prstGeom prst="rect">
            <a:avLst/>
          </a:prstGeom>
          <a:noFill/>
          <a:ln>
            <a:noFill/>
          </a:ln>
        </p:spPr>
        <p:txBody>
          <a:bodyPr wrap="square" rtlCol="0">
            <a:spAutoFit/>
          </a:bodyPr>
          <a:lstStyle/>
          <a:p>
            <a:r>
              <a:rPr lang="en-GB" dirty="0"/>
              <a:t>Zoo</a:t>
            </a:r>
          </a:p>
        </p:txBody>
      </p:sp>
      <p:sp>
        <p:nvSpPr>
          <p:cNvPr id="83" name="TextBox 82"/>
          <p:cNvSpPr txBox="1"/>
          <p:nvPr/>
        </p:nvSpPr>
        <p:spPr>
          <a:xfrm>
            <a:off x="4644012" y="5126196"/>
            <a:ext cx="1292618" cy="369332"/>
          </a:xfrm>
          <a:prstGeom prst="rect">
            <a:avLst/>
          </a:prstGeom>
          <a:noFill/>
          <a:ln>
            <a:noFill/>
          </a:ln>
        </p:spPr>
        <p:txBody>
          <a:bodyPr wrap="square" rtlCol="0">
            <a:spAutoFit/>
          </a:bodyPr>
          <a:lstStyle/>
          <a:p>
            <a:r>
              <a:rPr lang="en-GB" dirty="0"/>
              <a:t>Art Gallery</a:t>
            </a:r>
          </a:p>
        </p:txBody>
      </p:sp>
      <p:sp>
        <p:nvSpPr>
          <p:cNvPr id="84" name="TextBox 83"/>
          <p:cNvSpPr txBox="1"/>
          <p:nvPr/>
        </p:nvSpPr>
        <p:spPr>
          <a:xfrm>
            <a:off x="4919209" y="6268260"/>
            <a:ext cx="1292618" cy="369332"/>
          </a:xfrm>
          <a:prstGeom prst="rect">
            <a:avLst/>
          </a:prstGeom>
          <a:noFill/>
          <a:ln>
            <a:noFill/>
          </a:ln>
        </p:spPr>
        <p:txBody>
          <a:bodyPr wrap="square" rtlCol="0">
            <a:spAutoFit/>
          </a:bodyPr>
          <a:lstStyle/>
          <a:p>
            <a:r>
              <a:rPr lang="en-GB" dirty="0"/>
              <a:t>Park</a:t>
            </a:r>
          </a:p>
        </p:txBody>
      </p:sp>
      <p:sp>
        <p:nvSpPr>
          <p:cNvPr id="85" name="TextBox 84"/>
          <p:cNvSpPr txBox="1"/>
          <p:nvPr/>
        </p:nvSpPr>
        <p:spPr>
          <a:xfrm>
            <a:off x="6494364" y="6294676"/>
            <a:ext cx="1292618" cy="369332"/>
          </a:xfrm>
          <a:prstGeom prst="rect">
            <a:avLst/>
          </a:prstGeom>
          <a:noFill/>
          <a:ln>
            <a:noFill/>
          </a:ln>
        </p:spPr>
        <p:txBody>
          <a:bodyPr wrap="square" rtlCol="0">
            <a:spAutoFit/>
          </a:bodyPr>
          <a:lstStyle/>
          <a:p>
            <a:r>
              <a:rPr lang="en-GB" dirty="0"/>
              <a:t>Big Wheel</a:t>
            </a:r>
          </a:p>
        </p:txBody>
      </p:sp>
      <p:sp>
        <p:nvSpPr>
          <p:cNvPr id="87" name="TextBox 86"/>
          <p:cNvSpPr txBox="1"/>
          <p:nvPr/>
        </p:nvSpPr>
        <p:spPr>
          <a:xfrm>
            <a:off x="5771314" y="4480107"/>
            <a:ext cx="1292618" cy="369332"/>
          </a:xfrm>
          <a:prstGeom prst="rect">
            <a:avLst/>
          </a:prstGeom>
          <a:noFill/>
          <a:ln>
            <a:noFill/>
          </a:ln>
        </p:spPr>
        <p:txBody>
          <a:bodyPr wrap="square" rtlCol="0">
            <a:spAutoFit/>
          </a:bodyPr>
          <a:lstStyle/>
          <a:p>
            <a:r>
              <a:rPr lang="en-GB" dirty="0"/>
              <a:t>Wax Works</a:t>
            </a:r>
          </a:p>
        </p:txBody>
      </p:sp>
      <p:sp>
        <p:nvSpPr>
          <p:cNvPr id="88" name="TextBox 87"/>
          <p:cNvSpPr txBox="1"/>
          <p:nvPr/>
        </p:nvSpPr>
        <p:spPr>
          <a:xfrm>
            <a:off x="6453850" y="3945299"/>
            <a:ext cx="1292618" cy="369332"/>
          </a:xfrm>
          <a:prstGeom prst="rect">
            <a:avLst/>
          </a:prstGeom>
          <a:noFill/>
          <a:ln>
            <a:noFill/>
          </a:ln>
        </p:spPr>
        <p:txBody>
          <a:bodyPr wrap="square" rtlCol="0">
            <a:spAutoFit/>
          </a:bodyPr>
          <a:lstStyle/>
          <a:p>
            <a:r>
              <a:rPr lang="en-GB" dirty="0"/>
              <a:t>War Ships</a:t>
            </a:r>
          </a:p>
        </p:txBody>
      </p:sp>
      <p:sp>
        <p:nvSpPr>
          <p:cNvPr id="89" name="TextBox 88"/>
          <p:cNvSpPr txBox="1"/>
          <p:nvPr/>
        </p:nvSpPr>
        <p:spPr>
          <a:xfrm>
            <a:off x="9422922" y="4004448"/>
            <a:ext cx="1292618" cy="369332"/>
          </a:xfrm>
          <a:prstGeom prst="rect">
            <a:avLst/>
          </a:prstGeom>
          <a:noFill/>
          <a:ln>
            <a:noFill/>
          </a:ln>
        </p:spPr>
        <p:txBody>
          <a:bodyPr wrap="square" rtlCol="0">
            <a:spAutoFit/>
          </a:bodyPr>
          <a:lstStyle/>
          <a:p>
            <a:r>
              <a:rPr lang="en-GB" dirty="0"/>
              <a:t>Toy Shop</a:t>
            </a:r>
          </a:p>
        </p:txBody>
      </p:sp>
    </p:spTree>
    <p:extLst>
      <p:ext uri="{BB962C8B-B14F-4D97-AF65-F5344CB8AC3E}">
        <p14:creationId xmlns:p14="http://schemas.microsoft.com/office/powerpoint/2010/main" val="3566483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a:stCxn id="3" idx="4"/>
            <a:endCxn id="16" idx="0"/>
          </p:cNvCxnSpPr>
          <p:nvPr/>
        </p:nvCxnSpPr>
        <p:spPr>
          <a:xfrm>
            <a:off x="5108665" y="2383428"/>
            <a:ext cx="99060" cy="629737"/>
          </a:xfrm>
          <a:prstGeom prst="line">
            <a:avLst/>
          </a:prstGeom>
          <a:ln w="57150"/>
        </p:spPr>
        <p:style>
          <a:lnRef idx="2">
            <a:schemeClr val="accent3"/>
          </a:lnRef>
          <a:fillRef idx="0">
            <a:schemeClr val="accent3"/>
          </a:fillRef>
          <a:effectRef idx="1">
            <a:schemeClr val="accent3"/>
          </a:effectRef>
          <a:fontRef idx="minor">
            <a:schemeClr val="tx1"/>
          </a:fontRef>
        </p:style>
      </p:cxnSp>
      <p:sp>
        <p:nvSpPr>
          <p:cNvPr id="2" name="Title 1">
            <a:extLst>
              <a:ext uri="{FF2B5EF4-FFF2-40B4-BE49-F238E27FC236}">
                <a16:creationId xmlns:a16="http://schemas.microsoft.com/office/drawing/2014/main" id="{6EA4E4C6-15EA-463B-A563-9B33E8983D1B}"/>
              </a:ext>
            </a:extLst>
          </p:cNvPr>
          <p:cNvSpPr>
            <a:spLocks noGrp="1"/>
          </p:cNvSpPr>
          <p:nvPr>
            <p:ph type="title"/>
          </p:nvPr>
        </p:nvSpPr>
        <p:spPr/>
        <p:txBody>
          <a:bodyPr/>
          <a:lstStyle/>
          <a:p>
            <a:r>
              <a:rPr lang="en-GB" dirty="0"/>
              <a:t>The tour guide</a:t>
            </a:r>
          </a:p>
        </p:txBody>
      </p:sp>
      <p:cxnSp>
        <p:nvCxnSpPr>
          <p:cNvPr id="8" name="Straight Connector 7"/>
          <p:cNvCxnSpPr>
            <a:stCxn id="11" idx="2"/>
            <a:endCxn id="16" idx="6"/>
          </p:cNvCxnSpPr>
          <p:nvPr/>
        </p:nvCxnSpPr>
        <p:spPr>
          <a:xfrm flipH="1" flipV="1">
            <a:off x="5416731" y="3222171"/>
            <a:ext cx="1145177" cy="1784"/>
          </a:xfrm>
          <a:prstGeom prst="line">
            <a:avLst/>
          </a:prstGeom>
          <a:ln w="57150"/>
        </p:spPr>
        <p:style>
          <a:lnRef idx="2">
            <a:schemeClr val="accent3"/>
          </a:lnRef>
          <a:fillRef idx="0">
            <a:schemeClr val="accent3"/>
          </a:fillRef>
          <a:effectRef idx="1">
            <a:schemeClr val="accent3"/>
          </a:effectRef>
          <a:fontRef idx="minor">
            <a:schemeClr val="tx1"/>
          </a:fontRef>
        </p:style>
      </p:cxnSp>
      <p:cxnSp>
        <p:nvCxnSpPr>
          <p:cNvPr id="13" name="Straight Connector 12"/>
          <p:cNvCxnSpPr>
            <a:stCxn id="24" idx="1"/>
            <a:endCxn id="11" idx="5"/>
          </p:cNvCxnSpPr>
          <p:nvPr/>
        </p:nvCxnSpPr>
        <p:spPr>
          <a:xfrm flipH="1" flipV="1">
            <a:off x="6918704" y="3371745"/>
            <a:ext cx="682944" cy="680992"/>
          </a:xfrm>
          <a:prstGeom prst="line">
            <a:avLst/>
          </a:prstGeom>
          <a:ln w="57150"/>
        </p:spPr>
        <p:style>
          <a:lnRef idx="2">
            <a:schemeClr val="accent3"/>
          </a:lnRef>
          <a:fillRef idx="0">
            <a:schemeClr val="accent3"/>
          </a:fillRef>
          <a:effectRef idx="1">
            <a:schemeClr val="accent3"/>
          </a:effectRef>
          <a:fontRef idx="minor">
            <a:schemeClr val="tx1"/>
          </a:fontRef>
        </p:style>
      </p:cxnSp>
      <p:cxnSp>
        <p:nvCxnSpPr>
          <p:cNvPr id="17" name="Straight Connector 16"/>
          <p:cNvCxnSpPr>
            <a:stCxn id="5" idx="2"/>
            <a:endCxn id="3" idx="6"/>
          </p:cNvCxnSpPr>
          <p:nvPr/>
        </p:nvCxnSpPr>
        <p:spPr>
          <a:xfrm flipH="1">
            <a:off x="5317671" y="2174422"/>
            <a:ext cx="1244237" cy="0"/>
          </a:xfrm>
          <a:prstGeom prst="line">
            <a:avLst/>
          </a:prstGeom>
          <a:ln w="57150"/>
        </p:spPr>
        <p:style>
          <a:lnRef idx="2">
            <a:schemeClr val="accent3"/>
          </a:lnRef>
          <a:fillRef idx="0">
            <a:schemeClr val="accent3"/>
          </a:fillRef>
          <a:effectRef idx="1">
            <a:schemeClr val="accent3"/>
          </a:effectRef>
          <a:fontRef idx="minor">
            <a:schemeClr val="tx1"/>
          </a:fontRef>
        </p:style>
      </p:cxnSp>
      <p:cxnSp>
        <p:nvCxnSpPr>
          <p:cNvPr id="18" name="Straight Connector 17"/>
          <p:cNvCxnSpPr>
            <a:stCxn id="12" idx="1"/>
            <a:endCxn id="5" idx="5"/>
          </p:cNvCxnSpPr>
          <p:nvPr/>
        </p:nvCxnSpPr>
        <p:spPr>
          <a:xfrm flipH="1" flipV="1">
            <a:off x="6918704" y="2322212"/>
            <a:ext cx="2124057" cy="1737191"/>
          </a:xfrm>
          <a:prstGeom prst="line">
            <a:avLst/>
          </a:prstGeom>
          <a:ln w="57150"/>
        </p:spPr>
        <p:style>
          <a:lnRef idx="2">
            <a:schemeClr val="accent3"/>
          </a:lnRef>
          <a:fillRef idx="0">
            <a:schemeClr val="accent3"/>
          </a:fillRef>
          <a:effectRef idx="1">
            <a:schemeClr val="accent3"/>
          </a:effectRef>
          <a:fontRef idx="minor">
            <a:schemeClr val="tx1"/>
          </a:fontRef>
        </p:style>
      </p:cxnSp>
      <p:cxnSp>
        <p:nvCxnSpPr>
          <p:cNvPr id="41" name="Straight Connector 40"/>
          <p:cNvCxnSpPr>
            <a:stCxn id="24" idx="3"/>
            <a:endCxn id="25" idx="7"/>
          </p:cNvCxnSpPr>
          <p:nvPr/>
        </p:nvCxnSpPr>
        <p:spPr>
          <a:xfrm flipH="1">
            <a:off x="6909383" y="4348317"/>
            <a:ext cx="692265" cy="503043"/>
          </a:xfrm>
          <a:prstGeom prst="line">
            <a:avLst/>
          </a:prstGeom>
          <a:ln w="57150"/>
        </p:spPr>
        <p:style>
          <a:lnRef idx="2">
            <a:schemeClr val="accent3"/>
          </a:lnRef>
          <a:fillRef idx="0">
            <a:schemeClr val="accent3"/>
          </a:fillRef>
          <a:effectRef idx="1">
            <a:schemeClr val="accent3"/>
          </a:effectRef>
          <a:fontRef idx="minor">
            <a:schemeClr val="tx1"/>
          </a:fontRef>
        </p:style>
      </p:cxnSp>
      <p:cxnSp>
        <p:nvCxnSpPr>
          <p:cNvPr id="44" name="Straight Connector 43"/>
          <p:cNvCxnSpPr>
            <a:stCxn id="25" idx="2"/>
            <a:endCxn id="28" idx="6"/>
          </p:cNvCxnSpPr>
          <p:nvPr/>
        </p:nvCxnSpPr>
        <p:spPr>
          <a:xfrm flipH="1">
            <a:off x="5414774" y="4999150"/>
            <a:ext cx="1137813" cy="0"/>
          </a:xfrm>
          <a:prstGeom prst="line">
            <a:avLst/>
          </a:prstGeom>
          <a:ln w="57150"/>
        </p:spPr>
        <p:style>
          <a:lnRef idx="2">
            <a:schemeClr val="accent3"/>
          </a:lnRef>
          <a:fillRef idx="0">
            <a:schemeClr val="accent3"/>
          </a:fillRef>
          <a:effectRef idx="1">
            <a:schemeClr val="accent3"/>
          </a:effectRef>
          <a:fontRef idx="minor">
            <a:schemeClr val="tx1"/>
          </a:fontRef>
        </p:style>
      </p:cxnSp>
      <p:cxnSp>
        <p:nvCxnSpPr>
          <p:cNvPr id="47" name="Straight Connector 46"/>
          <p:cNvCxnSpPr>
            <a:stCxn id="29" idx="5"/>
            <a:endCxn id="28" idx="1"/>
          </p:cNvCxnSpPr>
          <p:nvPr/>
        </p:nvCxnSpPr>
        <p:spPr>
          <a:xfrm>
            <a:off x="4365324" y="4351582"/>
            <a:ext cx="692654" cy="499778"/>
          </a:xfrm>
          <a:prstGeom prst="line">
            <a:avLst/>
          </a:prstGeom>
          <a:ln w="57150"/>
        </p:spPr>
        <p:style>
          <a:lnRef idx="2">
            <a:schemeClr val="accent3"/>
          </a:lnRef>
          <a:fillRef idx="0">
            <a:schemeClr val="accent3"/>
          </a:fillRef>
          <a:effectRef idx="1">
            <a:schemeClr val="accent3"/>
          </a:effectRef>
          <a:fontRef idx="minor">
            <a:schemeClr val="tx1"/>
          </a:fontRef>
        </p:style>
      </p:cxnSp>
      <p:cxnSp>
        <p:nvCxnSpPr>
          <p:cNvPr id="50" name="Straight Connector 49"/>
          <p:cNvCxnSpPr>
            <a:stCxn id="16" idx="3"/>
            <a:endCxn id="29" idx="7"/>
          </p:cNvCxnSpPr>
          <p:nvPr/>
        </p:nvCxnSpPr>
        <p:spPr>
          <a:xfrm flipH="1">
            <a:off x="4365324" y="3369961"/>
            <a:ext cx="694611" cy="686041"/>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53" name="Straight Connector 52"/>
          <p:cNvCxnSpPr>
            <a:stCxn id="3" idx="3"/>
            <a:endCxn id="30" idx="7"/>
          </p:cNvCxnSpPr>
          <p:nvPr/>
        </p:nvCxnSpPr>
        <p:spPr>
          <a:xfrm flipH="1">
            <a:off x="3108259" y="2322212"/>
            <a:ext cx="1852616" cy="1733790"/>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56" name="Straight Connector 55"/>
          <p:cNvCxnSpPr>
            <a:stCxn id="29" idx="2"/>
            <a:endCxn id="30" idx="6"/>
          </p:cNvCxnSpPr>
          <p:nvPr/>
        </p:nvCxnSpPr>
        <p:spPr>
          <a:xfrm flipH="1">
            <a:off x="3169475" y="4203792"/>
            <a:ext cx="839053" cy="0"/>
          </a:xfrm>
          <a:prstGeom prst="line">
            <a:avLst/>
          </a:prstGeom>
          <a:ln w="57150"/>
        </p:spPr>
        <p:style>
          <a:lnRef idx="2">
            <a:schemeClr val="accent3"/>
          </a:lnRef>
          <a:fillRef idx="0">
            <a:schemeClr val="accent3"/>
          </a:fillRef>
          <a:effectRef idx="1">
            <a:schemeClr val="accent3"/>
          </a:effectRef>
          <a:fontRef idx="minor">
            <a:schemeClr val="tx1"/>
          </a:fontRef>
        </p:style>
      </p:cxnSp>
      <p:cxnSp>
        <p:nvCxnSpPr>
          <p:cNvPr id="59" name="Straight Connector 58"/>
          <p:cNvCxnSpPr>
            <a:stCxn id="27" idx="1"/>
            <a:endCxn id="30" idx="5"/>
          </p:cNvCxnSpPr>
          <p:nvPr/>
        </p:nvCxnSpPr>
        <p:spPr>
          <a:xfrm flipH="1" flipV="1">
            <a:off x="3108259" y="4351582"/>
            <a:ext cx="1949719" cy="1561958"/>
          </a:xfrm>
          <a:prstGeom prst="line">
            <a:avLst/>
          </a:prstGeom>
          <a:ln w="57150"/>
        </p:spPr>
        <p:style>
          <a:lnRef idx="2">
            <a:schemeClr val="accent3"/>
          </a:lnRef>
          <a:fillRef idx="0">
            <a:schemeClr val="accent3"/>
          </a:fillRef>
          <a:effectRef idx="1">
            <a:schemeClr val="accent3"/>
          </a:effectRef>
          <a:fontRef idx="minor">
            <a:schemeClr val="tx1"/>
          </a:fontRef>
        </p:style>
      </p:cxnSp>
      <p:cxnSp>
        <p:nvCxnSpPr>
          <p:cNvPr id="62" name="Straight Connector 61"/>
          <p:cNvCxnSpPr>
            <a:stCxn id="26" idx="2"/>
            <a:endCxn id="27" idx="6"/>
          </p:cNvCxnSpPr>
          <p:nvPr/>
        </p:nvCxnSpPr>
        <p:spPr>
          <a:xfrm flipH="1">
            <a:off x="5414774" y="6061330"/>
            <a:ext cx="1137557" cy="0"/>
          </a:xfrm>
          <a:prstGeom prst="line">
            <a:avLst/>
          </a:prstGeom>
          <a:ln w="57150"/>
        </p:spPr>
        <p:style>
          <a:lnRef idx="2">
            <a:schemeClr val="accent3"/>
          </a:lnRef>
          <a:fillRef idx="0">
            <a:schemeClr val="accent3"/>
          </a:fillRef>
          <a:effectRef idx="1">
            <a:schemeClr val="accent3"/>
          </a:effectRef>
          <a:fontRef idx="minor">
            <a:schemeClr val="tx1"/>
          </a:fontRef>
        </p:style>
      </p:cxnSp>
      <p:cxnSp>
        <p:nvCxnSpPr>
          <p:cNvPr id="65" name="Straight Connector 64"/>
          <p:cNvCxnSpPr>
            <a:stCxn id="25" idx="4"/>
            <a:endCxn id="26" idx="0"/>
          </p:cNvCxnSpPr>
          <p:nvPr/>
        </p:nvCxnSpPr>
        <p:spPr>
          <a:xfrm flipH="1">
            <a:off x="6761337" y="5208156"/>
            <a:ext cx="256" cy="644168"/>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68" name="Straight Connector 67"/>
          <p:cNvCxnSpPr>
            <a:endCxn id="24" idx="6"/>
          </p:cNvCxnSpPr>
          <p:nvPr/>
        </p:nvCxnSpPr>
        <p:spPr>
          <a:xfrm flipH="1" flipV="1">
            <a:off x="7958444" y="4200527"/>
            <a:ext cx="1030722" cy="6666"/>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72" name="Straight Connector 71"/>
          <p:cNvCxnSpPr>
            <a:stCxn id="26" idx="7"/>
            <a:endCxn id="12" idx="3"/>
          </p:cNvCxnSpPr>
          <p:nvPr/>
        </p:nvCxnSpPr>
        <p:spPr>
          <a:xfrm flipV="1">
            <a:off x="6909127" y="4354983"/>
            <a:ext cx="2133634" cy="1558557"/>
          </a:xfrm>
          <a:prstGeom prst="line">
            <a:avLst/>
          </a:prstGeom>
          <a:ln w="57150"/>
        </p:spPr>
        <p:style>
          <a:lnRef idx="2">
            <a:schemeClr val="accent3"/>
          </a:lnRef>
          <a:fillRef idx="0">
            <a:schemeClr val="accent3"/>
          </a:fillRef>
          <a:effectRef idx="1">
            <a:schemeClr val="accent3"/>
          </a:effectRef>
          <a:fontRef idx="minor">
            <a:schemeClr val="tx1"/>
          </a:fontRef>
        </p:style>
      </p:cxnSp>
      <p:sp>
        <p:nvSpPr>
          <p:cNvPr id="24" name="Oval 23"/>
          <p:cNvSpPr/>
          <p:nvPr/>
        </p:nvSpPr>
        <p:spPr>
          <a:xfrm>
            <a:off x="7540432" y="3991521"/>
            <a:ext cx="418012" cy="418012"/>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3</a:t>
            </a:r>
          </a:p>
        </p:txBody>
      </p:sp>
      <p:sp>
        <p:nvSpPr>
          <p:cNvPr id="12" name="Oval 11"/>
          <p:cNvSpPr/>
          <p:nvPr/>
        </p:nvSpPr>
        <p:spPr>
          <a:xfrm>
            <a:off x="8981545" y="3998187"/>
            <a:ext cx="418012" cy="418012"/>
          </a:xfrm>
          <a:prstGeom prst="ellipse">
            <a:avLst/>
          </a:prstGeom>
        </p:spPr>
        <p:style>
          <a:lnRef idx="2">
            <a:schemeClr val="accent3"/>
          </a:lnRef>
          <a:fillRef idx="1">
            <a:schemeClr val="lt1"/>
          </a:fillRef>
          <a:effectRef idx="0">
            <a:schemeClr val="accent3"/>
          </a:effectRef>
          <a:fontRef idx="minor">
            <a:schemeClr val="dk1"/>
          </a:fontRef>
        </p:style>
        <p:txBody>
          <a:bodyPr lIns="0" rIns="0" rtlCol="0" anchor="ctr"/>
          <a:lstStyle/>
          <a:p>
            <a:pPr algn="ctr"/>
            <a:r>
              <a:rPr lang="en-GB" dirty="0"/>
              <a:t>10</a:t>
            </a:r>
          </a:p>
        </p:txBody>
      </p:sp>
      <p:sp>
        <p:nvSpPr>
          <p:cNvPr id="11" name="Oval 10"/>
          <p:cNvSpPr/>
          <p:nvPr/>
        </p:nvSpPr>
        <p:spPr>
          <a:xfrm>
            <a:off x="6561908" y="3014949"/>
            <a:ext cx="418012" cy="418012"/>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2</a:t>
            </a:r>
          </a:p>
        </p:txBody>
      </p:sp>
      <p:sp>
        <p:nvSpPr>
          <p:cNvPr id="5" name="Oval 4"/>
          <p:cNvSpPr/>
          <p:nvPr/>
        </p:nvSpPr>
        <p:spPr>
          <a:xfrm>
            <a:off x="6561908" y="1965416"/>
            <a:ext cx="418012" cy="418012"/>
          </a:xfrm>
          <a:prstGeom prst="ellipse">
            <a:avLst/>
          </a:prstGeom>
        </p:spPr>
        <p:style>
          <a:lnRef idx="2">
            <a:schemeClr val="accent3"/>
          </a:lnRef>
          <a:fillRef idx="1">
            <a:schemeClr val="lt1"/>
          </a:fillRef>
          <a:effectRef idx="0">
            <a:schemeClr val="accent3"/>
          </a:effectRef>
          <a:fontRef idx="minor">
            <a:schemeClr val="dk1"/>
          </a:fontRef>
        </p:style>
        <p:txBody>
          <a:bodyPr lIns="0" rIns="0" rtlCol="0" anchor="ctr"/>
          <a:lstStyle/>
          <a:p>
            <a:pPr algn="ctr"/>
            <a:r>
              <a:rPr lang="en-GB" dirty="0"/>
              <a:t>11</a:t>
            </a:r>
          </a:p>
        </p:txBody>
      </p:sp>
      <p:sp>
        <p:nvSpPr>
          <p:cNvPr id="30" name="Oval 29"/>
          <p:cNvSpPr/>
          <p:nvPr/>
        </p:nvSpPr>
        <p:spPr>
          <a:xfrm>
            <a:off x="2751463" y="3994786"/>
            <a:ext cx="418012" cy="418012"/>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7</a:t>
            </a:r>
          </a:p>
        </p:txBody>
      </p:sp>
      <p:sp>
        <p:nvSpPr>
          <p:cNvPr id="29" name="Oval 28"/>
          <p:cNvSpPr/>
          <p:nvPr/>
        </p:nvSpPr>
        <p:spPr>
          <a:xfrm>
            <a:off x="4008528" y="3994786"/>
            <a:ext cx="418012" cy="418012"/>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6</a:t>
            </a:r>
          </a:p>
        </p:txBody>
      </p:sp>
      <p:sp>
        <p:nvSpPr>
          <p:cNvPr id="16" name="Oval 15"/>
          <p:cNvSpPr/>
          <p:nvPr/>
        </p:nvSpPr>
        <p:spPr>
          <a:xfrm>
            <a:off x="4998719" y="3013165"/>
            <a:ext cx="418012" cy="418012"/>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1</a:t>
            </a:r>
          </a:p>
        </p:txBody>
      </p:sp>
      <p:sp>
        <p:nvSpPr>
          <p:cNvPr id="28" name="Oval 27"/>
          <p:cNvSpPr/>
          <p:nvPr/>
        </p:nvSpPr>
        <p:spPr>
          <a:xfrm>
            <a:off x="4996762" y="4790144"/>
            <a:ext cx="418012" cy="418012"/>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5</a:t>
            </a:r>
          </a:p>
        </p:txBody>
      </p:sp>
      <p:sp>
        <p:nvSpPr>
          <p:cNvPr id="27" name="Oval 26"/>
          <p:cNvSpPr/>
          <p:nvPr/>
        </p:nvSpPr>
        <p:spPr>
          <a:xfrm>
            <a:off x="4996762" y="5852324"/>
            <a:ext cx="418012" cy="418012"/>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8</a:t>
            </a:r>
          </a:p>
        </p:txBody>
      </p:sp>
      <p:sp>
        <p:nvSpPr>
          <p:cNvPr id="25" name="Oval 24"/>
          <p:cNvSpPr/>
          <p:nvPr/>
        </p:nvSpPr>
        <p:spPr>
          <a:xfrm>
            <a:off x="6552587" y="4790144"/>
            <a:ext cx="418012" cy="418012"/>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4</a:t>
            </a:r>
          </a:p>
        </p:txBody>
      </p:sp>
      <p:sp>
        <p:nvSpPr>
          <p:cNvPr id="26" name="Oval 25"/>
          <p:cNvSpPr/>
          <p:nvPr/>
        </p:nvSpPr>
        <p:spPr>
          <a:xfrm>
            <a:off x="6552331" y="5852324"/>
            <a:ext cx="418012" cy="418012"/>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dirty="0"/>
              <a:t>9</a:t>
            </a:r>
          </a:p>
        </p:txBody>
      </p:sp>
      <p:grpSp>
        <p:nvGrpSpPr>
          <p:cNvPr id="90" name="Group 89"/>
          <p:cNvGrpSpPr/>
          <p:nvPr/>
        </p:nvGrpSpPr>
        <p:grpSpPr>
          <a:xfrm>
            <a:off x="4827769" y="1908603"/>
            <a:ext cx="566357" cy="536594"/>
            <a:chOff x="4926829" y="1908603"/>
            <a:chExt cx="566357" cy="536594"/>
          </a:xfrm>
        </p:grpSpPr>
        <p:sp>
          <p:nvSpPr>
            <p:cNvPr id="75" name="Oval 74"/>
            <p:cNvSpPr/>
            <p:nvPr/>
          </p:nvSpPr>
          <p:spPr>
            <a:xfrm>
              <a:off x="4926829" y="1908603"/>
              <a:ext cx="566357" cy="536594"/>
            </a:xfrm>
            <a:prstGeom prst="ellipse">
              <a:avLst/>
            </a:prstGeom>
            <a:no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3" name="Oval 2"/>
            <p:cNvSpPr/>
            <p:nvPr/>
          </p:nvSpPr>
          <p:spPr>
            <a:xfrm>
              <a:off x="4998719" y="1965416"/>
              <a:ext cx="418012" cy="418012"/>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grpSp>
      <p:sp>
        <p:nvSpPr>
          <p:cNvPr id="76" name="TextBox 75"/>
          <p:cNvSpPr txBox="1"/>
          <p:nvPr/>
        </p:nvSpPr>
        <p:spPr>
          <a:xfrm>
            <a:off x="4841191" y="1614289"/>
            <a:ext cx="768684" cy="369332"/>
          </a:xfrm>
          <a:prstGeom prst="rect">
            <a:avLst/>
          </a:prstGeom>
          <a:noFill/>
        </p:spPr>
        <p:txBody>
          <a:bodyPr wrap="square" rtlCol="0">
            <a:spAutoFit/>
          </a:bodyPr>
          <a:lstStyle/>
          <a:p>
            <a:r>
              <a:rPr lang="en-GB"/>
              <a:t>Hotel</a:t>
            </a:r>
          </a:p>
        </p:txBody>
      </p:sp>
      <p:sp>
        <p:nvSpPr>
          <p:cNvPr id="77" name="TextBox 76"/>
          <p:cNvSpPr txBox="1"/>
          <p:nvPr/>
        </p:nvSpPr>
        <p:spPr>
          <a:xfrm>
            <a:off x="6987539" y="1688722"/>
            <a:ext cx="1068723" cy="646331"/>
          </a:xfrm>
          <a:prstGeom prst="rect">
            <a:avLst/>
          </a:prstGeom>
          <a:noFill/>
        </p:spPr>
        <p:txBody>
          <a:bodyPr wrap="square" rtlCol="0">
            <a:spAutoFit/>
          </a:bodyPr>
          <a:lstStyle/>
          <a:p>
            <a:r>
              <a:rPr lang="en-GB" dirty="0"/>
              <a:t>Science Museum</a:t>
            </a:r>
          </a:p>
        </p:txBody>
      </p:sp>
      <p:sp>
        <p:nvSpPr>
          <p:cNvPr id="78" name="TextBox 77"/>
          <p:cNvSpPr txBox="1"/>
          <p:nvPr/>
        </p:nvSpPr>
        <p:spPr>
          <a:xfrm>
            <a:off x="5150972" y="2606954"/>
            <a:ext cx="1144375" cy="369332"/>
          </a:xfrm>
          <a:prstGeom prst="rect">
            <a:avLst/>
          </a:prstGeom>
          <a:noFill/>
        </p:spPr>
        <p:txBody>
          <a:bodyPr wrap="square" rtlCol="0">
            <a:spAutoFit/>
          </a:bodyPr>
          <a:lstStyle/>
          <a:p>
            <a:r>
              <a:rPr lang="en-GB" dirty="0"/>
              <a:t>Cathedral</a:t>
            </a:r>
          </a:p>
        </p:txBody>
      </p:sp>
      <p:sp>
        <p:nvSpPr>
          <p:cNvPr id="80" name="TextBox 79"/>
          <p:cNvSpPr txBox="1"/>
          <p:nvPr/>
        </p:nvSpPr>
        <p:spPr>
          <a:xfrm>
            <a:off x="6642607" y="2706766"/>
            <a:ext cx="1144375" cy="369332"/>
          </a:xfrm>
          <a:prstGeom prst="rect">
            <a:avLst/>
          </a:prstGeom>
          <a:noFill/>
        </p:spPr>
        <p:txBody>
          <a:bodyPr wrap="square" rtlCol="0">
            <a:spAutoFit/>
          </a:bodyPr>
          <a:lstStyle/>
          <a:p>
            <a:r>
              <a:rPr lang="en-GB" dirty="0"/>
              <a:t>Castle</a:t>
            </a:r>
          </a:p>
        </p:txBody>
      </p:sp>
      <p:sp>
        <p:nvSpPr>
          <p:cNvPr id="81" name="TextBox 80"/>
          <p:cNvSpPr txBox="1"/>
          <p:nvPr/>
        </p:nvSpPr>
        <p:spPr>
          <a:xfrm>
            <a:off x="4451155" y="3942538"/>
            <a:ext cx="1144375" cy="369332"/>
          </a:xfrm>
          <a:prstGeom prst="rect">
            <a:avLst/>
          </a:prstGeom>
          <a:noFill/>
        </p:spPr>
        <p:txBody>
          <a:bodyPr wrap="square" rtlCol="0">
            <a:spAutoFit/>
          </a:bodyPr>
          <a:lstStyle/>
          <a:p>
            <a:r>
              <a:rPr lang="en-GB" dirty="0"/>
              <a:t>Aquarium</a:t>
            </a:r>
          </a:p>
        </p:txBody>
      </p:sp>
      <p:sp>
        <p:nvSpPr>
          <p:cNvPr id="82" name="TextBox 81"/>
          <p:cNvSpPr txBox="1"/>
          <p:nvPr/>
        </p:nvSpPr>
        <p:spPr>
          <a:xfrm>
            <a:off x="2636454" y="3686670"/>
            <a:ext cx="1144375" cy="369332"/>
          </a:xfrm>
          <a:prstGeom prst="rect">
            <a:avLst/>
          </a:prstGeom>
          <a:noFill/>
        </p:spPr>
        <p:txBody>
          <a:bodyPr wrap="square" rtlCol="0">
            <a:spAutoFit/>
          </a:bodyPr>
          <a:lstStyle/>
          <a:p>
            <a:r>
              <a:rPr lang="en-GB" dirty="0"/>
              <a:t>Zoo</a:t>
            </a:r>
          </a:p>
        </p:txBody>
      </p:sp>
      <p:sp>
        <p:nvSpPr>
          <p:cNvPr id="83" name="TextBox 82"/>
          <p:cNvSpPr txBox="1"/>
          <p:nvPr/>
        </p:nvSpPr>
        <p:spPr>
          <a:xfrm>
            <a:off x="4644012" y="5126196"/>
            <a:ext cx="1292618" cy="369332"/>
          </a:xfrm>
          <a:prstGeom prst="rect">
            <a:avLst/>
          </a:prstGeom>
          <a:noFill/>
        </p:spPr>
        <p:txBody>
          <a:bodyPr wrap="square" rtlCol="0">
            <a:spAutoFit/>
          </a:bodyPr>
          <a:lstStyle/>
          <a:p>
            <a:r>
              <a:rPr lang="en-GB" dirty="0"/>
              <a:t>Art Gallery</a:t>
            </a:r>
          </a:p>
        </p:txBody>
      </p:sp>
      <p:sp>
        <p:nvSpPr>
          <p:cNvPr id="84" name="TextBox 83"/>
          <p:cNvSpPr txBox="1"/>
          <p:nvPr/>
        </p:nvSpPr>
        <p:spPr>
          <a:xfrm>
            <a:off x="4919209" y="6268260"/>
            <a:ext cx="1292618" cy="369332"/>
          </a:xfrm>
          <a:prstGeom prst="rect">
            <a:avLst/>
          </a:prstGeom>
          <a:noFill/>
        </p:spPr>
        <p:txBody>
          <a:bodyPr wrap="square" rtlCol="0">
            <a:spAutoFit/>
          </a:bodyPr>
          <a:lstStyle/>
          <a:p>
            <a:r>
              <a:rPr lang="en-GB" dirty="0"/>
              <a:t>Park</a:t>
            </a:r>
          </a:p>
        </p:txBody>
      </p:sp>
      <p:sp>
        <p:nvSpPr>
          <p:cNvPr id="85" name="TextBox 84"/>
          <p:cNvSpPr txBox="1"/>
          <p:nvPr/>
        </p:nvSpPr>
        <p:spPr>
          <a:xfrm>
            <a:off x="6494364" y="6294676"/>
            <a:ext cx="1292618" cy="369332"/>
          </a:xfrm>
          <a:prstGeom prst="rect">
            <a:avLst/>
          </a:prstGeom>
          <a:noFill/>
        </p:spPr>
        <p:txBody>
          <a:bodyPr wrap="square" rtlCol="0">
            <a:spAutoFit/>
          </a:bodyPr>
          <a:lstStyle/>
          <a:p>
            <a:r>
              <a:rPr lang="en-GB" dirty="0"/>
              <a:t>Big Wheel</a:t>
            </a:r>
          </a:p>
        </p:txBody>
      </p:sp>
      <p:sp>
        <p:nvSpPr>
          <p:cNvPr id="87" name="TextBox 86"/>
          <p:cNvSpPr txBox="1"/>
          <p:nvPr/>
        </p:nvSpPr>
        <p:spPr>
          <a:xfrm>
            <a:off x="5771314" y="4480107"/>
            <a:ext cx="1292618" cy="369332"/>
          </a:xfrm>
          <a:prstGeom prst="rect">
            <a:avLst/>
          </a:prstGeom>
          <a:noFill/>
        </p:spPr>
        <p:txBody>
          <a:bodyPr wrap="square" rtlCol="0">
            <a:spAutoFit/>
          </a:bodyPr>
          <a:lstStyle/>
          <a:p>
            <a:r>
              <a:rPr lang="en-GB" dirty="0"/>
              <a:t>Wax Works</a:t>
            </a:r>
          </a:p>
        </p:txBody>
      </p:sp>
      <p:sp>
        <p:nvSpPr>
          <p:cNvPr id="88" name="TextBox 87"/>
          <p:cNvSpPr txBox="1"/>
          <p:nvPr/>
        </p:nvSpPr>
        <p:spPr>
          <a:xfrm>
            <a:off x="6453850" y="3945299"/>
            <a:ext cx="1292618" cy="369332"/>
          </a:xfrm>
          <a:prstGeom prst="rect">
            <a:avLst/>
          </a:prstGeom>
          <a:noFill/>
        </p:spPr>
        <p:txBody>
          <a:bodyPr wrap="square" rtlCol="0">
            <a:spAutoFit/>
          </a:bodyPr>
          <a:lstStyle/>
          <a:p>
            <a:r>
              <a:rPr lang="en-GB" dirty="0"/>
              <a:t>War Ships</a:t>
            </a:r>
          </a:p>
        </p:txBody>
      </p:sp>
      <p:sp>
        <p:nvSpPr>
          <p:cNvPr id="89" name="TextBox 88"/>
          <p:cNvSpPr txBox="1"/>
          <p:nvPr/>
        </p:nvSpPr>
        <p:spPr>
          <a:xfrm>
            <a:off x="9422922" y="4004448"/>
            <a:ext cx="1292618" cy="369332"/>
          </a:xfrm>
          <a:prstGeom prst="rect">
            <a:avLst/>
          </a:prstGeom>
          <a:noFill/>
        </p:spPr>
        <p:txBody>
          <a:bodyPr wrap="square" rtlCol="0">
            <a:spAutoFit/>
          </a:bodyPr>
          <a:lstStyle/>
          <a:p>
            <a:r>
              <a:rPr lang="en-GB" dirty="0"/>
              <a:t>Toy Shop</a:t>
            </a:r>
          </a:p>
        </p:txBody>
      </p:sp>
    </p:spTree>
    <p:extLst>
      <p:ext uri="{BB962C8B-B14F-4D97-AF65-F5344CB8AC3E}">
        <p14:creationId xmlns:p14="http://schemas.microsoft.com/office/powerpoint/2010/main" val="44041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EBC90-A250-46EC-B410-211C1BE18984}"/>
              </a:ext>
            </a:extLst>
          </p:cNvPr>
          <p:cNvSpPr>
            <a:spLocks noGrp="1"/>
          </p:cNvSpPr>
          <p:nvPr>
            <p:ph type="title"/>
          </p:nvPr>
        </p:nvSpPr>
        <p:spPr/>
        <p:txBody>
          <a:bodyPr>
            <a:normAutofit/>
          </a:bodyPr>
          <a:lstStyle/>
          <a:p>
            <a:r>
              <a:rPr lang="en-GB" dirty="0"/>
              <a:t>Die Hard Jug Problem</a:t>
            </a:r>
          </a:p>
        </p:txBody>
      </p:sp>
      <p:sp>
        <p:nvSpPr>
          <p:cNvPr id="3" name="Content Placeholder 2">
            <a:extLst>
              <a:ext uri="{FF2B5EF4-FFF2-40B4-BE49-F238E27FC236}">
                <a16:creationId xmlns:a16="http://schemas.microsoft.com/office/drawing/2014/main" id="{30CCCF6E-5CF6-494D-AAF7-82ACA4C7E83B}"/>
              </a:ext>
            </a:extLst>
          </p:cNvPr>
          <p:cNvSpPr>
            <a:spLocks noGrp="1"/>
          </p:cNvSpPr>
          <p:nvPr>
            <p:ph idx="1"/>
          </p:nvPr>
        </p:nvSpPr>
        <p:spPr>
          <a:xfrm>
            <a:off x="581192" y="1613176"/>
            <a:ext cx="11029615" cy="4314204"/>
          </a:xfrm>
        </p:spPr>
        <p:txBody>
          <a:bodyPr/>
          <a:lstStyle/>
          <a:p>
            <a:pPr marL="0" indent="0">
              <a:buNone/>
            </a:pPr>
            <a:r>
              <a:rPr lang="en-GB" dirty="0"/>
              <a:t>NYPD officer John </a:t>
            </a:r>
            <a:r>
              <a:rPr lang="en-GB" dirty="0" err="1"/>
              <a:t>McClane</a:t>
            </a:r>
            <a:r>
              <a:rPr lang="en-GB" dirty="0"/>
              <a:t> and shop owner Zeus Carver are in quite the predicament. A psychopath who calls himself Simon is detonating bombs all over New York City. </a:t>
            </a:r>
            <a:r>
              <a:rPr lang="en-GB" dirty="0" err="1"/>
              <a:t>McClane</a:t>
            </a:r>
            <a:r>
              <a:rPr lang="en-GB" dirty="0"/>
              <a:t> and Zeus find another bomb in Central Park, and to disarm it they need to solve Simon's riddle.</a:t>
            </a:r>
          </a:p>
          <a:p>
            <a:pPr marL="0" indent="0">
              <a:buNone/>
            </a:pPr>
            <a:r>
              <a:rPr lang="en-GB" dirty="0"/>
              <a:t>The bomb is in a briefcase with a precise electronic scale. </a:t>
            </a:r>
            <a:r>
              <a:rPr lang="en-GB" dirty="0" err="1"/>
              <a:t>McClane</a:t>
            </a:r>
            <a:r>
              <a:rPr lang="en-GB" dirty="0"/>
              <a:t> and Zeus have a 5-gallon jug and a 3-gallon jug. They are standing next to a fountain where they can take as much water as they want. They have 5 minutes to put one of the jugs on the scale with exactly 4 gallons of water in it, or the bomb will detonate.</a:t>
            </a:r>
          </a:p>
          <a:p>
            <a:pPr marL="0" indent="0">
              <a:buNone/>
            </a:pPr>
            <a:r>
              <a:rPr lang="en-GB" dirty="0"/>
              <a:t>How do you get </a:t>
            </a:r>
            <a:r>
              <a:rPr lang="en-GB" i="1" dirty="0"/>
              <a:t>exactly</a:t>
            </a:r>
            <a:r>
              <a:rPr lang="en-GB" dirty="0"/>
              <a:t> 4 gallons of water into one of the jugs?</a:t>
            </a:r>
          </a:p>
          <a:p>
            <a:endParaRPr lang="en-GB" dirty="0"/>
          </a:p>
        </p:txBody>
      </p:sp>
      <p:pic>
        <p:nvPicPr>
          <p:cNvPr id="1026" name="Picture 2" descr="Gall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99257" y="3448409"/>
            <a:ext cx="1914525" cy="28194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Gall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0934" y="4278083"/>
            <a:ext cx="1442086" cy="21236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096500" y="5465715"/>
            <a:ext cx="320040" cy="461665"/>
          </a:xfrm>
          <a:prstGeom prst="rect">
            <a:avLst/>
          </a:prstGeom>
          <a:noFill/>
        </p:spPr>
        <p:txBody>
          <a:bodyPr wrap="square" rtlCol="0">
            <a:spAutoFit/>
          </a:bodyPr>
          <a:lstStyle/>
          <a:p>
            <a:r>
              <a:rPr lang="en-GB" sz="2400" dirty="0"/>
              <a:t>5</a:t>
            </a:r>
          </a:p>
        </p:txBody>
      </p:sp>
      <p:sp>
        <p:nvSpPr>
          <p:cNvPr id="7" name="TextBox 6"/>
          <p:cNvSpPr txBox="1"/>
          <p:nvPr/>
        </p:nvSpPr>
        <p:spPr>
          <a:xfrm>
            <a:off x="8043144" y="5609350"/>
            <a:ext cx="308376" cy="461665"/>
          </a:xfrm>
          <a:prstGeom prst="rect">
            <a:avLst/>
          </a:prstGeom>
          <a:noFill/>
        </p:spPr>
        <p:txBody>
          <a:bodyPr wrap="square" rtlCol="0">
            <a:spAutoFit/>
          </a:bodyPr>
          <a:lstStyle/>
          <a:p>
            <a:r>
              <a:rPr lang="en-GB" sz="2400" dirty="0"/>
              <a:t>3</a:t>
            </a:r>
          </a:p>
        </p:txBody>
      </p:sp>
    </p:spTree>
    <p:extLst>
      <p:ext uri="{BB962C8B-B14F-4D97-AF65-F5344CB8AC3E}">
        <p14:creationId xmlns:p14="http://schemas.microsoft.com/office/powerpoint/2010/main" val="3816212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03A16-9705-4799-83A1-908F178210D6}"/>
              </a:ext>
            </a:extLst>
          </p:cNvPr>
          <p:cNvSpPr>
            <a:spLocks noGrp="1"/>
          </p:cNvSpPr>
          <p:nvPr>
            <p:ph type="title"/>
          </p:nvPr>
        </p:nvSpPr>
        <p:spPr/>
        <p:txBody>
          <a:bodyPr/>
          <a:lstStyle/>
          <a:p>
            <a:r>
              <a:rPr lang="en-GB" dirty="0"/>
              <a:t>Die Hard Jug Problem</a:t>
            </a:r>
          </a:p>
        </p:txBody>
      </p:sp>
      <p:sp>
        <p:nvSpPr>
          <p:cNvPr id="3" name="Content Placeholder 2">
            <a:extLst>
              <a:ext uri="{FF2B5EF4-FFF2-40B4-BE49-F238E27FC236}">
                <a16:creationId xmlns:a16="http://schemas.microsoft.com/office/drawing/2014/main" id="{858FC03C-91DB-44C4-8EEE-E8ACFF1A1126}"/>
              </a:ext>
            </a:extLst>
          </p:cNvPr>
          <p:cNvSpPr>
            <a:spLocks noGrp="1"/>
          </p:cNvSpPr>
          <p:nvPr>
            <p:ph idx="1"/>
          </p:nvPr>
        </p:nvSpPr>
        <p:spPr>
          <a:xfrm>
            <a:off x="581192" y="1544595"/>
            <a:ext cx="11029615" cy="3713205"/>
          </a:xfrm>
        </p:spPr>
        <p:txBody>
          <a:bodyPr>
            <a:normAutofit/>
          </a:bodyPr>
          <a:lstStyle/>
          <a:p>
            <a:r>
              <a:rPr lang="en-GB" b="1" dirty="0"/>
              <a:t>Solution 1</a:t>
            </a:r>
          </a:p>
          <a:p>
            <a:r>
              <a:rPr lang="en-GB" dirty="0"/>
              <a:t>Fill the 3-gallon jug all the way. </a:t>
            </a:r>
          </a:p>
          <a:p>
            <a:r>
              <a:rPr lang="en-GB" dirty="0"/>
              <a:t>Pour those 3 gallons of water into the 5-gallon jug. </a:t>
            </a:r>
          </a:p>
          <a:p>
            <a:r>
              <a:rPr lang="en-GB" dirty="0"/>
              <a:t>Fill the 3-gallon jug all the way again, and pour as much as it takes to fill the 5-gallon jug (which is 2 gallons). </a:t>
            </a:r>
          </a:p>
          <a:p>
            <a:r>
              <a:rPr lang="en-GB" dirty="0"/>
              <a:t>Now you have 5 gallons in the 5-gallon jug and 1 gallon in the 3-gallon jug.</a:t>
            </a:r>
          </a:p>
          <a:p>
            <a:r>
              <a:rPr lang="en-GB" dirty="0"/>
              <a:t>Empty the 5-gallon jug. </a:t>
            </a:r>
          </a:p>
          <a:p>
            <a:r>
              <a:rPr lang="en-GB" dirty="0"/>
              <a:t>Pour the 1 gallon in the 3-gallon jug into the 5-gallon jug. </a:t>
            </a:r>
          </a:p>
          <a:p>
            <a:r>
              <a:rPr lang="en-GB" dirty="0"/>
              <a:t>Now fill the 3-gallon jug all the way, and pour all 3 gallons into the 5-gallon jug, which, added to the 1 gallon already in there, and leaves you with exactly 4 gallons.</a:t>
            </a:r>
          </a:p>
        </p:txBody>
      </p:sp>
      <p:grpSp>
        <p:nvGrpSpPr>
          <p:cNvPr id="12" name="Group 11"/>
          <p:cNvGrpSpPr/>
          <p:nvPr/>
        </p:nvGrpSpPr>
        <p:grpSpPr>
          <a:xfrm>
            <a:off x="300203" y="5529649"/>
            <a:ext cx="561978" cy="1000120"/>
            <a:chOff x="895347" y="5572128"/>
            <a:chExt cx="561978" cy="1000120"/>
          </a:xfrm>
        </p:grpSpPr>
        <p:sp>
          <p:nvSpPr>
            <p:cNvPr id="4" name="Rectangle 3"/>
            <p:cNvSpPr/>
            <p:nvPr/>
          </p:nvSpPr>
          <p:spPr>
            <a:xfrm>
              <a:off x="895347" y="6372224"/>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 name="Rectangle 4"/>
            <p:cNvSpPr/>
            <p:nvPr/>
          </p:nvSpPr>
          <p:spPr>
            <a:xfrm>
              <a:off x="895350" y="6172200"/>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 name="Rectangle 5"/>
            <p:cNvSpPr/>
            <p:nvPr/>
          </p:nvSpPr>
          <p:spPr>
            <a:xfrm>
              <a:off x="895350" y="5972176"/>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7" name="Rectangle 6"/>
            <p:cNvSpPr/>
            <p:nvPr/>
          </p:nvSpPr>
          <p:spPr>
            <a:xfrm>
              <a:off x="895349" y="5772152"/>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8" name="Rectangle 7"/>
            <p:cNvSpPr/>
            <p:nvPr/>
          </p:nvSpPr>
          <p:spPr>
            <a:xfrm>
              <a:off x="895348" y="5572128"/>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13" name="Group 12"/>
          <p:cNvGrpSpPr/>
          <p:nvPr/>
        </p:nvGrpSpPr>
        <p:grpSpPr>
          <a:xfrm>
            <a:off x="990846" y="5934460"/>
            <a:ext cx="561976" cy="602452"/>
            <a:chOff x="230980" y="5969796"/>
            <a:chExt cx="561976" cy="602452"/>
          </a:xfrm>
        </p:grpSpPr>
        <p:sp>
          <p:nvSpPr>
            <p:cNvPr id="9" name="Rectangle 8"/>
            <p:cNvSpPr/>
            <p:nvPr/>
          </p:nvSpPr>
          <p:spPr>
            <a:xfrm>
              <a:off x="230981"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230981"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1" name="Rectangle 10"/>
            <p:cNvSpPr/>
            <p:nvPr/>
          </p:nvSpPr>
          <p:spPr>
            <a:xfrm>
              <a:off x="230980" y="5969796"/>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14" name="Group 13"/>
          <p:cNvGrpSpPr/>
          <p:nvPr/>
        </p:nvGrpSpPr>
        <p:grpSpPr>
          <a:xfrm>
            <a:off x="1962647" y="5538146"/>
            <a:ext cx="561978" cy="1000120"/>
            <a:chOff x="895347" y="5572128"/>
            <a:chExt cx="561978" cy="1000120"/>
          </a:xfrm>
        </p:grpSpPr>
        <p:sp>
          <p:nvSpPr>
            <p:cNvPr id="15" name="Rectangle 14"/>
            <p:cNvSpPr/>
            <p:nvPr/>
          </p:nvSpPr>
          <p:spPr>
            <a:xfrm>
              <a:off x="895347"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6" name="Rectangle 15"/>
            <p:cNvSpPr/>
            <p:nvPr/>
          </p:nvSpPr>
          <p:spPr>
            <a:xfrm>
              <a:off x="895350"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Rectangle 16"/>
            <p:cNvSpPr/>
            <p:nvPr/>
          </p:nvSpPr>
          <p:spPr>
            <a:xfrm>
              <a:off x="895350" y="5972176"/>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8" name="Rectangle 17"/>
            <p:cNvSpPr/>
            <p:nvPr/>
          </p:nvSpPr>
          <p:spPr>
            <a:xfrm>
              <a:off x="895349" y="5772152"/>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9" name="Rectangle 18"/>
            <p:cNvSpPr/>
            <p:nvPr/>
          </p:nvSpPr>
          <p:spPr>
            <a:xfrm>
              <a:off x="895348" y="5572128"/>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20" name="Group 19"/>
          <p:cNvGrpSpPr/>
          <p:nvPr/>
        </p:nvGrpSpPr>
        <p:grpSpPr>
          <a:xfrm>
            <a:off x="2653289" y="5935813"/>
            <a:ext cx="561976" cy="602452"/>
            <a:chOff x="230980" y="5969796"/>
            <a:chExt cx="561976" cy="602452"/>
          </a:xfrm>
        </p:grpSpPr>
        <p:sp>
          <p:nvSpPr>
            <p:cNvPr id="21" name="Rectangle 20"/>
            <p:cNvSpPr/>
            <p:nvPr/>
          </p:nvSpPr>
          <p:spPr>
            <a:xfrm>
              <a:off x="230981" y="6372224"/>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230981" y="6172200"/>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Rectangle 22"/>
            <p:cNvSpPr/>
            <p:nvPr/>
          </p:nvSpPr>
          <p:spPr>
            <a:xfrm>
              <a:off x="230980" y="5969796"/>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24" name="Group 23"/>
          <p:cNvGrpSpPr/>
          <p:nvPr/>
        </p:nvGrpSpPr>
        <p:grpSpPr>
          <a:xfrm>
            <a:off x="3625262" y="5536792"/>
            <a:ext cx="561978" cy="1000120"/>
            <a:chOff x="895347" y="5572128"/>
            <a:chExt cx="561978" cy="1000120"/>
          </a:xfrm>
        </p:grpSpPr>
        <p:sp>
          <p:nvSpPr>
            <p:cNvPr id="25" name="Rectangle 24"/>
            <p:cNvSpPr/>
            <p:nvPr/>
          </p:nvSpPr>
          <p:spPr>
            <a:xfrm>
              <a:off x="895347"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6" name="Rectangle 25"/>
            <p:cNvSpPr/>
            <p:nvPr/>
          </p:nvSpPr>
          <p:spPr>
            <a:xfrm>
              <a:off x="895350"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Rectangle 26"/>
            <p:cNvSpPr/>
            <p:nvPr/>
          </p:nvSpPr>
          <p:spPr>
            <a:xfrm>
              <a:off x="895350" y="5972176"/>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8" name="Rectangle 27"/>
            <p:cNvSpPr/>
            <p:nvPr/>
          </p:nvSpPr>
          <p:spPr>
            <a:xfrm>
              <a:off x="895349" y="5772152"/>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9" name="Rectangle 28"/>
            <p:cNvSpPr/>
            <p:nvPr/>
          </p:nvSpPr>
          <p:spPr>
            <a:xfrm>
              <a:off x="895348" y="5572128"/>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30" name="Group 29"/>
          <p:cNvGrpSpPr/>
          <p:nvPr/>
        </p:nvGrpSpPr>
        <p:grpSpPr>
          <a:xfrm>
            <a:off x="4315910" y="5935495"/>
            <a:ext cx="561976" cy="602452"/>
            <a:chOff x="230980" y="5969796"/>
            <a:chExt cx="561976" cy="602452"/>
          </a:xfrm>
        </p:grpSpPr>
        <p:sp>
          <p:nvSpPr>
            <p:cNvPr id="31" name="Rectangle 30"/>
            <p:cNvSpPr/>
            <p:nvPr/>
          </p:nvSpPr>
          <p:spPr>
            <a:xfrm>
              <a:off x="230981"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2" name="Rectangle 31"/>
            <p:cNvSpPr/>
            <p:nvPr/>
          </p:nvSpPr>
          <p:spPr>
            <a:xfrm>
              <a:off x="230981"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3" name="Rectangle 32"/>
            <p:cNvSpPr/>
            <p:nvPr/>
          </p:nvSpPr>
          <p:spPr>
            <a:xfrm>
              <a:off x="230980" y="5969796"/>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34" name="Group 33"/>
          <p:cNvGrpSpPr/>
          <p:nvPr/>
        </p:nvGrpSpPr>
        <p:grpSpPr>
          <a:xfrm>
            <a:off x="5287711" y="5536792"/>
            <a:ext cx="561978" cy="1000120"/>
            <a:chOff x="895347" y="5572128"/>
            <a:chExt cx="561978" cy="1000120"/>
          </a:xfrm>
        </p:grpSpPr>
        <p:sp>
          <p:nvSpPr>
            <p:cNvPr id="35" name="Rectangle 34"/>
            <p:cNvSpPr/>
            <p:nvPr/>
          </p:nvSpPr>
          <p:spPr>
            <a:xfrm>
              <a:off x="895347"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6" name="Rectangle 35"/>
            <p:cNvSpPr/>
            <p:nvPr/>
          </p:nvSpPr>
          <p:spPr>
            <a:xfrm>
              <a:off x="895350"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7" name="Rectangle 36"/>
            <p:cNvSpPr/>
            <p:nvPr/>
          </p:nvSpPr>
          <p:spPr>
            <a:xfrm>
              <a:off x="895350" y="5972176"/>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8" name="Rectangle 37"/>
            <p:cNvSpPr/>
            <p:nvPr/>
          </p:nvSpPr>
          <p:spPr>
            <a:xfrm>
              <a:off x="895349" y="5772152"/>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9" name="Rectangle 38"/>
            <p:cNvSpPr/>
            <p:nvPr/>
          </p:nvSpPr>
          <p:spPr>
            <a:xfrm>
              <a:off x="895348" y="5572128"/>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40" name="Group 39"/>
          <p:cNvGrpSpPr/>
          <p:nvPr/>
        </p:nvGrpSpPr>
        <p:grpSpPr>
          <a:xfrm>
            <a:off x="5978358" y="5929697"/>
            <a:ext cx="561976" cy="602452"/>
            <a:chOff x="230980" y="5969796"/>
            <a:chExt cx="561976" cy="602452"/>
          </a:xfrm>
        </p:grpSpPr>
        <p:sp>
          <p:nvSpPr>
            <p:cNvPr id="41" name="Rectangle 40"/>
            <p:cNvSpPr/>
            <p:nvPr/>
          </p:nvSpPr>
          <p:spPr>
            <a:xfrm>
              <a:off x="230981"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Rectangle 41"/>
            <p:cNvSpPr/>
            <p:nvPr/>
          </p:nvSpPr>
          <p:spPr>
            <a:xfrm>
              <a:off x="230981" y="6172200"/>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3" name="Rectangle 42"/>
            <p:cNvSpPr/>
            <p:nvPr/>
          </p:nvSpPr>
          <p:spPr>
            <a:xfrm>
              <a:off x="230980" y="5969796"/>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44" name="Group 43"/>
          <p:cNvGrpSpPr/>
          <p:nvPr/>
        </p:nvGrpSpPr>
        <p:grpSpPr>
          <a:xfrm>
            <a:off x="7239719" y="5529649"/>
            <a:ext cx="561978" cy="1000120"/>
            <a:chOff x="895347" y="5572128"/>
            <a:chExt cx="561978" cy="1000120"/>
          </a:xfrm>
        </p:grpSpPr>
        <p:sp>
          <p:nvSpPr>
            <p:cNvPr id="45" name="Rectangle 44"/>
            <p:cNvSpPr/>
            <p:nvPr/>
          </p:nvSpPr>
          <p:spPr>
            <a:xfrm>
              <a:off x="895347"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6" name="Rectangle 45"/>
            <p:cNvSpPr/>
            <p:nvPr/>
          </p:nvSpPr>
          <p:spPr>
            <a:xfrm>
              <a:off x="895350" y="6172200"/>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Rectangle 46"/>
            <p:cNvSpPr/>
            <p:nvPr/>
          </p:nvSpPr>
          <p:spPr>
            <a:xfrm>
              <a:off x="895350" y="5972176"/>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8" name="Rectangle 47"/>
            <p:cNvSpPr/>
            <p:nvPr/>
          </p:nvSpPr>
          <p:spPr>
            <a:xfrm>
              <a:off x="895349" y="5772152"/>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9" name="Rectangle 48"/>
            <p:cNvSpPr/>
            <p:nvPr/>
          </p:nvSpPr>
          <p:spPr>
            <a:xfrm>
              <a:off x="895348" y="5572128"/>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50" name="Group 49"/>
          <p:cNvGrpSpPr/>
          <p:nvPr/>
        </p:nvGrpSpPr>
        <p:grpSpPr>
          <a:xfrm>
            <a:off x="7930363" y="5923581"/>
            <a:ext cx="561976" cy="602452"/>
            <a:chOff x="230980" y="5969796"/>
            <a:chExt cx="561976" cy="602452"/>
          </a:xfrm>
        </p:grpSpPr>
        <p:sp>
          <p:nvSpPr>
            <p:cNvPr id="51" name="Rectangle 50"/>
            <p:cNvSpPr/>
            <p:nvPr/>
          </p:nvSpPr>
          <p:spPr>
            <a:xfrm>
              <a:off x="230981" y="6372224"/>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2" name="Rectangle 51"/>
            <p:cNvSpPr/>
            <p:nvPr/>
          </p:nvSpPr>
          <p:spPr>
            <a:xfrm>
              <a:off x="230981" y="6172200"/>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3" name="Rectangle 52"/>
            <p:cNvSpPr/>
            <p:nvPr/>
          </p:nvSpPr>
          <p:spPr>
            <a:xfrm>
              <a:off x="230980" y="5969796"/>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54" name="Group 53"/>
          <p:cNvGrpSpPr/>
          <p:nvPr/>
        </p:nvGrpSpPr>
        <p:grpSpPr>
          <a:xfrm>
            <a:off x="8901995" y="5536792"/>
            <a:ext cx="561978" cy="1000120"/>
            <a:chOff x="895347" y="5572128"/>
            <a:chExt cx="561978" cy="1000120"/>
          </a:xfrm>
        </p:grpSpPr>
        <p:sp>
          <p:nvSpPr>
            <p:cNvPr id="55" name="Rectangle 54"/>
            <p:cNvSpPr/>
            <p:nvPr/>
          </p:nvSpPr>
          <p:spPr>
            <a:xfrm>
              <a:off x="895347"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6" name="Rectangle 55"/>
            <p:cNvSpPr/>
            <p:nvPr/>
          </p:nvSpPr>
          <p:spPr>
            <a:xfrm>
              <a:off x="895350" y="6172200"/>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7" name="Rectangle 56"/>
            <p:cNvSpPr/>
            <p:nvPr/>
          </p:nvSpPr>
          <p:spPr>
            <a:xfrm>
              <a:off x="895350" y="5972176"/>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8" name="Rectangle 57"/>
            <p:cNvSpPr/>
            <p:nvPr/>
          </p:nvSpPr>
          <p:spPr>
            <a:xfrm>
              <a:off x="895349" y="5772152"/>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9" name="Rectangle 58"/>
            <p:cNvSpPr/>
            <p:nvPr/>
          </p:nvSpPr>
          <p:spPr>
            <a:xfrm>
              <a:off x="895348" y="5572128"/>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60" name="Group 59"/>
          <p:cNvGrpSpPr/>
          <p:nvPr/>
        </p:nvGrpSpPr>
        <p:grpSpPr>
          <a:xfrm>
            <a:off x="9592638" y="5935494"/>
            <a:ext cx="561976" cy="602452"/>
            <a:chOff x="230980" y="5969796"/>
            <a:chExt cx="561976" cy="602452"/>
          </a:xfrm>
        </p:grpSpPr>
        <p:sp>
          <p:nvSpPr>
            <p:cNvPr id="61" name="Rectangle 60"/>
            <p:cNvSpPr/>
            <p:nvPr/>
          </p:nvSpPr>
          <p:spPr>
            <a:xfrm>
              <a:off x="230981"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2" name="Rectangle 61"/>
            <p:cNvSpPr/>
            <p:nvPr/>
          </p:nvSpPr>
          <p:spPr>
            <a:xfrm>
              <a:off x="230981"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3" name="Rectangle 62"/>
            <p:cNvSpPr/>
            <p:nvPr/>
          </p:nvSpPr>
          <p:spPr>
            <a:xfrm>
              <a:off x="230980" y="5969796"/>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64" name="Group 63"/>
          <p:cNvGrpSpPr/>
          <p:nvPr/>
        </p:nvGrpSpPr>
        <p:grpSpPr>
          <a:xfrm>
            <a:off x="10465599" y="5536792"/>
            <a:ext cx="561978" cy="1000120"/>
            <a:chOff x="895347" y="5572128"/>
            <a:chExt cx="561978" cy="1000120"/>
          </a:xfrm>
        </p:grpSpPr>
        <p:sp>
          <p:nvSpPr>
            <p:cNvPr id="65" name="Rectangle 64"/>
            <p:cNvSpPr/>
            <p:nvPr/>
          </p:nvSpPr>
          <p:spPr>
            <a:xfrm>
              <a:off x="895347"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6" name="Rectangle 65"/>
            <p:cNvSpPr/>
            <p:nvPr/>
          </p:nvSpPr>
          <p:spPr>
            <a:xfrm>
              <a:off x="895350"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7" name="Rectangle 66"/>
            <p:cNvSpPr/>
            <p:nvPr/>
          </p:nvSpPr>
          <p:spPr>
            <a:xfrm>
              <a:off x="895350" y="5972176"/>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8" name="Rectangle 67"/>
            <p:cNvSpPr/>
            <p:nvPr/>
          </p:nvSpPr>
          <p:spPr>
            <a:xfrm>
              <a:off x="895349" y="5772152"/>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9" name="Rectangle 68"/>
            <p:cNvSpPr/>
            <p:nvPr/>
          </p:nvSpPr>
          <p:spPr>
            <a:xfrm>
              <a:off x="895348" y="5572128"/>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70" name="Group 69"/>
          <p:cNvGrpSpPr/>
          <p:nvPr/>
        </p:nvGrpSpPr>
        <p:grpSpPr>
          <a:xfrm>
            <a:off x="11156241" y="5934460"/>
            <a:ext cx="561976" cy="602452"/>
            <a:chOff x="230980" y="5969796"/>
            <a:chExt cx="561976" cy="602452"/>
          </a:xfrm>
        </p:grpSpPr>
        <p:sp>
          <p:nvSpPr>
            <p:cNvPr id="71" name="Rectangle 70"/>
            <p:cNvSpPr/>
            <p:nvPr/>
          </p:nvSpPr>
          <p:spPr>
            <a:xfrm>
              <a:off x="230981" y="6372224"/>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72" name="Rectangle 71"/>
            <p:cNvSpPr/>
            <p:nvPr/>
          </p:nvSpPr>
          <p:spPr>
            <a:xfrm>
              <a:off x="230981" y="6172200"/>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73" name="Rectangle 72"/>
            <p:cNvSpPr/>
            <p:nvPr/>
          </p:nvSpPr>
          <p:spPr>
            <a:xfrm>
              <a:off x="230980" y="5969796"/>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sp>
        <p:nvSpPr>
          <p:cNvPr id="74" name="Down Arrow 73"/>
          <p:cNvSpPr/>
          <p:nvPr/>
        </p:nvSpPr>
        <p:spPr>
          <a:xfrm>
            <a:off x="1210868" y="5529649"/>
            <a:ext cx="121929" cy="307179"/>
          </a:xfrm>
          <a:prstGeom prst="downArrow">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76" name="U-Turn Arrow 75"/>
          <p:cNvSpPr/>
          <p:nvPr/>
        </p:nvSpPr>
        <p:spPr>
          <a:xfrm flipH="1">
            <a:off x="2182305" y="5306655"/>
            <a:ext cx="781177" cy="262959"/>
          </a:xfrm>
          <a:prstGeom prst="uturnArrow">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solidFill>
                <a:schemeClr val="tx1"/>
              </a:solidFill>
            </a:endParaRPr>
          </a:p>
        </p:txBody>
      </p:sp>
      <p:sp>
        <p:nvSpPr>
          <p:cNvPr id="77" name="Down Arrow 76"/>
          <p:cNvSpPr/>
          <p:nvPr/>
        </p:nvSpPr>
        <p:spPr>
          <a:xfrm>
            <a:off x="4535932" y="5470394"/>
            <a:ext cx="121929" cy="307179"/>
          </a:xfrm>
          <a:prstGeom prst="downArrow">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78" name="U-Turn Arrow 77"/>
          <p:cNvSpPr/>
          <p:nvPr/>
        </p:nvSpPr>
        <p:spPr>
          <a:xfrm flipH="1">
            <a:off x="5502302" y="5305212"/>
            <a:ext cx="781177" cy="262959"/>
          </a:xfrm>
          <a:prstGeom prst="uturnArrow">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solidFill>
                <a:schemeClr val="tx1"/>
              </a:solidFill>
            </a:endParaRPr>
          </a:p>
        </p:txBody>
      </p:sp>
      <p:sp>
        <p:nvSpPr>
          <p:cNvPr id="79" name="U-Turn Arrow 78"/>
          <p:cNvSpPr/>
          <p:nvPr/>
        </p:nvSpPr>
        <p:spPr>
          <a:xfrm flipH="1">
            <a:off x="7434196" y="5254778"/>
            <a:ext cx="781177" cy="262959"/>
          </a:xfrm>
          <a:prstGeom prst="uturnArrow">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solidFill>
                <a:schemeClr val="tx1"/>
              </a:solidFill>
            </a:endParaRPr>
          </a:p>
        </p:txBody>
      </p:sp>
      <p:sp>
        <p:nvSpPr>
          <p:cNvPr id="80" name="Down Arrow 79"/>
          <p:cNvSpPr/>
          <p:nvPr/>
        </p:nvSpPr>
        <p:spPr>
          <a:xfrm>
            <a:off x="9812660" y="5434673"/>
            <a:ext cx="121929" cy="307179"/>
          </a:xfrm>
          <a:prstGeom prst="downArrow">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81" name="U-Turn Arrow 80"/>
          <p:cNvSpPr/>
          <p:nvPr/>
        </p:nvSpPr>
        <p:spPr>
          <a:xfrm flipH="1">
            <a:off x="10707547" y="5286245"/>
            <a:ext cx="781177" cy="262959"/>
          </a:xfrm>
          <a:prstGeom prst="uturnArrow">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639434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03A16-9705-4799-83A1-908F178210D6}"/>
              </a:ext>
            </a:extLst>
          </p:cNvPr>
          <p:cNvSpPr>
            <a:spLocks noGrp="1"/>
          </p:cNvSpPr>
          <p:nvPr>
            <p:ph type="title"/>
          </p:nvPr>
        </p:nvSpPr>
        <p:spPr/>
        <p:txBody>
          <a:bodyPr/>
          <a:lstStyle/>
          <a:p>
            <a:r>
              <a:rPr lang="en-GB" dirty="0"/>
              <a:t>Die Hard Jug Problem</a:t>
            </a:r>
          </a:p>
        </p:txBody>
      </p:sp>
      <p:sp>
        <p:nvSpPr>
          <p:cNvPr id="3" name="Content Placeholder 2">
            <a:extLst>
              <a:ext uri="{FF2B5EF4-FFF2-40B4-BE49-F238E27FC236}">
                <a16:creationId xmlns:a16="http://schemas.microsoft.com/office/drawing/2014/main" id="{858FC03C-91DB-44C4-8EEE-E8ACFF1A1126}"/>
              </a:ext>
            </a:extLst>
          </p:cNvPr>
          <p:cNvSpPr>
            <a:spLocks noGrp="1"/>
          </p:cNvSpPr>
          <p:nvPr>
            <p:ph idx="1"/>
          </p:nvPr>
        </p:nvSpPr>
        <p:spPr>
          <a:xfrm>
            <a:off x="581192" y="1544596"/>
            <a:ext cx="11029615" cy="3239165"/>
          </a:xfrm>
        </p:spPr>
        <p:txBody>
          <a:bodyPr/>
          <a:lstStyle/>
          <a:p>
            <a:r>
              <a:rPr lang="en-GB" b="1" dirty="0"/>
              <a:t>Solution 2</a:t>
            </a:r>
          </a:p>
          <a:p>
            <a:r>
              <a:rPr lang="en-GB" dirty="0"/>
              <a:t>Fill the 5-gallon jug all the way. Pour water into the 3 gallon jug until it is full. </a:t>
            </a:r>
          </a:p>
          <a:p>
            <a:r>
              <a:rPr lang="en-GB" dirty="0"/>
              <a:t>Now you have 2 gallons in the 5-gallon jug and a full 3 gallons in the 3-gallon jug. </a:t>
            </a:r>
          </a:p>
          <a:p>
            <a:r>
              <a:rPr lang="en-GB" dirty="0"/>
              <a:t>Empty the 3-gallon jug. </a:t>
            </a:r>
          </a:p>
          <a:p>
            <a:r>
              <a:rPr lang="en-GB" dirty="0"/>
              <a:t>Pour the 2 gallons of water still in the 5-gallon jug into the 3-gallon jug. </a:t>
            </a:r>
          </a:p>
          <a:p>
            <a:r>
              <a:rPr lang="en-GB" dirty="0"/>
              <a:t>Now the 3-gallon jug has 2 gallons of water in it, and more importantly, 1 gallon of empty space. </a:t>
            </a:r>
          </a:p>
          <a:p>
            <a:r>
              <a:rPr lang="en-GB" dirty="0"/>
              <a:t>Fill up the 5 gallon jug all the way, and then pour water out of the 5-gallon jug into the 3-gallon jug until the 3-gallon jug is full.  This leaves exactly 4 gallons in the 5-gallon jug.</a:t>
            </a:r>
          </a:p>
        </p:txBody>
      </p:sp>
      <p:grpSp>
        <p:nvGrpSpPr>
          <p:cNvPr id="4" name="Group 3"/>
          <p:cNvGrpSpPr/>
          <p:nvPr/>
        </p:nvGrpSpPr>
        <p:grpSpPr>
          <a:xfrm>
            <a:off x="894231" y="5490497"/>
            <a:ext cx="561978" cy="1000120"/>
            <a:chOff x="895347" y="5572128"/>
            <a:chExt cx="561978" cy="1000120"/>
          </a:xfrm>
        </p:grpSpPr>
        <p:sp>
          <p:nvSpPr>
            <p:cNvPr id="5" name="Rectangle 4"/>
            <p:cNvSpPr/>
            <p:nvPr/>
          </p:nvSpPr>
          <p:spPr>
            <a:xfrm>
              <a:off x="895347"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 name="Rectangle 5"/>
            <p:cNvSpPr/>
            <p:nvPr/>
          </p:nvSpPr>
          <p:spPr>
            <a:xfrm>
              <a:off x="895350"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7" name="Rectangle 6"/>
            <p:cNvSpPr/>
            <p:nvPr/>
          </p:nvSpPr>
          <p:spPr>
            <a:xfrm>
              <a:off x="895350" y="5972176"/>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8" name="Rectangle 7"/>
            <p:cNvSpPr/>
            <p:nvPr/>
          </p:nvSpPr>
          <p:spPr>
            <a:xfrm>
              <a:off x="895349" y="5772152"/>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9" name="Rectangle 8"/>
            <p:cNvSpPr/>
            <p:nvPr/>
          </p:nvSpPr>
          <p:spPr>
            <a:xfrm>
              <a:off x="895348" y="5572128"/>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10" name="Group 9"/>
          <p:cNvGrpSpPr/>
          <p:nvPr/>
        </p:nvGrpSpPr>
        <p:grpSpPr>
          <a:xfrm>
            <a:off x="1584874" y="5895308"/>
            <a:ext cx="561976" cy="602452"/>
            <a:chOff x="230980" y="5969796"/>
            <a:chExt cx="561976" cy="602452"/>
          </a:xfrm>
        </p:grpSpPr>
        <p:sp>
          <p:nvSpPr>
            <p:cNvPr id="11" name="Rectangle 10"/>
            <p:cNvSpPr/>
            <p:nvPr/>
          </p:nvSpPr>
          <p:spPr>
            <a:xfrm>
              <a:off x="230981" y="6372224"/>
              <a:ext cx="561975" cy="200024"/>
            </a:xfrm>
            <a:prstGeom prst="rect">
              <a:avLst/>
            </a:prstGeom>
            <a:no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 name="Rectangle 11"/>
            <p:cNvSpPr/>
            <p:nvPr/>
          </p:nvSpPr>
          <p:spPr>
            <a:xfrm>
              <a:off x="230981" y="6172200"/>
              <a:ext cx="561975" cy="200024"/>
            </a:xfrm>
            <a:prstGeom prst="rect">
              <a:avLst/>
            </a:prstGeom>
            <a:no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Rectangle 12"/>
            <p:cNvSpPr/>
            <p:nvPr/>
          </p:nvSpPr>
          <p:spPr>
            <a:xfrm>
              <a:off x="230980" y="5969796"/>
              <a:ext cx="561975" cy="200024"/>
            </a:xfrm>
            <a:prstGeom prst="rect">
              <a:avLst/>
            </a:prstGeom>
            <a:no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14" name="Group 13"/>
          <p:cNvGrpSpPr/>
          <p:nvPr/>
        </p:nvGrpSpPr>
        <p:grpSpPr>
          <a:xfrm>
            <a:off x="2556675" y="5498994"/>
            <a:ext cx="561978" cy="1000120"/>
            <a:chOff x="895347" y="5572128"/>
            <a:chExt cx="561978" cy="1000120"/>
          </a:xfrm>
        </p:grpSpPr>
        <p:sp>
          <p:nvSpPr>
            <p:cNvPr id="15" name="Rectangle 14"/>
            <p:cNvSpPr/>
            <p:nvPr/>
          </p:nvSpPr>
          <p:spPr>
            <a:xfrm>
              <a:off x="895347"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6" name="Rectangle 15"/>
            <p:cNvSpPr/>
            <p:nvPr/>
          </p:nvSpPr>
          <p:spPr>
            <a:xfrm>
              <a:off x="895350"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Rectangle 16"/>
            <p:cNvSpPr/>
            <p:nvPr/>
          </p:nvSpPr>
          <p:spPr>
            <a:xfrm>
              <a:off x="895350" y="5972176"/>
              <a:ext cx="561975" cy="200024"/>
            </a:xfrm>
            <a:prstGeom prst="rect">
              <a:avLst/>
            </a:prstGeom>
            <a:no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8" name="Rectangle 17"/>
            <p:cNvSpPr/>
            <p:nvPr/>
          </p:nvSpPr>
          <p:spPr>
            <a:xfrm>
              <a:off x="895349" y="5772152"/>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9" name="Rectangle 18"/>
            <p:cNvSpPr/>
            <p:nvPr/>
          </p:nvSpPr>
          <p:spPr>
            <a:xfrm>
              <a:off x="895348" y="5572128"/>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20" name="Group 19"/>
          <p:cNvGrpSpPr/>
          <p:nvPr/>
        </p:nvGrpSpPr>
        <p:grpSpPr>
          <a:xfrm>
            <a:off x="3247317" y="5896661"/>
            <a:ext cx="561976" cy="602452"/>
            <a:chOff x="230980" y="5969796"/>
            <a:chExt cx="561976" cy="602452"/>
          </a:xfrm>
          <a:solidFill>
            <a:srgbClr val="00B0F0"/>
          </a:solidFill>
        </p:grpSpPr>
        <p:sp>
          <p:nvSpPr>
            <p:cNvPr id="21" name="Rectangle 20"/>
            <p:cNvSpPr/>
            <p:nvPr/>
          </p:nvSpPr>
          <p:spPr>
            <a:xfrm>
              <a:off x="230981" y="6372224"/>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230981" y="6172200"/>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Rectangle 22"/>
            <p:cNvSpPr/>
            <p:nvPr/>
          </p:nvSpPr>
          <p:spPr>
            <a:xfrm>
              <a:off x="230980" y="5969796"/>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24" name="Group 23"/>
          <p:cNvGrpSpPr/>
          <p:nvPr/>
        </p:nvGrpSpPr>
        <p:grpSpPr>
          <a:xfrm>
            <a:off x="4219290" y="5497640"/>
            <a:ext cx="561978" cy="1000120"/>
            <a:chOff x="895347" y="5572128"/>
            <a:chExt cx="561978" cy="1000120"/>
          </a:xfrm>
        </p:grpSpPr>
        <p:sp>
          <p:nvSpPr>
            <p:cNvPr id="25" name="Rectangle 24"/>
            <p:cNvSpPr/>
            <p:nvPr/>
          </p:nvSpPr>
          <p:spPr>
            <a:xfrm>
              <a:off x="895347"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6" name="Rectangle 25"/>
            <p:cNvSpPr/>
            <p:nvPr/>
          </p:nvSpPr>
          <p:spPr>
            <a:xfrm>
              <a:off x="895350"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Rectangle 26"/>
            <p:cNvSpPr/>
            <p:nvPr/>
          </p:nvSpPr>
          <p:spPr>
            <a:xfrm>
              <a:off x="895350" y="5972176"/>
              <a:ext cx="561975" cy="200024"/>
            </a:xfrm>
            <a:prstGeom prst="rect">
              <a:avLst/>
            </a:prstGeom>
            <a:no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8" name="Rectangle 27"/>
            <p:cNvSpPr/>
            <p:nvPr/>
          </p:nvSpPr>
          <p:spPr>
            <a:xfrm>
              <a:off x="895349" y="5772152"/>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9" name="Rectangle 28"/>
            <p:cNvSpPr/>
            <p:nvPr/>
          </p:nvSpPr>
          <p:spPr>
            <a:xfrm>
              <a:off x="895348" y="5572128"/>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30" name="Group 29"/>
          <p:cNvGrpSpPr/>
          <p:nvPr/>
        </p:nvGrpSpPr>
        <p:grpSpPr>
          <a:xfrm>
            <a:off x="4909938" y="5896343"/>
            <a:ext cx="561976" cy="602452"/>
            <a:chOff x="230980" y="5969796"/>
            <a:chExt cx="561976" cy="602452"/>
          </a:xfrm>
          <a:noFill/>
        </p:grpSpPr>
        <p:sp>
          <p:nvSpPr>
            <p:cNvPr id="31" name="Rectangle 30"/>
            <p:cNvSpPr/>
            <p:nvPr/>
          </p:nvSpPr>
          <p:spPr>
            <a:xfrm>
              <a:off x="230981" y="6372224"/>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2" name="Rectangle 31"/>
            <p:cNvSpPr/>
            <p:nvPr/>
          </p:nvSpPr>
          <p:spPr>
            <a:xfrm>
              <a:off x="230981" y="6172200"/>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3" name="Rectangle 32"/>
            <p:cNvSpPr/>
            <p:nvPr/>
          </p:nvSpPr>
          <p:spPr>
            <a:xfrm>
              <a:off x="230980" y="5969796"/>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34" name="Group 33"/>
          <p:cNvGrpSpPr/>
          <p:nvPr/>
        </p:nvGrpSpPr>
        <p:grpSpPr>
          <a:xfrm>
            <a:off x="5881739" y="5497640"/>
            <a:ext cx="561978" cy="1000120"/>
            <a:chOff x="895347" y="5572128"/>
            <a:chExt cx="561978" cy="1000120"/>
          </a:xfrm>
          <a:noFill/>
        </p:grpSpPr>
        <p:sp>
          <p:nvSpPr>
            <p:cNvPr id="35" name="Rectangle 34"/>
            <p:cNvSpPr/>
            <p:nvPr/>
          </p:nvSpPr>
          <p:spPr>
            <a:xfrm>
              <a:off x="895347" y="6372224"/>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6" name="Rectangle 35"/>
            <p:cNvSpPr/>
            <p:nvPr/>
          </p:nvSpPr>
          <p:spPr>
            <a:xfrm>
              <a:off x="895350" y="6172200"/>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7" name="Rectangle 36"/>
            <p:cNvSpPr/>
            <p:nvPr/>
          </p:nvSpPr>
          <p:spPr>
            <a:xfrm>
              <a:off x="895350" y="5972176"/>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8" name="Rectangle 37"/>
            <p:cNvSpPr/>
            <p:nvPr/>
          </p:nvSpPr>
          <p:spPr>
            <a:xfrm>
              <a:off x="895349" y="5772152"/>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9" name="Rectangle 38"/>
            <p:cNvSpPr/>
            <p:nvPr/>
          </p:nvSpPr>
          <p:spPr>
            <a:xfrm>
              <a:off x="895348" y="5572128"/>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40" name="Group 39"/>
          <p:cNvGrpSpPr/>
          <p:nvPr/>
        </p:nvGrpSpPr>
        <p:grpSpPr>
          <a:xfrm>
            <a:off x="6572386" y="5890545"/>
            <a:ext cx="561976" cy="602452"/>
            <a:chOff x="230980" y="5969796"/>
            <a:chExt cx="561976" cy="602452"/>
          </a:xfrm>
        </p:grpSpPr>
        <p:sp>
          <p:nvSpPr>
            <p:cNvPr id="41" name="Rectangle 40"/>
            <p:cNvSpPr/>
            <p:nvPr/>
          </p:nvSpPr>
          <p:spPr>
            <a:xfrm>
              <a:off x="230981"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Rectangle 41"/>
            <p:cNvSpPr/>
            <p:nvPr/>
          </p:nvSpPr>
          <p:spPr>
            <a:xfrm>
              <a:off x="230981"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3" name="Rectangle 42"/>
            <p:cNvSpPr/>
            <p:nvPr/>
          </p:nvSpPr>
          <p:spPr>
            <a:xfrm>
              <a:off x="230980" y="5969796"/>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44" name="Group 43"/>
          <p:cNvGrpSpPr/>
          <p:nvPr/>
        </p:nvGrpSpPr>
        <p:grpSpPr>
          <a:xfrm>
            <a:off x="7833747" y="5490497"/>
            <a:ext cx="561978" cy="1000120"/>
            <a:chOff x="895347" y="5572128"/>
            <a:chExt cx="561978" cy="1000120"/>
          </a:xfrm>
          <a:solidFill>
            <a:srgbClr val="00B0F0"/>
          </a:solidFill>
        </p:grpSpPr>
        <p:sp>
          <p:nvSpPr>
            <p:cNvPr id="45" name="Rectangle 44"/>
            <p:cNvSpPr/>
            <p:nvPr/>
          </p:nvSpPr>
          <p:spPr>
            <a:xfrm>
              <a:off x="895347" y="6372224"/>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6" name="Rectangle 45"/>
            <p:cNvSpPr/>
            <p:nvPr/>
          </p:nvSpPr>
          <p:spPr>
            <a:xfrm>
              <a:off x="895350" y="6172200"/>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Rectangle 46"/>
            <p:cNvSpPr/>
            <p:nvPr/>
          </p:nvSpPr>
          <p:spPr>
            <a:xfrm>
              <a:off x="895350" y="5972176"/>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8" name="Rectangle 47"/>
            <p:cNvSpPr/>
            <p:nvPr/>
          </p:nvSpPr>
          <p:spPr>
            <a:xfrm>
              <a:off x="895349" y="5772152"/>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9" name="Rectangle 48"/>
            <p:cNvSpPr/>
            <p:nvPr/>
          </p:nvSpPr>
          <p:spPr>
            <a:xfrm>
              <a:off x="895348" y="5572128"/>
              <a:ext cx="561975" cy="200024"/>
            </a:xfrm>
            <a:prstGeom prst="rect">
              <a:avLst/>
            </a:prstGeom>
            <a:grp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50" name="Group 49"/>
          <p:cNvGrpSpPr/>
          <p:nvPr/>
        </p:nvGrpSpPr>
        <p:grpSpPr>
          <a:xfrm>
            <a:off x="8524391" y="5884429"/>
            <a:ext cx="561976" cy="602452"/>
            <a:chOff x="230980" y="5969796"/>
            <a:chExt cx="561976" cy="602452"/>
          </a:xfrm>
        </p:grpSpPr>
        <p:sp>
          <p:nvSpPr>
            <p:cNvPr id="51" name="Rectangle 50"/>
            <p:cNvSpPr/>
            <p:nvPr/>
          </p:nvSpPr>
          <p:spPr>
            <a:xfrm>
              <a:off x="230981"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2" name="Rectangle 51"/>
            <p:cNvSpPr/>
            <p:nvPr/>
          </p:nvSpPr>
          <p:spPr>
            <a:xfrm>
              <a:off x="230981"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3" name="Rectangle 52"/>
            <p:cNvSpPr/>
            <p:nvPr/>
          </p:nvSpPr>
          <p:spPr>
            <a:xfrm>
              <a:off x="230980" y="5969796"/>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54" name="Group 53"/>
          <p:cNvGrpSpPr/>
          <p:nvPr/>
        </p:nvGrpSpPr>
        <p:grpSpPr>
          <a:xfrm>
            <a:off x="9496023" y="5497640"/>
            <a:ext cx="561978" cy="1000120"/>
            <a:chOff x="895347" y="5572128"/>
            <a:chExt cx="561978" cy="1000120"/>
          </a:xfrm>
        </p:grpSpPr>
        <p:sp>
          <p:nvSpPr>
            <p:cNvPr id="55" name="Rectangle 54"/>
            <p:cNvSpPr/>
            <p:nvPr/>
          </p:nvSpPr>
          <p:spPr>
            <a:xfrm>
              <a:off x="895347"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6" name="Rectangle 55"/>
            <p:cNvSpPr/>
            <p:nvPr/>
          </p:nvSpPr>
          <p:spPr>
            <a:xfrm>
              <a:off x="895350"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7" name="Rectangle 56"/>
            <p:cNvSpPr/>
            <p:nvPr/>
          </p:nvSpPr>
          <p:spPr>
            <a:xfrm>
              <a:off x="895350" y="5972176"/>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8" name="Rectangle 57"/>
            <p:cNvSpPr/>
            <p:nvPr/>
          </p:nvSpPr>
          <p:spPr>
            <a:xfrm>
              <a:off x="895349" y="5772152"/>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9" name="Rectangle 58"/>
            <p:cNvSpPr/>
            <p:nvPr/>
          </p:nvSpPr>
          <p:spPr>
            <a:xfrm>
              <a:off x="895348" y="5572128"/>
              <a:ext cx="561975" cy="200024"/>
            </a:xfrm>
            <a:prstGeom prst="rect">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grpSp>
        <p:nvGrpSpPr>
          <p:cNvPr id="60" name="Group 59"/>
          <p:cNvGrpSpPr/>
          <p:nvPr/>
        </p:nvGrpSpPr>
        <p:grpSpPr>
          <a:xfrm>
            <a:off x="10186666" y="5896342"/>
            <a:ext cx="561976" cy="602452"/>
            <a:chOff x="230980" y="5969796"/>
            <a:chExt cx="561976" cy="602452"/>
          </a:xfrm>
        </p:grpSpPr>
        <p:sp>
          <p:nvSpPr>
            <p:cNvPr id="61" name="Rectangle 60"/>
            <p:cNvSpPr/>
            <p:nvPr/>
          </p:nvSpPr>
          <p:spPr>
            <a:xfrm>
              <a:off x="230981" y="6372224"/>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2" name="Rectangle 61"/>
            <p:cNvSpPr/>
            <p:nvPr/>
          </p:nvSpPr>
          <p:spPr>
            <a:xfrm>
              <a:off x="230981" y="6172200"/>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3" name="Rectangle 62"/>
            <p:cNvSpPr/>
            <p:nvPr/>
          </p:nvSpPr>
          <p:spPr>
            <a:xfrm>
              <a:off x="230980" y="5969796"/>
              <a:ext cx="561975" cy="200024"/>
            </a:xfrm>
            <a:prstGeom prst="rect">
              <a:avLst/>
            </a:prstGeom>
            <a:solidFill>
              <a:srgbClr val="00B0F0"/>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grpSp>
      <p:sp>
        <p:nvSpPr>
          <p:cNvPr id="74" name="Down Arrow 73"/>
          <p:cNvSpPr/>
          <p:nvPr/>
        </p:nvSpPr>
        <p:spPr>
          <a:xfrm>
            <a:off x="1114253" y="5090449"/>
            <a:ext cx="121929" cy="307179"/>
          </a:xfrm>
          <a:prstGeom prst="downArrow">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75" name="U-Turn Arrow 74"/>
          <p:cNvSpPr/>
          <p:nvPr/>
        </p:nvSpPr>
        <p:spPr>
          <a:xfrm>
            <a:off x="2776333" y="5176385"/>
            <a:ext cx="781177" cy="254858"/>
          </a:xfrm>
          <a:prstGeom prst="uturnArrow">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solidFill>
                <a:schemeClr val="tx1"/>
              </a:solidFill>
            </a:endParaRPr>
          </a:p>
        </p:txBody>
      </p:sp>
      <p:sp>
        <p:nvSpPr>
          <p:cNvPr id="77" name="U-Turn Arrow 76"/>
          <p:cNvSpPr/>
          <p:nvPr/>
        </p:nvSpPr>
        <p:spPr>
          <a:xfrm>
            <a:off x="6152230" y="5209201"/>
            <a:ext cx="781177" cy="249926"/>
          </a:xfrm>
          <a:prstGeom prst="uturnArrow">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solidFill>
                <a:schemeClr val="tx1"/>
              </a:solidFill>
            </a:endParaRPr>
          </a:p>
        </p:txBody>
      </p:sp>
      <p:sp>
        <p:nvSpPr>
          <p:cNvPr id="80" name="U-Turn Arrow 79"/>
          <p:cNvSpPr/>
          <p:nvPr/>
        </p:nvSpPr>
        <p:spPr>
          <a:xfrm>
            <a:off x="9686476" y="5188900"/>
            <a:ext cx="781177" cy="262959"/>
          </a:xfrm>
          <a:prstGeom prst="uturnArrow">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solidFill>
                <a:schemeClr val="tx1"/>
              </a:solidFill>
            </a:endParaRPr>
          </a:p>
        </p:txBody>
      </p:sp>
      <p:sp>
        <p:nvSpPr>
          <p:cNvPr id="81" name="Down Arrow 80"/>
          <p:cNvSpPr/>
          <p:nvPr/>
        </p:nvSpPr>
        <p:spPr>
          <a:xfrm>
            <a:off x="8088697" y="5055611"/>
            <a:ext cx="121929" cy="307179"/>
          </a:xfrm>
          <a:prstGeom prst="downArrow">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330138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6AA37-A9DC-4F5E-8553-49328FE6F260}"/>
              </a:ext>
            </a:extLst>
          </p:cNvPr>
          <p:cNvSpPr>
            <a:spLocks noGrp="1"/>
          </p:cNvSpPr>
          <p:nvPr>
            <p:ph type="title"/>
          </p:nvPr>
        </p:nvSpPr>
        <p:spPr/>
        <p:txBody>
          <a:bodyPr/>
          <a:lstStyle/>
          <a:p>
            <a:r>
              <a:rPr lang="en-GB" dirty="0"/>
              <a:t>Crossing the river problem</a:t>
            </a:r>
          </a:p>
        </p:txBody>
      </p:sp>
      <p:sp>
        <p:nvSpPr>
          <p:cNvPr id="3" name="Content Placeholder 2">
            <a:extLst>
              <a:ext uri="{FF2B5EF4-FFF2-40B4-BE49-F238E27FC236}">
                <a16:creationId xmlns:a16="http://schemas.microsoft.com/office/drawing/2014/main" id="{898FE7EB-5F11-4501-8E6D-189CE767D18D}"/>
              </a:ext>
            </a:extLst>
          </p:cNvPr>
          <p:cNvSpPr>
            <a:spLocks noGrp="1"/>
          </p:cNvSpPr>
          <p:nvPr>
            <p:ph idx="1"/>
          </p:nvPr>
        </p:nvSpPr>
        <p:spPr/>
        <p:txBody>
          <a:bodyPr/>
          <a:lstStyle/>
          <a:p>
            <a:r>
              <a:rPr lang="en-GB" dirty="0"/>
              <a:t>A farmer is on her way to the local village with her sheepdog, Mist, who goes with her everywhere. To get to the village she has to cross a fast-flowing river. An inventor living on the village side of the river has created a contraption to make it easier to get across. It consists of a rope and pulleys, with a seat hanging from the rope just big enough for one person. The locals have agreed to always leave the seat at the village side where the inventor lives so that it is easy for her to pack it away each evening: after all she is not charging anyone to use it. When she gets to the river the farmer pulls the seat across from the far side using the rope. She gets in, hugging Mist, then pulls herself across and continues into the village. </a:t>
            </a:r>
          </a:p>
          <a:p>
            <a:r>
              <a:rPr lang="en-GB" dirty="0"/>
              <a:t>On one particular day she buys a new hen and a sack of corn. Returning home later in the day she arrives back at the ravine, and quickly realises she has a problem. She can only carry one thing across with her as she crosses using the seat. She will have to make several trips. The trouble is, if she leaves the hen and the corn alone on either side, the hen will eat the corn. Similarly if she leaves Mist and the hen together on one side the dog will worry the hen and may mean it stops laying eggs. Mist doesn’t eat corn so it will come to no harm if left with him.</a:t>
            </a:r>
          </a:p>
          <a:p>
            <a:r>
              <a:rPr lang="en-GB" dirty="0"/>
              <a:t>Write down the series of steps (the algorithm in computer science jargon) that she must take to get everything across so she can continue on her way.</a:t>
            </a:r>
          </a:p>
          <a:p>
            <a:endParaRPr lang="en-GB" dirty="0"/>
          </a:p>
        </p:txBody>
      </p:sp>
    </p:spTree>
    <p:extLst>
      <p:ext uri="{BB962C8B-B14F-4D97-AF65-F5344CB8AC3E}">
        <p14:creationId xmlns:p14="http://schemas.microsoft.com/office/powerpoint/2010/main" val="4583277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57C6B-83F0-42D0-8645-155E11A14D27}"/>
              </a:ext>
            </a:extLst>
          </p:cNvPr>
          <p:cNvSpPr>
            <a:spLocks noGrp="1"/>
          </p:cNvSpPr>
          <p:nvPr>
            <p:ph type="title"/>
          </p:nvPr>
        </p:nvSpPr>
        <p:spPr/>
        <p:txBody>
          <a:bodyPr/>
          <a:lstStyle/>
          <a:p>
            <a:r>
              <a:rPr lang="en-GB" dirty="0"/>
              <a:t>Crossing the river problem</a:t>
            </a:r>
          </a:p>
        </p:txBody>
      </p:sp>
      <p:sp>
        <p:nvSpPr>
          <p:cNvPr id="3" name="Content Placeholder 2">
            <a:extLst>
              <a:ext uri="{FF2B5EF4-FFF2-40B4-BE49-F238E27FC236}">
                <a16:creationId xmlns:a16="http://schemas.microsoft.com/office/drawing/2014/main" id="{510D01D1-2CED-4104-93B7-B946FCBB5FEA}"/>
              </a:ext>
            </a:extLst>
          </p:cNvPr>
          <p:cNvSpPr>
            <a:spLocks noGrp="1"/>
          </p:cNvSpPr>
          <p:nvPr>
            <p:ph idx="1"/>
          </p:nvPr>
        </p:nvSpPr>
        <p:spPr>
          <a:xfrm>
            <a:off x="581192" y="1544596"/>
            <a:ext cx="11029615" cy="5161004"/>
          </a:xfrm>
        </p:spPr>
        <p:txBody>
          <a:bodyPr>
            <a:normAutofit/>
          </a:bodyPr>
          <a:lstStyle/>
          <a:p>
            <a:r>
              <a:rPr lang="en-GB" dirty="0"/>
              <a:t>Here is one possible answer, there is another efficient solution that is similar.</a:t>
            </a:r>
          </a:p>
          <a:p>
            <a:r>
              <a:rPr lang="en-GB" dirty="0"/>
              <a:t>1) Farmer travels across with the hen (Dog left with Corn but that is okay).</a:t>
            </a:r>
          </a:p>
          <a:p>
            <a:r>
              <a:rPr lang="en-GB" dirty="0"/>
              <a:t>2) Farmer returns.</a:t>
            </a:r>
          </a:p>
          <a:p>
            <a:r>
              <a:rPr lang="en-GB" dirty="0"/>
              <a:t>3) Farmer travels across with Dog.</a:t>
            </a:r>
          </a:p>
          <a:p>
            <a:r>
              <a:rPr lang="en-GB" dirty="0"/>
              <a:t>4) Farmer returns with Hen (as otherwise dog will eat it)</a:t>
            </a:r>
          </a:p>
          <a:p>
            <a:r>
              <a:rPr lang="en-GB" dirty="0"/>
              <a:t>5) Farmer travels across with corn.</a:t>
            </a:r>
          </a:p>
          <a:p>
            <a:r>
              <a:rPr lang="en-GB" dirty="0"/>
              <a:t>6) Farmer returns (leaving dog and corn again)</a:t>
            </a:r>
          </a:p>
          <a:p>
            <a:r>
              <a:rPr lang="en-GB" dirty="0"/>
              <a:t>7) Farmer travels across with the hen.</a:t>
            </a:r>
          </a:p>
          <a:p>
            <a:r>
              <a:rPr lang="en-GB" dirty="0"/>
              <a:t>8) Farmer sends the seat back to the other bank.</a:t>
            </a:r>
          </a:p>
        </p:txBody>
      </p:sp>
    </p:spTree>
    <p:extLst>
      <p:ext uri="{BB962C8B-B14F-4D97-AF65-F5344CB8AC3E}">
        <p14:creationId xmlns:p14="http://schemas.microsoft.com/office/powerpoint/2010/main" val="1512221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AE745-F48D-460A-8907-1973EC87485F}"/>
              </a:ext>
            </a:extLst>
          </p:cNvPr>
          <p:cNvSpPr>
            <a:spLocks noGrp="1"/>
          </p:cNvSpPr>
          <p:nvPr>
            <p:ph type="title"/>
          </p:nvPr>
        </p:nvSpPr>
        <p:spPr/>
        <p:txBody>
          <a:bodyPr/>
          <a:lstStyle/>
          <a:p>
            <a:r>
              <a:rPr lang="en-GB" dirty="0"/>
              <a:t>The Bridges of Königsberg</a:t>
            </a:r>
          </a:p>
        </p:txBody>
      </p:sp>
      <p:sp>
        <p:nvSpPr>
          <p:cNvPr id="3" name="Content Placeholder 2">
            <a:extLst>
              <a:ext uri="{FF2B5EF4-FFF2-40B4-BE49-F238E27FC236}">
                <a16:creationId xmlns:a16="http://schemas.microsoft.com/office/drawing/2014/main" id="{B03F762A-2AF4-43CC-931D-C2E7DEAE01E0}"/>
              </a:ext>
            </a:extLst>
          </p:cNvPr>
          <p:cNvSpPr>
            <a:spLocks noGrp="1"/>
          </p:cNvSpPr>
          <p:nvPr>
            <p:ph idx="1"/>
          </p:nvPr>
        </p:nvSpPr>
        <p:spPr/>
        <p:txBody>
          <a:bodyPr/>
          <a:lstStyle/>
          <a:p>
            <a:r>
              <a:rPr lang="en-GB" dirty="0"/>
              <a:t>Below is a map of the city of Königsberg, showing the river that runs through the middle, its two islands and the seven bridges that cross the river. </a:t>
            </a:r>
          </a:p>
          <a:p>
            <a:r>
              <a:rPr lang="en-GB" dirty="0"/>
              <a:t>The tourist information centre would like to publish a route that visits each part of the city (both banks and both islands) and that crosses each bridge once (and no more). </a:t>
            </a:r>
          </a:p>
          <a:p>
            <a:r>
              <a:rPr lang="en-GB" dirty="0"/>
              <a:t>It should start and end in the same place. You have been asked to advise them. </a:t>
            </a:r>
          </a:p>
          <a:p>
            <a:r>
              <a:rPr lang="en-GB" dirty="0"/>
              <a:t>Either provide a route or if you can’t, explain why it is not possible.</a:t>
            </a:r>
          </a:p>
        </p:txBody>
      </p:sp>
      <p:pic>
        <p:nvPicPr>
          <p:cNvPr id="4" name="Picture 3">
            <a:extLst>
              <a:ext uri="{FF2B5EF4-FFF2-40B4-BE49-F238E27FC236}">
                <a16:creationId xmlns:a16="http://schemas.microsoft.com/office/drawing/2014/main" id="{86151D5D-68C7-41DE-B9E7-8639FD15BFA7}"/>
              </a:ext>
            </a:extLst>
          </p:cNvPr>
          <p:cNvPicPr>
            <a:picLocks noChangeAspect="1"/>
          </p:cNvPicPr>
          <p:nvPr/>
        </p:nvPicPr>
        <p:blipFill>
          <a:blip r:embed="rId2"/>
          <a:stretch>
            <a:fillRect/>
          </a:stretch>
        </p:blipFill>
        <p:spPr>
          <a:xfrm>
            <a:off x="3467714" y="3617734"/>
            <a:ext cx="4611573" cy="3240266"/>
          </a:xfrm>
          <a:prstGeom prst="rect">
            <a:avLst/>
          </a:prstGeom>
        </p:spPr>
      </p:pic>
    </p:spTree>
    <p:extLst>
      <p:ext uri="{BB962C8B-B14F-4D97-AF65-F5344CB8AC3E}">
        <p14:creationId xmlns:p14="http://schemas.microsoft.com/office/powerpoint/2010/main" val="192379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FA841-0AF0-4152-9905-0433B360034E}"/>
              </a:ext>
            </a:extLst>
          </p:cNvPr>
          <p:cNvSpPr>
            <a:spLocks noGrp="1"/>
          </p:cNvSpPr>
          <p:nvPr>
            <p:ph type="title"/>
          </p:nvPr>
        </p:nvSpPr>
        <p:spPr/>
        <p:txBody>
          <a:bodyPr/>
          <a:lstStyle/>
          <a:p>
            <a:r>
              <a:rPr lang="en-GB" dirty="0"/>
              <a:t>The Bridges of Königsberg</a:t>
            </a:r>
          </a:p>
        </p:txBody>
      </p:sp>
      <p:sp>
        <p:nvSpPr>
          <p:cNvPr id="3" name="Content Placeholder 2">
            <a:extLst>
              <a:ext uri="{FF2B5EF4-FFF2-40B4-BE49-F238E27FC236}">
                <a16:creationId xmlns:a16="http://schemas.microsoft.com/office/drawing/2014/main" id="{3112F58D-0292-44E8-BA7D-AE86D5C71B87}"/>
              </a:ext>
            </a:extLst>
          </p:cNvPr>
          <p:cNvSpPr>
            <a:spLocks noGrp="1"/>
          </p:cNvSpPr>
          <p:nvPr>
            <p:ph idx="1"/>
          </p:nvPr>
        </p:nvSpPr>
        <p:spPr/>
        <p:txBody>
          <a:bodyPr/>
          <a:lstStyle/>
          <a:p>
            <a:r>
              <a:rPr lang="en-GB" dirty="0"/>
              <a:t>There is no solution. </a:t>
            </a:r>
          </a:p>
          <a:p>
            <a:r>
              <a:rPr lang="en-GB" dirty="0"/>
              <a:t>It is impossible to create such a tour without going back over the same bridge twice. </a:t>
            </a:r>
          </a:p>
        </p:txBody>
      </p:sp>
    </p:spTree>
    <p:extLst>
      <p:ext uri="{BB962C8B-B14F-4D97-AF65-F5344CB8AC3E}">
        <p14:creationId xmlns:p14="http://schemas.microsoft.com/office/powerpoint/2010/main" val="396945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B0FE2-9F79-4F86-93D3-EF3759C4B757}"/>
              </a:ext>
            </a:extLst>
          </p:cNvPr>
          <p:cNvSpPr>
            <a:spLocks noGrp="1"/>
          </p:cNvSpPr>
          <p:nvPr>
            <p:ph type="title"/>
          </p:nvPr>
        </p:nvSpPr>
        <p:spPr/>
        <p:txBody>
          <a:bodyPr/>
          <a:lstStyle/>
          <a:p>
            <a:r>
              <a:rPr lang="en-GB" dirty="0"/>
              <a:t>What am I?</a:t>
            </a:r>
          </a:p>
        </p:txBody>
      </p:sp>
      <p:sp>
        <p:nvSpPr>
          <p:cNvPr id="3" name="Content Placeholder 2">
            <a:extLst>
              <a:ext uri="{FF2B5EF4-FFF2-40B4-BE49-F238E27FC236}">
                <a16:creationId xmlns:a16="http://schemas.microsoft.com/office/drawing/2014/main" id="{A4FF60C7-6A02-4094-A90E-7A6BF59698EA}"/>
              </a:ext>
            </a:extLst>
          </p:cNvPr>
          <p:cNvSpPr>
            <a:spLocks noGrp="1"/>
          </p:cNvSpPr>
          <p:nvPr>
            <p:ph idx="1"/>
          </p:nvPr>
        </p:nvSpPr>
        <p:spPr>
          <a:xfrm>
            <a:off x="581192" y="1544596"/>
            <a:ext cx="11029615" cy="5031568"/>
          </a:xfrm>
        </p:spPr>
        <p:txBody>
          <a:bodyPr>
            <a:normAutofit lnSpcReduction="10000"/>
          </a:bodyPr>
          <a:lstStyle/>
          <a:p>
            <a:r>
              <a:rPr lang="en-GB" sz="2400" dirty="0"/>
              <a:t>A California teacher, Bret Turner, gave his students the following question to answer on the first day back, can you solve it?</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171450" indent="-171450">
              <a:buFont typeface="Arial" panose="020B0604020202020204" pitchFamily="34" charset="0"/>
              <a:buChar char="•"/>
            </a:pPr>
            <a:r>
              <a:rPr lang="en-GB" sz="1400" dirty="0">
                <a:hlinkClick r:id="rId2"/>
              </a:rPr>
              <a:t>https://twitter.com/bretjturner/status/948336006054395904/photo/1?ref_src=twsrc%5Etfw&amp;ref_url=http%3A%2F%2Fwww.bbc.co.uk%2Fbbcthree%2Fitem%2F2dbdaba5-e689-4863-9d82-5aa45ad15068</a:t>
            </a:r>
            <a:r>
              <a:rPr lang="en-GB" sz="1400" dirty="0"/>
              <a:t> [accessed: 17-June-2019]</a:t>
            </a:r>
          </a:p>
          <a:p>
            <a:endParaRPr lang="en-GB" dirty="0"/>
          </a:p>
        </p:txBody>
      </p:sp>
      <p:sp>
        <p:nvSpPr>
          <p:cNvPr id="4" name="TextBox 3">
            <a:extLst>
              <a:ext uri="{FF2B5EF4-FFF2-40B4-BE49-F238E27FC236}">
                <a16:creationId xmlns:a16="http://schemas.microsoft.com/office/drawing/2014/main" id="{2DE570F5-52C8-4DE1-AD35-DFBBB5122279}"/>
              </a:ext>
            </a:extLst>
          </p:cNvPr>
          <p:cNvSpPr txBox="1"/>
          <p:nvPr/>
        </p:nvSpPr>
        <p:spPr>
          <a:xfrm>
            <a:off x="1608082" y="2904734"/>
            <a:ext cx="9280635" cy="181588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320040" lvl="1" indent="0">
              <a:buNone/>
            </a:pPr>
            <a:r>
              <a:rPr lang="en-GB" sz="2800" dirty="0">
                <a:ln w="0"/>
                <a:effectLst>
                  <a:outerShdw blurRad="38100" dist="19050" dir="2700000" algn="tl" rotWithShape="0">
                    <a:schemeClr val="dk1">
                      <a:alpha val="40000"/>
                    </a:schemeClr>
                  </a:outerShdw>
                </a:effectLst>
              </a:rPr>
              <a:t>I am the beginning of everything, the end of everywhere. </a:t>
            </a:r>
          </a:p>
          <a:p>
            <a:pPr marL="320040" lvl="1" indent="0">
              <a:buNone/>
            </a:pPr>
            <a:r>
              <a:rPr lang="en-GB" sz="2800" dirty="0">
                <a:ln w="0"/>
                <a:effectLst>
                  <a:outerShdw blurRad="38100" dist="19050" dir="2700000" algn="tl" rotWithShape="0">
                    <a:schemeClr val="dk1">
                      <a:alpha val="40000"/>
                    </a:schemeClr>
                  </a:outerShdw>
                </a:effectLst>
              </a:rPr>
              <a:t>I’m the beginning of eternity, the end of time &amp; space.</a:t>
            </a:r>
          </a:p>
          <a:p>
            <a:pPr marL="320040" lvl="1" indent="0" algn="ctr">
              <a:buNone/>
            </a:pPr>
            <a:r>
              <a:rPr lang="en-GB" sz="2800" dirty="0">
                <a:ln w="0"/>
                <a:effectLst>
                  <a:outerShdw blurRad="38100" dist="19050" dir="2700000" algn="tl" rotWithShape="0">
                    <a:schemeClr val="dk1">
                      <a:alpha val="40000"/>
                    </a:schemeClr>
                  </a:outerShdw>
                </a:effectLst>
              </a:rPr>
              <a:t>What am I?</a:t>
            </a:r>
            <a:endParaRPr lang="en-GB" sz="2800" baseline="30000" dirty="0">
              <a:ln w="0"/>
              <a:effectLst>
                <a:outerShdw blurRad="38100" dist="19050" dir="2700000" algn="tl" rotWithShape="0">
                  <a:schemeClr val="dk1">
                    <a:alpha val="40000"/>
                  </a:schemeClr>
                </a:outerShdw>
              </a:effectLst>
            </a:endParaRPr>
          </a:p>
          <a:p>
            <a:endParaRPr lang="en-GB" sz="2800" dirty="0"/>
          </a:p>
        </p:txBody>
      </p:sp>
    </p:spTree>
    <p:extLst>
      <p:ext uri="{BB962C8B-B14F-4D97-AF65-F5344CB8AC3E}">
        <p14:creationId xmlns:p14="http://schemas.microsoft.com/office/powerpoint/2010/main" val="33137801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ED5A3-312A-4F8F-AC13-03DCDC38CC3F}"/>
              </a:ext>
            </a:extLst>
          </p:cNvPr>
          <p:cNvSpPr>
            <a:spLocks noGrp="1"/>
          </p:cNvSpPr>
          <p:nvPr>
            <p:ph type="title"/>
          </p:nvPr>
        </p:nvSpPr>
        <p:spPr/>
        <p:txBody>
          <a:bodyPr/>
          <a:lstStyle/>
          <a:p>
            <a:r>
              <a:rPr lang="en-GB" dirty="0"/>
              <a:t>What am I?</a:t>
            </a:r>
          </a:p>
        </p:txBody>
      </p:sp>
      <p:sp>
        <p:nvSpPr>
          <p:cNvPr id="3" name="Content Placeholder 2">
            <a:extLst>
              <a:ext uri="{FF2B5EF4-FFF2-40B4-BE49-F238E27FC236}">
                <a16:creationId xmlns:a16="http://schemas.microsoft.com/office/drawing/2014/main" id="{90C95D0F-3B31-48E2-AEA2-05C39894D685}"/>
              </a:ext>
            </a:extLst>
          </p:cNvPr>
          <p:cNvSpPr>
            <a:spLocks noGrp="1"/>
          </p:cNvSpPr>
          <p:nvPr>
            <p:ph idx="1"/>
          </p:nvPr>
        </p:nvSpPr>
        <p:spPr/>
        <p:txBody>
          <a:bodyPr/>
          <a:lstStyle/>
          <a:p>
            <a:r>
              <a:rPr lang="en-GB" dirty="0"/>
              <a:t>The letter ‘e’</a:t>
            </a:r>
          </a:p>
          <a:p>
            <a:endParaRPr lang="en-GB" dirty="0"/>
          </a:p>
        </p:txBody>
      </p:sp>
      <p:sp>
        <p:nvSpPr>
          <p:cNvPr id="4" name="TextBox 3">
            <a:extLst>
              <a:ext uri="{FF2B5EF4-FFF2-40B4-BE49-F238E27FC236}">
                <a16:creationId xmlns:a16="http://schemas.microsoft.com/office/drawing/2014/main" id="{5D014FC1-AEDA-4461-819E-10A09D2FB4B6}"/>
              </a:ext>
            </a:extLst>
          </p:cNvPr>
          <p:cNvSpPr txBox="1"/>
          <p:nvPr/>
        </p:nvSpPr>
        <p:spPr>
          <a:xfrm>
            <a:off x="1249292" y="2714948"/>
            <a:ext cx="9208500" cy="181588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320040" lvl="1" indent="0">
              <a:buNone/>
            </a:pPr>
            <a:r>
              <a:rPr lang="en-GB" sz="2800" dirty="0">
                <a:ln w="0"/>
                <a:effectLst>
                  <a:outerShdw blurRad="38100" dist="19050" dir="2700000" algn="tl" rotWithShape="0">
                    <a:schemeClr val="dk1">
                      <a:alpha val="40000"/>
                    </a:schemeClr>
                  </a:outerShdw>
                </a:effectLst>
              </a:rPr>
              <a:t>I am the beginning of </a:t>
            </a:r>
            <a:r>
              <a:rPr lang="en-GB" sz="2800" b="1" dirty="0">
                <a:ln w="0"/>
                <a:solidFill>
                  <a:srgbClr val="FF0000"/>
                </a:solidFill>
                <a:effectLst>
                  <a:outerShdw blurRad="38100" dist="19050" dir="2700000" algn="tl" rotWithShape="0">
                    <a:schemeClr val="dk1">
                      <a:alpha val="40000"/>
                    </a:schemeClr>
                  </a:outerShdw>
                </a:effectLst>
              </a:rPr>
              <a:t>e</a:t>
            </a:r>
            <a:r>
              <a:rPr lang="en-GB" sz="2800" dirty="0">
                <a:ln w="0"/>
                <a:effectLst>
                  <a:outerShdw blurRad="38100" dist="19050" dir="2700000" algn="tl" rotWithShape="0">
                    <a:schemeClr val="dk1">
                      <a:alpha val="40000"/>
                    </a:schemeClr>
                  </a:outerShdw>
                </a:effectLst>
              </a:rPr>
              <a:t>verything, the end of everywher</a:t>
            </a:r>
            <a:r>
              <a:rPr lang="en-GB" sz="2800" b="1" dirty="0">
                <a:ln w="0"/>
                <a:solidFill>
                  <a:srgbClr val="FF0000"/>
                </a:solidFill>
                <a:effectLst>
                  <a:outerShdw blurRad="38100" dist="19050" dir="2700000" algn="tl" rotWithShape="0">
                    <a:schemeClr val="dk1">
                      <a:alpha val="40000"/>
                    </a:schemeClr>
                  </a:outerShdw>
                </a:effectLst>
              </a:rPr>
              <a:t>e</a:t>
            </a:r>
            <a:r>
              <a:rPr lang="en-GB" sz="2800" dirty="0">
                <a:ln w="0"/>
                <a:effectLst>
                  <a:outerShdw blurRad="38100" dist="19050" dir="2700000" algn="tl" rotWithShape="0">
                    <a:schemeClr val="dk1">
                      <a:alpha val="40000"/>
                    </a:schemeClr>
                  </a:outerShdw>
                </a:effectLst>
              </a:rPr>
              <a:t>. </a:t>
            </a:r>
          </a:p>
          <a:p>
            <a:pPr marL="320040" lvl="1" indent="0">
              <a:buNone/>
            </a:pPr>
            <a:r>
              <a:rPr lang="en-GB" sz="2800" dirty="0">
                <a:ln w="0"/>
                <a:effectLst>
                  <a:outerShdw blurRad="38100" dist="19050" dir="2700000" algn="tl" rotWithShape="0">
                    <a:schemeClr val="dk1">
                      <a:alpha val="40000"/>
                    </a:schemeClr>
                  </a:outerShdw>
                </a:effectLst>
              </a:rPr>
              <a:t>I’m the beginning of </a:t>
            </a:r>
            <a:r>
              <a:rPr lang="en-GB" sz="2800" b="1" dirty="0">
                <a:ln w="0"/>
                <a:solidFill>
                  <a:srgbClr val="FF0000"/>
                </a:solidFill>
                <a:effectLst>
                  <a:outerShdw blurRad="38100" dist="19050" dir="2700000" algn="tl" rotWithShape="0">
                    <a:schemeClr val="dk1">
                      <a:alpha val="40000"/>
                    </a:schemeClr>
                  </a:outerShdw>
                </a:effectLst>
              </a:rPr>
              <a:t>e</a:t>
            </a:r>
            <a:r>
              <a:rPr lang="en-GB" sz="2800" dirty="0">
                <a:ln w="0"/>
                <a:effectLst>
                  <a:outerShdw blurRad="38100" dist="19050" dir="2700000" algn="tl" rotWithShape="0">
                    <a:schemeClr val="dk1">
                      <a:alpha val="40000"/>
                    </a:schemeClr>
                  </a:outerShdw>
                </a:effectLst>
              </a:rPr>
              <a:t>ternity, the end of time &amp; spac</a:t>
            </a:r>
            <a:r>
              <a:rPr lang="en-GB" sz="2800" b="1" dirty="0">
                <a:ln w="0"/>
                <a:solidFill>
                  <a:srgbClr val="FF0000"/>
                </a:solidFill>
                <a:effectLst>
                  <a:outerShdw blurRad="38100" dist="19050" dir="2700000" algn="tl" rotWithShape="0">
                    <a:schemeClr val="dk1">
                      <a:alpha val="40000"/>
                    </a:schemeClr>
                  </a:outerShdw>
                </a:effectLst>
              </a:rPr>
              <a:t>e</a:t>
            </a:r>
            <a:r>
              <a:rPr lang="en-GB" sz="2800" dirty="0">
                <a:ln w="0"/>
                <a:effectLst>
                  <a:outerShdw blurRad="38100" dist="19050" dir="2700000" algn="tl" rotWithShape="0">
                    <a:schemeClr val="dk1">
                      <a:alpha val="40000"/>
                    </a:schemeClr>
                  </a:outerShdw>
                </a:effectLst>
              </a:rPr>
              <a:t>.</a:t>
            </a:r>
          </a:p>
          <a:p>
            <a:pPr marL="320040" lvl="1" indent="0" algn="ctr">
              <a:buNone/>
            </a:pPr>
            <a:r>
              <a:rPr lang="en-GB" sz="2800" dirty="0">
                <a:ln w="0"/>
                <a:effectLst>
                  <a:outerShdw blurRad="38100" dist="19050" dir="2700000" algn="tl" rotWithShape="0">
                    <a:schemeClr val="dk1">
                      <a:alpha val="40000"/>
                    </a:schemeClr>
                  </a:outerShdw>
                </a:effectLst>
              </a:rPr>
              <a:t>What am I?</a:t>
            </a:r>
            <a:endParaRPr lang="en-GB" sz="2800" baseline="30000" dirty="0">
              <a:ln w="0"/>
              <a:effectLst>
                <a:outerShdw blurRad="38100" dist="19050" dir="2700000" algn="tl" rotWithShape="0">
                  <a:schemeClr val="dk1">
                    <a:alpha val="40000"/>
                  </a:schemeClr>
                </a:outerShdw>
              </a:effectLst>
            </a:endParaRPr>
          </a:p>
          <a:p>
            <a:endParaRPr lang="en-GB" sz="2800" dirty="0"/>
          </a:p>
        </p:txBody>
      </p:sp>
    </p:spTree>
    <p:extLst>
      <p:ext uri="{BB962C8B-B14F-4D97-AF65-F5344CB8AC3E}">
        <p14:creationId xmlns:p14="http://schemas.microsoft.com/office/powerpoint/2010/main" val="7147535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1B43B-BF9A-4A06-939E-B261598BEE15}"/>
              </a:ext>
            </a:extLst>
          </p:cNvPr>
          <p:cNvSpPr>
            <a:spLocks noGrp="1"/>
          </p:cNvSpPr>
          <p:nvPr>
            <p:ph type="title"/>
          </p:nvPr>
        </p:nvSpPr>
        <p:spPr/>
        <p:txBody>
          <a:bodyPr/>
          <a:lstStyle/>
          <a:p>
            <a:r>
              <a:rPr lang="en-GB" dirty="0"/>
              <a:t>pattern recognition</a:t>
            </a:r>
          </a:p>
        </p:txBody>
      </p:sp>
      <p:sp>
        <p:nvSpPr>
          <p:cNvPr id="3" name="Content Placeholder 2">
            <a:extLst>
              <a:ext uri="{FF2B5EF4-FFF2-40B4-BE49-F238E27FC236}">
                <a16:creationId xmlns:a16="http://schemas.microsoft.com/office/drawing/2014/main" id="{8D7B5728-F902-4297-B0B8-A99003FCC667}"/>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6E0AAA73-DC7D-4B83-AC81-357F90893B65}"/>
              </a:ext>
            </a:extLst>
          </p:cNvPr>
          <p:cNvPicPr>
            <a:picLocks noChangeAspect="1"/>
          </p:cNvPicPr>
          <p:nvPr/>
        </p:nvPicPr>
        <p:blipFill>
          <a:blip r:embed="rId2"/>
          <a:stretch>
            <a:fillRect/>
          </a:stretch>
        </p:blipFill>
        <p:spPr>
          <a:xfrm>
            <a:off x="1245457" y="1994666"/>
            <a:ext cx="2400300" cy="3562350"/>
          </a:xfrm>
          <a:prstGeom prst="rect">
            <a:avLst/>
          </a:prstGeom>
        </p:spPr>
      </p:pic>
      <p:pic>
        <p:nvPicPr>
          <p:cNvPr id="6" name="Picture 5">
            <a:extLst>
              <a:ext uri="{FF2B5EF4-FFF2-40B4-BE49-F238E27FC236}">
                <a16:creationId xmlns:a16="http://schemas.microsoft.com/office/drawing/2014/main" id="{B3F65C27-BB69-46F1-9CD9-EB572C0B927C}"/>
              </a:ext>
            </a:extLst>
          </p:cNvPr>
          <p:cNvPicPr>
            <a:picLocks noChangeAspect="1"/>
          </p:cNvPicPr>
          <p:nvPr/>
        </p:nvPicPr>
        <p:blipFill>
          <a:blip r:embed="rId3"/>
          <a:stretch>
            <a:fillRect/>
          </a:stretch>
        </p:blipFill>
        <p:spPr>
          <a:xfrm>
            <a:off x="3970854" y="1994666"/>
            <a:ext cx="2428875" cy="3571875"/>
          </a:xfrm>
          <a:prstGeom prst="rect">
            <a:avLst/>
          </a:prstGeom>
        </p:spPr>
      </p:pic>
      <p:pic>
        <p:nvPicPr>
          <p:cNvPr id="7" name="Picture 6">
            <a:extLst>
              <a:ext uri="{FF2B5EF4-FFF2-40B4-BE49-F238E27FC236}">
                <a16:creationId xmlns:a16="http://schemas.microsoft.com/office/drawing/2014/main" id="{F01024F4-4B19-403F-B879-AB4CC978D1A3}"/>
              </a:ext>
            </a:extLst>
          </p:cNvPr>
          <p:cNvPicPr>
            <a:picLocks noChangeAspect="1"/>
          </p:cNvPicPr>
          <p:nvPr/>
        </p:nvPicPr>
        <p:blipFill>
          <a:blip r:embed="rId4"/>
          <a:stretch>
            <a:fillRect/>
          </a:stretch>
        </p:blipFill>
        <p:spPr>
          <a:xfrm>
            <a:off x="6399729" y="1994666"/>
            <a:ext cx="2390775" cy="3562350"/>
          </a:xfrm>
          <a:prstGeom prst="rect">
            <a:avLst/>
          </a:prstGeom>
        </p:spPr>
      </p:pic>
      <p:pic>
        <p:nvPicPr>
          <p:cNvPr id="8" name="Picture 7">
            <a:extLst>
              <a:ext uri="{FF2B5EF4-FFF2-40B4-BE49-F238E27FC236}">
                <a16:creationId xmlns:a16="http://schemas.microsoft.com/office/drawing/2014/main" id="{F25F76D3-A707-45FB-9803-B431E6EDDF19}"/>
              </a:ext>
            </a:extLst>
          </p:cNvPr>
          <p:cNvPicPr>
            <a:picLocks noChangeAspect="1"/>
          </p:cNvPicPr>
          <p:nvPr/>
        </p:nvPicPr>
        <p:blipFill>
          <a:blip r:embed="rId5"/>
          <a:stretch>
            <a:fillRect/>
          </a:stretch>
        </p:blipFill>
        <p:spPr>
          <a:xfrm>
            <a:off x="8790504" y="1994666"/>
            <a:ext cx="2390775" cy="3562350"/>
          </a:xfrm>
          <a:prstGeom prst="rect">
            <a:avLst/>
          </a:prstGeom>
        </p:spPr>
      </p:pic>
    </p:spTree>
    <p:extLst>
      <p:ext uri="{BB962C8B-B14F-4D97-AF65-F5344CB8AC3E}">
        <p14:creationId xmlns:p14="http://schemas.microsoft.com/office/powerpoint/2010/main" val="3248355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41CC5-52BD-4D4D-BD6F-A6AC349B5789}"/>
              </a:ext>
            </a:extLst>
          </p:cNvPr>
          <p:cNvSpPr>
            <a:spLocks noGrp="1"/>
          </p:cNvSpPr>
          <p:nvPr>
            <p:ph type="title"/>
          </p:nvPr>
        </p:nvSpPr>
        <p:spPr/>
        <p:txBody>
          <a:bodyPr/>
          <a:lstStyle/>
          <a:p>
            <a:r>
              <a:rPr lang="en-GB" dirty="0"/>
              <a:t>pattern recognition</a:t>
            </a:r>
          </a:p>
        </p:txBody>
      </p:sp>
      <p:sp>
        <p:nvSpPr>
          <p:cNvPr id="3" name="Content Placeholder 2">
            <a:extLst>
              <a:ext uri="{FF2B5EF4-FFF2-40B4-BE49-F238E27FC236}">
                <a16:creationId xmlns:a16="http://schemas.microsoft.com/office/drawing/2014/main" id="{DA59ED67-01D7-4D49-8E08-B3BBB28ED875}"/>
              </a:ext>
            </a:extLst>
          </p:cNvPr>
          <p:cNvSpPr>
            <a:spLocks noGrp="1"/>
          </p:cNvSpPr>
          <p:nvPr>
            <p:ph idx="1"/>
          </p:nvPr>
        </p:nvSpPr>
        <p:spPr>
          <a:xfrm>
            <a:off x="3421332" y="1936519"/>
            <a:ext cx="2033806" cy="3651482"/>
          </a:xfrm>
        </p:spPr>
        <p:txBody>
          <a:bodyPr>
            <a:normAutofit/>
          </a:bodyPr>
          <a:lstStyle/>
          <a:p>
            <a:pPr marL="0" indent="0">
              <a:buNone/>
            </a:pPr>
            <a:r>
              <a:rPr lang="en-GB" dirty="0"/>
              <a:t>32 + 32 = </a:t>
            </a:r>
            <a:r>
              <a:rPr lang="en-GB" b="1" dirty="0"/>
              <a:t>64</a:t>
            </a:r>
          </a:p>
          <a:p>
            <a:pPr marL="0" indent="0">
              <a:buNone/>
            </a:pPr>
            <a:r>
              <a:rPr lang="en-GB" dirty="0"/>
              <a:t>16 + 16 = </a:t>
            </a:r>
            <a:r>
              <a:rPr lang="en-GB" b="1" dirty="0"/>
              <a:t>32</a:t>
            </a:r>
          </a:p>
          <a:p>
            <a:pPr marL="0" indent="0">
              <a:buNone/>
            </a:pPr>
            <a:r>
              <a:rPr lang="en-GB" dirty="0"/>
              <a:t>   8 + 8 = </a:t>
            </a:r>
            <a:r>
              <a:rPr lang="en-GB" b="1" dirty="0"/>
              <a:t>16</a:t>
            </a:r>
          </a:p>
          <a:p>
            <a:pPr marL="0" indent="0">
              <a:buNone/>
            </a:pPr>
            <a:r>
              <a:rPr lang="en-GB" dirty="0"/>
              <a:t>   4 + 4 = </a:t>
            </a:r>
            <a:r>
              <a:rPr lang="en-GB" b="1" dirty="0"/>
              <a:t>8</a:t>
            </a:r>
          </a:p>
          <a:p>
            <a:pPr marL="0" indent="0">
              <a:buNone/>
            </a:pPr>
            <a:r>
              <a:rPr lang="en-GB" dirty="0"/>
              <a:t>   2 + 2 = </a:t>
            </a:r>
            <a:r>
              <a:rPr lang="en-GB" b="1" dirty="0"/>
              <a:t>4</a:t>
            </a:r>
          </a:p>
          <a:p>
            <a:pPr marL="0" indent="0">
              <a:buNone/>
            </a:pPr>
            <a:r>
              <a:rPr lang="en-GB" dirty="0"/>
              <a:t>   1 + 1 = </a:t>
            </a:r>
            <a:r>
              <a:rPr lang="en-GB" b="1" dirty="0"/>
              <a:t>2</a:t>
            </a:r>
          </a:p>
          <a:p>
            <a:pPr marL="0" indent="0">
              <a:buNone/>
            </a:pPr>
            <a:r>
              <a:rPr lang="en-GB" dirty="0"/>
              <a:t>   0 + 1 = </a:t>
            </a:r>
            <a:r>
              <a:rPr lang="en-GB" b="1" dirty="0"/>
              <a:t>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23" name="Picture 22">
            <a:extLst>
              <a:ext uri="{FF2B5EF4-FFF2-40B4-BE49-F238E27FC236}">
                <a16:creationId xmlns:a16="http://schemas.microsoft.com/office/drawing/2014/main" id="{E863C2A9-0A47-4D10-8298-EB76D6713D38}"/>
              </a:ext>
            </a:extLst>
          </p:cNvPr>
          <p:cNvPicPr>
            <a:picLocks noChangeAspect="1"/>
          </p:cNvPicPr>
          <p:nvPr/>
        </p:nvPicPr>
        <p:blipFill>
          <a:blip r:embed="rId2"/>
          <a:stretch>
            <a:fillRect/>
          </a:stretch>
        </p:blipFill>
        <p:spPr>
          <a:xfrm>
            <a:off x="655586" y="1868745"/>
            <a:ext cx="2562225" cy="3819525"/>
          </a:xfrm>
          <a:prstGeom prst="rect">
            <a:avLst/>
          </a:prstGeom>
        </p:spPr>
      </p:pic>
      <p:pic>
        <p:nvPicPr>
          <p:cNvPr id="24" name="Picture 23">
            <a:extLst>
              <a:ext uri="{FF2B5EF4-FFF2-40B4-BE49-F238E27FC236}">
                <a16:creationId xmlns:a16="http://schemas.microsoft.com/office/drawing/2014/main" id="{B2503A92-2BF9-4BCB-A0D5-6AC33BF19A59}"/>
              </a:ext>
            </a:extLst>
          </p:cNvPr>
          <p:cNvPicPr>
            <a:picLocks noChangeAspect="1"/>
          </p:cNvPicPr>
          <p:nvPr/>
        </p:nvPicPr>
        <p:blipFill>
          <a:blip r:embed="rId3"/>
          <a:stretch>
            <a:fillRect/>
          </a:stretch>
        </p:blipFill>
        <p:spPr>
          <a:xfrm>
            <a:off x="5677714" y="1884703"/>
            <a:ext cx="2558945" cy="3787608"/>
          </a:xfrm>
          <a:prstGeom prst="rect">
            <a:avLst/>
          </a:prstGeom>
        </p:spPr>
      </p:pic>
      <p:sp>
        <p:nvSpPr>
          <p:cNvPr id="25" name="Content Placeholder 2">
            <a:extLst>
              <a:ext uri="{FF2B5EF4-FFF2-40B4-BE49-F238E27FC236}">
                <a16:creationId xmlns:a16="http://schemas.microsoft.com/office/drawing/2014/main" id="{DA59ED67-01D7-4D49-8E08-B3BBB28ED875}"/>
              </a:ext>
            </a:extLst>
          </p:cNvPr>
          <p:cNvSpPr txBox="1">
            <a:spLocks/>
          </p:cNvSpPr>
          <p:nvPr/>
        </p:nvSpPr>
        <p:spPr>
          <a:xfrm>
            <a:off x="8520201" y="1952766"/>
            <a:ext cx="2033806" cy="3651482"/>
          </a:xfrm>
          <a:prstGeom prst="rect">
            <a:avLst/>
          </a:prstGeom>
        </p:spPr>
        <p:txBody>
          <a:bodyPr vert="horz" lIns="91440" tIns="45720" rIns="91440" bIns="45720" rtlCol="0" anchor="t">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Font typeface="Wingdings 2" panose="05020102010507070707" pitchFamily="18" charset="2"/>
              <a:buNone/>
            </a:pPr>
            <a:r>
              <a:rPr lang="en-GB" dirty="0"/>
              <a:t>8 + 13 = </a:t>
            </a:r>
            <a:r>
              <a:rPr lang="en-GB" b="1" dirty="0"/>
              <a:t>21</a:t>
            </a:r>
          </a:p>
          <a:p>
            <a:pPr marL="0" indent="0">
              <a:buFont typeface="Wingdings 2" panose="05020102010507070707" pitchFamily="18" charset="2"/>
              <a:buNone/>
            </a:pPr>
            <a:r>
              <a:rPr lang="en-GB" dirty="0"/>
              <a:t>5 + 8 = </a:t>
            </a:r>
            <a:r>
              <a:rPr lang="en-GB" b="1" dirty="0"/>
              <a:t>13</a:t>
            </a:r>
          </a:p>
          <a:p>
            <a:pPr marL="0" indent="0">
              <a:buFont typeface="Wingdings 2" panose="05020102010507070707" pitchFamily="18" charset="2"/>
              <a:buNone/>
            </a:pPr>
            <a:r>
              <a:rPr lang="en-GB" dirty="0"/>
              <a:t>3 + 5 = </a:t>
            </a:r>
            <a:r>
              <a:rPr lang="en-GB" b="1" dirty="0"/>
              <a:t>8</a:t>
            </a:r>
          </a:p>
          <a:p>
            <a:pPr marL="0" indent="0">
              <a:buFont typeface="Wingdings 2" panose="05020102010507070707" pitchFamily="18" charset="2"/>
              <a:buNone/>
            </a:pPr>
            <a:r>
              <a:rPr lang="en-GB" dirty="0"/>
              <a:t>2 + 3 = </a:t>
            </a:r>
            <a:r>
              <a:rPr lang="en-GB" b="1" dirty="0"/>
              <a:t>5</a:t>
            </a:r>
          </a:p>
          <a:p>
            <a:pPr marL="0" indent="0">
              <a:buFont typeface="Wingdings 2" panose="05020102010507070707" pitchFamily="18" charset="2"/>
              <a:buNone/>
            </a:pPr>
            <a:r>
              <a:rPr lang="en-GB" dirty="0"/>
              <a:t>1 + 2 = </a:t>
            </a:r>
            <a:r>
              <a:rPr lang="en-GB" b="1" dirty="0"/>
              <a:t>3</a:t>
            </a:r>
          </a:p>
          <a:p>
            <a:pPr marL="0" indent="0">
              <a:buFont typeface="Wingdings 2" panose="05020102010507070707" pitchFamily="18" charset="2"/>
              <a:buNone/>
            </a:pPr>
            <a:r>
              <a:rPr lang="en-GB" dirty="0"/>
              <a:t>1 + 1 = </a:t>
            </a:r>
            <a:r>
              <a:rPr lang="en-GB" b="1" dirty="0"/>
              <a:t>2</a:t>
            </a:r>
          </a:p>
          <a:p>
            <a:pPr marL="0" indent="0">
              <a:buFont typeface="Wingdings 2" panose="05020102010507070707" pitchFamily="18" charset="2"/>
              <a:buNone/>
            </a:pPr>
            <a:r>
              <a:rPr lang="en-GB" dirty="0"/>
              <a:t>0 + 1 = </a:t>
            </a:r>
            <a:r>
              <a:rPr lang="en-GB" b="1" dirty="0"/>
              <a:t>1</a:t>
            </a:r>
          </a:p>
          <a:p>
            <a:pPr marL="0" indent="0">
              <a:buNone/>
            </a:pPr>
            <a:r>
              <a:rPr lang="en-GB" dirty="0"/>
              <a:t>	     </a:t>
            </a:r>
            <a:r>
              <a:rPr lang="en-GB" b="1" dirty="0"/>
              <a:t>1</a:t>
            </a:r>
          </a:p>
          <a:p>
            <a:pPr marL="0" indent="0">
              <a:buFont typeface="Wingdings 2" panose="05020102010507070707" pitchFamily="18" charset="2"/>
              <a:buNone/>
            </a:pPr>
            <a:endParaRPr lang="en-GB" dirty="0"/>
          </a:p>
          <a:p>
            <a:pPr marL="0" indent="0">
              <a:buFont typeface="Wingdings 2" panose="05020102010507070707" pitchFamily="18" charset="2"/>
              <a:buNone/>
            </a:pPr>
            <a:endParaRPr lang="en-GB" dirty="0"/>
          </a:p>
          <a:p>
            <a:pPr marL="0" indent="0">
              <a:buFont typeface="Wingdings 2" panose="05020102010507070707" pitchFamily="18" charset="2"/>
              <a:buNone/>
            </a:pPr>
            <a:endParaRPr lang="en-GB" dirty="0"/>
          </a:p>
          <a:p>
            <a:pPr marL="0" indent="0">
              <a:buFont typeface="Wingdings 2" panose="05020102010507070707" pitchFamily="18" charset="2"/>
              <a:buNone/>
            </a:pPr>
            <a:endParaRPr lang="en-GB" dirty="0"/>
          </a:p>
          <a:p>
            <a:pPr marL="0" indent="0">
              <a:buFont typeface="Wingdings 2" panose="05020102010507070707" pitchFamily="18" charset="2"/>
              <a:buNone/>
            </a:pPr>
            <a:endParaRPr lang="en-GB" dirty="0"/>
          </a:p>
        </p:txBody>
      </p:sp>
    </p:spTree>
    <p:extLst>
      <p:ext uri="{BB962C8B-B14F-4D97-AF65-F5344CB8AC3E}">
        <p14:creationId xmlns:p14="http://schemas.microsoft.com/office/powerpoint/2010/main" val="37917487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41CC5-52BD-4D4D-BD6F-A6AC349B5789}"/>
              </a:ext>
            </a:extLst>
          </p:cNvPr>
          <p:cNvSpPr>
            <a:spLocks noGrp="1"/>
          </p:cNvSpPr>
          <p:nvPr>
            <p:ph type="title"/>
          </p:nvPr>
        </p:nvSpPr>
        <p:spPr/>
        <p:txBody>
          <a:bodyPr/>
          <a:lstStyle/>
          <a:p>
            <a:r>
              <a:rPr lang="en-GB" dirty="0"/>
              <a:t>pattern recognition</a:t>
            </a:r>
          </a:p>
        </p:txBody>
      </p:sp>
      <p:sp>
        <p:nvSpPr>
          <p:cNvPr id="3" name="Content Placeholder 2">
            <a:extLst>
              <a:ext uri="{FF2B5EF4-FFF2-40B4-BE49-F238E27FC236}">
                <a16:creationId xmlns:a16="http://schemas.microsoft.com/office/drawing/2014/main" id="{DA59ED67-01D7-4D49-8E08-B3BBB28ED875}"/>
              </a:ext>
            </a:extLst>
          </p:cNvPr>
          <p:cNvSpPr>
            <a:spLocks noGrp="1"/>
          </p:cNvSpPr>
          <p:nvPr>
            <p:ph idx="1"/>
          </p:nvPr>
        </p:nvSpPr>
        <p:spPr>
          <a:xfrm>
            <a:off x="3421332" y="1936519"/>
            <a:ext cx="2033806" cy="3651482"/>
          </a:xfrm>
        </p:spPr>
        <p:txBody>
          <a:bodyPr>
            <a:normAutofit/>
          </a:bodyPr>
          <a:lstStyle/>
          <a:p>
            <a:pPr marL="0" indent="0">
              <a:buNone/>
            </a:pPr>
            <a:r>
              <a:rPr lang="en-GB" dirty="0"/>
              <a:t>31 + 5 = </a:t>
            </a:r>
            <a:r>
              <a:rPr lang="en-GB" b="1" dirty="0"/>
              <a:t>36</a:t>
            </a:r>
          </a:p>
          <a:p>
            <a:pPr marL="0" indent="0">
              <a:buNone/>
            </a:pPr>
            <a:r>
              <a:rPr lang="en-GB" dirty="0"/>
              <a:t>26 + 5 = </a:t>
            </a:r>
            <a:r>
              <a:rPr lang="en-GB" b="1" dirty="0"/>
              <a:t>31</a:t>
            </a:r>
          </a:p>
          <a:p>
            <a:pPr marL="0" indent="0">
              <a:buNone/>
            </a:pPr>
            <a:r>
              <a:rPr lang="en-GB" dirty="0"/>
              <a:t>21 + 5 = </a:t>
            </a:r>
            <a:r>
              <a:rPr lang="en-GB" b="1" dirty="0"/>
              <a:t>26</a:t>
            </a:r>
          </a:p>
          <a:p>
            <a:pPr marL="0" indent="0">
              <a:buNone/>
            </a:pPr>
            <a:r>
              <a:rPr lang="en-GB" dirty="0"/>
              <a:t>16 + 5 = </a:t>
            </a:r>
            <a:r>
              <a:rPr lang="en-GB" b="1" dirty="0"/>
              <a:t>21</a:t>
            </a:r>
          </a:p>
          <a:p>
            <a:pPr marL="0" indent="0">
              <a:buNone/>
            </a:pPr>
            <a:r>
              <a:rPr lang="en-GB" dirty="0"/>
              <a:t>11 + 5 = </a:t>
            </a:r>
            <a:r>
              <a:rPr lang="en-GB" b="1" dirty="0"/>
              <a:t>16</a:t>
            </a:r>
          </a:p>
          <a:p>
            <a:pPr marL="0" indent="0">
              <a:buNone/>
            </a:pPr>
            <a:r>
              <a:rPr lang="en-GB" dirty="0"/>
              <a:t>  6 + 5 = </a:t>
            </a:r>
            <a:r>
              <a:rPr lang="en-GB" b="1" dirty="0"/>
              <a:t>11</a:t>
            </a:r>
          </a:p>
          <a:p>
            <a:pPr marL="0" indent="0">
              <a:buNone/>
            </a:pPr>
            <a:r>
              <a:rPr lang="en-GB" dirty="0"/>
              <a:t>  1 + 5 =  </a:t>
            </a:r>
            <a:r>
              <a:rPr lang="en-GB" b="1" dirty="0"/>
              <a:t>6</a:t>
            </a:r>
          </a:p>
          <a:p>
            <a:pPr marL="0" indent="0">
              <a:buNone/>
            </a:pPr>
            <a:r>
              <a:rPr lang="en-GB" b="1" dirty="0"/>
              <a:t>               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6" name="Picture 5">
            <a:extLst>
              <a:ext uri="{FF2B5EF4-FFF2-40B4-BE49-F238E27FC236}">
                <a16:creationId xmlns:a16="http://schemas.microsoft.com/office/drawing/2014/main" id="{23BA26AF-4A87-47F3-A6A3-9701D2242B8B}"/>
              </a:ext>
            </a:extLst>
          </p:cNvPr>
          <p:cNvPicPr>
            <a:picLocks noChangeAspect="1"/>
          </p:cNvPicPr>
          <p:nvPr/>
        </p:nvPicPr>
        <p:blipFill>
          <a:blip r:embed="rId2"/>
          <a:stretch>
            <a:fillRect/>
          </a:stretch>
        </p:blipFill>
        <p:spPr>
          <a:xfrm>
            <a:off x="5836286" y="1833447"/>
            <a:ext cx="2593758" cy="3857626"/>
          </a:xfrm>
          <a:prstGeom prst="rect">
            <a:avLst/>
          </a:prstGeom>
        </p:spPr>
      </p:pic>
      <p:pic>
        <p:nvPicPr>
          <p:cNvPr id="7" name="Picture 6">
            <a:extLst>
              <a:ext uri="{FF2B5EF4-FFF2-40B4-BE49-F238E27FC236}">
                <a16:creationId xmlns:a16="http://schemas.microsoft.com/office/drawing/2014/main" id="{AE72616E-C5FC-4542-8773-EA479D3AE15C}"/>
              </a:ext>
            </a:extLst>
          </p:cNvPr>
          <p:cNvPicPr>
            <a:picLocks noChangeAspect="1"/>
          </p:cNvPicPr>
          <p:nvPr/>
        </p:nvPicPr>
        <p:blipFill>
          <a:blip r:embed="rId3"/>
          <a:stretch>
            <a:fillRect/>
          </a:stretch>
        </p:blipFill>
        <p:spPr>
          <a:xfrm>
            <a:off x="734884" y="1854458"/>
            <a:ext cx="2619375" cy="3848100"/>
          </a:xfrm>
          <a:prstGeom prst="rect">
            <a:avLst/>
          </a:prstGeom>
        </p:spPr>
      </p:pic>
      <p:sp>
        <p:nvSpPr>
          <p:cNvPr id="9" name="Content Placeholder 2">
            <a:extLst>
              <a:ext uri="{FF2B5EF4-FFF2-40B4-BE49-F238E27FC236}">
                <a16:creationId xmlns:a16="http://schemas.microsoft.com/office/drawing/2014/main" id="{DA59ED67-01D7-4D49-8E08-B3BBB28ED875}"/>
              </a:ext>
            </a:extLst>
          </p:cNvPr>
          <p:cNvSpPr txBox="1">
            <a:spLocks/>
          </p:cNvSpPr>
          <p:nvPr/>
        </p:nvSpPr>
        <p:spPr>
          <a:xfrm>
            <a:off x="8591209" y="1457569"/>
            <a:ext cx="1045160" cy="5314462"/>
          </a:xfrm>
          <a:prstGeom prst="rect">
            <a:avLst/>
          </a:prstGeom>
        </p:spPr>
        <p:txBody>
          <a:bodyPr vert="horz" lIns="91440" tIns="45720" rIns="91440" bIns="45720" rtlCol="0" anchor="t">
            <a:normAutofit fontScale="850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Font typeface="Wingdings 2" panose="05020102010507070707" pitchFamily="18" charset="2"/>
              <a:buNone/>
            </a:pPr>
            <a:r>
              <a:rPr lang="en-GB" b="1" dirty="0"/>
              <a:t>15</a:t>
            </a:r>
          </a:p>
          <a:p>
            <a:pPr marL="0" indent="0">
              <a:buFont typeface="Wingdings 2" panose="05020102010507070707" pitchFamily="18" charset="2"/>
              <a:buNone/>
            </a:pPr>
            <a:r>
              <a:rPr lang="en-GB" dirty="0"/>
              <a:t>	14</a:t>
            </a:r>
          </a:p>
          <a:p>
            <a:pPr marL="0" indent="0">
              <a:buFont typeface="Wingdings 2" panose="05020102010507070707" pitchFamily="18" charset="2"/>
              <a:buNone/>
            </a:pPr>
            <a:r>
              <a:rPr lang="en-GB" dirty="0"/>
              <a:t>	13</a:t>
            </a:r>
          </a:p>
          <a:p>
            <a:pPr marL="0" indent="0">
              <a:buFont typeface="Wingdings 2" panose="05020102010507070707" pitchFamily="18" charset="2"/>
              <a:buNone/>
            </a:pPr>
            <a:r>
              <a:rPr lang="en-GB" dirty="0"/>
              <a:t>	12</a:t>
            </a:r>
          </a:p>
          <a:p>
            <a:pPr marL="0" indent="0">
              <a:buFont typeface="Wingdings 2" panose="05020102010507070707" pitchFamily="18" charset="2"/>
              <a:buNone/>
            </a:pPr>
            <a:r>
              <a:rPr lang="en-GB" dirty="0"/>
              <a:t>	11</a:t>
            </a:r>
          </a:p>
          <a:p>
            <a:pPr marL="0" indent="0">
              <a:buFont typeface="Wingdings 2" panose="05020102010507070707" pitchFamily="18" charset="2"/>
              <a:buNone/>
            </a:pPr>
            <a:r>
              <a:rPr lang="en-GB" b="1" dirty="0"/>
              <a:t>10</a:t>
            </a:r>
          </a:p>
          <a:p>
            <a:pPr marL="0" indent="0">
              <a:buFont typeface="Wingdings 2" panose="05020102010507070707" pitchFamily="18" charset="2"/>
              <a:buNone/>
            </a:pPr>
            <a:r>
              <a:rPr lang="en-GB" dirty="0"/>
              <a:t>	9</a:t>
            </a:r>
          </a:p>
          <a:p>
            <a:pPr marL="0" indent="0">
              <a:buFont typeface="Wingdings 2" panose="05020102010507070707" pitchFamily="18" charset="2"/>
              <a:buNone/>
            </a:pPr>
            <a:r>
              <a:rPr lang="en-GB" dirty="0"/>
              <a:t>	8</a:t>
            </a:r>
          </a:p>
          <a:p>
            <a:pPr marL="0" indent="0">
              <a:buFont typeface="Wingdings 2" panose="05020102010507070707" pitchFamily="18" charset="2"/>
              <a:buNone/>
            </a:pPr>
            <a:r>
              <a:rPr lang="en-GB" dirty="0"/>
              <a:t>	7</a:t>
            </a:r>
          </a:p>
          <a:p>
            <a:pPr marL="0" indent="0">
              <a:buFont typeface="Wingdings 2" panose="05020102010507070707" pitchFamily="18" charset="2"/>
              <a:buNone/>
            </a:pPr>
            <a:r>
              <a:rPr lang="en-GB" b="1" dirty="0"/>
              <a:t>6</a:t>
            </a:r>
          </a:p>
          <a:p>
            <a:pPr marL="0" indent="0">
              <a:buFont typeface="Wingdings 2" panose="05020102010507070707" pitchFamily="18" charset="2"/>
              <a:buNone/>
            </a:pPr>
            <a:r>
              <a:rPr lang="en-GB" dirty="0"/>
              <a:t>	5</a:t>
            </a:r>
          </a:p>
          <a:p>
            <a:pPr marL="0" indent="0">
              <a:buFont typeface="Wingdings 2" panose="05020102010507070707" pitchFamily="18" charset="2"/>
              <a:buNone/>
            </a:pPr>
            <a:r>
              <a:rPr lang="en-GB" dirty="0"/>
              <a:t>	4</a:t>
            </a:r>
          </a:p>
          <a:p>
            <a:pPr marL="0" indent="0">
              <a:buFont typeface="Wingdings 2" panose="05020102010507070707" pitchFamily="18" charset="2"/>
              <a:buNone/>
            </a:pPr>
            <a:r>
              <a:rPr lang="en-GB" b="1" dirty="0"/>
              <a:t>3</a:t>
            </a:r>
          </a:p>
          <a:p>
            <a:pPr marL="0" indent="0">
              <a:buFont typeface="Wingdings 2" panose="05020102010507070707" pitchFamily="18" charset="2"/>
              <a:buNone/>
            </a:pPr>
            <a:r>
              <a:rPr lang="en-GB" dirty="0"/>
              <a:t>	2</a:t>
            </a:r>
          </a:p>
          <a:p>
            <a:pPr marL="0" indent="0">
              <a:buFont typeface="Wingdings 2" panose="05020102010507070707" pitchFamily="18" charset="2"/>
              <a:buNone/>
            </a:pPr>
            <a:r>
              <a:rPr lang="en-GB" b="1" dirty="0"/>
              <a:t>1</a:t>
            </a:r>
          </a:p>
          <a:p>
            <a:pPr marL="0" indent="0">
              <a:buFont typeface="Wingdings 2" panose="05020102010507070707" pitchFamily="18" charset="2"/>
              <a:buNone/>
            </a:pPr>
            <a:r>
              <a:rPr lang="en-GB" b="1" dirty="0"/>
              <a:t>0</a:t>
            </a:r>
          </a:p>
          <a:p>
            <a:pPr marL="0" indent="0">
              <a:buFont typeface="Wingdings 2" panose="05020102010507070707" pitchFamily="18" charset="2"/>
              <a:buNone/>
            </a:pPr>
            <a:endParaRPr lang="en-GB" dirty="0"/>
          </a:p>
          <a:p>
            <a:pPr marL="0" indent="0">
              <a:buFont typeface="Wingdings 2" panose="05020102010507070707" pitchFamily="18" charset="2"/>
              <a:buNone/>
            </a:pPr>
            <a:endParaRPr lang="en-GB" dirty="0"/>
          </a:p>
          <a:p>
            <a:pPr marL="0" indent="0">
              <a:buFont typeface="Wingdings 2" panose="05020102010507070707" pitchFamily="18" charset="2"/>
              <a:buNone/>
            </a:pPr>
            <a:endParaRPr lang="en-GB" dirty="0"/>
          </a:p>
          <a:p>
            <a:pPr marL="0" indent="0">
              <a:buFont typeface="Wingdings 2" panose="05020102010507070707" pitchFamily="18" charset="2"/>
              <a:buNone/>
            </a:pPr>
            <a:endParaRPr lang="en-GB" dirty="0"/>
          </a:p>
          <a:p>
            <a:pPr marL="0" indent="0">
              <a:buFont typeface="Wingdings 2" panose="05020102010507070707" pitchFamily="18" charset="2"/>
              <a:buNone/>
            </a:pPr>
            <a:endParaRPr lang="en-GB" dirty="0"/>
          </a:p>
        </p:txBody>
      </p:sp>
      <p:sp>
        <p:nvSpPr>
          <p:cNvPr id="10" name="Content Placeholder 2">
            <a:extLst>
              <a:ext uri="{FF2B5EF4-FFF2-40B4-BE49-F238E27FC236}">
                <a16:creationId xmlns:a16="http://schemas.microsoft.com/office/drawing/2014/main" id="{DA59ED67-01D7-4D49-8E08-B3BBB28ED875}"/>
              </a:ext>
            </a:extLst>
          </p:cNvPr>
          <p:cNvSpPr txBox="1">
            <a:spLocks/>
          </p:cNvSpPr>
          <p:nvPr/>
        </p:nvSpPr>
        <p:spPr>
          <a:xfrm>
            <a:off x="10389491" y="1492738"/>
            <a:ext cx="1045160" cy="5314462"/>
          </a:xfrm>
          <a:prstGeom prst="rect">
            <a:avLst/>
          </a:prstGeom>
        </p:spPr>
        <p:txBody>
          <a:bodyPr vert="horz" lIns="91440" tIns="45720" rIns="91440" bIns="45720" rtlCol="0" anchor="t">
            <a:normAutofit fontScale="925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Font typeface="Wingdings 2" panose="05020102010507070707" pitchFamily="18" charset="2"/>
              <a:buNone/>
            </a:pPr>
            <a:r>
              <a:rPr lang="en-GB" b="1" dirty="0"/>
              <a:t>28</a:t>
            </a:r>
          </a:p>
          <a:p>
            <a:pPr marL="0" indent="0">
              <a:buFont typeface="Wingdings 2" panose="05020102010507070707" pitchFamily="18" charset="2"/>
              <a:buNone/>
            </a:pPr>
            <a:r>
              <a:rPr lang="en-GB" b="1" dirty="0"/>
              <a:t>	</a:t>
            </a:r>
            <a:r>
              <a:rPr lang="en-GB" dirty="0"/>
              <a:t>27</a:t>
            </a:r>
          </a:p>
          <a:p>
            <a:pPr marL="0" indent="0">
              <a:buFont typeface="Wingdings 2" panose="05020102010507070707" pitchFamily="18" charset="2"/>
              <a:buNone/>
            </a:pPr>
            <a:r>
              <a:rPr lang="en-GB" dirty="0"/>
              <a:t>	26</a:t>
            </a:r>
          </a:p>
          <a:p>
            <a:pPr marL="0" indent="0">
              <a:buFont typeface="Wingdings 2" panose="05020102010507070707" pitchFamily="18" charset="2"/>
              <a:buNone/>
            </a:pPr>
            <a:r>
              <a:rPr lang="en-GB" dirty="0"/>
              <a:t>	25</a:t>
            </a:r>
          </a:p>
          <a:p>
            <a:pPr marL="0" indent="0">
              <a:buFont typeface="Wingdings 2" panose="05020102010507070707" pitchFamily="18" charset="2"/>
              <a:buNone/>
            </a:pPr>
            <a:r>
              <a:rPr lang="en-GB" dirty="0"/>
              <a:t>	24</a:t>
            </a:r>
          </a:p>
          <a:p>
            <a:pPr marL="0" indent="0">
              <a:buFont typeface="Wingdings 2" panose="05020102010507070707" pitchFamily="18" charset="2"/>
              <a:buNone/>
            </a:pPr>
            <a:r>
              <a:rPr lang="en-GB" dirty="0"/>
              <a:t>	23</a:t>
            </a:r>
          </a:p>
          <a:p>
            <a:pPr marL="0" indent="0">
              <a:buFont typeface="Wingdings 2" panose="05020102010507070707" pitchFamily="18" charset="2"/>
              <a:buNone/>
            </a:pPr>
            <a:r>
              <a:rPr lang="en-GB" dirty="0"/>
              <a:t>	22</a:t>
            </a:r>
          </a:p>
          <a:p>
            <a:pPr marL="0" indent="0">
              <a:buFont typeface="Wingdings 2" panose="05020102010507070707" pitchFamily="18" charset="2"/>
              <a:buNone/>
            </a:pPr>
            <a:r>
              <a:rPr lang="en-GB" b="1" dirty="0"/>
              <a:t>21</a:t>
            </a:r>
          </a:p>
          <a:p>
            <a:pPr marL="0" indent="0">
              <a:buFont typeface="Wingdings 2" panose="05020102010507070707" pitchFamily="18" charset="2"/>
              <a:buNone/>
            </a:pPr>
            <a:r>
              <a:rPr lang="en-GB" b="1" dirty="0"/>
              <a:t>	</a:t>
            </a:r>
            <a:r>
              <a:rPr lang="en-GB" dirty="0"/>
              <a:t>20</a:t>
            </a:r>
          </a:p>
          <a:p>
            <a:pPr marL="0" indent="0">
              <a:buFont typeface="Wingdings 2" panose="05020102010507070707" pitchFamily="18" charset="2"/>
              <a:buNone/>
            </a:pPr>
            <a:r>
              <a:rPr lang="en-GB" dirty="0"/>
              <a:t>	19</a:t>
            </a:r>
          </a:p>
          <a:p>
            <a:pPr marL="0" indent="0">
              <a:buFont typeface="Wingdings 2" panose="05020102010507070707" pitchFamily="18" charset="2"/>
              <a:buNone/>
            </a:pPr>
            <a:r>
              <a:rPr lang="en-GB" dirty="0"/>
              <a:t>	18</a:t>
            </a:r>
          </a:p>
          <a:p>
            <a:pPr marL="0" indent="0">
              <a:buFont typeface="Wingdings 2" panose="05020102010507070707" pitchFamily="18" charset="2"/>
              <a:buNone/>
            </a:pPr>
            <a:r>
              <a:rPr lang="en-GB" dirty="0"/>
              <a:t>	17</a:t>
            </a:r>
          </a:p>
          <a:p>
            <a:pPr marL="0" indent="0">
              <a:buFont typeface="Wingdings 2" panose="05020102010507070707" pitchFamily="18" charset="2"/>
              <a:buNone/>
            </a:pPr>
            <a:r>
              <a:rPr lang="en-GB" dirty="0"/>
              <a:t>	16</a:t>
            </a:r>
          </a:p>
          <a:p>
            <a:pPr marL="0" indent="0">
              <a:buFont typeface="Wingdings 2" panose="05020102010507070707" pitchFamily="18" charset="2"/>
              <a:buNone/>
            </a:pPr>
            <a:r>
              <a:rPr lang="en-GB" b="1" dirty="0"/>
              <a:t>15</a:t>
            </a:r>
          </a:p>
          <a:p>
            <a:pPr marL="0" indent="0">
              <a:buFont typeface="Wingdings 2" panose="05020102010507070707" pitchFamily="18" charset="2"/>
              <a:buNone/>
            </a:pPr>
            <a:endParaRPr lang="en-GB" dirty="0"/>
          </a:p>
          <a:p>
            <a:pPr marL="0" indent="0">
              <a:buFont typeface="Wingdings 2" panose="05020102010507070707" pitchFamily="18" charset="2"/>
              <a:buNone/>
            </a:pPr>
            <a:endParaRPr lang="en-GB" dirty="0"/>
          </a:p>
          <a:p>
            <a:pPr marL="0" indent="0">
              <a:buFont typeface="Wingdings 2" panose="05020102010507070707" pitchFamily="18" charset="2"/>
              <a:buNone/>
            </a:pPr>
            <a:endParaRPr lang="en-GB" dirty="0"/>
          </a:p>
          <a:p>
            <a:pPr marL="0" indent="0">
              <a:buFont typeface="Wingdings 2" panose="05020102010507070707" pitchFamily="18" charset="2"/>
              <a:buNone/>
            </a:pPr>
            <a:endParaRPr lang="en-GB" dirty="0"/>
          </a:p>
          <a:p>
            <a:pPr marL="0" indent="0">
              <a:buFont typeface="Wingdings 2" panose="05020102010507070707" pitchFamily="18" charset="2"/>
              <a:buNone/>
            </a:pPr>
            <a:endParaRPr lang="en-GB" dirty="0"/>
          </a:p>
        </p:txBody>
      </p:sp>
      <p:sp>
        <p:nvSpPr>
          <p:cNvPr id="11" name="Right Brace 10"/>
          <p:cNvSpPr/>
          <p:nvPr/>
        </p:nvSpPr>
        <p:spPr>
          <a:xfrm>
            <a:off x="9300308" y="5702558"/>
            <a:ext cx="148492" cy="260580"/>
          </a:xfrm>
          <a:prstGeom prst="rightBrace">
            <a:avLst/>
          </a:prstGeom>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
        <p:nvSpPr>
          <p:cNvPr id="12" name="Right Brace 11"/>
          <p:cNvSpPr/>
          <p:nvPr/>
        </p:nvSpPr>
        <p:spPr>
          <a:xfrm>
            <a:off x="9261231" y="4697046"/>
            <a:ext cx="187569" cy="679939"/>
          </a:xfrm>
          <a:prstGeom prst="rightBrace">
            <a:avLst/>
          </a:prstGeom>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
        <p:nvSpPr>
          <p:cNvPr id="13" name="Right Brace 12"/>
          <p:cNvSpPr/>
          <p:nvPr/>
        </p:nvSpPr>
        <p:spPr>
          <a:xfrm>
            <a:off x="9183166" y="3429617"/>
            <a:ext cx="289080" cy="937846"/>
          </a:xfrm>
          <a:prstGeom prst="rightBrace">
            <a:avLst/>
          </a:prstGeom>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
        <p:nvSpPr>
          <p:cNvPr id="14" name="Right Brace 13"/>
          <p:cNvSpPr/>
          <p:nvPr/>
        </p:nvSpPr>
        <p:spPr>
          <a:xfrm>
            <a:off x="9300308" y="1795585"/>
            <a:ext cx="148492" cy="1266092"/>
          </a:xfrm>
          <a:prstGeom prst="rightBrace">
            <a:avLst/>
          </a:prstGeom>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
        <p:nvSpPr>
          <p:cNvPr id="15" name="Right Brace 14"/>
          <p:cNvSpPr/>
          <p:nvPr/>
        </p:nvSpPr>
        <p:spPr>
          <a:xfrm>
            <a:off x="11121292" y="4371473"/>
            <a:ext cx="250093" cy="1776488"/>
          </a:xfrm>
          <a:prstGeom prst="rightBrace">
            <a:avLst/>
          </a:prstGeom>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
        <p:nvSpPr>
          <p:cNvPr id="16" name="Right Brace 15"/>
          <p:cNvSpPr/>
          <p:nvPr/>
        </p:nvSpPr>
        <p:spPr>
          <a:xfrm>
            <a:off x="11121292" y="1795585"/>
            <a:ext cx="313359" cy="2176004"/>
          </a:xfrm>
          <a:prstGeom prst="rightBrace">
            <a:avLst/>
          </a:prstGeom>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
        <p:nvSpPr>
          <p:cNvPr id="17" name="TextBox 16"/>
          <p:cNvSpPr txBox="1"/>
          <p:nvPr/>
        </p:nvSpPr>
        <p:spPr>
          <a:xfrm>
            <a:off x="9477103" y="5702558"/>
            <a:ext cx="320431" cy="338554"/>
          </a:xfrm>
          <a:prstGeom prst="rect">
            <a:avLst/>
          </a:prstGeom>
          <a:noFill/>
        </p:spPr>
        <p:txBody>
          <a:bodyPr wrap="square" rtlCol="0">
            <a:spAutoFit/>
          </a:bodyPr>
          <a:lstStyle/>
          <a:p>
            <a:r>
              <a:rPr lang="en-GB" sz="1600" dirty="0">
                <a:solidFill>
                  <a:srgbClr val="FF0000"/>
                </a:solidFill>
              </a:rPr>
              <a:t>1</a:t>
            </a:r>
          </a:p>
        </p:txBody>
      </p:sp>
      <p:sp>
        <p:nvSpPr>
          <p:cNvPr id="18" name="TextBox 17"/>
          <p:cNvSpPr txBox="1"/>
          <p:nvPr/>
        </p:nvSpPr>
        <p:spPr>
          <a:xfrm>
            <a:off x="9507787" y="4868215"/>
            <a:ext cx="320431" cy="338554"/>
          </a:xfrm>
          <a:prstGeom prst="rect">
            <a:avLst/>
          </a:prstGeom>
          <a:noFill/>
        </p:spPr>
        <p:txBody>
          <a:bodyPr wrap="square" rtlCol="0">
            <a:spAutoFit/>
          </a:bodyPr>
          <a:lstStyle/>
          <a:p>
            <a:r>
              <a:rPr lang="en-GB" sz="1600" dirty="0">
                <a:solidFill>
                  <a:srgbClr val="FF0000"/>
                </a:solidFill>
              </a:rPr>
              <a:t>2</a:t>
            </a:r>
          </a:p>
        </p:txBody>
      </p:sp>
      <p:sp>
        <p:nvSpPr>
          <p:cNvPr id="19" name="TextBox 18"/>
          <p:cNvSpPr txBox="1"/>
          <p:nvPr/>
        </p:nvSpPr>
        <p:spPr>
          <a:xfrm>
            <a:off x="9477103" y="3729263"/>
            <a:ext cx="320431" cy="338554"/>
          </a:xfrm>
          <a:prstGeom prst="rect">
            <a:avLst/>
          </a:prstGeom>
          <a:noFill/>
        </p:spPr>
        <p:txBody>
          <a:bodyPr wrap="square" rtlCol="0">
            <a:spAutoFit/>
          </a:bodyPr>
          <a:lstStyle/>
          <a:p>
            <a:r>
              <a:rPr lang="en-GB" sz="1600" dirty="0">
                <a:solidFill>
                  <a:srgbClr val="FF0000"/>
                </a:solidFill>
              </a:rPr>
              <a:t>3</a:t>
            </a:r>
          </a:p>
        </p:txBody>
      </p:sp>
      <p:sp>
        <p:nvSpPr>
          <p:cNvPr id="20" name="TextBox 19"/>
          <p:cNvSpPr txBox="1"/>
          <p:nvPr/>
        </p:nvSpPr>
        <p:spPr>
          <a:xfrm>
            <a:off x="9448800" y="2274316"/>
            <a:ext cx="272589" cy="338554"/>
          </a:xfrm>
          <a:prstGeom prst="rect">
            <a:avLst/>
          </a:prstGeom>
          <a:noFill/>
        </p:spPr>
        <p:txBody>
          <a:bodyPr wrap="square" rtlCol="0">
            <a:spAutoFit/>
          </a:bodyPr>
          <a:lstStyle/>
          <a:p>
            <a:r>
              <a:rPr lang="en-GB" sz="1600" dirty="0">
                <a:solidFill>
                  <a:srgbClr val="FF0000"/>
                </a:solidFill>
              </a:rPr>
              <a:t>4</a:t>
            </a:r>
          </a:p>
        </p:txBody>
      </p:sp>
      <p:sp>
        <p:nvSpPr>
          <p:cNvPr id="21" name="TextBox 20"/>
          <p:cNvSpPr txBox="1"/>
          <p:nvPr/>
        </p:nvSpPr>
        <p:spPr>
          <a:xfrm>
            <a:off x="11434651" y="5090440"/>
            <a:ext cx="320431" cy="338554"/>
          </a:xfrm>
          <a:prstGeom prst="rect">
            <a:avLst/>
          </a:prstGeom>
          <a:noFill/>
        </p:spPr>
        <p:txBody>
          <a:bodyPr wrap="square" rtlCol="0">
            <a:spAutoFit/>
          </a:bodyPr>
          <a:lstStyle/>
          <a:p>
            <a:r>
              <a:rPr lang="en-GB" sz="1600" dirty="0">
                <a:solidFill>
                  <a:srgbClr val="FF0000"/>
                </a:solidFill>
              </a:rPr>
              <a:t>5</a:t>
            </a:r>
          </a:p>
        </p:txBody>
      </p:sp>
      <p:sp>
        <p:nvSpPr>
          <p:cNvPr id="22" name="TextBox 21"/>
          <p:cNvSpPr txBox="1"/>
          <p:nvPr/>
        </p:nvSpPr>
        <p:spPr>
          <a:xfrm>
            <a:off x="11432165" y="2673762"/>
            <a:ext cx="320431" cy="338554"/>
          </a:xfrm>
          <a:prstGeom prst="rect">
            <a:avLst/>
          </a:prstGeom>
          <a:noFill/>
        </p:spPr>
        <p:txBody>
          <a:bodyPr wrap="square" rtlCol="0">
            <a:spAutoFit/>
          </a:bodyPr>
          <a:lstStyle/>
          <a:p>
            <a:r>
              <a:rPr lang="en-GB" sz="1600" dirty="0">
                <a:solidFill>
                  <a:srgbClr val="FF0000"/>
                </a:solidFill>
              </a:rPr>
              <a:t>6</a:t>
            </a:r>
          </a:p>
        </p:txBody>
      </p:sp>
    </p:spTree>
    <p:extLst>
      <p:ext uri="{BB962C8B-B14F-4D97-AF65-F5344CB8AC3E}">
        <p14:creationId xmlns:p14="http://schemas.microsoft.com/office/powerpoint/2010/main" val="110693456"/>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TM03457464[[fn=Dividend]]</Template>
  <TotalTime>320</TotalTime>
  <Words>1475</Words>
  <Application>Microsoft Office PowerPoint</Application>
  <PresentationFormat>Widescreen</PresentationFormat>
  <Paragraphs>213</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Gill Sans MT</vt:lpstr>
      <vt:lpstr>Wingdings 2</vt:lpstr>
      <vt:lpstr>Dividend</vt:lpstr>
      <vt:lpstr>Computational thinking</vt:lpstr>
      <vt:lpstr>Introduction</vt:lpstr>
      <vt:lpstr>Module content</vt:lpstr>
      <vt:lpstr>What is computational thinking?</vt:lpstr>
      <vt:lpstr>The tour guide</vt:lpstr>
      <vt:lpstr>The tour guide</vt:lpstr>
      <vt:lpstr>The tour guide</vt:lpstr>
      <vt:lpstr>Die Hard Jug Problem</vt:lpstr>
      <vt:lpstr>Die Hard Jug Problem</vt:lpstr>
      <vt:lpstr>Die Hard Jug Problem</vt:lpstr>
      <vt:lpstr>Crossing the river problem</vt:lpstr>
      <vt:lpstr>Crossing the river problem</vt:lpstr>
      <vt:lpstr>The Bridges of Königsberg</vt:lpstr>
      <vt:lpstr>The Bridges of Königsberg</vt:lpstr>
      <vt:lpstr>What am I?</vt:lpstr>
      <vt:lpstr>What am I?</vt:lpstr>
      <vt:lpstr>pattern recognition</vt:lpstr>
      <vt:lpstr>pattern recognition</vt:lpstr>
      <vt:lpstr>pattern recognition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Computational thinking</dc:title>
  <dc:creator>Kimberley Jenkins</dc:creator>
  <cp:lastModifiedBy>Kimberley Jenkins</cp:lastModifiedBy>
  <cp:revision>31</cp:revision>
  <dcterms:created xsi:type="dcterms:W3CDTF">2019-05-17T17:09:45Z</dcterms:created>
  <dcterms:modified xsi:type="dcterms:W3CDTF">2019-05-21T08:48:12Z</dcterms:modified>
</cp:coreProperties>
</file>