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9" r:id="rId1"/>
  </p:sldMasterIdLst>
  <p:notesMasterIdLst>
    <p:notesMasterId r:id="rId12"/>
  </p:notesMasterIdLst>
  <p:sldIdLst>
    <p:sldId id="256" r:id="rId2"/>
    <p:sldId id="257" r:id="rId3"/>
    <p:sldId id="267" r:id="rId4"/>
    <p:sldId id="258" r:id="rId5"/>
    <p:sldId id="259" r:id="rId6"/>
    <p:sldId id="261" r:id="rId7"/>
    <p:sldId id="264" r:id="rId8"/>
    <p:sldId id="268" r:id="rId9"/>
    <p:sldId id="266" r:id="rId10"/>
    <p:sldId id="269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66" d="100"/>
          <a:sy n="66" d="100"/>
        </p:scale>
        <p:origin x="900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5C84DBC-9A4E-4D4C-8809-EED7F0BEE018}" type="datetimeFigureOut">
              <a:rPr lang="en-GB" smtClean="0"/>
              <a:t>21/01/2019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9271FE-CB0B-4E63-A37D-5EA3A776DEB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762011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9271FE-CB0B-4E63-A37D-5EA3A776DEB4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907335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9271FE-CB0B-4E63-A37D-5EA3A776DEB4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395744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9271FE-CB0B-4E63-A37D-5EA3A776DEB4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918363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15128" y="1788454"/>
            <a:ext cx="8361229" cy="2098226"/>
          </a:xfrm>
        </p:spPr>
        <p:txBody>
          <a:bodyPr anchor="b">
            <a:noAutofit/>
          </a:bodyPr>
          <a:lstStyle>
            <a:lvl1pPr algn="ct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79906" y="3956279"/>
            <a:ext cx="6831673" cy="1086237"/>
          </a:xfrm>
        </p:spPr>
        <p:txBody>
          <a:bodyPr>
            <a:normAutofit/>
          </a:bodyPr>
          <a:lstStyle>
            <a:lvl1pPr marL="0" indent="0" algn="ct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3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52858" y="6453386"/>
            <a:ext cx="1607944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8CB3D65F-E256-4B45-94ED-E64EA301E910}" type="datetimeFigureOut">
              <a:rPr lang="en-GB" smtClean="0"/>
              <a:t>21/01/2019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054" y="6453386"/>
            <a:ext cx="7023377" cy="404614"/>
          </a:xfrm>
        </p:spPr>
        <p:txBody>
          <a:bodyPr/>
          <a:lstStyle>
            <a:lvl1pPr algn="ctr">
              <a:defRPr baseline="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F56DA7FF-995D-4CBD-BD7F-5D0CAB1B8388}" type="slidenum">
              <a:rPr lang="en-GB" smtClean="0"/>
              <a:t>‹#›</a:t>
            </a:fld>
            <a:endParaRPr lang="en-GB"/>
          </a:p>
        </p:txBody>
      </p:sp>
      <p:grpSp>
        <p:nvGrpSpPr>
          <p:cNvPr id="7" name="Group 6"/>
          <p:cNvGrpSpPr/>
          <p:nvPr/>
        </p:nvGrpSpPr>
        <p:grpSpPr>
          <a:xfrm>
            <a:off x="752858" y="744469"/>
            <a:ext cx="10674117" cy="5349671"/>
            <a:chOff x="752858" y="744469"/>
            <a:chExt cx="10674117" cy="5349671"/>
          </a:xfrm>
        </p:grpSpPr>
        <p:sp>
          <p:nvSpPr>
            <p:cNvPr id="11" name="Freeform 6"/>
            <p:cNvSpPr/>
            <p:nvPr/>
          </p:nvSpPr>
          <p:spPr bwMode="auto">
            <a:xfrm>
              <a:off x="8151962" y="1685652"/>
              <a:ext cx="3275013" cy="4408488"/>
            </a:xfrm>
            <a:custGeom>
              <a:avLst/>
              <a:gdLst/>
              <a:ahLst/>
              <a:cxnLst/>
              <a:rect l="l" t="t" r="r" b="b"/>
              <a:pathLst>
                <a:path w="10000" h="10000">
                  <a:moveTo>
                    <a:pt x="8761" y="0"/>
                  </a:moveTo>
                  <a:lnTo>
                    <a:pt x="10000" y="0"/>
                  </a:lnTo>
                  <a:lnTo>
                    <a:pt x="10000" y="10000"/>
                  </a:lnTo>
                  <a:lnTo>
                    <a:pt x="0" y="10000"/>
                  </a:lnTo>
                  <a:lnTo>
                    <a:pt x="0" y="9126"/>
                  </a:lnTo>
                  <a:lnTo>
                    <a:pt x="8761" y="9127"/>
                  </a:lnTo>
                  <a:lnTo>
                    <a:pt x="8761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4" name="Freeform 6"/>
            <p:cNvSpPr/>
            <p:nvPr/>
          </p:nvSpPr>
          <p:spPr bwMode="auto">
            <a:xfrm flipH="1" flipV="1">
              <a:off x="752858" y="744469"/>
              <a:ext cx="3275668" cy="4408488"/>
            </a:xfrm>
            <a:custGeom>
              <a:avLst/>
              <a:gdLst/>
              <a:ahLst/>
              <a:cxnLst/>
              <a:rect l="l" t="t" r="r" b="b"/>
              <a:pathLst>
                <a:path w="10002" h="10000">
                  <a:moveTo>
                    <a:pt x="8763" y="0"/>
                  </a:moveTo>
                  <a:lnTo>
                    <a:pt x="10002" y="0"/>
                  </a:lnTo>
                  <a:lnTo>
                    <a:pt x="10002" y="10000"/>
                  </a:lnTo>
                  <a:lnTo>
                    <a:pt x="2" y="10000"/>
                  </a:lnTo>
                  <a:cubicBezTo>
                    <a:pt x="-2" y="9698"/>
                    <a:pt x="4" y="9427"/>
                    <a:pt x="0" y="9125"/>
                  </a:cubicBezTo>
                  <a:lnTo>
                    <a:pt x="8763" y="9128"/>
                  </a:lnTo>
                  <a:lnTo>
                    <a:pt x="8763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  <p:extLst>
      <p:ext uri="{BB962C8B-B14F-4D97-AF65-F5344CB8AC3E}">
        <p14:creationId xmlns:p14="http://schemas.microsoft.com/office/powerpoint/2010/main" val="424256032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B3D65F-E256-4B45-94ED-E64EA301E910}" type="datetimeFigureOut">
              <a:rPr lang="en-GB" smtClean="0"/>
              <a:t>21/01/2019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6DA7FF-995D-4CBD-BD7F-5D0CAB1B83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84738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5025" y="1301360"/>
            <a:ext cx="9612971" cy="2852737"/>
          </a:xfrm>
        </p:spPr>
        <p:txBody>
          <a:bodyPr anchor="b">
            <a:normAutofit/>
          </a:bodyPr>
          <a:lstStyle>
            <a:lvl1pPr algn="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5025" y="4216328"/>
            <a:ext cx="9612971" cy="1143324"/>
          </a:xfrm>
        </p:spPr>
        <p:txBody>
          <a:bodyPr/>
          <a:lstStyle>
            <a:lvl1pPr marL="0" indent="0" algn="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8908" y="6453386"/>
            <a:ext cx="162240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CB3D65F-E256-4B45-94ED-E64EA301E910}" type="datetimeFigureOut">
              <a:rPr lang="en-GB" smtClean="0"/>
              <a:t>21/01/2019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312" y="6453386"/>
            <a:ext cx="7023377" cy="404614"/>
          </a:xfrm>
        </p:spPr>
        <p:txBody>
          <a:bodyPr/>
          <a:lstStyle>
            <a:lvl1pPr algn="ct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F56DA7FF-995D-4CBD-BD7F-5D0CAB1B8388}" type="slidenum">
              <a:rPr lang="en-GB" smtClean="0"/>
              <a:t>‹#›</a:t>
            </a:fld>
            <a:endParaRPr lang="en-GB"/>
          </a:p>
        </p:txBody>
      </p:sp>
      <p:sp>
        <p:nvSpPr>
          <p:cNvPr id="7" name="Freeform 6" title="Crop Mark"/>
          <p:cNvSpPr/>
          <p:nvPr/>
        </p:nvSpPr>
        <p:spPr bwMode="auto">
          <a:xfrm>
            <a:off x="8151962" y="1685652"/>
            <a:ext cx="3275013" cy="4408488"/>
          </a:xfrm>
          <a:custGeom>
            <a:avLst/>
            <a:gdLst/>
            <a:ahLst/>
            <a:cxnLst/>
            <a:rect l="0" t="0" r="r" b="b"/>
            <a:pathLst>
              <a:path w="4125" h="5554">
                <a:moveTo>
                  <a:pt x="3614" y="0"/>
                </a:moveTo>
                <a:lnTo>
                  <a:pt x="4125" y="0"/>
                </a:lnTo>
                <a:lnTo>
                  <a:pt x="4125" y="5554"/>
                </a:lnTo>
                <a:lnTo>
                  <a:pt x="0" y="5554"/>
                </a:lnTo>
                <a:lnTo>
                  <a:pt x="0" y="5074"/>
                </a:lnTo>
                <a:lnTo>
                  <a:pt x="3614" y="5074"/>
                </a:lnTo>
                <a:lnTo>
                  <a:pt x="3614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</p:spTree>
    <p:extLst>
      <p:ext uri="{BB962C8B-B14F-4D97-AF65-F5344CB8AC3E}">
        <p14:creationId xmlns:p14="http://schemas.microsoft.com/office/powerpoint/2010/main" val="231658829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71600" y="2285999"/>
            <a:ext cx="4447786" cy="3581401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25403" y="2285999"/>
            <a:ext cx="4447786" cy="3581401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B3D65F-E256-4B45-94ED-E64EA301E910}" type="datetimeFigureOut">
              <a:rPr lang="en-GB" smtClean="0"/>
              <a:t>21/01/2019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6DA7FF-995D-4CBD-BD7F-5D0CAB1B83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79130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71600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5014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25014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B3D65F-E256-4B45-94ED-E64EA301E910}" type="datetimeFigureOut">
              <a:rPr lang="en-GB" smtClean="0"/>
              <a:t>21/01/2019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6DA7FF-995D-4CBD-BD7F-5D0CAB1B83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52879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B3D65F-E256-4B45-94ED-E64EA301E910}" type="datetimeFigureOut">
              <a:rPr lang="en-GB" smtClean="0"/>
              <a:t>21/01/2019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6DA7FF-995D-4CBD-BD7F-5D0CAB1B83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2999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B3D65F-E256-4B45-94ED-E64EA301E910}" type="datetimeFigureOut">
              <a:rPr lang="en-GB" smtClean="0"/>
              <a:t>21/01/2019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6DA7FF-995D-4CBD-BD7F-5D0CAB1B83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55336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Autofit/>
          </a:bodyPr>
          <a:lstStyle>
            <a:lvl1pPr>
              <a:lnSpc>
                <a:spcPct val="84000"/>
              </a:lnSpc>
              <a:defRPr sz="4800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56020" y="685801"/>
            <a:ext cx="5212080" cy="517525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6344"/>
            <a:ext cx="3855720" cy="3011056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CB3D65F-E256-4B45-94ED-E64EA301E910}" type="datetimeFigureOut">
              <a:rPr lang="en-GB" smtClean="0"/>
              <a:t>21/01/2019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F56DA7FF-995D-4CBD-BD7F-5D0CAB1B8388}" type="slidenum">
              <a:rPr lang="en-GB" smtClean="0"/>
              <a:t>‹#›</a:t>
            </a:fld>
            <a:endParaRPr lang="en-GB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8042035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rmAutofit/>
          </a:bodyPr>
          <a:lstStyle>
            <a:lvl1pPr>
              <a:lnSpc>
                <a:spcPct val="84000"/>
              </a:lnSpc>
              <a:defRPr sz="48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532120" y="0"/>
            <a:ext cx="6659880" cy="6857999"/>
          </a:xfrm>
        </p:spPr>
        <p:txBody>
          <a:bodyPr anchor="t"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5968"/>
            <a:ext cx="3855720" cy="3011432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CB3D65F-E256-4B45-94ED-E64EA301E910}" type="datetimeFigureOut">
              <a:rPr lang="en-GB" smtClean="0"/>
              <a:t>21/01/2019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F56DA7FF-995D-4CBD-BD7F-5D0CAB1B8388}" type="slidenum">
              <a:rPr lang="en-GB" smtClean="0"/>
              <a:t>‹#›</a:t>
            </a:fld>
            <a:endParaRPr lang="en-GB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5526598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2295525"/>
            <a:ext cx="9601200" cy="357187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B3D65F-E256-4B45-94ED-E64EA301E910}" type="datetimeFigureOut">
              <a:rPr lang="en-GB" smtClean="0"/>
              <a:t>21/01/2019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6DA7FF-995D-4CBD-BD7F-5D0CAB1B83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09041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596561" y="624156"/>
            <a:ext cx="1565766" cy="524324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624156"/>
            <a:ext cx="8179641" cy="524324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B3D65F-E256-4B45-94ED-E64EA301E910}" type="datetimeFigureOut">
              <a:rPr lang="en-GB" smtClean="0"/>
              <a:t>21/01/2019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6DA7FF-995D-4CBD-BD7F-5D0CAB1B83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17794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286000"/>
            <a:ext cx="9601200" cy="3581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390650" y="6453386"/>
            <a:ext cx="120457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fld id="{8CB3D65F-E256-4B45-94ED-E64EA301E910}" type="datetimeFigureOut">
              <a:rPr lang="en-GB" smtClean="0"/>
              <a:t>21/01/2019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93564" y="6453386"/>
            <a:ext cx="6280830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472736" y="6453386"/>
            <a:ext cx="159629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aseline="0">
                <a:solidFill>
                  <a:schemeClr val="tx2"/>
                </a:solidFill>
              </a:defRPr>
            </a:lvl1pPr>
          </a:lstStyle>
          <a:p>
            <a:fld id="{F56DA7FF-995D-4CBD-BD7F-5D0CAB1B8388}" type="slidenum">
              <a:rPr lang="en-GB" smtClean="0"/>
              <a:t>‹#›</a:t>
            </a:fld>
            <a:endParaRPr lang="en-GB"/>
          </a:p>
        </p:txBody>
      </p:sp>
      <p:sp>
        <p:nvSpPr>
          <p:cNvPr id="9" name="Rectangle 8" title="Side bar"/>
          <p:cNvSpPr/>
          <p:nvPr/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9212931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1" r:id="rId2"/>
    <p:sldLayoutId id="2147483692" r:id="rId3"/>
    <p:sldLayoutId id="2147483693" r:id="rId4"/>
    <p:sldLayoutId id="2147483694" r:id="rId5"/>
    <p:sldLayoutId id="2147483695" r:id="rId6"/>
    <p:sldLayoutId id="2147483696" r:id="rId7"/>
    <p:sldLayoutId id="2147483697" r:id="rId8"/>
    <p:sldLayoutId id="2147483698" r:id="rId9"/>
    <p:sldLayoutId id="2147483699" r:id="rId10"/>
    <p:sldLayoutId id="2147483700" r:id="rId11"/>
  </p:sldLayoutIdLst>
  <p:txStyles>
    <p:titleStyle>
      <a:lvl1pPr algn="l" defTabSz="914400" rtl="0" eaLnBrk="1" latinLnBrk="0" hangingPunct="1">
        <a:lnSpc>
          <a:spcPct val="89000"/>
        </a:lnSpc>
        <a:spcBef>
          <a:spcPct val="0"/>
        </a:spcBef>
        <a:buNone/>
        <a:defRPr sz="4400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84048" indent="-384048" algn="l" defTabSz="914400" rtl="0" eaLnBrk="1" latinLnBrk="0" hangingPunct="1">
        <a:lnSpc>
          <a:spcPct val="94000"/>
        </a:lnSpc>
        <a:spcBef>
          <a:spcPts val="1000"/>
        </a:spcBef>
        <a:spcAft>
          <a:spcPts val="200"/>
        </a:spcAft>
        <a:buFont typeface="Franklin Gothic Book" panose="020B0503020102020204" pitchFamily="34" charset="0"/>
        <a:buChar char="■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1pPr>
      <a:lvl2pPr marL="914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2000" i="1" kern="1200" baseline="0">
          <a:solidFill>
            <a:schemeClr val="tx2"/>
          </a:solidFill>
          <a:latin typeface="+mn-lt"/>
          <a:ea typeface="+mn-ea"/>
          <a:cs typeface="+mn-cs"/>
        </a:defRPr>
      </a:lvl2pPr>
      <a:lvl3pPr marL="1371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3pPr>
      <a:lvl4pPr marL="1828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800" i="1" kern="1200" baseline="0">
          <a:solidFill>
            <a:schemeClr val="tx2"/>
          </a:solidFill>
          <a:latin typeface="+mn-lt"/>
          <a:ea typeface="+mn-ea"/>
          <a:cs typeface="+mn-cs"/>
        </a:defRPr>
      </a:lvl4pPr>
      <a:lvl5pPr marL="22860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27432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600" i="1" kern="1200" baseline="0">
          <a:solidFill>
            <a:schemeClr val="tx2"/>
          </a:solidFill>
          <a:latin typeface="+mn-lt"/>
          <a:ea typeface="+mn-ea"/>
          <a:cs typeface="+mn-cs"/>
        </a:defRPr>
      </a:lvl6pPr>
      <a:lvl7pPr marL="3200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3657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400" i="1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4114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1" orient="horz" pos="1368">
          <p15:clr>
            <a:srgbClr val="F26B43"/>
          </p15:clr>
        </p15:guide>
        <p15:guide id="2" orient="horz" pos="1440">
          <p15:clr>
            <a:srgbClr val="F26B43"/>
          </p15:clr>
        </p15:guide>
        <p15:guide id="3" orient="horz" pos="3696">
          <p15:clr>
            <a:srgbClr val="F26B43"/>
          </p15:clr>
        </p15:guide>
        <p15:guide id="4" orient="horz" pos="432">
          <p15:clr>
            <a:srgbClr val="F26B43"/>
          </p15:clr>
        </p15:guide>
        <p15:guide id="5" orient="horz" pos="1512">
          <p15:clr>
            <a:srgbClr val="F26B43"/>
          </p15:clr>
        </p15:guide>
        <p15:guide id="6" pos="6912">
          <p15:clr>
            <a:srgbClr val="F26B43"/>
          </p15:clr>
        </p15:guide>
        <p15:guide id="7" pos="936">
          <p15:clr>
            <a:srgbClr val="F26B43"/>
          </p15:clr>
        </p15:guide>
        <p15:guide id="8" pos="86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legislation.gov.uk/apni/1945/15/contents" TargetMode="External"/><Relationship Id="rId3" Type="http://schemas.openxmlformats.org/officeDocument/2006/relationships/hyperlink" Target="https://www.amnesty.org.uk/abortion-rights-northern-ireland-timeline" TargetMode="External"/><Relationship Id="rId7" Type="http://schemas.openxmlformats.org/officeDocument/2006/relationships/hyperlink" Target="https://www.independent.co.uk/news/uk/politics/northern-ireland-abortion-illegal-laws-different-uk-pro-life-choice-devolved-assembly-a8595566.html" TargetMode="External"/><Relationship Id="rId2" Type="http://schemas.openxmlformats.org/officeDocument/2006/relationships/hyperlink" Target="http://www.abortionrights.org.uk/history-of-abortion-law-in-the-uk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bbc.co.uk/news/uk-northern-ireland-44271876" TargetMode="External"/><Relationship Id="rId5" Type="http://schemas.openxmlformats.org/officeDocument/2006/relationships/hyperlink" Target="https://www.bpas.org/abortion-care/abortion-treatments/" TargetMode="External"/><Relationship Id="rId4" Type="http://schemas.openxmlformats.org/officeDocument/2006/relationships/hyperlink" Target="https://www.bbc.co.uk/news/uk-northern-ireland-41724695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hs.uk/conditions/abortion/" TargetMode="External"/><Relationship Id="rId2" Type="http://schemas.openxmlformats.org/officeDocument/2006/relationships/hyperlink" Target="https://www.legislation.gov.uk/ukpga/1967/87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politico.eu/article/theresa-may-abortion-rights-in-favor/" TargetMode="External"/><Relationship Id="rId5" Type="http://schemas.openxmlformats.org/officeDocument/2006/relationships/hyperlink" Target="https://www.theguardian.com/politics/2018/oct/23/mps-support-new-amendment-to-override-stormont-northern-ireland-on-abortion" TargetMode="External"/><Relationship Id="rId4" Type="http://schemas.openxmlformats.org/officeDocument/2006/relationships/hyperlink" Target="https://www.sciencedirect.com/science/article/abs/pii/S1049386711000156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3600" dirty="0"/>
              <a:t>CATHRYN Knight-Fox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1602024</a:t>
            </a:r>
          </a:p>
        </p:txBody>
      </p:sp>
    </p:spTree>
    <p:extLst>
      <p:ext uri="{BB962C8B-B14F-4D97-AF65-F5344CB8AC3E}">
        <p14:creationId xmlns:p14="http://schemas.microsoft.com/office/powerpoint/2010/main" val="102981590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Applying an ‘intersectional perspective’, critically examining opposing political positions on a current issue of your choice.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71600" y="2946400"/>
            <a:ext cx="9601200" cy="2920999"/>
          </a:xfrm>
        </p:spPr>
        <p:txBody>
          <a:bodyPr/>
          <a:lstStyle/>
          <a:p>
            <a:r>
              <a:rPr lang="en-GB" b="1" dirty="0"/>
              <a:t>Abortion  </a:t>
            </a:r>
          </a:p>
          <a:p>
            <a:endParaRPr lang="en-GB" b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7675342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Abortion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Medical process of ending a woman's </a:t>
            </a:r>
            <a:r>
              <a:rPr lang="en-GB" dirty="0"/>
              <a:t>pregnancy (NHS, </a:t>
            </a:r>
            <a:r>
              <a:rPr lang="en-GB" dirty="0" smtClean="0"/>
              <a:t>2016)</a:t>
            </a:r>
            <a:endParaRPr lang="en-GB" dirty="0"/>
          </a:p>
          <a:p>
            <a:r>
              <a:rPr lang="en-GB" dirty="0"/>
              <a:t>Usually carried out in a hospital or </a:t>
            </a:r>
            <a:r>
              <a:rPr lang="en-GB" dirty="0" smtClean="0"/>
              <a:t>clinic (BPAS, 2015)</a:t>
            </a:r>
            <a:endParaRPr lang="en-GB" dirty="0"/>
          </a:p>
          <a:p>
            <a:r>
              <a:rPr lang="en-GB" dirty="0"/>
              <a:t>Most carried out before 24 weeks</a:t>
            </a:r>
          </a:p>
          <a:p>
            <a:r>
              <a:rPr lang="en-GB" dirty="0"/>
              <a:t>In certain circumstances can be carried out later</a:t>
            </a:r>
          </a:p>
          <a:p>
            <a:r>
              <a:rPr lang="en-GB" dirty="0"/>
              <a:t>Sometimes known as a termination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5636764" y="6337271"/>
            <a:ext cx="6280830" cy="404614"/>
          </a:xfrm>
        </p:spPr>
        <p:txBody>
          <a:bodyPr/>
          <a:lstStyle/>
          <a:p>
            <a:r>
              <a:rPr lang="en-GB" dirty="0"/>
              <a:t>                                                                                                                          NHS, 2016</a:t>
            </a:r>
          </a:p>
        </p:txBody>
      </p:sp>
    </p:spTree>
    <p:extLst>
      <p:ext uri="{BB962C8B-B14F-4D97-AF65-F5344CB8AC3E}">
        <p14:creationId xmlns:p14="http://schemas.microsoft.com/office/powerpoint/2010/main" val="323903951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Abortion in the UK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Abortion Law Reform Association (ALRA) established in  1936</a:t>
            </a:r>
          </a:p>
          <a:p>
            <a:r>
              <a:rPr lang="en-GB" dirty="0"/>
              <a:t>Abortion Act (1967) (Legislation.gov.uk, 1967)</a:t>
            </a:r>
          </a:p>
          <a:p>
            <a:r>
              <a:rPr lang="en-GB" dirty="0"/>
              <a:t>Must be carried out by a professional and signed off by 2 other doctors </a:t>
            </a:r>
          </a:p>
        </p:txBody>
      </p:sp>
    </p:spTree>
    <p:extLst>
      <p:ext uri="{BB962C8B-B14F-4D97-AF65-F5344CB8AC3E}">
        <p14:creationId xmlns:p14="http://schemas.microsoft.com/office/powerpoint/2010/main" val="4305350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Abortion in Northern Ireland 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Abortion Act 1967 does not apply – 1945 Criminal Justice (Northern Ireland) Act</a:t>
            </a:r>
          </a:p>
          <a:p>
            <a:r>
              <a:rPr lang="en-GB" dirty="0"/>
              <a:t>Illegal in almost all circumstances (Amnesty international, 2017)</a:t>
            </a:r>
          </a:p>
          <a:p>
            <a:r>
              <a:rPr lang="en-GB" dirty="0"/>
              <a:t>Rape, incest and fatal foetal abnormalities not considered valid reasons </a:t>
            </a:r>
          </a:p>
          <a:p>
            <a:r>
              <a:rPr lang="en-GB" dirty="0"/>
              <a:t>Women often travel to mainland Britain </a:t>
            </a:r>
          </a:p>
          <a:p>
            <a:r>
              <a:rPr lang="en-GB" dirty="0"/>
              <a:t>Republic of Ireland voted yes to changes in May</a:t>
            </a:r>
          </a:p>
        </p:txBody>
      </p:sp>
    </p:spTree>
    <p:extLst>
      <p:ext uri="{BB962C8B-B14F-4D97-AF65-F5344CB8AC3E}">
        <p14:creationId xmlns:p14="http://schemas.microsoft.com/office/powerpoint/2010/main" val="35708282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Political views: UK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 DUP strongly </a:t>
            </a:r>
            <a:r>
              <a:rPr lang="en-GB"/>
              <a:t>against abortion </a:t>
            </a:r>
            <a:endParaRPr lang="en-GB" dirty="0"/>
          </a:p>
          <a:p>
            <a:r>
              <a:rPr lang="en-GB" dirty="0"/>
              <a:t>Conservative party reliant on DUP</a:t>
            </a:r>
          </a:p>
          <a:p>
            <a:r>
              <a:rPr lang="en-GB" dirty="0"/>
              <a:t>Labour MP Stella Creasy campaigned for free abortions in UK for Northern Irish women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5757958" y="6298083"/>
            <a:ext cx="6280830" cy="404614"/>
          </a:xfrm>
        </p:spPr>
        <p:txBody>
          <a:bodyPr/>
          <a:lstStyle/>
          <a:p>
            <a:r>
              <a:rPr lang="en-GB" dirty="0"/>
              <a:t>                                                                                                                   Wheaton (2018)</a:t>
            </a:r>
          </a:p>
        </p:txBody>
      </p:sp>
    </p:spTree>
    <p:extLst>
      <p:ext uri="{BB962C8B-B14F-4D97-AF65-F5344CB8AC3E}">
        <p14:creationId xmlns:p14="http://schemas.microsoft.com/office/powerpoint/2010/main" val="137357510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90978" y="719666"/>
            <a:ext cx="9601200" cy="1485900"/>
          </a:xfrm>
        </p:spPr>
        <p:txBody>
          <a:bodyPr/>
          <a:lstStyle/>
          <a:p>
            <a:r>
              <a:rPr lang="en-GB" dirty="0"/>
              <a:t>Intersectionality 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Oppression, discrimination and inequality are linked by many factors:</a:t>
            </a:r>
          </a:p>
          <a:p>
            <a:r>
              <a:rPr lang="en-GB" dirty="0"/>
              <a:t>Class</a:t>
            </a:r>
          </a:p>
          <a:p>
            <a:r>
              <a:rPr lang="en-GB" dirty="0"/>
              <a:t>Gender</a:t>
            </a:r>
          </a:p>
          <a:p>
            <a:r>
              <a:rPr lang="en-GB" dirty="0"/>
              <a:t>Education</a:t>
            </a:r>
          </a:p>
          <a:p>
            <a:r>
              <a:rPr lang="en-GB" dirty="0"/>
              <a:t>Race</a:t>
            </a:r>
          </a:p>
          <a:p>
            <a:r>
              <a:rPr lang="en-GB" dirty="0"/>
              <a:t>Income</a:t>
            </a:r>
          </a:p>
          <a:p>
            <a:r>
              <a:rPr lang="en-GB" dirty="0"/>
              <a:t>Sexual orientation</a:t>
            </a:r>
          </a:p>
          <a:p>
            <a:r>
              <a:rPr lang="en-GB" dirty="0" err="1"/>
              <a:t>Etc</a:t>
            </a:r>
            <a:endParaRPr lang="en-GB" dirty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5738364" y="6402586"/>
            <a:ext cx="6280830" cy="404614"/>
          </a:xfrm>
        </p:spPr>
        <p:txBody>
          <a:bodyPr/>
          <a:lstStyle/>
          <a:p>
            <a:r>
              <a:rPr lang="en-GB" dirty="0" smtClean="0"/>
              <a:t>                                                                                                                   Price</a:t>
            </a:r>
            <a:r>
              <a:rPr lang="en-GB" dirty="0"/>
              <a:t>, K. (2011</a:t>
            </a:r>
            <a:r>
              <a:rPr lang="en-GB" dirty="0"/>
              <a:t>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1020617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172029"/>
          </a:xfrm>
        </p:spPr>
        <p:txBody>
          <a:bodyPr/>
          <a:lstStyle/>
          <a:p>
            <a:r>
              <a:rPr lang="en-GB" dirty="0"/>
              <a:t>An </a:t>
            </a:r>
            <a:r>
              <a:rPr lang="en-GB"/>
              <a:t>Intersectional Perspective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71600" y="2002971"/>
            <a:ext cx="9601200" cy="3864429"/>
          </a:xfrm>
        </p:spPr>
        <p:txBody>
          <a:bodyPr/>
          <a:lstStyle/>
          <a:p>
            <a:r>
              <a:rPr lang="en-GB" dirty="0"/>
              <a:t>Women with lower education are more likely to have unplanned pregnancies</a:t>
            </a:r>
          </a:p>
          <a:p>
            <a:r>
              <a:rPr lang="en-GB" dirty="0"/>
              <a:t>Women on a lower income struggle to travel to abortion appointments</a:t>
            </a:r>
          </a:p>
          <a:p>
            <a:r>
              <a:rPr lang="en-GB" dirty="0"/>
              <a:t>Younger girls are more likely to want an abortion to hide the pregnancy from their parents</a:t>
            </a:r>
          </a:p>
          <a:p>
            <a:r>
              <a:rPr lang="en-GB" dirty="0" err="1"/>
              <a:t>etc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5268014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867229"/>
          </a:xfrm>
        </p:spPr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71600" y="1741714"/>
            <a:ext cx="9601200" cy="4644572"/>
          </a:xfrm>
        </p:spPr>
        <p:txBody>
          <a:bodyPr>
            <a:normAutofit/>
          </a:bodyPr>
          <a:lstStyle/>
          <a:p>
            <a:r>
              <a:rPr lang="en-GB" sz="1400" dirty="0" smtClean="0">
                <a:latin typeface="+mj-lt"/>
              </a:rPr>
              <a:t>Abortion Rights (2018). </a:t>
            </a:r>
            <a:r>
              <a:rPr lang="en-GB" sz="1400" i="1" dirty="0" smtClean="0">
                <a:latin typeface="+mj-lt"/>
              </a:rPr>
              <a:t>History of abortion law in the UK</a:t>
            </a:r>
            <a:r>
              <a:rPr lang="en-GB" sz="1400" dirty="0" smtClean="0">
                <a:latin typeface="+mj-lt"/>
              </a:rPr>
              <a:t>. Available at: </a:t>
            </a:r>
            <a:r>
              <a:rPr lang="en-GB" sz="1400" dirty="0">
                <a:latin typeface="+mj-lt"/>
                <a:hlinkClick r:id="rId2"/>
              </a:rPr>
              <a:t>http://www.abortionrights.org.uk/history-of-abortion-law-in-the-uk</a:t>
            </a:r>
            <a:r>
              <a:rPr lang="en-GB" sz="1400" dirty="0" smtClean="0">
                <a:latin typeface="+mj-lt"/>
                <a:hlinkClick r:id="rId2"/>
              </a:rPr>
              <a:t>/</a:t>
            </a:r>
            <a:r>
              <a:rPr lang="en-GB" sz="1400" dirty="0" smtClean="0">
                <a:latin typeface="+mj-lt"/>
              </a:rPr>
              <a:t>. (Accessed on: 16</a:t>
            </a:r>
            <a:r>
              <a:rPr lang="en-GB" sz="1400" baseline="30000" dirty="0" smtClean="0">
                <a:latin typeface="+mj-lt"/>
              </a:rPr>
              <a:t>th</a:t>
            </a:r>
            <a:r>
              <a:rPr lang="en-GB" sz="1400" dirty="0" smtClean="0">
                <a:latin typeface="+mj-lt"/>
              </a:rPr>
              <a:t> January 2019).</a:t>
            </a:r>
            <a:endParaRPr lang="en-GB" sz="1400" dirty="0">
              <a:latin typeface="+mj-lt"/>
            </a:endParaRPr>
          </a:p>
          <a:p>
            <a:r>
              <a:rPr lang="en-GB" sz="1400" dirty="0" smtClean="0">
                <a:latin typeface="+mj-lt"/>
              </a:rPr>
              <a:t>Amnesty </a:t>
            </a:r>
            <a:r>
              <a:rPr lang="en-GB" sz="1400" dirty="0">
                <a:latin typeface="+mj-lt"/>
              </a:rPr>
              <a:t>international, (2017) </a:t>
            </a:r>
            <a:r>
              <a:rPr lang="en-GB" sz="1400" i="1" dirty="0">
                <a:latin typeface="+mj-lt"/>
              </a:rPr>
              <a:t>Abortion rights in Northern Ireland</a:t>
            </a:r>
            <a:r>
              <a:rPr lang="en-GB" sz="1400" dirty="0">
                <a:latin typeface="+mj-lt"/>
              </a:rPr>
              <a:t>. Available at: </a:t>
            </a:r>
            <a:r>
              <a:rPr lang="en-GB" sz="1400" dirty="0">
                <a:latin typeface="+mj-lt"/>
                <a:hlinkClick r:id="rId3"/>
              </a:rPr>
              <a:t>https://www.amnesty.org.uk/abortion-rights-northern-ireland-timeline</a:t>
            </a:r>
            <a:r>
              <a:rPr lang="en-GB" sz="1400" dirty="0">
                <a:latin typeface="+mj-lt"/>
              </a:rPr>
              <a:t> (Accessed on: 18</a:t>
            </a:r>
            <a:r>
              <a:rPr lang="en-GB" sz="1400" baseline="30000" dirty="0">
                <a:latin typeface="+mj-lt"/>
              </a:rPr>
              <a:t>th</a:t>
            </a:r>
            <a:r>
              <a:rPr lang="en-GB" sz="1400" dirty="0">
                <a:latin typeface="+mj-lt"/>
              </a:rPr>
              <a:t> January, 2019</a:t>
            </a:r>
            <a:r>
              <a:rPr lang="en-GB" sz="1400" dirty="0" smtClean="0">
                <a:latin typeface="+mj-lt"/>
              </a:rPr>
              <a:t>).</a:t>
            </a:r>
          </a:p>
          <a:p>
            <a:r>
              <a:rPr lang="en-GB" sz="1400" dirty="0" smtClean="0">
                <a:latin typeface="+mj-lt"/>
              </a:rPr>
              <a:t>BBC (2017) </a:t>
            </a:r>
            <a:r>
              <a:rPr lang="en-GB" sz="1400" i="1" dirty="0" smtClean="0">
                <a:latin typeface="+mj-lt"/>
              </a:rPr>
              <a:t>Abortion travel hardship grant for NI women</a:t>
            </a:r>
            <a:r>
              <a:rPr lang="en-GB" sz="1400" dirty="0" smtClean="0">
                <a:latin typeface="+mj-lt"/>
              </a:rPr>
              <a:t>. </a:t>
            </a:r>
            <a:r>
              <a:rPr lang="en-GB" sz="1400" dirty="0">
                <a:latin typeface="+mj-lt"/>
              </a:rPr>
              <a:t>Available at: </a:t>
            </a:r>
            <a:r>
              <a:rPr lang="en-GB" sz="1400" dirty="0">
                <a:latin typeface="+mj-lt"/>
                <a:hlinkClick r:id="rId4"/>
              </a:rPr>
              <a:t>https://</a:t>
            </a:r>
            <a:r>
              <a:rPr lang="en-GB" sz="1400" dirty="0" smtClean="0">
                <a:latin typeface="+mj-lt"/>
                <a:hlinkClick r:id="rId4"/>
              </a:rPr>
              <a:t>www.bbc.co.uk/news/uk-northern-ireland-41724695</a:t>
            </a:r>
            <a:r>
              <a:rPr lang="en-GB" sz="1400" dirty="0" smtClean="0">
                <a:latin typeface="+mj-lt"/>
              </a:rPr>
              <a:t> (Accessed on </a:t>
            </a:r>
            <a:r>
              <a:rPr lang="en-GB" sz="1400" dirty="0">
                <a:latin typeface="+mj-lt"/>
              </a:rPr>
              <a:t>: 18</a:t>
            </a:r>
            <a:r>
              <a:rPr lang="en-GB" sz="1400" baseline="30000" dirty="0">
                <a:latin typeface="+mj-lt"/>
              </a:rPr>
              <a:t>th</a:t>
            </a:r>
            <a:r>
              <a:rPr lang="en-GB" sz="1400" dirty="0">
                <a:latin typeface="+mj-lt"/>
              </a:rPr>
              <a:t> January, </a:t>
            </a:r>
            <a:r>
              <a:rPr lang="en-GB" sz="1400" dirty="0" smtClean="0">
                <a:latin typeface="+mj-lt"/>
              </a:rPr>
              <a:t>2019)</a:t>
            </a:r>
          </a:p>
          <a:p>
            <a:r>
              <a:rPr lang="en-GB" sz="1400" dirty="0" smtClean="0">
                <a:latin typeface="+mj-lt"/>
              </a:rPr>
              <a:t>BPAS, (2015) </a:t>
            </a:r>
            <a:r>
              <a:rPr lang="en-GB" sz="1400" i="1" dirty="0" smtClean="0">
                <a:latin typeface="+mj-lt"/>
              </a:rPr>
              <a:t>Abortion treatments</a:t>
            </a:r>
            <a:r>
              <a:rPr lang="en-GB" sz="1400" dirty="0" smtClean="0">
                <a:latin typeface="+mj-lt"/>
              </a:rPr>
              <a:t>. </a:t>
            </a:r>
            <a:r>
              <a:rPr lang="en-GB" sz="1400" dirty="0">
                <a:latin typeface="+mj-lt"/>
              </a:rPr>
              <a:t>Available at: </a:t>
            </a:r>
            <a:r>
              <a:rPr lang="en-GB" sz="1400" dirty="0">
                <a:latin typeface="+mj-lt"/>
                <a:hlinkClick r:id="rId5"/>
              </a:rPr>
              <a:t>https://www.bpas.org/abortion-care/abortion-treatments</a:t>
            </a:r>
            <a:r>
              <a:rPr lang="en-GB" sz="1400" dirty="0" smtClean="0">
                <a:latin typeface="+mj-lt"/>
                <a:hlinkClick r:id="rId5"/>
              </a:rPr>
              <a:t>/</a:t>
            </a:r>
            <a:r>
              <a:rPr lang="en-GB" sz="1400" dirty="0" smtClean="0">
                <a:latin typeface="+mj-lt"/>
              </a:rPr>
              <a:t> (Accessed on 16</a:t>
            </a:r>
            <a:r>
              <a:rPr lang="en-GB" sz="1400" baseline="30000" dirty="0" smtClean="0">
                <a:latin typeface="+mj-lt"/>
              </a:rPr>
              <a:t>th</a:t>
            </a:r>
            <a:r>
              <a:rPr lang="en-GB" sz="1400" dirty="0" smtClean="0">
                <a:latin typeface="+mj-lt"/>
              </a:rPr>
              <a:t> January, 2019).</a:t>
            </a:r>
          </a:p>
          <a:p>
            <a:r>
              <a:rPr lang="en-GB" sz="1400" dirty="0" smtClean="0">
                <a:latin typeface="+mj-lt"/>
              </a:rPr>
              <a:t>Cooper, K. (2018). </a:t>
            </a:r>
            <a:r>
              <a:rPr lang="en-GB" sz="1400" i="1" dirty="0" smtClean="0">
                <a:latin typeface="+mj-lt"/>
              </a:rPr>
              <a:t>After Ireland says yes to abortion, what nest for Northern Ireland? </a:t>
            </a:r>
            <a:r>
              <a:rPr lang="en-GB" sz="1400" dirty="0">
                <a:latin typeface="+mj-lt"/>
              </a:rPr>
              <a:t>Available at: </a:t>
            </a:r>
            <a:r>
              <a:rPr lang="en-GB" sz="1400" dirty="0">
                <a:latin typeface="+mj-lt"/>
                <a:hlinkClick r:id="rId6"/>
              </a:rPr>
              <a:t>https://</a:t>
            </a:r>
            <a:r>
              <a:rPr lang="en-GB" sz="1400" dirty="0" smtClean="0">
                <a:latin typeface="+mj-lt"/>
                <a:hlinkClick r:id="rId6"/>
              </a:rPr>
              <a:t>www.bbc.co.uk/news/uk-northern-ireland-44271876</a:t>
            </a:r>
            <a:r>
              <a:rPr lang="en-GB" sz="1400" dirty="0" smtClean="0">
                <a:latin typeface="+mj-lt"/>
              </a:rPr>
              <a:t> (Accessed on 18th January 2019).</a:t>
            </a:r>
          </a:p>
          <a:p>
            <a:r>
              <a:rPr lang="en-GB" sz="1400" dirty="0" smtClean="0">
                <a:latin typeface="+mj-lt"/>
              </a:rPr>
              <a:t>Kelly, B. (2018) </a:t>
            </a:r>
            <a:r>
              <a:rPr lang="en-GB" sz="1400" i="1" dirty="0" smtClean="0">
                <a:latin typeface="+mj-lt"/>
              </a:rPr>
              <a:t>Abortion in Northern Ireland, Why terminations are still illegal in one part of the UK.</a:t>
            </a:r>
            <a:r>
              <a:rPr lang="en-GB" sz="1400" dirty="0" smtClean="0">
                <a:latin typeface="+mj-lt"/>
              </a:rPr>
              <a:t> </a:t>
            </a:r>
            <a:r>
              <a:rPr lang="en-GB" sz="1400" dirty="0">
                <a:latin typeface="+mj-lt"/>
              </a:rPr>
              <a:t>Available at: </a:t>
            </a:r>
            <a:r>
              <a:rPr lang="en-GB" sz="1400" dirty="0">
                <a:latin typeface="+mj-lt"/>
                <a:hlinkClick r:id="rId7"/>
              </a:rPr>
              <a:t>https://</a:t>
            </a:r>
            <a:r>
              <a:rPr lang="en-GB" sz="1400" dirty="0" smtClean="0">
                <a:latin typeface="+mj-lt"/>
                <a:hlinkClick r:id="rId7"/>
              </a:rPr>
              <a:t>www.independent.co.uk/news/uk/politics/northern-ireland-abortion-illegal-laws-different-uk-pro-life-choice-devolved-assembly-a8595566.html</a:t>
            </a:r>
            <a:r>
              <a:rPr lang="en-GB" sz="1400" dirty="0" smtClean="0">
                <a:latin typeface="+mj-lt"/>
              </a:rPr>
              <a:t> (Accessed on: 17</a:t>
            </a:r>
            <a:r>
              <a:rPr lang="en-GB" sz="1400" baseline="30000" dirty="0" smtClean="0">
                <a:latin typeface="+mj-lt"/>
              </a:rPr>
              <a:t>th</a:t>
            </a:r>
            <a:r>
              <a:rPr lang="en-GB" sz="1400" dirty="0" smtClean="0">
                <a:latin typeface="+mj-lt"/>
              </a:rPr>
              <a:t> January 2019).</a:t>
            </a:r>
            <a:endParaRPr lang="en-GB" sz="1400" dirty="0" smtClean="0">
              <a:latin typeface="+mj-lt"/>
            </a:endParaRPr>
          </a:p>
          <a:p>
            <a:r>
              <a:rPr lang="en-GB" sz="1400" dirty="0" smtClean="0">
                <a:latin typeface="+mj-lt"/>
              </a:rPr>
              <a:t>Legislation.gov.uk (1945) </a:t>
            </a:r>
            <a:r>
              <a:rPr lang="en-GB" sz="1400" i="1" dirty="0" smtClean="0">
                <a:latin typeface="+mj-lt"/>
              </a:rPr>
              <a:t>Criminal Justice Act (Northern Ireland). </a:t>
            </a:r>
            <a:r>
              <a:rPr lang="en-GB" sz="1400" dirty="0" smtClean="0">
                <a:latin typeface="+mj-lt"/>
              </a:rPr>
              <a:t>Available at: </a:t>
            </a:r>
            <a:r>
              <a:rPr lang="en-GB" sz="1400" dirty="0" smtClean="0">
                <a:latin typeface="+mj-lt"/>
                <a:hlinkClick r:id="rId8"/>
              </a:rPr>
              <a:t>https://www.legislation.gov.uk/apni/1945/15/contents</a:t>
            </a:r>
            <a:r>
              <a:rPr lang="en-GB" sz="1400" dirty="0" smtClean="0">
                <a:latin typeface="+mj-lt"/>
              </a:rPr>
              <a:t> (Accessed on </a:t>
            </a:r>
            <a:r>
              <a:rPr lang="en-GB" sz="1400" dirty="0">
                <a:latin typeface="+mj-lt"/>
              </a:rPr>
              <a:t>18th January </a:t>
            </a:r>
            <a:r>
              <a:rPr lang="en-GB" sz="1400" dirty="0" smtClean="0">
                <a:latin typeface="+mj-lt"/>
              </a:rPr>
              <a:t>2019)</a:t>
            </a:r>
            <a:r>
              <a:rPr lang="en-GB" sz="1400" dirty="0" smtClean="0">
                <a:latin typeface="+mj-lt"/>
              </a:rPr>
              <a:t> </a:t>
            </a:r>
            <a:endParaRPr lang="en-GB" sz="1400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4169345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055914"/>
          </a:xfrm>
        </p:spPr>
        <p:txBody>
          <a:bodyPr/>
          <a:lstStyle/>
          <a:p>
            <a:r>
              <a:rPr lang="en-GB" dirty="0" smtClean="0"/>
              <a:t>References continued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z="1600" dirty="0">
                <a:latin typeface="+mj-lt"/>
              </a:rPr>
              <a:t>Legislation.gov.uk, (1967) </a:t>
            </a:r>
            <a:r>
              <a:rPr lang="en-GB" sz="1600" i="1" dirty="0">
                <a:latin typeface="+mj-lt"/>
              </a:rPr>
              <a:t>Abortion Act (1967) </a:t>
            </a:r>
            <a:r>
              <a:rPr lang="en-GB" sz="1600" dirty="0">
                <a:latin typeface="+mj-lt"/>
              </a:rPr>
              <a:t>Available at: </a:t>
            </a:r>
            <a:r>
              <a:rPr lang="en-GB" sz="1600" dirty="0">
                <a:latin typeface="+mj-lt"/>
                <a:hlinkClick r:id="rId2"/>
              </a:rPr>
              <a:t>https://www.legislation.gov.uk/ukpga/1967/87</a:t>
            </a:r>
            <a:r>
              <a:rPr lang="en-GB" sz="1600" dirty="0">
                <a:latin typeface="+mj-lt"/>
              </a:rPr>
              <a:t> (Accessed on 9th January, 2019)</a:t>
            </a:r>
          </a:p>
          <a:p>
            <a:r>
              <a:rPr lang="en-GB" sz="1600" dirty="0">
                <a:latin typeface="+mj-lt"/>
              </a:rPr>
              <a:t>NHS, (2016) </a:t>
            </a:r>
            <a:r>
              <a:rPr lang="en-GB" sz="1600" i="1" dirty="0">
                <a:latin typeface="+mj-lt"/>
              </a:rPr>
              <a:t>Abortions</a:t>
            </a:r>
            <a:r>
              <a:rPr lang="en-GB" sz="1600" dirty="0">
                <a:latin typeface="+mj-lt"/>
              </a:rPr>
              <a:t>. Available at: </a:t>
            </a:r>
            <a:r>
              <a:rPr lang="en-GB" sz="1600" dirty="0">
                <a:latin typeface="+mj-lt"/>
                <a:hlinkClick r:id="rId3"/>
              </a:rPr>
              <a:t>https://www.nhs.uk/conditions/abortion/</a:t>
            </a:r>
            <a:r>
              <a:rPr lang="en-GB" sz="1600" dirty="0">
                <a:latin typeface="+mj-lt"/>
              </a:rPr>
              <a:t> (Accessed on: 2</a:t>
            </a:r>
            <a:r>
              <a:rPr lang="en-GB" sz="1600" baseline="30000" dirty="0">
                <a:latin typeface="+mj-lt"/>
              </a:rPr>
              <a:t>nd</a:t>
            </a:r>
            <a:r>
              <a:rPr lang="en-GB" sz="1600" dirty="0">
                <a:latin typeface="+mj-lt"/>
              </a:rPr>
              <a:t> January 2019) Wheaton (2018)</a:t>
            </a:r>
          </a:p>
          <a:p>
            <a:r>
              <a:rPr lang="en-GB" sz="1600" dirty="0">
                <a:latin typeface="+mj-lt"/>
              </a:rPr>
              <a:t>Price, K. (2011</a:t>
            </a:r>
            <a:r>
              <a:rPr lang="en-GB" sz="1600" dirty="0">
                <a:latin typeface="+mj-lt"/>
              </a:rPr>
              <a:t>) </a:t>
            </a:r>
            <a:r>
              <a:rPr lang="en-GB" sz="1600" i="1" dirty="0">
                <a:latin typeface="+mj-lt"/>
              </a:rPr>
              <a:t>It's Not Just About Abortion: Incorporating Intersectionality in Research About Women of </a:t>
            </a:r>
            <a:r>
              <a:rPr lang="en-GB" sz="1600" i="1" dirty="0" err="1">
                <a:latin typeface="+mj-lt"/>
              </a:rPr>
              <a:t>Color</a:t>
            </a:r>
            <a:r>
              <a:rPr lang="en-GB" sz="1600" i="1" dirty="0">
                <a:latin typeface="+mj-lt"/>
              </a:rPr>
              <a:t> and Reproduction</a:t>
            </a:r>
            <a:r>
              <a:rPr lang="en-GB" sz="1600" dirty="0">
                <a:latin typeface="+mj-lt"/>
              </a:rPr>
              <a:t>. Available at: </a:t>
            </a:r>
            <a:r>
              <a:rPr lang="en-GB" sz="1600" dirty="0">
                <a:latin typeface="+mj-lt"/>
                <a:hlinkClick r:id="rId4"/>
              </a:rPr>
              <a:t>https://www.sciencedirect.com/science/article/abs/pii/S1049386711000156</a:t>
            </a:r>
            <a:r>
              <a:rPr lang="en-GB" sz="1600" dirty="0">
                <a:latin typeface="+mj-lt"/>
              </a:rPr>
              <a:t> (Accessed on 17th January 2019).</a:t>
            </a:r>
            <a:r>
              <a:rPr lang="en-GB" sz="1600" i="1" dirty="0">
                <a:latin typeface="+mj-lt"/>
              </a:rPr>
              <a:t> </a:t>
            </a:r>
            <a:endParaRPr lang="en-GB" sz="1600" dirty="0">
              <a:latin typeface="+mj-lt"/>
            </a:endParaRPr>
          </a:p>
          <a:p>
            <a:r>
              <a:rPr lang="en-GB" sz="1600" dirty="0" err="1">
                <a:latin typeface="+mj-lt"/>
              </a:rPr>
              <a:t>Sabbagh</a:t>
            </a:r>
            <a:r>
              <a:rPr lang="en-GB" sz="1600" dirty="0">
                <a:latin typeface="+mj-lt"/>
              </a:rPr>
              <a:t>, D. (2018). </a:t>
            </a:r>
            <a:r>
              <a:rPr lang="en-GB" sz="1600" i="1" dirty="0">
                <a:latin typeface="+mj-lt"/>
              </a:rPr>
              <a:t>Labour MP’s in fresh bid to legalise abortion in Northern Ireland. </a:t>
            </a:r>
            <a:r>
              <a:rPr lang="en-GB" sz="1600" dirty="0">
                <a:latin typeface="+mj-lt"/>
              </a:rPr>
              <a:t>Available at: </a:t>
            </a:r>
            <a:r>
              <a:rPr lang="en-GB" sz="1600" dirty="0">
                <a:latin typeface="+mj-lt"/>
                <a:hlinkClick r:id="rId5"/>
              </a:rPr>
              <a:t>https://www.theguardian.com/politics/2018/oct/23/mps-support-new-amendment-to-override-stormont-northern-ireland-on-abortion</a:t>
            </a:r>
            <a:r>
              <a:rPr lang="en-GB" sz="1600" dirty="0">
                <a:latin typeface="+mj-lt"/>
              </a:rPr>
              <a:t> (Accessed on (18th January, 2019).</a:t>
            </a:r>
            <a:endParaRPr lang="en-GB" sz="1600" i="1" dirty="0">
              <a:latin typeface="+mj-lt"/>
            </a:endParaRPr>
          </a:p>
          <a:p>
            <a:r>
              <a:rPr lang="en-GB" sz="1600" dirty="0">
                <a:latin typeface="+mj-lt"/>
              </a:rPr>
              <a:t>Wheaton (2018) </a:t>
            </a:r>
            <a:r>
              <a:rPr lang="en-GB" sz="1600" i="1" dirty="0">
                <a:latin typeface="+mj-lt"/>
              </a:rPr>
              <a:t>Theresa May voices backing for abortion rights</a:t>
            </a:r>
            <a:r>
              <a:rPr lang="en-GB" sz="1600" dirty="0">
                <a:latin typeface="+mj-lt"/>
              </a:rPr>
              <a:t>. Available at: </a:t>
            </a:r>
            <a:r>
              <a:rPr lang="en-GB" sz="1600" dirty="0">
                <a:latin typeface="+mj-lt"/>
                <a:hlinkClick r:id="rId6"/>
              </a:rPr>
              <a:t>https://www.politico.eu/article/theresa-may-abortion-rights-in-favor/</a:t>
            </a:r>
            <a:r>
              <a:rPr lang="en-GB" sz="1600" dirty="0">
                <a:latin typeface="+mj-lt"/>
              </a:rPr>
              <a:t> (Accessed on: 18</a:t>
            </a:r>
            <a:r>
              <a:rPr lang="en-GB" sz="1600" baseline="30000" dirty="0">
                <a:latin typeface="+mj-lt"/>
              </a:rPr>
              <a:t>th</a:t>
            </a:r>
            <a:r>
              <a:rPr lang="en-GB" sz="1600" dirty="0">
                <a:latin typeface="+mj-lt"/>
              </a:rPr>
              <a:t> January, 2019).</a:t>
            </a:r>
          </a:p>
          <a:p>
            <a:r>
              <a:rPr lang="en-GB" dirty="0">
                <a:latin typeface="+mj-lt"/>
              </a:rPr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8156550"/>
      </p:ext>
    </p:extLst>
  </p:cSld>
  <p:clrMapOvr>
    <a:masterClrMapping/>
  </p:clrMapOvr>
</p:sld>
</file>

<file path=ppt/theme/theme1.xml><?xml version="1.0" encoding="utf-8"?>
<a:theme xmlns:a="http://schemas.openxmlformats.org/drawingml/2006/main" name="Crop">
  <a:themeElements>
    <a:clrScheme name="Crop">
      <a:dk1>
        <a:sysClr val="windowText" lastClr="000000"/>
      </a:dk1>
      <a:lt1>
        <a:sysClr val="window" lastClr="FFFFFF"/>
      </a:lt1>
      <a:dk2>
        <a:srgbClr val="191B0E"/>
      </a:dk2>
      <a:lt2>
        <a:srgbClr val="EFEDE3"/>
      </a:lt2>
      <a:accent1>
        <a:srgbClr val="8C8D86"/>
      </a:accent1>
      <a:accent2>
        <a:srgbClr val="E6C069"/>
      </a:accent2>
      <a:accent3>
        <a:srgbClr val="897B61"/>
      </a:accent3>
      <a:accent4>
        <a:srgbClr val="8DAB8E"/>
      </a:accent4>
      <a:accent5>
        <a:srgbClr val="77A2BB"/>
      </a:accent5>
      <a:accent6>
        <a:srgbClr val="E28394"/>
      </a:accent6>
      <a:hlink>
        <a:srgbClr val="77A2BB"/>
      </a:hlink>
      <a:folHlink>
        <a:srgbClr val="957A99"/>
      </a:folHlink>
    </a:clrScheme>
    <a:fontScheme name="Times New Roman-Arial">
      <a:majorFont>
        <a:latin typeface="Times New Roman" panose="02020603050405020304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rop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34925" cap="flat" cmpd="sng" algn="in">
          <a:solidFill>
            <a:schemeClr val="phClr"/>
          </a:solidFill>
          <a:prstDash val="solid"/>
        </a:ln>
        <a:ln w="1905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rop" id="{EC9488ED-E761-4D60-9AC4-764D1FE2C171}" vid="{CE19780C-D67D-4C13-9DE9-A52BC3BA51B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TM10001105[[fn=Crop]]</Template>
  <TotalTime>645</TotalTime>
  <Words>543</Words>
  <Application>Microsoft Office PowerPoint</Application>
  <PresentationFormat>Widescreen</PresentationFormat>
  <Paragraphs>59</Paragraphs>
  <Slides>10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Calibri</vt:lpstr>
      <vt:lpstr>Franklin Gothic Book</vt:lpstr>
      <vt:lpstr>Times New Roman</vt:lpstr>
      <vt:lpstr>Crop</vt:lpstr>
      <vt:lpstr>CATHRYN Knight-Fox</vt:lpstr>
      <vt:lpstr>Applying an ‘intersectional perspective’, critically examining opposing political positions on a current issue of your choice. </vt:lpstr>
      <vt:lpstr>Abortion</vt:lpstr>
      <vt:lpstr>Abortion in the UK</vt:lpstr>
      <vt:lpstr>Abortion in Northern Ireland  </vt:lpstr>
      <vt:lpstr>Political views: UK</vt:lpstr>
      <vt:lpstr>Intersectionality  </vt:lpstr>
      <vt:lpstr>An Intersectional Perspective</vt:lpstr>
      <vt:lpstr>References</vt:lpstr>
      <vt:lpstr>References continued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Cathryn Knight-Fox</dc:creator>
  <cp:lastModifiedBy>Cathryn Knight-Fox</cp:lastModifiedBy>
  <cp:revision>35</cp:revision>
  <dcterms:created xsi:type="dcterms:W3CDTF">2019-01-20T20:43:17Z</dcterms:created>
  <dcterms:modified xsi:type="dcterms:W3CDTF">2019-01-21T23:37:03Z</dcterms:modified>
</cp:coreProperties>
</file>