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Override1.xml" ContentType="application/vnd.openxmlformats-officedocument.themeOverride+xml"/>
  <Override PartName="/ppt/theme/themeOverride2.xml" ContentType="application/vnd.openxmlformats-officedocument.themeOverride+xml"/>
  <Override PartName="/ppt/notesSlides/notesSlide1.xml" ContentType="application/vnd.openxmlformats-officedocument.presentationml.notesSlide+xml"/>
  <Override PartName="/ppt/theme/themeOverride3.xml" ContentType="application/vnd.openxmlformats-officedocument.themeOverr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heme/themeOverride4.xml" ContentType="application/vnd.openxmlformats-officedocument.themeOverride+xml"/>
  <Override PartName="/ppt/theme/themeOverride5.xml" ContentType="application/vnd.openxmlformats-officedocument.themeOverride+xml"/>
  <Override PartName="/ppt/theme/themeOverride6.xml" ContentType="application/vnd.openxmlformats-officedocument.themeOverride+xml"/>
  <Override PartName="/ppt/theme/themeOverride7.xml" ContentType="application/vnd.openxmlformats-officedocument.themeOverride+xml"/>
  <Override PartName="/ppt/theme/themeOverride8.xml" ContentType="application/vnd.openxmlformats-officedocument.themeOverride+xml"/>
  <Override PartName="/ppt/theme/themeOverride9.xml" ContentType="application/vnd.openxmlformats-officedocument.themeOverride+xml"/>
  <Override PartName="/ppt/theme/themeOverride10.xml" ContentType="application/vnd.openxmlformats-officedocument.themeOverride+xml"/>
  <Override PartName="/ppt/theme/themeOverride11.xml" ContentType="application/vnd.openxmlformats-officedocument.themeOverride+xml"/>
  <Override PartName="/ppt/theme/themeOverride12.xml" ContentType="application/vnd.openxmlformats-officedocument.themeOverride+xml"/>
  <Override PartName="/ppt/theme/themeOverride13.xml" ContentType="application/vnd.openxmlformats-officedocument.themeOverride+xml"/>
  <Override PartName="/ppt/theme/themeOverride14.xml" ContentType="application/vnd.openxmlformats-officedocument.themeOverride+xml"/>
  <Override PartName="/ppt/theme/themeOverride15.xml" ContentType="application/vnd.openxmlformats-officedocument.themeOverride+xml"/>
  <Override PartName="/ppt/theme/themeOverride16.xml" ContentType="application/vnd.openxmlformats-officedocument.themeOverride+xml"/>
  <Override PartName="/ppt/theme/themeOverride17.xml" ContentType="application/vnd.openxmlformats-officedocument.themeOverride+xml"/>
  <Override PartName="/ppt/theme/themeOverride18.xml" ContentType="application/vnd.openxmlformats-officedocument.themeOverride+xml"/>
  <Override PartName="/ppt/theme/themeOverride19.xml" ContentType="application/vnd.openxmlformats-officedocument.themeOverride+xml"/>
  <Override PartName="/ppt/theme/themeOverride20.xml" ContentType="application/vnd.openxmlformats-officedocument.themeOverride+xml"/>
  <Override PartName="/ppt/theme/themeOverride21.xml" ContentType="application/vnd.openxmlformats-officedocument.themeOverride+xml"/>
  <Override PartName="/ppt/theme/themeOverride22.xml" ContentType="application/vnd.openxmlformats-officedocument.themeOverride+xml"/>
  <Override PartName="/ppt/theme/themeOverride23.xml" ContentType="application/vnd.openxmlformats-officedocument.themeOverride+xml"/>
  <Override PartName="/ppt/theme/themeOverride24.xml" ContentType="application/vnd.openxmlformats-officedocument.themeOverride+xml"/>
  <Override PartName="/ppt/theme/themeOverride25.xml" ContentType="application/vnd.openxmlformats-officedocument.themeOverride+xml"/>
  <Override PartName="/ppt/theme/themeOverride26.xml" ContentType="application/vnd.openxmlformats-officedocument.themeOverr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theme/themeOverride27.xml" ContentType="application/vnd.openxmlformats-officedocument.themeOverride+xml"/>
  <Override PartName="/ppt/theme/themeOverride28.xml" ContentType="application/vnd.openxmlformats-officedocument.themeOverride+xml"/>
  <Override PartName="/ppt/theme/themeOverride29.xml" ContentType="application/vnd.openxmlformats-officedocument.themeOverride+xml"/>
  <Override PartName="/ppt/theme/themeOverride30.xml" ContentType="application/vnd.openxmlformats-officedocument.themeOverride+xml"/>
  <Override PartName="/ppt/theme/themeOverride31.xml" ContentType="application/vnd.openxmlformats-officedocument.themeOverride+xml"/>
  <Override PartName="/ppt/theme/themeOverride32.xml" ContentType="application/vnd.openxmlformats-officedocument.themeOverride+xml"/>
  <Override PartName="/ppt/theme/themeOverride33.xml" ContentType="application/vnd.openxmlformats-officedocument.themeOverride+xml"/>
  <Override PartName="/ppt/theme/themeOverride34.xml" ContentType="application/vnd.openxmlformats-officedocument.themeOverride+xml"/>
  <Override PartName="/ppt/theme/themeOverride35.xml" ContentType="application/vnd.openxmlformats-officedocument.themeOverride+xml"/>
  <Override PartName="/ppt/theme/themeOverride36.xml" ContentType="application/vnd.openxmlformats-officedocument.themeOverride+xml"/>
  <Override PartName="/ppt/theme/themeOverride37.xml" ContentType="application/vnd.openxmlformats-officedocument.themeOverride+xml"/>
  <Override PartName="/ppt/theme/themeOverride38.xml" ContentType="application/vnd.openxmlformats-officedocument.themeOverride+xml"/>
  <Override PartName="/ppt/theme/themeOverride39.xml" ContentType="application/vnd.openxmlformats-officedocument.themeOverride+xml"/>
  <Override PartName="/ppt/theme/themeOverride40.xml" ContentType="application/vnd.openxmlformats-officedocument.themeOverride+xml"/>
  <Override PartName="/ppt/theme/themeOverride41.xml" ContentType="application/vnd.openxmlformats-officedocument.themeOverride+xml"/>
  <Override PartName="/ppt/theme/themeOverride42.xml" ContentType="application/vnd.openxmlformats-officedocument.themeOverride+xml"/>
  <Override PartName="/ppt/theme/themeOverride43.xml" ContentType="application/vnd.openxmlformats-officedocument.themeOverride+xml"/>
  <Override PartName="/ppt/theme/themeOverride44.xml" ContentType="application/vnd.openxmlformats-officedocument.themeOverride+xml"/>
  <Override PartName="/ppt/theme/themeOverride45.xml" ContentType="application/vnd.openxmlformats-officedocument.themeOverride+xml"/>
  <Override PartName="/ppt/theme/themeOverride46.xml" ContentType="application/vnd.openxmlformats-officedocument.themeOverride+xml"/>
  <Override PartName="/ppt/theme/themeOverride47.xml" ContentType="application/vnd.openxmlformats-officedocument.themeOverride+xml"/>
  <Override PartName="/ppt/theme/themeOverride48.xml" ContentType="application/vnd.openxmlformats-officedocument.themeOverride+xml"/>
  <Override PartName="/ppt/theme/themeOverride49.xml" ContentType="application/vnd.openxmlformats-officedocument.themeOverride+xml"/>
  <Override PartName="/ppt/theme/themeOverride50.xml" ContentType="application/vnd.openxmlformats-officedocument.themeOverride+xml"/>
  <Override PartName="/ppt/theme/themeOverride51.xml" ContentType="application/vnd.openxmlformats-officedocument.themeOverride+xml"/>
  <Override PartName="/ppt/theme/themeOverride52.xml" ContentType="application/vnd.openxmlformats-officedocument.themeOverride+xml"/>
  <Override PartName="/ppt/theme/themeOverride53.xml" ContentType="application/vnd.openxmlformats-officedocument.themeOverride+xml"/>
  <Override PartName="/ppt/theme/themeOverride54.xml" ContentType="application/vnd.openxmlformats-officedocument.themeOverride+xml"/>
  <Override PartName="/ppt/theme/themeOverride55.xml" ContentType="application/vnd.openxmlformats-officedocument.themeOverride+xml"/>
  <Override PartName="/ppt/theme/themeOverride56.xml" ContentType="application/vnd.openxmlformats-officedocument.themeOverride+xml"/>
  <Override PartName="/ppt/theme/themeOverride57.xml" ContentType="application/vnd.openxmlformats-officedocument.themeOverride+xml"/>
  <Override PartName="/ppt/theme/themeOverride58.xml" ContentType="application/vnd.openxmlformats-officedocument.themeOverride+xml"/>
  <Override PartName="/ppt/theme/themeOverride59.xml" ContentType="application/vnd.openxmlformats-officedocument.themeOverride+xml"/>
  <Override PartName="/ppt/theme/themeOverride60.xml" ContentType="application/vnd.openxmlformats-officedocument.themeOverride+xml"/>
  <Override PartName="/ppt/theme/themeOverride61.xml" ContentType="application/vnd.openxmlformats-officedocument.themeOverride+xml"/>
  <Override PartName="/ppt/theme/themeOverride62.xml" ContentType="application/vnd.openxmlformats-officedocument.themeOverride+xml"/>
  <Override PartName="/ppt/theme/themeOverride63.xml" ContentType="application/vnd.openxmlformats-officedocument.themeOverride+xml"/>
  <Override PartName="/ppt/theme/themeOverride64.xml" ContentType="application/vnd.openxmlformats-officedocument.themeOverride+xml"/>
  <Override PartName="/ppt/theme/themeOverride65.xml" ContentType="application/vnd.openxmlformats-officedocument.themeOverride+xml"/>
  <Override PartName="/ppt/theme/themeOverride66.xml" ContentType="application/vnd.openxmlformats-officedocument.themeOverride+xml"/>
  <Override PartName="/ppt/theme/themeOverride67.xml" ContentType="application/vnd.openxmlformats-officedocument.themeOverride+xml"/>
  <Override PartName="/ppt/theme/themeOverride68.xml" ContentType="application/vnd.openxmlformats-officedocument.themeOverride+xml"/>
  <Override PartName="/ppt/theme/themeOverride69.xml" ContentType="application/vnd.openxmlformats-officedocument.themeOverride+xml"/>
  <Override PartName="/ppt/theme/themeOverride70.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74"/>
  </p:notesMasterIdLst>
  <p:sldIdLst>
    <p:sldId id="256" r:id="rId2"/>
    <p:sldId id="439" r:id="rId3"/>
    <p:sldId id="326" r:id="rId4"/>
    <p:sldId id="257" r:id="rId5"/>
    <p:sldId id="327" r:id="rId6"/>
    <p:sldId id="438" r:id="rId7"/>
    <p:sldId id="440" r:id="rId8"/>
    <p:sldId id="441" r:id="rId9"/>
    <p:sldId id="442" r:id="rId10"/>
    <p:sldId id="443" r:id="rId11"/>
    <p:sldId id="444" r:id="rId12"/>
    <p:sldId id="351" r:id="rId13"/>
    <p:sldId id="329" r:id="rId14"/>
    <p:sldId id="446" r:id="rId15"/>
    <p:sldId id="447" r:id="rId16"/>
    <p:sldId id="448" r:id="rId17"/>
    <p:sldId id="445" r:id="rId18"/>
    <p:sldId id="449" r:id="rId19"/>
    <p:sldId id="450" r:id="rId20"/>
    <p:sldId id="451" r:id="rId21"/>
    <p:sldId id="452" r:id="rId22"/>
    <p:sldId id="455" r:id="rId23"/>
    <p:sldId id="456" r:id="rId24"/>
    <p:sldId id="457" r:id="rId25"/>
    <p:sldId id="453" r:id="rId26"/>
    <p:sldId id="454" r:id="rId27"/>
    <p:sldId id="401" r:id="rId28"/>
    <p:sldId id="458" r:id="rId29"/>
    <p:sldId id="402" r:id="rId30"/>
    <p:sldId id="403" r:id="rId31"/>
    <p:sldId id="331" r:id="rId32"/>
    <p:sldId id="349" r:id="rId33"/>
    <p:sldId id="332" r:id="rId34"/>
    <p:sldId id="333" r:id="rId35"/>
    <p:sldId id="334" r:id="rId36"/>
    <p:sldId id="335" r:id="rId37"/>
    <p:sldId id="330" r:id="rId38"/>
    <p:sldId id="337" r:id="rId39"/>
    <p:sldId id="339" r:id="rId40"/>
    <p:sldId id="340" r:id="rId41"/>
    <p:sldId id="341" r:id="rId42"/>
    <p:sldId id="342" r:id="rId43"/>
    <p:sldId id="352" r:id="rId44"/>
    <p:sldId id="343" r:id="rId45"/>
    <p:sldId id="344" r:id="rId46"/>
    <p:sldId id="345" r:id="rId47"/>
    <p:sldId id="346" r:id="rId48"/>
    <p:sldId id="348" r:id="rId49"/>
    <p:sldId id="347" r:id="rId50"/>
    <p:sldId id="354" r:id="rId51"/>
    <p:sldId id="404" r:id="rId52"/>
    <p:sldId id="356" r:id="rId53"/>
    <p:sldId id="355" r:id="rId54"/>
    <p:sldId id="357" r:id="rId55"/>
    <p:sldId id="358" r:id="rId56"/>
    <p:sldId id="359" r:id="rId57"/>
    <p:sldId id="361" r:id="rId58"/>
    <p:sldId id="360" r:id="rId59"/>
    <p:sldId id="362" r:id="rId60"/>
    <p:sldId id="422" r:id="rId61"/>
    <p:sldId id="363" r:id="rId62"/>
    <p:sldId id="407" r:id="rId63"/>
    <p:sldId id="364" r:id="rId64"/>
    <p:sldId id="365" r:id="rId65"/>
    <p:sldId id="405" r:id="rId66"/>
    <p:sldId id="406" r:id="rId67"/>
    <p:sldId id="366" r:id="rId68"/>
    <p:sldId id="367" r:id="rId69"/>
    <p:sldId id="409" r:id="rId70"/>
    <p:sldId id="459" r:id="rId71"/>
    <p:sldId id="410" r:id="rId72"/>
    <p:sldId id="411" r:id="rId73"/>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hengmiao shi" initials="ss" lastIdx="4" clrIdx="0">
    <p:extLst>
      <p:ext uri="{19B8F6BF-5375-455C-9EA6-DF929625EA0E}">
        <p15:presenceInfo xmlns:p15="http://schemas.microsoft.com/office/powerpoint/2012/main" userId="77150279aade0da9"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EA34E6"/>
    <a:srgbClr val="0000CC"/>
    <a:srgbClr val="92412E"/>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5036" autoAdjust="0"/>
  </p:normalViewPr>
  <p:slideViewPr>
    <p:cSldViewPr snapToGrid="0">
      <p:cViewPr varScale="1">
        <p:scale>
          <a:sx n="77" d="100"/>
          <a:sy n="77" d="100"/>
        </p:scale>
        <p:origin x="465" y="39"/>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16" Type="http://schemas.openxmlformats.org/officeDocument/2006/relationships/slide" Target="slides/slide1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notesMaster" Target="notesMasters/notesMaster1.xml"/><Relationship Id="rId79" Type="http://schemas.openxmlformats.org/officeDocument/2006/relationships/tableStyles" Target="tableStyles.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commentAuthors" Target="commentAuthor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presProps" Target="presProps.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CE58DD8-255D-4F8B-B35C-3FD65A832DB8}" type="doc">
      <dgm:prSet loTypeId="urn:microsoft.com/office/officeart/2005/8/layout/hChevron3" loCatId="process" qsTypeId="urn:microsoft.com/office/officeart/2005/8/quickstyle/simple1" qsCatId="simple" csTypeId="urn:microsoft.com/office/officeart/2005/8/colors/accent1_2" csCatId="accent1" phldr="1"/>
      <dgm:spPr/>
    </dgm:pt>
    <dgm:pt modelId="{715147FE-3B1E-4E99-B544-0520D2A3EC28}">
      <dgm:prSet phldrT="[文字]"/>
      <dgm:spPr/>
      <dgm:t>
        <a:bodyPr/>
        <a:lstStyle/>
        <a:p>
          <a:r>
            <a:rPr lang="en-US" altLang="zh-CN" dirty="0" smtClean="0"/>
            <a:t>1</a:t>
          </a:r>
          <a:endParaRPr lang="zh-CN" altLang="en-US" dirty="0"/>
        </a:p>
      </dgm:t>
    </dgm:pt>
    <dgm:pt modelId="{4D94DB55-A85C-452B-B9E8-FECB38F0373F}" type="parTrans" cxnId="{4A4BA163-88A2-41DE-86F3-5164EEAD0527}">
      <dgm:prSet/>
      <dgm:spPr/>
      <dgm:t>
        <a:bodyPr/>
        <a:lstStyle/>
        <a:p>
          <a:endParaRPr lang="zh-CN" altLang="en-US"/>
        </a:p>
      </dgm:t>
    </dgm:pt>
    <dgm:pt modelId="{2D00A08C-13F9-4EC9-9530-5185A1E13DAB}" type="sibTrans" cxnId="{4A4BA163-88A2-41DE-86F3-5164EEAD0527}">
      <dgm:prSet/>
      <dgm:spPr/>
      <dgm:t>
        <a:bodyPr/>
        <a:lstStyle/>
        <a:p>
          <a:endParaRPr lang="zh-CN" altLang="en-US"/>
        </a:p>
      </dgm:t>
    </dgm:pt>
    <dgm:pt modelId="{BDA989AE-BF01-48A4-B9CA-AD0C81C3FDA0}">
      <dgm:prSet phldrT="[文字]"/>
      <dgm:spPr/>
      <dgm:t>
        <a:bodyPr/>
        <a:lstStyle/>
        <a:p>
          <a:r>
            <a:rPr lang="en-US" altLang="zh-CN" dirty="0" smtClean="0"/>
            <a:t>2</a:t>
          </a:r>
          <a:endParaRPr lang="zh-CN" altLang="en-US" dirty="0"/>
        </a:p>
      </dgm:t>
    </dgm:pt>
    <dgm:pt modelId="{0DD34471-7F24-4F7A-B1B3-B3D91375618A}" type="parTrans" cxnId="{143AF8BF-47E6-41DE-AB0E-519DF00CB8E2}">
      <dgm:prSet/>
      <dgm:spPr/>
      <dgm:t>
        <a:bodyPr/>
        <a:lstStyle/>
        <a:p>
          <a:endParaRPr lang="zh-CN" altLang="en-US"/>
        </a:p>
      </dgm:t>
    </dgm:pt>
    <dgm:pt modelId="{648DC89B-D01D-4284-BBAE-3260BF1D864A}" type="sibTrans" cxnId="{143AF8BF-47E6-41DE-AB0E-519DF00CB8E2}">
      <dgm:prSet/>
      <dgm:spPr/>
      <dgm:t>
        <a:bodyPr/>
        <a:lstStyle/>
        <a:p>
          <a:endParaRPr lang="zh-CN" altLang="en-US"/>
        </a:p>
      </dgm:t>
    </dgm:pt>
    <dgm:pt modelId="{890215EE-6CC4-4C23-BA29-17E5ABC73B58}">
      <dgm:prSet phldrT="[文字]"/>
      <dgm:spPr/>
      <dgm:t>
        <a:bodyPr/>
        <a:lstStyle/>
        <a:p>
          <a:r>
            <a:rPr lang="en-US" altLang="zh-CN" dirty="0" smtClean="0"/>
            <a:t>3</a:t>
          </a:r>
          <a:endParaRPr lang="zh-CN" altLang="en-US" dirty="0"/>
        </a:p>
      </dgm:t>
    </dgm:pt>
    <dgm:pt modelId="{BDC762F3-3191-432F-A4BB-A845BB9513BC}" type="parTrans" cxnId="{86F368BA-68E5-479E-ACEA-195924087975}">
      <dgm:prSet/>
      <dgm:spPr/>
      <dgm:t>
        <a:bodyPr/>
        <a:lstStyle/>
        <a:p>
          <a:endParaRPr lang="zh-CN" altLang="en-US"/>
        </a:p>
      </dgm:t>
    </dgm:pt>
    <dgm:pt modelId="{8C981431-BBE3-49F5-8FA3-19CD0CF49D3A}" type="sibTrans" cxnId="{86F368BA-68E5-479E-ACEA-195924087975}">
      <dgm:prSet/>
      <dgm:spPr/>
      <dgm:t>
        <a:bodyPr/>
        <a:lstStyle/>
        <a:p>
          <a:endParaRPr lang="zh-CN" altLang="en-US"/>
        </a:p>
      </dgm:t>
    </dgm:pt>
    <dgm:pt modelId="{314F9765-FA35-4D47-BA3F-8A56E50722C6}">
      <dgm:prSet/>
      <dgm:spPr/>
      <dgm:t>
        <a:bodyPr/>
        <a:lstStyle/>
        <a:p>
          <a:r>
            <a:rPr lang="en-US" altLang="zh-CN" dirty="0" smtClean="0"/>
            <a:t>4</a:t>
          </a:r>
          <a:endParaRPr lang="zh-CN" altLang="en-US" dirty="0"/>
        </a:p>
      </dgm:t>
    </dgm:pt>
    <dgm:pt modelId="{72A91CBF-3AA5-4410-9081-A97D8196EDE7}" type="parTrans" cxnId="{2D9B6741-2287-438F-AD07-8B7A0235FBF8}">
      <dgm:prSet/>
      <dgm:spPr/>
      <dgm:t>
        <a:bodyPr/>
        <a:lstStyle/>
        <a:p>
          <a:endParaRPr lang="zh-CN" altLang="en-US"/>
        </a:p>
      </dgm:t>
    </dgm:pt>
    <dgm:pt modelId="{7FA85178-78DF-496F-A7F4-ABD0E227E571}" type="sibTrans" cxnId="{2D9B6741-2287-438F-AD07-8B7A0235FBF8}">
      <dgm:prSet/>
      <dgm:spPr/>
      <dgm:t>
        <a:bodyPr/>
        <a:lstStyle/>
        <a:p>
          <a:endParaRPr lang="zh-CN" altLang="en-US"/>
        </a:p>
      </dgm:t>
    </dgm:pt>
    <dgm:pt modelId="{BBCB1774-E591-40CA-BB42-1250542AB4DD}">
      <dgm:prSet/>
      <dgm:spPr/>
      <dgm:t>
        <a:bodyPr/>
        <a:lstStyle/>
        <a:p>
          <a:r>
            <a:rPr lang="en-US" altLang="zh-CN" dirty="0" smtClean="0"/>
            <a:t>5</a:t>
          </a:r>
          <a:endParaRPr lang="zh-CN" altLang="en-US" dirty="0"/>
        </a:p>
      </dgm:t>
    </dgm:pt>
    <dgm:pt modelId="{D51B3A3D-B668-4EAC-A65E-F30EC58A22D0}" type="parTrans" cxnId="{B46C34DA-0EE5-4CCB-931B-DE43801B10A4}">
      <dgm:prSet/>
      <dgm:spPr/>
      <dgm:t>
        <a:bodyPr/>
        <a:lstStyle/>
        <a:p>
          <a:endParaRPr lang="zh-CN" altLang="en-US"/>
        </a:p>
      </dgm:t>
    </dgm:pt>
    <dgm:pt modelId="{8319040B-0A78-4E40-88B7-DCB56B196111}" type="sibTrans" cxnId="{B46C34DA-0EE5-4CCB-931B-DE43801B10A4}">
      <dgm:prSet/>
      <dgm:spPr/>
      <dgm:t>
        <a:bodyPr/>
        <a:lstStyle/>
        <a:p>
          <a:endParaRPr lang="zh-CN" altLang="en-US"/>
        </a:p>
      </dgm:t>
    </dgm:pt>
    <dgm:pt modelId="{59FEAA7E-270E-4C39-A326-101DB1F549A5}">
      <dgm:prSet/>
      <dgm:spPr/>
      <dgm:t>
        <a:bodyPr/>
        <a:lstStyle/>
        <a:p>
          <a:r>
            <a:rPr lang="en-US" altLang="zh-CN" dirty="0" smtClean="0"/>
            <a:t>6</a:t>
          </a:r>
          <a:endParaRPr lang="zh-CN" altLang="en-US" dirty="0"/>
        </a:p>
      </dgm:t>
    </dgm:pt>
    <dgm:pt modelId="{E696F51D-FF58-4B9D-858A-50A70DADD192}" type="parTrans" cxnId="{57DF9AA3-FEF8-40D3-BEF4-657F403999C9}">
      <dgm:prSet/>
      <dgm:spPr/>
      <dgm:t>
        <a:bodyPr/>
        <a:lstStyle/>
        <a:p>
          <a:endParaRPr lang="zh-CN" altLang="en-US"/>
        </a:p>
      </dgm:t>
    </dgm:pt>
    <dgm:pt modelId="{52C92A51-F760-42AD-B113-9E311DF9AD09}" type="sibTrans" cxnId="{57DF9AA3-FEF8-40D3-BEF4-657F403999C9}">
      <dgm:prSet/>
      <dgm:spPr/>
      <dgm:t>
        <a:bodyPr/>
        <a:lstStyle/>
        <a:p>
          <a:endParaRPr lang="zh-CN" altLang="en-US"/>
        </a:p>
      </dgm:t>
    </dgm:pt>
    <dgm:pt modelId="{A771F2E0-DC2F-47A2-BBEF-D7F07C988697}">
      <dgm:prSet/>
      <dgm:spPr/>
      <dgm:t>
        <a:bodyPr/>
        <a:lstStyle/>
        <a:p>
          <a:r>
            <a:rPr lang="en-US" altLang="zh-CN" dirty="0" smtClean="0"/>
            <a:t>7</a:t>
          </a:r>
          <a:endParaRPr lang="zh-CN" altLang="en-US" dirty="0"/>
        </a:p>
      </dgm:t>
    </dgm:pt>
    <dgm:pt modelId="{E4753FE7-9217-4F1B-9738-5B2BE8CA09FC}" type="parTrans" cxnId="{836C817E-3D36-46A1-9767-51AA00D7467B}">
      <dgm:prSet/>
      <dgm:spPr/>
      <dgm:t>
        <a:bodyPr/>
        <a:lstStyle/>
        <a:p>
          <a:endParaRPr lang="zh-CN" altLang="en-US"/>
        </a:p>
      </dgm:t>
    </dgm:pt>
    <dgm:pt modelId="{059DFCDE-0811-4214-802D-CEEC23A3BC54}" type="sibTrans" cxnId="{836C817E-3D36-46A1-9767-51AA00D7467B}">
      <dgm:prSet/>
      <dgm:spPr/>
      <dgm:t>
        <a:bodyPr/>
        <a:lstStyle/>
        <a:p>
          <a:endParaRPr lang="zh-CN" altLang="en-US"/>
        </a:p>
      </dgm:t>
    </dgm:pt>
    <dgm:pt modelId="{564F1C98-FABF-4956-A1F9-08286242F328}" type="pres">
      <dgm:prSet presAssocID="{6CE58DD8-255D-4F8B-B35C-3FD65A832DB8}" presName="Name0" presStyleCnt="0">
        <dgm:presLayoutVars>
          <dgm:dir/>
          <dgm:resizeHandles val="exact"/>
        </dgm:presLayoutVars>
      </dgm:prSet>
      <dgm:spPr/>
    </dgm:pt>
    <dgm:pt modelId="{56CB20F5-4BAA-4DF1-89DF-179C18EEDD74}" type="pres">
      <dgm:prSet presAssocID="{715147FE-3B1E-4E99-B544-0520D2A3EC28}" presName="parTxOnly" presStyleLbl="node1" presStyleIdx="0" presStyleCnt="7">
        <dgm:presLayoutVars>
          <dgm:bulletEnabled val="1"/>
        </dgm:presLayoutVars>
      </dgm:prSet>
      <dgm:spPr/>
      <dgm:t>
        <a:bodyPr/>
        <a:lstStyle/>
        <a:p>
          <a:endParaRPr lang="zh-CN" altLang="en-US"/>
        </a:p>
      </dgm:t>
    </dgm:pt>
    <dgm:pt modelId="{954BF84A-4364-43E8-B7BD-C2E17FB1E63F}" type="pres">
      <dgm:prSet presAssocID="{2D00A08C-13F9-4EC9-9530-5185A1E13DAB}" presName="parSpace" presStyleCnt="0"/>
      <dgm:spPr/>
    </dgm:pt>
    <dgm:pt modelId="{30A74A4E-7C18-4939-A711-CE2E1E93634D}" type="pres">
      <dgm:prSet presAssocID="{BDA989AE-BF01-48A4-B9CA-AD0C81C3FDA0}" presName="parTxOnly" presStyleLbl="node1" presStyleIdx="1" presStyleCnt="7">
        <dgm:presLayoutVars>
          <dgm:bulletEnabled val="1"/>
        </dgm:presLayoutVars>
      </dgm:prSet>
      <dgm:spPr/>
      <dgm:t>
        <a:bodyPr/>
        <a:lstStyle/>
        <a:p>
          <a:endParaRPr lang="zh-CN" altLang="en-US"/>
        </a:p>
      </dgm:t>
    </dgm:pt>
    <dgm:pt modelId="{6D46A669-A10E-4E07-8B04-9781A706DA19}" type="pres">
      <dgm:prSet presAssocID="{648DC89B-D01D-4284-BBAE-3260BF1D864A}" presName="parSpace" presStyleCnt="0"/>
      <dgm:spPr/>
    </dgm:pt>
    <dgm:pt modelId="{9E631C48-0D9F-4310-8D28-D6191CB16A1C}" type="pres">
      <dgm:prSet presAssocID="{890215EE-6CC4-4C23-BA29-17E5ABC73B58}" presName="parTxOnly" presStyleLbl="node1" presStyleIdx="2" presStyleCnt="7">
        <dgm:presLayoutVars>
          <dgm:bulletEnabled val="1"/>
        </dgm:presLayoutVars>
      </dgm:prSet>
      <dgm:spPr/>
      <dgm:t>
        <a:bodyPr/>
        <a:lstStyle/>
        <a:p>
          <a:endParaRPr lang="zh-CN" altLang="en-US"/>
        </a:p>
      </dgm:t>
    </dgm:pt>
    <dgm:pt modelId="{D15AB8EA-D0B7-486F-AB5E-3DEBE17A889B}" type="pres">
      <dgm:prSet presAssocID="{8C981431-BBE3-49F5-8FA3-19CD0CF49D3A}" presName="parSpace" presStyleCnt="0"/>
      <dgm:spPr/>
    </dgm:pt>
    <dgm:pt modelId="{9A1CCE76-DDE3-4F3D-B610-C5A9B7B0C9F3}" type="pres">
      <dgm:prSet presAssocID="{314F9765-FA35-4D47-BA3F-8A56E50722C6}" presName="parTxOnly" presStyleLbl="node1" presStyleIdx="3" presStyleCnt="7">
        <dgm:presLayoutVars>
          <dgm:bulletEnabled val="1"/>
        </dgm:presLayoutVars>
      </dgm:prSet>
      <dgm:spPr/>
      <dgm:t>
        <a:bodyPr/>
        <a:lstStyle/>
        <a:p>
          <a:endParaRPr lang="zh-CN" altLang="en-US"/>
        </a:p>
      </dgm:t>
    </dgm:pt>
    <dgm:pt modelId="{F3EE18A7-5524-4AE5-920B-C5981E1A5956}" type="pres">
      <dgm:prSet presAssocID="{7FA85178-78DF-496F-A7F4-ABD0E227E571}" presName="parSpace" presStyleCnt="0"/>
      <dgm:spPr/>
    </dgm:pt>
    <dgm:pt modelId="{E6F9851B-3FBD-44E3-83BF-38EC636AB54B}" type="pres">
      <dgm:prSet presAssocID="{BBCB1774-E591-40CA-BB42-1250542AB4DD}" presName="parTxOnly" presStyleLbl="node1" presStyleIdx="4" presStyleCnt="7">
        <dgm:presLayoutVars>
          <dgm:bulletEnabled val="1"/>
        </dgm:presLayoutVars>
      </dgm:prSet>
      <dgm:spPr/>
      <dgm:t>
        <a:bodyPr/>
        <a:lstStyle/>
        <a:p>
          <a:endParaRPr lang="zh-CN" altLang="en-US"/>
        </a:p>
      </dgm:t>
    </dgm:pt>
    <dgm:pt modelId="{473B088E-4C05-4F88-B102-21D5469022F0}" type="pres">
      <dgm:prSet presAssocID="{8319040B-0A78-4E40-88B7-DCB56B196111}" presName="parSpace" presStyleCnt="0"/>
      <dgm:spPr/>
    </dgm:pt>
    <dgm:pt modelId="{08BFF145-8179-4D83-8245-1759BA095F3E}" type="pres">
      <dgm:prSet presAssocID="{59FEAA7E-270E-4C39-A326-101DB1F549A5}" presName="parTxOnly" presStyleLbl="node1" presStyleIdx="5" presStyleCnt="7">
        <dgm:presLayoutVars>
          <dgm:bulletEnabled val="1"/>
        </dgm:presLayoutVars>
      </dgm:prSet>
      <dgm:spPr/>
      <dgm:t>
        <a:bodyPr/>
        <a:lstStyle/>
        <a:p>
          <a:endParaRPr lang="zh-CN" altLang="en-US"/>
        </a:p>
      </dgm:t>
    </dgm:pt>
    <dgm:pt modelId="{77C7870E-0AA3-4CE0-B326-BE4DF51F78A1}" type="pres">
      <dgm:prSet presAssocID="{52C92A51-F760-42AD-B113-9E311DF9AD09}" presName="parSpace" presStyleCnt="0"/>
      <dgm:spPr/>
    </dgm:pt>
    <dgm:pt modelId="{13F29736-9307-47CD-9FCE-BD91D36319F3}" type="pres">
      <dgm:prSet presAssocID="{A771F2E0-DC2F-47A2-BBEF-D7F07C988697}" presName="parTxOnly" presStyleLbl="node1" presStyleIdx="6" presStyleCnt="7">
        <dgm:presLayoutVars>
          <dgm:bulletEnabled val="1"/>
        </dgm:presLayoutVars>
      </dgm:prSet>
      <dgm:spPr/>
      <dgm:t>
        <a:bodyPr/>
        <a:lstStyle/>
        <a:p>
          <a:endParaRPr lang="zh-CN" altLang="en-US"/>
        </a:p>
      </dgm:t>
    </dgm:pt>
  </dgm:ptLst>
  <dgm:cxnLst>
    <dgm:cxn modelId="{4A4BA163-88A2-41DE-86F3-5164EEAD0527}" srcId="{6CE58DD8-255D-4F8B-B35C-3FD65A832DB8}" destId="{715147FE-3B1E-4E99-B544-0520D2A3EC28}" srcOrd="0" destOrd="0" parTransId="{4D94DB55-A85C-452B-B9E8-FECB38F0373F}" sibTransId="{2D00A08C-13F9-4EC9-9530-5185A1E13DAB}"/>
    <dgm:cxn modelId="{D35F9DF7-A948-4060-A3BD-5BFE11FE7A9E}" type="presOf" srcId="{A771F2E0-DC2F-47A2-BBEF-D7F07C988697}" destId="{13F29736-9307-47CD-9FCE-BD91D36319F3}" srcOrd="0" destOrd="0" presId="urn:microsoft.com/office/officeart/2005/8/layout/hChevron3"/>
    <dgm:cxn modelId="{FE2A698D-86C6-4991-8B52-87C809ABD593}" type="presOf" srcId="{890215EE-6CC4-4C23-BA29-17E5ABC73B58}" destId="{9E631C48-0D9F-4310-8D28-D6191CB16A1C}" srcOrd="0" destOrd="0" presId="urn:microsoft.com/office/officeart/2005/8/layout/hChevron3"/>
    <dgm:cxn modelId="{5C906A1E-584C-42B1-8529-B2F1A95F702C}" type="presOf" srcId="{6CE58DD8-255D-4F8B-B35C-3FD65A832DB8}" destId="{564F1C98-FABF-4956-A1F9-08286242F328}" srcOrd="0" destOrd="0" presId="urn:microsoft.com/office/officeart/2005/8/layout/hChevron3"/>
    <dgm:cxn modelId="{86F368BA-68E5-479E-ACEA-195924087975}" srcId="{6CE58DD8-255D-4F8B-B35C-3FD65A832DB8}" destId="{890215EE-6CC4-4C23-BA29-17E5ABC73B58}" srcOrd="2" destOrd="0" parTransId="{BDC762F3-3191-432F-A4BB-A845BB9513BC}" sibTransId="{8C981431-BBE3-49F5-8FA3-19CD0CF49D3A}"/>
    <dgm:cxn modelId="{57DF9AA3-FEF8-40D3-BEF4-657F403999C9}" srcId="{6CE58DD8-255D-4F8B-B35C-3FD65A832DB8}" destId="{59FEAA7E-270E-4C39-A326-101DB1F549A5}" srcOrd="5" destOrd="0" parTransId="{E696F51D-FF58-4B9D-858A-50A70DADD192}" sibTransId="{52C92A51-F760-42AD-B113-9E311DF9AD09}"/>
    <dgm:cxn modelId="{B46C34DA-0EE5-4CCB-931B-DE43801B10A4}" srcId="{6CE58DD8-255D-4F8B-B35C-3FD65A832DB8}" destId="{BBCB1774-E591-40CA-BB42-1250542AB4DD}" srcOrd="4" destOrd="0" parTransId="{D51B3A3D-B668-4EAC-A65E-F30EC58A22D0}" sibTransId="{8319040B-0A78-4E40-88B7-DCB56B196111}"/>
    <dgm:cxn modelId="{143AF8BF-47E6-41DE-AB0E-519DF00CB8E2}" srcId="{6CE58DD8-255D-4F8B-B35C-3FD65A832DB8}" destId="{BDA989AE-BF01-48A4-B9CA-AD0C81C3FDA0}" srcOrd="1" destOrd="0" parTransId="{0DD34471-7F24-4F7A-B1B3-B3D91375618A}" sibTransId="{648DC89B-D01D-4284-BBAE-3260BF1D864A}"/>
    <dgm:cxn modelId="{836C817E-3D36-46A1-9767-51AA00D7467B}" srcId="{6CE58DD8-255D-4F8B-B35C-3FD65A832DB8}" destId="{A771F2E0-DC2F-47A2-BBEF-D7F07C988697}" srcOrd="6" destOrd="0" parTransId="{E4753FE7-9217-4F1B-9738-5B2BE8CA09FC}" sibTransId="{059DFCDE-0811-4214-802D-CEEC23A3BC54}"/>
    <dgm:cxn modelId="{B25CCF25-EA82-4AF9-BD75-916A9D5DC087}" type="presOf" srcId="{314F9765-FA35-4D47-BA3F-8A56E50722C6}" destId="{9A1CCE76-DDE3-4F3D-B610-C5A9B7B0C9F3}" srcOrd="0" destOrd="0" presId="urn:microsoft.com/office/officeart/2005/8/layout/hChevron3"/>
    <dgm:cxn modelId="{EDC2C9B0-A0E1-4E43-B4F1-6F5AB6410922}" type="presOf" srcId="{715147FE-3B1E-4E99-B544-0520D2A3EC28}" destId="{56CB20F5-4BAA-4DF1-89DF-179C18EEDD74}" srcOrd="0" destOrd="0" presId="urn:microsoft.com/office/officeart/2005/8/layout/hChevron3"/>
    <dgm:cxn modelId="{2D9B6741-2287-438F-AD07-8B7A0235FBF8}" srcId="{6CE58DD8-255D-4F8B-B35C-3FD65A832DB8}" destId="{314F9765-FA35-4D47-BA3F-8A56E50722C6}" srcOrd="3" destOrd="0" parTransId="{72A91CBF-3AA5-4410-9081-A97D8196EDE7}" sibTransId="{7FA85178-78DF-496F-A7F4-ABD0E227E571}"/>
    <dgm:cxn modelId="{AB3047ED-1E8F-4050-9A13-2BC7555B4C30}" type="presOf" srcId="{BDA989AE-BF01-48A4-B9CA-AD0C81C3FDA0}" destId="{30A74A4E-7C18-4939-A711-CE2E1E93634D}" srcOrd="0" destOrd="0" presId="urn:microsoft.com/office/officeart/2005/8/layout/hChevron3"/>
    <dgm:cxn modelId="{2CDC5498-5924-47AE-9D31-EA0C94CACC3C}" type="presOf" srcId="{59FEAA7E-270E-4C39-A326-101DB1F549A5}" destId="{08BFF145-8179-4D83-8245-1759BA095F3E}" srcOrd="0" destOrd="0" presId="urn:microsoft.com/office/officeart/2005/8/layout/hChevron3"/>
    <dgm:cxn modelId="{0A33972F-EA6B-4E1F-B1AF-A5EB761470DE}" type="presOf" srcId="{BBCB1774-E591-40CA-BB42-1250542AB4DD}" destId="{E6F9851B-3FBD-44E3-83BF-38EC636AB54B}" srcOrd="0" destOrd="0" presId="urn:microsoft.com/office/officeart/2005/8/layout/hChevron3"/>
    <dgm:cxn modelId="{1C7BBFAE-9876-41C2-9049-8E99D7EC7732}" type="presParOf" srcId="{564F1C98-FABF-4956-A1F9-08286242F328}" destId="{56CB20F5-4BAA-4DF1-89DF-179C18EEDD74}" srcOrd="0" destOrd="0" presId="urn:microsoft.com/office/officeart/2005/8/layout/hChevron3"/>
    <dgm:cxn modelId="{B4C3589F-7C48-4147-9F46-EEB823E31D53}" type="presParOf" srcId="{564F1C98-FABF-4956-A1F9-08286242F328}" destId="{954BF84A-4364-43E8-B7BD-C2E17FB1E63F}" srcOrd="1" destOrd="0" presId="urn:microsoft.com/office/officeart/2005/8/layout/hChevron3"/>
    <dgm:cxn modelId="{E631C94F-CDD3-4ED4-80E6-4A95C1DF92CB}" type="presParOf" srcId="{564F1C98-FABF-4956-A1F9-08286242F328}" destId="{30A74A4E-7C18-4939-A711-CE2E1E93634D}" srcOrd="2" destOrd="0" presId="urn:microsoft.com/office/officeart/2005/8/layout/hChevron3"/>
    <dgm:cxn modelId="{E58E7DA3-14CE-4351-808C-2C533CB1BEA8}" type="presParOf" srcId="{564F1C98-FABF-4956-A1F9-08286242F328}" destId="{6D46A669-A10E-4E07-8B04-9781A706DA19}" srcOrd="3" destOrd="0" presId="urn:microsoft.com/office/officeart/2005/8/layout/hChevron3"/>
    <dgm:cxn modelId="{6FDD392E-DD52-40C9-9B51-5658FB597131}" type="presParOf" srcId="{564F1C98-FABF-4956-A1F9-08286242F328}" destId="{9E631C48-0D9F-4310-8D28-D6191CB16A1C}" srcOrd="4" destOrd="0" presId="urn:microsoft.com/office/officeart/2005/8/layout/hChevron3"/>
    <dgm:cxn modelId="{ADBF9289-EF6B-4E65-A637-B5FF1A9FD2E6}" type="presParOf" srcId="{564F1C98-FABF-4956-A1F9-08286242F328}" destId="{D15AB8EA-D0B7-486F-AB5E-3DEBE17A889B}" srcOrd="5" destOrd="0" presId="urn:microsoft.com/office/officeart/2005/8/layout/hChevron3"/>
    <dgm:cxn modelId="{1FFDF12E-A039-43A1-8F43-9A643A062F73}" type="presParOf" srcId="{564F1C98-FABF-4956-A1F9-08286242F328}" destId="{9A1CCE76-DDE3-4F3D-B610-C5A9B7B0C9F3}" srcOrd="6" destOrd="0" presId="urn:microsoft.com/office/officeart/2005/8/layout/hChevron3"/>
    <dgm:cxn modelId="{0C6B47F0-721A-49D2-8770-E5D46D028C63}" type="presParOf" srcId="{564F1C98-FABF-4956-A1F9-08286242F328}" destId="{F3EE18A7-5524-4AE5-920B-C5981E1A5956}" srcOrd="7" destOrd="0" presId="urn:microsoft.com/office/officeart/2005/8/layout/hChevron3"/>
    <dgm:cxn modelId="{E4A167F3-1337-4F05-8B64-0272D18E44CA}" type="presParOf" srcId="{564F1C98-FABF-4956-A1F9-08286242F328}" destId="{E6F9851B-3FBD-44E3-83BF-38EC636AB54B}" srcOrd="8" destOrd="0" presId="urn:microsoft.com/office/officeart/2005/8/layout/hChevron3"/>
    <dgm:cxn modelId="{F8C4591E-6F02-4549-8DD4-EBFD87D2E261}" type="presParOf" srcId="{564F1C98-FABF-4956-A1F9-08286242F328}" destId="{473B088E-4C05-4F88-B102-21D5469022F0}" srcOrd="9" destOrd="0" presId="urn:microsoft.com/office/officeart/2005/8/layout/hChevron3"/>
    <dgm:cxn modelId="{D6E6EC68-B22F-4C72-8910-14FE9C9B5F61}" type="presParOf" srcId="{564F1C98-FABF-4956-A1F9-08286242F328}" destId="{08BFF145-8179-4D83-8245-1759BA095F3E}" srcOrd="10" destOrd="0" presId="urn:microsoft.com/office/officeart/2005/8/layout/hChevron3"/>
    <dgm:cxn modelId="{1E13A3E0-F67D-466C-8925-75AD4D3360F6}" type="presParOf" srcId="{564F1C98-FABF-4956-A1F9-08286242F328}" destId="{77C7870E-0AA3-4CE0-B326-BE4DF51F78A1}" srcOrd="11" destOrd="0" presId="urn:microsoft.com/office/officeart/2005/8/layout/hChevron3"/>
    <dgm:cxn modelId="{9685910F-1504-4115-BA7F-F8F7CEE420F3}" type="presParOf" srcId="{564F1C98-FABF-4956-A1F9-08286242F328}" destId="{13F29736-9307-47CD-9FCE-BD91D36319F3}" srcOrd="12" destOrd="0" presId="urn:microsoft.com/office/officeart/2005/8/layout/hChevron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46A6C0E-16EE-4265-AC91-F6102728EA46}" type="doc">
      <dgm:prSet loTypeId="urn:microsoft.com/office/officeart/2008/layout/PictureStrips" loCatId="list" qsTypeId="urn:microsoft.com/office/officeart/2005/8/quickstyle/simple1" qsCatId="simple" csTypeId="urn:microsoft.com/office/officeart/2005/8/colors/accent1_2" csCatId="accent1" phldr="1"/>
      <dgm:spPr/>
      <dgm:t>
        <a:bodyPr/>
        <a:lstStyle/>
        <a:p>
          <a:endParaRPr lang="zh-CN" altLang="en-US"/>
        </a:p>
      </dgm:t>
    </dgm:pt>
    <dgm:pt modelId="{6834EDFF-333A-4E17-B5B6-10DFFEB9A04F}">
      <dgm:prSet phldrT="[文字]" custT="1"/>
      <dgm:spPr>
        <a:solidFill>
          <a:srgbClr val="00B050">
            <a:alpha val="40000"/>
          </a:srgbClr>
        </a:solidFill>
        <a:ln>
          <a:solidFill>
            <a:schemeClr val="bg1"/>
          </a:solidFill>
        </a:ln>
      </dgm:spPr>
      <dgm:t>
        <a:bodyPr/>
        <a:lstStyle/>
        <a:p>
          <a:r>
            <a:rPr lang="en-US" altLang="zh-CN" sz="2000" dirty="0" smtClean="0">
              <a:solidFill>
                <a:schemeClr val="bg1"/>
              </a:solidFill>
            </a:rPr>
            <a:t>Base of neither perception nor non-perception</a:t>
          </a:r>
          <a:endParaRPr lang="zh-CN" altLang="en-US" sz="2000" dirty="0">
            <a:solidFill>
              <a:schemeClr val="bg1"/>
            </a:solidFill>
          </a:endParaRPr>
        </a:p>
      </dgm:t>
    </dgm:pt>
    <dgm:pt modelId="{6D90067A-F135-427E-92C6-9BE24B791DB5}" type="parTrans" cxnId="{E9CF5232-7AFD-4C98-9528-EA70DC40AD66}">
      <dgm:prSet/>
      <dgm:spPr/>
      <dgm:t>
        <a:bodyPr/>
        <a:lstStyle/>
        <a:p>
          <a:endParaRPr lang="zh-CN" altLang="en-US"/>
        </a:p>
      </dgm:t>
    </dgm:pt>
    <dgm:pt modelId="{3ECFB671-1AB7-4A37-A5AF-78B6B9DB0D92}" type="sibTrans" cxnId="{E9CF5232-7AFD-4C98-9528-EA70DC40AD66}">
      <dgm:prSet/>
      <dgm:spPr/>
      <dgm:t>
        <a:bodyPr/>
        <a:lstStyle/>
        <a:p>
          <a:endParaRPr lang="zh-CN" altLang="en-US"/>
        </a:p>
      </dgm:t>
    </dgm:pt>
    <dgm:pt modelId="{5F1E7F4C-D9B5-456E-ADFF-571FB6405A41}">
      <dgm:prSet phldrT="[文字]" custT="1"/>
      <dgm:spPr>
        <a:solidFill>
          <a:srgbClr val="00B050">
            <a:alpha val="40000"/>
          </a:srgbClr>
        </a:solidFill>
        <a:ln>
          <a:solidFill>
            <a:schemeClr val="bg1"/>
          </a:solidFill>
        </a:ln>
      </dgm:spPr>
      <dgm:t>
        <a:bodyPr/>
        <a:lstStyle/>
        <a:p>
          <a:r>
            <a:rPr lang="en-US" altLang="zh-CN" sz="2000" dirty="0" smtClean="0">
              <a:solidFill>
                <a:schemeClr val="bg1"/>
              </a:solidFill>
            </a:rPr>
            <a:t>Base of nothingness</a:t>
          </a:r>
          <a:endParaRPr lang="zh-CN" altLang="en-US" sz="2000" dirty="0">
            <a:solidFill>
              <a:schemeClr val="bg1"/>
            </a:solidFill>
          </a:endParaRPr>
        </a:p>
      </dgm:t>
    </dgm:pt>
    <dgm:pt modelId="{9FB7E4CE-3631-4723-8E0A-362758BB702E}" type="parTrans" cxnId="{D7FC6364-D19B-460E-9DC5-DDD45AA8ADEC}">
      <dgm:prSet/>
      <dgm:spPr/>
      <dgm:t>
        <a:bodyPr/>
        <a:lstStyle/>
        <a:p>
          <a:endParaRPr lang="zh-CN" altLang="en-US"/>
        </a:p>
      </dgm:t>
    </dgm:pt>
    <dgm:pt modelId="{135988D4-0737-490C-AC85-372EE46D6BEB}" type="sibTrans" cxnId="{D7FC6364-D19B-460E-9DC5-DDD45AA8ADEC}">
      <dgm:prSet/>
      <dgm:spPr/>
      <dgm:t>
        <a:bodyPr/>
        <a:lstStyle/>
        <a:p>
          <a:endParaRPr lang="zh-CN" altLang="en-US"/>
        </a:p>
      </dgm:t>
    </dgm:pt>
    <dgm:pt modelId="{561F2E57-2349-4426-82FF-89CC1D47B16D}">
      <dgm:prSet phldrT="[文字]" custT="1"/>
      <dgm:spPr>
        <a:solidFill>
          <a:srgbClr val="00B050">
            <a:alpha val="40000"/>
          </a:srgbClr>
        </a:solidFill>
        <a:ln>
          <a:solidFill>
            <a:schemeClr val="bg1"/>
          </a:solidFill>
        </a:ln>
      </dgm:spPr>
      <dgm:t>
        <a:bodyPr/>
        <a:lstStyle/>
        <a:p>
          <a:r>
            <a:rPr lang="en-US" altLang="zh-CN" sz="2000" dirty="0" smtClean="0">
              <a:solidFill>
                <a:schemeClr val="bg1"/>
              </a:solidFill>
            </a:rPr>
            <a:t>Base of boundless space</a:t>
          </a:r>
          <a:endParaRPr lang="zh-CN" altLang="en-US" sz="2000" dirty="0">
            <a:solidFill>
              <a:schemeClr val="bg1"/>
            </a:solidFill>
          </a:endParaRPr>
        </a:p>
      </dgm:t>
    </dgm:pt>
    <dgm:pt modelId="{FA48AC91-64B6-45C1-A39D-9D14F52901EE}" type="parTrans" cxnId="{E698E7C1-E1BA-490C-92A1-1DA9F8C3FDB5}">
      <dgm:prSet/>
      <dgm:spPr/>
      <dgm:t>
        <a:bodyPr/>
        <a:lstStyle/>
        <a:p>
          <a:endParaRPr lang="zh-CN" altLang="en-US"/>
        </a:p>
      </dgm:t>
    </dgm:pt>
    <dgm:pt modelId="{C6F0F03B-414E-49DB-BB53-8D69676310B5}" type="sibTrans" cxnId="{E698E7C1-E1BA-490C-92A1-1DA9F8C3FDB5}">
      <dgm:prSet/>
      <dgm:spPr/>
      <dgm:t>
        <a:bodyPr/>
        <a:lstStyle/>
        <a:p>
          <a:endParaRPr lang="zh-CN" altLang="en-US"/>
        </a:p>
      </dgm:t>
    </dgm:pt>
    <dgm:pt modelId="{28F5C242-2835-4059-AEDE-0EAC531F3A70}">
      <dgm:prSet custT="1"/>
      <dgm:spPr>
        <a:solidFill>
          <a:srgbClr val="00B050">
            <a:alpha val="40000"/>
          </a:srgbClr>
        </a:solidFill>
        <a:ln>
          <a:solidFill>
            <a:schemeClr val="bg1"/>
          </a:solidFill>
        </a:ln>
      </dgm:spPr>
      <dgm:t>
        <a:bodyPr/>
        <a:lstStyle/>
        <a:p>
          <a:r>
            <a:rPr lang="en-US" altLang="zh-CN" sz="2000" dirty="0" smtClean="0">
              <a:solidFill>
                <a:schemeClr val="bg1"/>
              </a:solidFill>
            </a:rPr>
            <a:t>Base of boundless </a:t>
          </a:r>
          <a:r>
            <a:rPr lang="en-US" altLang="zh-CN" sz="2000" dirty="0" err="1" smtClean="0">
              <a:solidFill>
                <a:schemeClr val="bg1"/>
              </a:solidFill>
            </a:rPr>
            <a:t>conciousness</a:t>
          </a:r>
          <a:endParaRPr lang="zh-CN" altLang="en-US" sz="2000" dirty="0">
            <a:solidFill>
              <a:schemeClr val="bg1"/>
            </a:solidFill>
          </a:endParaRPr>
        </a:p>
      </dgm:t>
    </dgm:pt>
    <dgm:pt modelId="{E431812E-DD81-428E-8B0D-EC9EE5E2A52F}" type="parTrans" cxnId="{EEFE1F53-7484-4CA2-AF28-BEAE87A23F18}">
      <dgm:prSet/>
      <dgm:spPr/>
      <dgm:t>
        <a:bodyPr/>
        <a:lstStyle/>
        <a:p>
          <a:endParaRPr lang="zh-CN" altLang="en-US"/>
        </a:p>
      </dgm:t>
    </dgm:pt>
    <dgm:pt modelId="{845E4A94-7582-4D74-8AF5-17D8D0FAE4E0}" type="sibTrans" cxnId="{EEFE1F53-7484-4CA2-AF28-BEAE87A23F18}">
      <dgm:prSet/>
      <dgm:spPr/>
      <dgm:t>
        <a:bodyPr/>
        <a:lstStyle/>
        <a:p>
          <a:endParaRPr lang="zh-CN" altLang="en-US"/>
        </a:p>
      </dgm:t>
    </dgm:pt>
    <dgm:pt modelId="{719ED531-69AE-455C-A497-1C152245844D}" type="pres">
      <dgm:prSet presAssocID="{646A6C0E-16EE-4265-AC91-F6102728EA46}" presName="Name0" presStyleCnt="0">
        <dgm:presLayoutVars>
          <dgm:dir/>
          <dgm:resizeHandles val="exact"/>
        </dgm:presLayoutVars>
      </dgm:prSet>
      <dgm:spPr/>
      <dgm:t>
        <a:bodyPr/>
        <a:lstStyle/>
        <a:p>
          <a:endParaRPr lang="zh-CN" altLang="en-US"/>
        </a:p>
      </dgm:t>
    </dgm:pt>
    <dgm:pt modelId="{21CCC85B-C9EF-4122-B0F0-78CF8DFAB1EF}" type="pres">
      <dgm:prSet presAssocID="{6834EDFF-333A-4E17-B5B6-10DFFEB9A04F}" presName="composite" presStyleCnt="0"/>
      <dgm:spPr/>
    </dgm:pt>
    <dgm:pt modelId="{18A2A7D6-EEC7-4688-9B9A-F77452E7E369}" type="pres">
      <dgm:prSet presAssocID="{6834EDFF-333A-4E17-B5B6-10DFFEB9A04F}" presName="rect1" presStyleLbl="trAlignAcc1" presStyleIdx="0" presStyleCnt="4" custScaleX="206463" custLinFactNeighborX="2662" custLinFactNeighborY="693">
        <dgm:presLayoutVars>
          <dgm:bulletEnabled val="1"/>
        </dgm:presLayoutVars>
      </dgm:prSet>
      <dgm:spPr/>
      <dgm:t>
        <a:bodyPr/>
        <a:lstStyle/>
        <a:p>
          <a:endParaRPr lang="zh-CN" altLang="en-US"/>
        </a:p>
      </dgm:t>
    </dgm:pt>
    <dgm:pt modelId="{4955DDEF-1462-410D-B9CC-3EC2D413F01E}" type="pres">
      <dgm:prSet presAssocID="{6834EDFF-333A-4E17-B5B6-10DFFEB9A04F}" presName="rect2" presStyleLbl="fgImgPlace1" presStyleIdx="0" presStyleCnt="4" custLinFactX="-76487" custLinFactNeighborX="-100000" custLinFactNeighborY="18022"/>
      <dgm:spPr>
        <a:noFill/>
        <a:ln>
          <a:noFill/>
        </a:ln>
      </dgm:spPr>
    </dgm:pt>
    <dgm:pt modelId="{148CBBDE-E9D1-4CD9-9160-3B17E088F708}" type="pres">
      <dgm:prSet presAssocID="{3ECFB671-1AB7-4A37-A5AF-78B6B9DB0D92}" presName="sibTrans" presStyleCnt="0"/>
      <dgm:spPr/>
    </dgm:pt>
    <dgm:pt modelId="{DC1A2C11-5817-4EFB-949C-E7A97523B388}" type="pres">
      <dgm:prSet presAssocID="{5F1E7F4C-D9B5-456E-ADFF-571FB6405A41}" presName="composite" presStyleCnt="0"/>
      <dgm:spPr/>
    </dgm:pt>
    <dgm:pt modelId="{FB665D8A-9BBF-43D9-A945-A4C6ED2078FC}" type="pres">
      <dgm:prSet presAssocID="{5F1E7F4C-D9B5-456E-ADFF-571FB6405A41}" presName="rect1" presStyleLbl="trAlignAcc1" presStyleIdx="1" presStyleCnt="4" custScaleX="196251">
        <dgm:presLayoutVars>
          <dgm:bulletEnabled val="1"/>
        </dgm:presLayoutVars>
      </dgm:prSet>
      <dgm:spPr/>
      <dgm:t>
        <a:bodyPr/>
        <a:lstStyle/>
        <a:p>
          <a:endParaRPr lang="zh-CN" altLang="en-US"/>
        </a:p>
      </dgm:t>
    </dgm:pt>
    <dgm:pt modelId="{E098F42A-9CCD-4C81-8089-CACFC3C26939}" type="pres">
      <dgm:prSet presAssocID="{5F1E7F4C-D9B5-456E-ADFF-571FB6405A41}" presName="rect2" presStyleLbl="fgImgPlace1" presStyleIdx="1" presStyleCnt="4"/>
      <dgm:spPr>
        <a:noFill/>
        <a:ln>
          <a:noFill/>
        </a:ln>
      </dgm:spPr>
    </dgm:pt>
    <dgm:pt modelId="{2E30CC2B-131F-4961-A9BA-5208C67CFDB4}" type="pres">
      <dgm:prSet presAssocID="{135988D4-0737-490C-AC85-372EE46D6BEB}" presName="sibTrans" presStyleCnt="0"/>
      <dgm:spPr/>
    </dgm:pt>
    <dgm:pt modelId="{47D79390-A656-4F75-AF33-7F5B935EA05F}" type="pres">
      <dgm:prSet presAssocID="{28F5C242-2835-4059-AEDE-0EAC531F3A70}" presName="composite" presStyleCnt="0"/>
      <dgm:spPr/>
    </dgm:pt>
    <dgm:pt modelId="{7A437993-CF18-4FAB-B8B9-5C123D9510F0}" type="pres">
      <dgm:prSet presAssocID="{28F5C242-2835-4059-AEDE-0EAC531F3A70}" presName="rect1" presStyleLbl="trAlignAcc1" presStyleIdx="2" presStyleCnt="4" custScaleX="215959">
        <dgm:presLayoutVars>
          <dgm:bulletEnabled val="1"/>
        </dgm:presLayoutVars>
      </dgm:prSet>
      <dgm:spPr/>
      <dgm:t>
        <a:bodyPr/>
        <a:lstStyle/>
        <a:p>
          <a:endParaRPr lang="zh-CN" altLang="en-US"/>
        </a:p>
      </dgm:t>
    </dgm:pt>
    <dgm:pt modelId="{5D0429FF-DF80-49ED-A931-4EEDF5181398}" type="pres">
      <dgm:prSet presAssocID="{28F5C242-2835-4059-AEDE-0EAC531F3A70}" presName="rect2" presStyleLbl="fgImgPlace1" presStyleIdx="2" presStyleCnt="4"/>
      <dgm:spPr>
        <a:noFill/>
        <a:ln>
          <a:noFill/>
        </a:ln>
      </dgm:spPr>
    </dgm:pt>
    <dgm:pt modelId="{350677B5-142F-433E-9FB1-726F2A0EDCAA}" type="pres">
      <dgm:prSet presAssocID="{845E4A94-7582-4D74-8AF5-17D8D0FAE4E0}" presName="sibTrans" presStyleCnt="0"/>
      <dgm:spPr/>
    </dgm:pt>
    <dgm:pt modelId="{8AD172BD-7715-4CE0-B332-FBAEFC6A0391}" type="pres">
      <dgm:prSet presAssocID="{561F2E57-2349-4426-82FF-89CC1D47B16D}" presName="composite" presStyleCnt="0"/>
      <dgm:spPr/>
    </dgm:pt>
    <dgm:pt modelId="{800E820F-F86E-48F3-93DE-0551BE5340C8}" type="pres">
      <dgm:prSet presAssocID="{561F2E57-2349-4426-82FF-89CC1D47B16D}" presName="rect1" presStyleLbl="trAlignAcc1" presStyleIdx="3" presStyleCnt="4" custScaleX="189976" custLinFactNeighborX="2906" custLinFactNeighborY="-3463">
        <dgm:presLayoutVars>
          <dgm:bulletEnabled val="1"/>
        </dgm:presLayoutVars>
      </dgm:prSet>
      <dgm:spPr/>
      <dgm:t>
        <a:bodyPr/>
        <a:lstStyle/>
        <a:p>
          <a:endParaRPr lang="zh-CN" altLang="en-US"/>
        </a:p>
      </dgm:t>
    </dgm:pt>
    <dgm:pt modelId="{A8BEF78E-84E4-4552-995C-32D67FE18125}" type="pres">
      <dgm:prSet presAssocID="{561F2E57-2349-4426-82FF-89CC1D47B16D}" presName="rect2" presStyleLbl="fgImgPlace1" presStyleIdx="3" presStyleCnt="4"/>
      <dgm:spPr>
        <a:noFill/>
        <a:ln>
          <a:noFill/>
        </a:ln>
      </dgm:spPr>
    </dgm:pt>
  </dgm:ptLst>
  <dgm:cxnLst>
    <dgm:cxn modelId="{C662DE19-D957-4977-BC74-616C397696DA}" type="presOf" srcId="{6834EDFF-333A-4E17-B5B6-10DFFEB9A04F}" destId="{18A2A7D6-EEC7-4688-9B9A-F77452E7E369}" srcOrd="0" destOrd="0" presId="urn:microsoft.com/office/officeart/2008/layout/PictureStrips"/>
    <dgm:cxn modelId="{E698E7C1-E1BA-490C-92A1-1DA9F8C3FDB5}" srcId="{646A6C0E-16EE-4265-AC91-F6102728EA46}" destId="{561F2E57-2349-4426-82FF-89CC1D47B16D}" srcOrd="3" destOrd="0" parTransId="{FA48AC91-64B6-45C1-A39D-9D14F52901EE}" sibTransId="{C6F0F03B-414E-49DB-BB53-8D69676310B5}"/>
    <dgm:cxn modelId="{A5E155E5-B4FE-430B-ADE0-FC0070997B17}" type="presOf" srcId="{561F2E57-2349-4426-82FF-89CC1D47B16D}" destId="{800E820F-F86E-48F3-93DE-0551BE5340C8}" srcOrd="0" destOrd="0" presId="urn:microsoft.com/office/officeart/2008/layout/PictureStrips"/>
    <dgm:cxn modelId="{E9CF5232-7AFD-4C98-9528-EA70DC40AD66}" srcId="{646A6C0E-16EE-4265-AC91-F6102728EA46}" destId="{6834EDFF-333A-4E17-B5B6-10DFFEB9A04F}" srcOrd="0" destOrd="0" parTransId="{6D90067A-F135-427E-92C6-9BE24B791DB5}" sibTransId="{3ECFB671-1AB7-4A37-A5AF-78B6B9DB0D92}"/>
    <dgm:cxn modelId="{21701DED-B118-4002-AE23-DD016FB44D3A}" type="presOf" srcId="{646A6C0E-16EE-4265-AC91-F6102728EA46}" destId="{719ED531-69AE-455C-A497-1C152245844D}" srcOrd="0" destOrd="0" presId="urn:microsoft.com/office/officeart/2008/layout/PictureStrips"/>
    <dgm:cxn modelId="{0DA9D65B-5777-4B68-8635-7AFD7E2111FE}" type="presOf" srcId="{28F5C242-2835-4059-AEDE-0EAC531F3A70}" destId="{7A437993-CF18-4FAB-B8B9-5C123D9510F0}" srcOrd="0" destOrd="0" presId="urn:microsoft.com/office/officeart/2008/layout/PictureStrips"/>
    <dgm:cxn modelId="{EEFE1F53-7484-4CA2-AF28-BEAE87A23F18}" srcId="{646A6C0E-16EE-4265-AC91-F6102728EA46}" destId="{28F5C242-2835-4059-AEDE-0EAC531F3A70}" srcOrd="2" destOrd="0" parTransId="{E431812E-DD81-428E-8B0D-EC9EE5E2A52F}" sibTransId="{845E4A94-7582-4D74-8AF5-17D8D0FAE4E0}"/>
    <dgm:cxn modelId="{EE7526DC-3241-4BFC-ABFF-0D1234C93431}" type="presOf" srcId="{5F1E7F4C-D9B5-456E-ADFF-571FB6405A41}" destId="{FB665D8A-9BBF-43D9-A945-A4C6ED2078FC}" srcOrd="0" destOrd="0" presId="urn:microsoft.com/office/officeart/2008/layout/PictureStrips"/>
    <dgm:cxn modelId="{D7FC6364-D19B-460E-9DC5-DDD45AA8ADEC}" srcId="{646A6C0E-16EE-4265-AC91-F6102728EA46}" destId="{5F1E7F4C-D9B5-456E-ADFF-571FB6405A41}" srcOrd="1" destOrd="0" parTransId="{9FB7E4CE-3631-4723-8E0A-362758BB702E}" sibTransId="{135988D4-0737-490C-AC85-372EE46D6BEB}"/>
    <dgm:cxn modelId="{3A3EEDF3-340A-4ED4-95BD-9149F1E3C20F}" type="presParOf" srcId="{719ED531-69AE-455C-A497-1C152245844D}" destId="{21CCC85B-C9EF-4122-B0F0-78CF8DFAB1EF}" srcOrd="0" destOrd="0" presId="urn:microsoft.com/office/officeart/2008/layout/PictureStrips"/>
    <dgm:cxn modelId="{95FFA273-4F98-4A06-B09D-BBCFE106CECE}" type="presParOf" srcId="{21CCC85B-C9EF-4122-B0F0-78CF8DFAB1EF}" destId="{18A2A7D6-EEC7-4688-9B9A-F77452E7E369}" srcOrd="0" destOrd="0" presId="urn:microsoft.com/office/officeart/2008/layout/PictureStrips"/>
    <dgm:cxn modelId="{2FB0E210-06D8-4815-93AC-705DACE59637}" type="presParOf" srcId="{21CCC85B-C9EF-4122-B0F0-78CF8DFAB1EF}" destId="{4955DDEF-1462-410D-B9CC-3EC2D413F01E}" srcOrd="1" destOrd="0" presId="urn:microsoft.com/office/officeart/2008/layout/PictureStrips"/>
    <dgm:cxn modelId="{7B3A986B-8E55-4A05-A08E-D84D223FBFE4}" type="presParOf" srcId="{719ED531-69AE-455C-A497-1C152245844D}" destId="{148CBBDE-E9D1-4CD9-9160-3B17E088F708}" srcOrd="1" destOrd="0" presId="urn:microsoft.com/office/officeart/2008/layout/PictureStrips"/>
    <dgm:cxn modelId="{5F9A366C-4EE8-4A89-9697-B4A5E6F461A6}" type="presParOf" srcId="{719ED531-69AE-455C-A497-1C152245844D}" destId="{DC1A2C11-5817-4EFB-949C-E7A97523B388}" srcOrd="2" destOrd="0" presId="urn:microsoft.com/office/officeart/2008/layout/PictureStrips"/>
    <dgm:cxn modelId="{B2249A66-C576-4170-BC16-4C8B39259D9C}" type="presParOf" srcId="{DC1A2C11-5817-4EFB-949C-E7A97523B388}" destId="{FB665D8A-9BBF-43D9-A945-A4C6ED2078FC}" srcOrd="0" destOrd="0" presId="urn:microsoft.com/office/officeart/2008/layout/PictureStrips"/>
    <dgm:cxn modelId="{0285CADC-69E9-46DF-AAEB-E83EB2D214C0}" type="presParOf" srcId="{DC1A2C11-5817-4EFB-949C-E7A97523B388}" destId="{E098F42A-9CCD-4C81-8089-CACFC3C26939}" srcOrd="1" destOrd="0" presId="urn:microsoft.com/office/officeart/2008/layout/PictureStrips"/>
    <dgm:cxn modelId="{882E51FD-0F83-478E-ADF2-A73EC61B722B}" type="presParOf" srcId="{719ED531-69AE-455C-A497-1C152245844D}" destId="{2E30CC2B-131F-4961-A9BA-5208C67CFDB4}" srcOrd="3" destOrd="0" presId="urn:microsoft.com/office/officeart/2008/layout/PictureStrips"/>
    <dgm:cxn modelId="{5953A6F0-D9C8-419E-AE5E-8DB8C2D6FBE2}" type="presParOf" srcId="{719ED531-69AE-455C-A497-1C152245844D}" destId="{47D79390-A656-4F75-AF33-7F5B935EA05F}" srcOrd="4" destOrd="0" presId="urn:microsoft.com/office/officeart/2008/layout/PictureStrips"/>
    <dgm:cxn modelId="{177401B4-5A7E-4015-8AE8-899D62C4B263}" type="presParOf" srcId="{47D79390-A656-4F75-AF33-7F5B935EA05F}" destId="{7A437993-CF18-4FAB-B8B9-5C123D9510F0}" srcOrd="0" destOrd="0" presId="urn:microsoft.com/office/officeart/2008/layout/PictureStrips"/>
    <dgm:cxn modelId="{0F75344A-75CC-4DDB-B2A5-8A2D2054960F}" type="presParOf" srcId="{47D79390-A656-4F75-AF33-7F5B935EA05F}" destId="{5D0429FF-DF80-49ED-A931-4EEDF5181398}" srcOrd="1" destOrd="0" presId="urn:microsoft.com/office/officeart/2008/layout/PictureStrips"/>
    <dgm:cxn modelId="{E798D428-1987-4B0A-A923-8DF39D91ABE8}" type="presParOf" srcId="{719ED531-69AE-455C-A497-1C152245844D}" destId="{350677B5-142F-433E-9FB1-726F2A0EDCAA}" srcOrd="5" destOrd="0" presId="urn:microsoft.com/office/officeart/2008/layout/PictureStrips"/>
    <dgm:cxn modelId="{39039C87-01BF-4943-9197-01EF11FD4416}" type="presParOf" srcId="{719ED531-69AE-455C-A497-1C152245844D}" destId="{8AD172BD-7715-4CE0-B332-FBAEFC6A0391}" srcOrd="6" destOrd="0" presId="urn:microsoft.com/office/officeart/2008/layout/PictureStrips"/>
    <dgm:cxn modelId="{D6A12700-5D0D-4DC8-B1DA-B40FC256F718}" type="presParOf" srcId="{8AD172BD-7715-4CE0-B332-FBAEFC6A0391}" destId="{800E820F-F86E-48F3-93DE-0551BE5340C8}" srcOrd="0" destOrd="0" presId="urn:microsoft.com/office/officeart/2008/layout/PictureStrips"/>
    <dgm:cxn modelId="{F9B1ED30-DE16-48EF-8D3B-5BC2A5D08D67}" type="presParOf" srcId="{8AD172BD-7715-4CE0-B332-FBAEFC6A0391}" destId="{A8BEF78E-84E4-4552-995C-32D67FE18125}" srcOrd="1" destOrd="0" presId="urn:microsoft.com/office/officeart/2008/layout/PictureStrip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646A6C0E-16EE-4265-AC91-F6102728EA46}" type="doc">
      <dgm:prSet loTypeId="urn:microsoft.com/office/officeart/2008/layout/PictureStrips" loCatId="list" qsTypeId="urn:microsoft.com/office/officeart/2005/8/quickstyle/simple1" qsCatId="simple" csTypeId="urn:microsoft.com/office/officeart/2005/8/colors/accent1_2" csCatId="accent1" phldr="1"/>
      <dgm:spPr/>
      <dgm:t>
        <a:bodyPr/>
        <a:lstStyle/>
        <a:p>
          <a:endParaRPr lang="zh-CN" altLang="en-US"/>
        </a:p>
      </dgm:t>
    </dgm:pt>
    <dgm:pt modelId="{6834EDFF-333A-4E17-B5B6-10DFFEB9A04F}">
      <dgm:prSet phldrT="[文字]"/>
      <dgm:spPr>
        <a:solidFill>
          <a:srgbClr val="FFFF00">
            <a:alpha val="40000"/>
          </a:srgbClr>
        </a:solidFill>
        <a:ln>
          <a:solidFill>
            <a:schemeClr val="bg1"/>
          </a:solidFill>
        </a:ln>
      </dgm:spPr>
      <dgm:t>
        <a:bodyPr/>
        <a:lstStyle/>
        <a:p>
          <a:pPr algn="ctr"/>
          <a:r>
            <a:rPr lang="en-US" altLang="zh-CN" dirty="0" smtClean="0">
              <a:solidFill>
                <a:schemeClr val="bg1"/>
              </a:solidFill>
            </a:rPr>
            <a:t>Fourth </a:t>
          </a:r>
          <a:r>
            <a:rPr lang="en-US" altLang="zh-CN" dirty="0" err="1" smtClean="0">
              <a:solidFill>
                <a:schemeClr val="bg1"/>
              </a:solidFill>
            </a:rPr>
            <a:t>jhana</a:t>
          </a:r>
          <a:endParaRPr lang="zh-CN" altLang="en-US" dirty="0">
            <a:solidFill>
              <a:schemeClr val="bg1"/>
            </a:solidFill>
          </a:endParaRPr>
        </a:p>
      </dgm:t>
    </dgm:pt>
    <dgm:pt modelId="{6D90067A-F135-427E-92C6-9BE24B791DB5}" type="parTrans" cxnId="{E9CF5232-7AFD-4C98-9528-EA70DC40AD66}">
      <dgm:prSet/>
      <dgm:spPr/>
      <dgm:t>
        <a:bodyPr/>
        <a:lstStyle/>
        <a:p>
          <a:endParaRPr lang="zh-CN" altLang="en-US"/>
        </a:p>
      </dgm:t>
    </dgm:pt>
    <dgm:pt modelId="{3ECFB671-1AB7-4A37-A5AF-78B6B9DB0D92}" type="sibTrans" cxnId="{E9CF5232-7AFD-4C98-9528-EA70DC40AD66}">
      <dgm:prSet/>
      <dgm:spPr/>
      <dgm:t>
        <a:bodyPr/>
        <a:lstStyle/>
        <a:p>
          <a:endParaRPr lang="zh-CN" altLang="en-US"/>
        </a:p>
      </dgm:t>
    </dgm:pt>
    <dgm:pt modelId="{5F1E7F4C-D9B5-456E-ADFF-571FB6405A41}">
      <dgm:prSet phldrT="[文字]"/>
      <dgm:spPr>
        <a:solidFill>
          <a:srgbClr val="FFFF00">
            <a:alpha val="40000"/>
          </a:srgbClr>
        </a:solidFill>
        <a:ln>
          <a:solidFill>
            <a:schemeClr val="bg1"/>
          </a:solidFill>
        </a:ln>
      </dgm:spPr>
      <dgm:t>
        <a:bodyPr/>
        <a:lstStyle/>
        <a:p>
          <a:pPr algn="ctr"/>
          <a:r>
            <a:rPr lang="en-US" altLang="zh-CN" dirty="0" smtClean="0">
              <a:solidFill>
                <a:schemeClr val="bg1"/>
              </a:solidFill>
            </a:rPr>
            <a:t>Third </a:t>
          </a:r>
          <a:r>
            <a:rPr lang="en-US" altLang="zh-CN" dirty="0" err="1" smtClean="0">
              <a:solidFill>
                <a:schemeClr val="bg1"/>
              </a:solidFill>
            </a:rPr>
            <a:t>jhana</a:t>
          </a:r>
          <a:endParaRPr lang="zh-CN" altLang="en-US" dirty="0">
            <a:solidFill>
              <a:schemeClr val="bg1"/>
            </a:solidFill>
          </a:endParaRPr>
        </a:p>
      </dgm:t>
    </dgm:pt>
    <dgm:pt modelId="{9FB7E4CE-3631-4723-8E0A-362758BB702E}" type="parTrans" cxnId="{D7FC6364-D19B-460E-9DC5-DDD45AA8ADEC}">
      <dgm:prSet/>
      <dgm:spPr/>
      <dgm:t>
        <a:bodyPr/>
        <a:lstStyle/>
        <a:p>
          <a:endParaRPr lang="zh-CN" altLang="en-US"/>
        </a:p>
      </dgm:t>
    </dgm:pt>
    <dgm:pt modelId="{135988D4-0737-490C-AC85-372EE46D6BEB}" type="sibTrans" cxnId="{D7FC6364-D19B-460E-9DC5-DDD45AA8ADEC}">
      <dgm:prSet/>
      <dgm:spPr/>
      <dgm:t>
        <a:bodyPr/>
        <a:lstStyle/>
        <a:p>
          <a:endParaRPr lang="zh-CN" altLang="en-US"/>
        </a:p>
      </dgm:t>
    </dgm:pt>
    <dgm:pt modelId="{561F2E57-2349-4426-82FF-89CC1D47B16D}">
      <dgm:prSet phldrT="[文字]"/>
      <dgm:spPr>
        <a:solidFill>
          <a:srgbClr val="FFFF00">
            <a:alpha val="40000"/>
          </a:srgbClr>
        </a:solidFill>
        <a:ln>
          <a:solidFill>
            <a:schemeClr val="bg1"/>
          </a:solidFill>
        </a:ln>
      </dgm:spPr>
      <dgm:t>
        <a:bodyPr/>
        <a:lstStyle/>
        <a:p>
          <a:pPr algn="ctr"/>
          <a:r>
            <a:rPr lang="en-US" altLang="zh-CN" dirty="0" smtClean="0">
              <a:solidFill>
                <a:schemeClr val="bg1"/>
              </a:solidFill>
            </a:rPr>
            <a:t>First </a:t>
          </a:r>
          <a:r>
            <a:rPr lang="en-US" altLang="zh-CN" dirty="0" err="1" smtClean="0">
              <a:solidFill>
                <a:schemeClr val="bg1"/>
              </a:solidFill>
            </a:rPr>
            <a:t>jhana</a:t>
          </a:r>
          <a:endParaRPr lang="zh-CN" altLang="en-US" dirty="0">
            <a:solidFill>
              <a:schemeClr val="bg1"/>
            </a:solidFill>
          </a:endParaRPr>
        </a:p>
      </dgm:t>
    </dgm:pt>
    <dgm:pt modelId="{FA48AC91-64B6-45C1-A39D-9D14F52901EE}" type="parTrans" cxnId="{E698E7C1-E1BA-490C-92A1-1DA9F8C3FDB5}">
      <dgm:prSet/>
      <dgm:spPr/>
      <dgm:t>
        <a:bodyPr/>
        <a:lstStyle/>
        <a:p>
          <a:endParaRPr lang="zh-CN" altLang="en-US"/>
        </a:p>
      </dgm:t>
    </dgm:pt>
    <dgm:pt modelId="{C6F0F03B-414E-49DB-BB53-8D69676310B5}" type="sibTrans" cxnId="{E698E7C1-E1BA-490C-92A1-1DA9F8C3FDB5}">
      <dgm:prSet/>
      <dgm:spPr/>
      <dgm:t>
        <a:bodyPr/>
        <a:lstStyle/>
        <a:p>
          <a:endParaRPr lang="zh-CN" altLang="en-US"/>
        </a:p>
      </dgm:t>
    </dgm:pt>
    <dgm:pt modelId="{28F5C242-2835-4059-AEDE-0EAC531F3A70}">
      <dgm:prSet custT="1"/>
      <dgm:spPr>
        <a:solidFill>
          <a:srgbClr val="FFFF00">
            <a:alpha val="40000"/>
          </a:srgbClr>
        </a:solidFill>
        <a:ln>
          <a:solidFill>
            <a:schemeClr val="bg1"/>
          </a:solidFill>
        </a:ln>
      </dgm:spPr>
      <dgm:t>
        <a:bodyPr/>
        <a:lstStyle/>
        <a:p>
          <a:pPr algn="ctr"/>
          <a:r>
            <a:rPr lang="en-US" altLang="zh-CN" sz="2600" dirty="0" smtClean="0">
              <a:solidFill>
                <a:schemeClr val="bg1"/>
              </a:solidFill>
            </a:rPr>
            <a:t>Second </a:t>
          </a:r>
          <a:r>
            <a:rPr lang="en-US" altLang="zh-CN" sz="2600" dirty="0" err="1" smtClean="0">
              <a:solidFill>
                <a:schemeClr val="bg1"/>
              </a:solidFill>
            </a:rPr>
            <a:t>jhana</a:t>
          </a:r>
          <a:endParaRPr lang="zh-CN" altLang="en-US" sz="2600" dirty="0">
            <a:solidFill>
              <a:schemeClr val="bg1"/>
            </a:solidFill>
          </a:endParaRPr>
        </a:p>
      </dgm:t>
    </dgm:pt>
    <dgm:pt modelId="{E431812E-DD81-428E-8B0D-EC9EE5E2A52F}" type="parTrans" cxnId="{EEFE1F53-7484-4CA2-AF28-BEAE87A23F18}">
      <dgm:prSet/>
      <dgm:spPr/>
      <dgm:t>
        <a:bodyPr/>
        <a:lstStyle/>
        <a:p>
          <a:endParaRPr lang="zh-CN" altLang="en-US"/>
        </a:p>
      </dgm:t>
    </dgm:pt>
    <dgm:pt modelId="{845E4A94-7582-4D74-8AF5-17D8D0FAE4E0}" type="sibTrans" cxnId="{EEFE1F53-7484-4CA2-AF28-BEAE87A23F18}">
      <dgm:prSet/>
      <dgm:spPr/>
      <dgm:t>
        <a:bodyPr/>
        <a:lstStyle/>
        <a:p>
          <a:endParaRPr lang="zh-CN" altLang="en-US"/>
        </a:p>
      </dgm:t>
    </dgm:pt>
    <dgm:pt modelId="{719ED531-69AE-455C-A497-1C152245844D}" type="pres">
      <dgm:prSet presAssocID="{646A6C0E-16EE-4265-AC91-F6102728EA46}" presName="Name0" presStyleCnt="0">
        <dgm:presLayoutVars>
          <dgm:dir/>
          <dgm:resizeHandles val="exact"/>
        </dgm:presLayoutVars>
      </dgm:prSet>
      <dgm:spPr/>
      <dgm:t>
        <a:bodyPr/>
        <a:lstStyle/>
        <a:p>
          <a:endParaRPr lang="zh-CN" altLang="en-US"/>
        </a:p>
      </dgm:t>
    </dgm:pt>
    <dgm:pt modelId="{21CCC85B-C9EF-4122-B0F0-78CF8DFAB1EF}" type="pres">
      <dgm:prSet presAssocID="{6834EDFF-333A-4E17-B5B6-10DFFEB9A04F}" presName="composite" presStyleCnt="0"/>
      <dgm:spPr/>
    </dgm:pt>
    <dgm:pt modelId="{18A2A7D6-EEC7-4688-9B9A-F77452E7E369}" type="pres">
      <dgm:prSet presAssocID="{6834EDFF-333A-4E17-B5B6-10DFFEB9A04F}" presName="rect1" presStyleLbl="trAlignAcc1" presStyleIdx="0" presStyleCnt="4" custScaleX="206463" custLinFactNeighborX="0" custLinFactNeighborY="4825">
        <dgm:presLayoutVars>
          <dgm:bulletEnabled val="1"/>
        </dgm:presLayoutVars>
      </dgm:prSet>
      <dgm:spPr/>
      <dgm:t>
        <a:bodyPr/>
        <a:lstStyle/>
        <a:p>
          <a:endParaRPr lang="zh-CN" altLang="en-US"/>
        </a:p>
      </dgm:t>
    </dgm:pt>
    <dgm:pt modelId="{4955DDEF-1462-410D-B9CC-3EC2D413F01E}" type="pres">
      <dgm:prSet presAssocID="{6834EDFF-333A-4E17-B5B6-10DFFEB9A04F}" presName="rect2" presStyleLbl="fgImgPlace1" presStyleIdx="0" presStyleCnt="4" custLinFactX="-76487" custLinFactNeighborX="-100000" custLinFactNeighborY="18022"/>
      <dgm:spPr>
        <a:noFill/>
        <a:ln>
          <a:noFill/>
        </a:ln>
      </dgm:spPr>
    </dgm:pt>
    <dgm:pt modelId="{148CBBDE-E9D1-4CD9-9160-3B17E088F708}" type="pres">
      <dgm:prSet presAssocID="{3ECFB671-1AB7-4A37-A5AF-78B6B9DB0D92}" presName="sibTrans" presStyleCnt="0"/>
      <dgm:spPr/>
    </dgm:pt>
    <dgm:pt modelId="{DC1A2C11-5817-4EFB-949C-E7A97523B388}" type="pres">
      <dgm:prSet presAssocID="{5F1E7F4C-D9B5-456E-ADFF-571FB6405A41}" presName="composite" presStyleCnt="0"/>
      <dgm:spPr/>
    </dgm:pt>
    <dgm:pt modelId="{FB665D8A-9BBF-43D9-A945-A4C6ED2078FC}" type="pres">
      <dgm:prSet presAssocID="{5F1E7F4C-D9B5-456E-ADFF-571FB6405A41}" presName="rect1" presStyleLbl="trAlignAcc1" presStyleIdx="1" presStyleCnt="4" custScaleX="196251">
        <dgm:presLayoutVars>
          <dgm:bulletEnabled val="1"/>
        </dgm:presLayoutVars>
      </dgm:prSet>
      <dgm:spPr/>
      <dgm:t>
        <a:bodyPr/>
        <a:lstStyle/>
        <a:p>
          <a:endParaRPr lang="zh-CN" altLang="en-US"/>
        </a:p>
      </dgm:t>
    </dgm:pt>
    <dgm:pt modelId="{E098F42A-9CCD-4C81-8089-CACFC3C26939}" type="pres">
      <dgm:prSet presAssocID="{5F1E7F4C-D9B5-456E-ADFF-571FB6405A41}" presName="rect2" presStyleLbl="fgImgPlace1" presStyleIdx="1" presStyleCnt="4"/>
      <dgm:spPr>
        <a:noFill/>
        <a:ln>
          <a:noFill/>
        </a:ln>
      </dgm:spPr>
    </dgm:pt>
    <dgm:pt modelId="{2E30CC2B-131F-4961-A9BA-5208C67CFDB4}" type="pres">
      <dgm:prSet presAssocID="{135988D4-0737-490C-AC85-372EE46D6BEB}" presName="sibTrans" presStyleCnt="0"/>
      <dgm:spPr/>
    </dgm:pt>
    <dgm:pt modelId="{47D79390-A656-4F75-AF33-7F5B935EA05F}" type="pres">
      <dgm:prSet presAssocID="{28F5C242-2835-4059-AEDE-0EAC531F3A70}" presName="composite" presStyleCnt="0"/>
      <dgm:spPr/>
    </dgm:pt>
    <dgm:pt modelId="{7A437993-CF18-4FAB-B8B9-5C123D9510F0}" type="pres">
      <dgm:prSet presAssocID="{28F5C242-2835-4059-AEDE-0EAC531F3A70}" presName="rect1" presStyleLbl="trAlignAcc1" presStyleIdx="2" presStyleCnt="4" custScaleX="199674" custLinFactNeighborX="496" custLinFactNeighborY="-6752">
        <dgm:presLayoutVars>
          <dgm:bulletEnabled val="1"/>
        </dgm:presLayoutVars>
      </dgm:prSet>
      <dgm:spPr/>
      <dgm:t>
        <a:bodyPr/>
        <a:lstStyle/>
        <a:p>
          <a:endParaRPr lang="zh-CN" altLang="en-US"/>
        </a:p>
      </dgm:t>
    </dgm:pt>
    <dgm:pt modelId="{5D0429FF-DF80-49ED-A931-4EEDF5181398}" type="pres">
      <dgm:prSet presAssocID="{28F5C242-2835-4059-AEDE-0EAC531F3A70}" presName="rect2" presStyleLbl="fgImgPlace1" presStyleIdx="2" presStyleCnt="4"/>
      <dgm:spPr>
        <a:noFill/>
        <a:ln>
          <a:noFill/>
        </a:ln>
      </dgm:spPr>
    </dgm:pt>
    <dgm:pt modelId="{350677B5-142F-433E-9FB1-726F2A0EDCAA}" type="pres">
      <dgm:prSet presAssocID="{845E4A94-7582-4D74-8AF5-17D8D0FAE4E0}" presName="sibTrans" presStyleCnt="0"/>
      <dgm:spPr/>
    </dgm:pt>
    <dgm:pt modelId="{8AD172BD-7715-4CE0-B332-FBAEFC6A0391}" type="pres">
      <dgm:prSet presAssocID="{561F2E57-2349-4426-82FF-89CC1D47B16D}" presName="composite" presStyleCnt="0"/>
      <dgm:spPr/>
    </dgm:pt>
    <dgm:pt modelId="{800E820F-F86E-48F3-93DE-0551BE5340C8}" type="pres">
      <dgm:prSet presAssocID="{561F2E57-2349-4426-82FF-89CC1D47B16D}" presName="rect1" presStyleLbl="trAlignAcc1" presStyleIdx="3" presStyleCnt="4" custScaleX="189976" custLinFactNeighborX="0" custLinFactNeighborY="-18595">
        <dgm:presLayoutVars>
          <dgm:bulletEnabled val="1"/>
        </dgm:presLayoutVars>
      </dgm:prSet>
      <dgm:spPr/>
      <dgm:t>
        <a:bodyPr/>
        <a:lstStyle/>
        <a:p>
          <a:endParaRPr lang="zh-CN" altLang="en-US"/>
        </a:p>
      </dgm:t>
    </dgm:pt>
    <dgm:pt modelId="{A8BEF78E-84E4-4552-995C-32D67FE18125}" type="pres">
      <dgm:prSet presAssocID="{561F2E57-2349-4426-82FF-89CC1D47B16D}" presName="rect2" presStyleLbl="fgImgPlace1" presStyleIdx="3" presStyleCnt="4"/>
      <dgm:spPr>
        <a:noFill/>
        <a:ln>
          <a:noFill/>
        </a:ln>
      </dgm:spPr>
    </dgm:pt>
  </dgm:ptLst>
  <dgm:cxnLst>
    <dgm:cxn modelId="{ECFE5233-47FD-468C-8334-45970E82BFF1}" type="presOf" srcId="{561F2E57-2349-4426-82FF-89CC1D47B16D}" destId="{800E820F-F86E-48F3-93DE-0551BE5340C8}" srcOrd="0" destOrd="0" presId="urn:microsoft.com/office/officeart/2008/layout/PictureStrips"/>
    <dgm:cxn modelId="{E698E7C1-E1BA-490C-92A1-1DA9F8C3FDB5}" srcId="{646A6C0E-16EE-4265-AC91-F6102728EA46}" destId="{561F2E57-2349-4426-82FF-89CC1D47B16D}" srcOrd="3" destOrd="0" parTransId="{FA48AC91-64B6-45C1-A39D-9D14F52901EE}" sibTransId="{C6F0F03B-414E-49DB-BB53-8D69676310B5}"/>
    <dgm:cxn modelId="{D7FC6364-D19B-460E-9DC5-DDD45AA8ADEC}" srcId="{646A6C0E-16EE-4265-AC91-F6102728EA46}" destId="{5F1E7F4C-D9B5-456E-ADFF-571FB6405A41}" srcOrd="1" destOrd="0" parTransId="{9FB7E4CE-3631-4723-8E0A-362758BB702E}" sibTransId="{135988D4-0737-490C-AC85-372EE46D6BEB}"/>
    <dgm:cxn modelId="{83EDBE66-1973-485F-AEAC-4C95C7814CE9}" type="presOf" srcId="{646A6C0E-16EE-4265-AC91-F6102728EA46}" destId="{719ED531-69AE-455C-A497-1C152245844D}" srcOrd="0" destOrd="0" presId="urn:microsoft.com/office/officeart/2008/layout/PictureStrips"/>
    <dgm:cxn modelId="{48687944-D3FD-4CB2-BE6B-3F5BF0F57C38}" type="presOf" srcId="{28F5C242-2835-4059-AEDE-0EAC531F3A70}" destId="{7A437993-CF18-4FAB-B8B9-5C123D9510F0}" srcOrd="0" destOrd="0" presId="urn:microsoft.com/office/officeart/2008/layout/PictureStrips"/>
    <dgm:cxn modelId="{E9CF5232-7AFD-4C98-9528-EA70DC40AD66}" srcId="{646A6C0E-16EE-4265-AC91-F6102728EA46}" destId="{6834EDFF-333A-4E17-B5B6-10DFFEB9A04F}" srcOrd="0" destOrd="0" parTransId="{6D90067A-F135-427E-92C6-9BE24B791DB5}" sibTransId="{3ECFB671-1AB7-4A37-A5AF-78B6B9DB0D92}"/>
    <dgm:cxn modelId="{3F127527-39CE-471F-BEEF-CA5990A7D39B}" type="presOf" srcId="{6834EDFF-333A-4E17-B5B6-10DFFEB9A04F}" destId="{18A2A7D6-EEC7-4688-9B9A-F77452E7E369}" srcOrd="0" destOrd="0" presId="urn:microsoft.com/office/officeart/2008/layout/PictureStrips"/>
    <dgm:cxn modelId="{D969E0A0-31A0-4F73-8927-E0DD6C4685E3}" type="presOf" srcId="{5F1E7F4C-D9B5-456E-ADFF-571FB6405A41}" destId="{FB665D8A-9BBF-43D9-A945-A4C6ED2078FC}" srcOrd="0" destOrd="0" presId="urn:microsoft.com/office/officeart/2008/layout/PictureStrips"/>
    <dgm:cxn modelId="{EEFE1F53-7484-4CA2-AF28-BEAE87A23F18}" srcId="{646A6C0E-16EE-4265-AC91-F6102728EA46}" destId="{28F5C242-2835-4059-AEDE-0EAC531F3A70}" srcOrd="2" destOrd="0" parTransId="{E431812E-DD81-428E-8B0D-EC9EE5E2A52F}" sibTransId="{845E4A94-7582-4D74-8AF5-17D8D0FAE4E0}"/>
    <dgm:cxn modelId="{4E8EED47-6916-4D70-9A71-6265E814F02E}" type="presParOf" srcId="{719ED531-69AE-455C-A497-1C152245844D}" destId="{21CCC85B-C9EF-4122-B0F0-78CF8DFAB1EF}" srcOrd="0" destOrd="0" presId="urn:microsoft.com/office/officeart/2008/layout/PictureStrips"/>
    <dgm:cxn modelId="{ED0A5B18-5A6E-4B09-8F3B-602741D3BFA3}" type="presParOf" srcId="{21CCC85B-C9EF-4122-B0F0-78CF8DFAB1EF}" destId="{18A2A7D6-EEC7-4688-9B9A-F77452E7E369}" srcOrd="0" destOrd="0" presId="urn:microsoft.com/office/officeart/2008/layout/PictureStrips"/>
    <dgm:cxn modelId="{63513E00-E395-4D93-B519-6A80AE22CDBA}" type="presParOf" srcId="{21CCC85B-C9EF-4122-B0F0-78CF8DFAB1EF}" destId="{4955DDEF-1462-410D-B9CC-3EC2D413F01E}" srcOrd="1" destOrd="0" presId="urn:microsoft.com/office/officeart/2008/layout/PictureStrips"/>
    <dgm:cxn modelId="{B1D16780-A619-465A-8B90-B9CA720DA467}" type="presParOf" srcId="{719ED531-69AE-455C-A497-1C152245844D}" destId="{148CBBDE-E9D1-4CD9-9160-3B17E088F708}" srcOrd="1" destOrd="0" presId="urn:microsoft.com/office/officeart/2008/layout/PictureStrips"/>
    <dgm:cxn modelId="{AB2480A0-C25C-4033-B25D-57391682E055}" type="presParOf" srcId="{719ED531-69AE-455C-A497-1C152245844D}" destId="{DC1A2C11-5817-4EFB-949C-E7A97523B388}" srcOrd="2" destOrd="0" presId="urn:microsoft.com/office/officeart/2008/layout/PictureStrips"/>
    <dgm:cxn modelId="{E6085C07-D264-4A37-B3EA-9506BE0EDCAB}" type="presParOf" srcId="{DC1A2C11-5817-4EFB-949C-E7A97523B388}" destId="{FB665D8A-9BBF-43D9-A945-A4C6ED2078FC}" srcOrd="0" destOrd="0" presId="urn:microsoft.com/office/officeart/2008/layout/PictureStrips"/>
    <dgm:cxn modelId="{15903288-B51D-4B8C-8C88-72A51C533B81}" type="presParOf" srcId="{DC1A2C11-5817-4EFB-949C-E7A97523B388}" destId="{E098F42A-9CCD-4C81-8089-CACFC3C26939}" srcOrd="1" destOrd="0" presId="urn:microsoft.com/office/officeart/2008/layout/PictureStrips"/>
    <dgm:cxn modelId="{D425E37C-6F58-4CEB-AAF9-15824960B73B}" type="presParOf" srcId="{719ED531-69AE-455C-A497-1C152245844D}" destId="{2E30CC2B-131F-4961-A9BA-5208C67CFDB4}" srcOrd="3" destOrd="0" presId="urn:microsoft.com/office/officeart/2008/layout/PictureStrips"/>
    <dgm:cxn modelId="{9A4CC42D-2CA2-48C7-B926-68A1F5BF8747}" type="presParOf" srcId="{719ED531-69AE-455C-A497-1C152245844D}" destId="{47D79390-A656-4F75-AF33-7F5B935EA05F}" srcOrd="4" destOrd="0" presId="urn:microsoft.com/office/officeart/2008/layout/PictureStrips"/>
    <dgm:cxn modelId="{BDFEAC00-8DFF-4C0B-9881-F363E668EC88}" type="presParOf" srcId="{47D79390-A656-4F75-AF33-7F5B935EA05F}" destId="{7A437993-CF18-4FAB-B8B9-5C123D9510F0}" srcOrd="0" destOrd="0" presId="urn:microsoft.com/office/officeart/2008/layout/PictureStrips"/>
    <dgm:cxn modelId="{F1EFBC65-8941-46E5-BED6-3DB41694608A}" type="presParOf" srcId="{47D79390-A656-4F75-AF33-7F5B935EA05F}" destId="{5D0429FF-DF80-49ED-A931-4EEDF5181398}" srcOrd="1" destOrd="0" presId="urn:microsoft.com/office/officeart/2008/layout/PictureStrips"/>
    <dgm:cxn modelId="{D713F42F-334A-4744-9CFD-9D3E265CA00E}" type="presParOf" srcId="{719ED531-69AE-455C-A497-1C152245844D}" destId="{350677B5-142F-433E-9FB1-726F2A0EDCAA}" srcOrd="5" destOrd="0" presId="urn:microsoft.com/office/officeart/2008/layout/PictureStrips"/>
    <dgm:cxn modelId="{29F148C4-4680-433E-837F-D540D162B40A}" type="presParOf" srcId="{719ED531-69AE-455C-A497-1C152245844D}" destId="{8AD172BD-7715-4CE0-B332-FBAEFC6A0391}" srcOrd="6" destOrd="0" presId="urn:microsoft.com/office/officeart/2008/layout/PictureStrips"/>
    <dgm:cxn modelId="{2B1963A3-D499-4A09-8C65-70BA7A40F2F6}" type="presParOf" srcId="{8AD172BD-7715-4CE0-B332-FBAEFC6A0391}" destId="{800E820F-F86E-48F3-93DE-0551BE5340C8}" srcOrd="0" destOrd="0" presId="urn:microsoft.com/office/officeart/2008/layout/PictureStrips"/>
    <dgm:cxn modelId="{2753E9DE-7C9D-4E69-ADD3-7662816E16F7}" type="presParOf" srcId="{8AD172BD-7715-4CE0-B332-FBAEFC6A0391}" destId="{A8BEF78E-84E4-4552-995C-32D67FE18125}" srcOrd="1" destOrd="0" presId="urn:microsoft.com/office/officeart/2008/layout/PictureStrips"/>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6CB20F5-4BAA-4DF1-89DF-179C18EEDD74}">
      <dsp:nvSpPr>
        <dsp:cNvPr id="0" name=""/>
        <dsp:cNvSpPr/>
      </dsp:nvSpPr>
      <dsp:spPr>
        <a:xfrm>
          <a:off x="1389" y="2382406"/>
          <a:ext cx="1634636" cy="653854"/>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6022" tIns="88011" rIns="44006" bIns="88011" numCol="1" spcCol="1270" anchor="ctr" anchorCtr="0">
          <a:noAutofit/>
        </a:bodyPr>
        <a:lstStyle/>
        <a:p>
          <a:pPr lvl="0" algn="ctr" defTabSz="1466850">
            <a:lnSpc>
              <a:spcPct val="90000"/>
            </a:lnSpc>
            <a:spcBef>
              <a:spcPct val="0"/>
            </a:spcBef>
            <a:spcAft>
              <a:spcPct val="35000"/>
            </a:spcAft>
          </a:pPr>
          <a:r>
            <a:rPr lang="en-US" altLang="zh-CN" sz="3300" kern="1200" dirty="0" smtClean="0"/>
            <a:t>1</a:t>
          </a:r>
          <a:endParaRPr lang="zh-CN" altLang="en-US" sz="3300" kern="1200" dirty="0"/>
        </a:p>
      </dsp:txBody>
      <dsp:txXfrm>
        <a:off x="1389" y="2382406"/>
        <a:ext cx="1471173" cy="653854"/>
      </dsp:txXfrm>
    </dsp:sp>
    <dsp:sp modelId="{30A74A4E-7C18-4939-A711-CE2E1E93634D}">
      <dsp:nvSpPr>
        <dsp:cNvPr id="0" name=""/>
        <dsp:cNvSpPr/>
      </dsp:nvSpPr>
      <dsp:spPr>
        <a:xfrm>
          <a:off x="1309098" y="2382406"/>
          <a:ext cx="1634636" cy="653854"/>
        </a:xfrm>
        <a:prstGeom prst="chevron">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2017" tIns="88011" rIns="44006" bIns="88011" numCol="1" spcCol="1270" anchor="ctr" anchorCtr="0">
          <a:noAutofit/>
        </a:bodyPr>
        <a:lstStyle/>
        <a:p>
          <a:pPr lvl="0" algn="ctr" defTabSz="1466850">
            <a:lnSpc>
              <a:spcPct val="90000"/>
            </a:lnSpc>
            <a:spcBef>
              <a:spcPct val="0"/>
            </a:spcBef>
            <a:spcAft>
              <a:spcPct val="35000"/>
            </a:spcAft>
          </a:pPr>
          <a:r>
            <a:rPr lang="en-US" altLang="zh-CN" sz="3300" kern="1200" dirty="0" smtClean="0"/>
            <a:t>2</a:t>
          </a:r>
          <a:endParaRPr lang="zh-CN" altLang="en-US" sz="3300" kern="1200" dirty="0"/>
        </a:p>
      </dsp:txBody>
      <dsp:txXfrm>
        <a:off x="1636025" y="2382406"/>
        <a:ext cx="980782" cy="653854"/>
      </dsp:txXfrm>
    </dsp:sp>
    <dsp:sp modelId="{9E631C48-0D9F-4310-8D28-D6191CB16A1C}">
      <dsp:nvSpPr>
        <dsp:cNvPr id="0" name=""/>
        <dsp:cNvSpPr/>
      </dsp:nvSpPr>
      <dsp:spPr>
        <a:xfrm>
          <a:off x="2616807" y="2382406"/>
          <a:ext cx="1634636" cy="653854"/>
        </a:xfrm>
        <a:prstGeom prst="chevron">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2017" tIns="88011" rIns="44006" bIns="88011" numCol="1" spcCol="1270" anchor="ctr" anchorCtr="0">
          <a:noAutofit/>
        </a:bodyPr>
        <a:lstStyle/>
        <a:p>
          <a:pPr lvl="0" algn="ctr" defTabSz="1466850">
            <a:lnSpc>
              <a:spcPct val="90000"/>
            </a:lnSpc>
            <a:spcBef>
              <a:spcPct val="0"/>
            </a:spcBef>
            <a:spcAft>
              <a:spcPct val="35000"/>
            </a:spcAft>
          </a:pPr>
          <a:r>
            <a:rPr lang="en-US" altLang="zh-CN" sz="3300" kern="1200" dirty="0" smtClean="0"/>
            <a:t>3</a:t>
          </a:r>
          <a:endParaRPr lang="zh-CN" altLang="en-US" sz="3300" kern="1200" dirty="0"/>
        </a:p>
      </dsp:txBody>
      <dsp:txXfrm>
        <a:off x="2943734" y="2382406"/>
        <a:ext cx="980782" cy="653854"/>
      </dsp:txXfrm>
    </dsp:sp>
    <dsp:sp modelId="{9A1CCE76-DDE3-4F3D-B610-C5A9B7B0C9F3}">
      <dsp:nvSpPr>
        <dsp:cNvPr id="0" name=""/>
        <dsp:cNvSpPr/>
      </dsp:nvSpPr>
      <dsp:spPr>
        <a:xfrm>
          <a:off x="3924515" y="2382406"/>
          <a:ext cx="1634636" cy="653854"/>
        </a:xfrm>
        <a:prstGeom prst="chevron">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2017" tIns="88011" rIns="44006" bIns="88011" numCol="1" spcCol="1270" anchor="ctr" anchorCtr="0">
          <a:noAutofit/>
        </a:bodyPr>
        <a:lstStyle/>
        <a:p>
          <a:pPr lvl="0" algn="ctr" defTabSz="1466850">
            <a:lnSpc>
              <a:spcPct val="90000"/>
            </a:lnSpc>
            <a:spcBef>
              <a:spcPct val="0"/>
            </a:spcBef>
            <a:spcAft>
              <a:spcPct val="35000"/>
            </a:spcAft>
          </a:pPr>
          <a:r>
            <a:rPr lang="en-US" altLang="zh-CN" sz="3300" kern="1200" dirty="0" smtClean="0"/>
            <a:t>4</a:t>
          </a:r>
          <a:endParaRPr lang="zh-CN" altLang="en-US" sz="3300" kern="1200" dirty="0"/>
        </a:p>
      </dsp:txBody>
      <dsp:txXfrm>
        <a:off x="4251442" y="2382406"/>
        <a:ext cx="980782" cy="653854"/>
      </dsp:txXfrm>
    </dsp:sp>
    <dsp:sp modelId="{E6F9851B-3FBD-44E3-83BF-38EC636AB54B}">
      <dsp:nvSpPr>
        <dsp:cNvPr id="0" name=""/>
        <dsp:cNvSpPr/>
      </dsp:nvSpPr>
      <dsp:spPr>
        <a:xfrm>
          <a:off x="5232224" y="2382406"/>
          <a:ext cx="1634636" cy="653854"/>
        </a:xfrm>
        <a:prstGeom prst="chevron">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2017" tIns="88011" rIns="44006" bIns="88011" numCol="1" spcCol="1270" anchor="ctr" anchorCtr="0">
          <a:noAutofit/>
        </a:bodyPr>
        <a:lstStyle/>
        <a:p>
          <a:pPr lvl="0" algn="ctr" defTabSz="1466850">
            <a:lnSpc>
              <a:spcPct val="90000"/>
            </a:lnSpc>
            <a:spcBef>
              <a:spcPct val="0"/>
            </a:spcBef>
            <a:spcAft>
              <a:spcPct val="35000"/>
            </a:spcAft>
          </a:pPr>
          <a:r>
            <a:rPr lang="en-US" altLang="zh-CN" sz="3300" kern="1200" dirty="0" smtClean="0"/>
            <a:t>5</a:t>
          </a:r>
          <a:endParaRPr lang="zh-CN" altLang="en-US" sz="3300" kern="1200" dirty="0"/>
        </a:p>
      </dsp:txBody>
      <dsp:txXfrm>
        <a:off x="5559151" y="2382406"/>
        <a:ext cx="980782" cy="653854"/>
      </dsp:txXfrm>
    </dsp:sp>
    <dsp:sp modelId="{08BFF145-8179-4D83-8245-1759BA095F3E}">
      <dsp:nvSpPr>
        <dsp:cNvPr id="0" name=""/>
        <dsp:cNvSpPr/>
      </dsp:nvSpPr>
      <dsp:spPr>
        <a:xfrm>
          <a:off x="6539933" y="2382406"/>
          <a:ext cx="1634636" cy="653854"/>
        </a:xfrm>
        <a:prstGeom prst="chevron">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2017" tIns="88011" rIns="44006" bIns="88011" numCol="1" spcCol="1270" anchor="ctr" anchorCtr="0">
          <a:noAutofit/>
        </a:bodyPr>
        <a:lstStyle/>
        <a:p>
          <a:pPr lvl="0" algn="ctr" defTabSz="1466850">
            <a:lnSpc>
              <a:spcPct val="90000"/>
            </a:lnSpc>
            <a:spcBef>
              <a:spcPct val="0"/>
            </a:spcBef>
            <a:spcAft>
              <a:spcPct val="35000"/>
            </a:spcAft>
          </a:pPr>
          <a:r>
            <a:rPr lang="en-US" altLang="zh-CN" sz="3300" kern="1200" dirty="0" smtClean="0"/>
            <a:t>6</a:t>
          </a:r>
          <a:endParaRPr lang="zh-CN" altLang="en-US" sz="3300" kern="1200" dirty="0"/>
        </a:p>
      </dsp:txBody>
      <dsp:txXfrm>
        <a:off x="6866860" y="2382406"/>
        <a:ext cx="980782" cy="653854"/>
      </dsp:txXfrm>
    </dsp:sp>
    <dsp:sp modelId="{13F29736-9307-47CD-9FCE-BD91D36319F3}">
      <dsp:nvSpPr>
        <dsp:cNvPr id="0" name=""/>
        <dsp:cNvSpPr/>
      </dsp:nvSpPr>
      <dsp:spPr>
        <a:xfrm>
          <a:off x="7847642" y="2382406"/>
          <a:ext cx="1634636" cy="653854"/>
        </a:xfrm>
        <a:prstGeom prst="chevron">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2017" tIns="88011" rIns="44006" bIns="88011" numCol="1" spcCol="1270" anchor="ctr" anchorCtr="0">
          <a:noAutofit/>
        </a:bodyPr>
        <a:lstStyle/>
        <a:p>
          <a:pPr lvl="0" algn="ctr" defTabSz="1466850">
            <a:lnSpc>
              <a:spcPct val="90000"/>
            </a:lnSpc>
            <a:spcBef>
              <a:spcPct val="0"/>
            </a:spcBef>
            <a:spcAft>
              <a:spcPct val="35000"/>
            </a:spcAft>
          </a:pPr>
          <a:r>
            <a:rPr lang="en-US" altLang="zh-CN" sz="3300" kern="1200" dirty="0" smtClean="0"/>
            <a:t>7</a:t>
          </a:r>
          <a:endParaRPr lang="zh-CN" altLang="en-US" sz="3300" kern="1200" dirty="0"/>
        </a:p>
      </dsp:txBody>
      <dsp:txXfrm>
        <a:off x="8174569" y="2382406"/>
        <a:ext cx="980782" cy="65385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8A2A7D6-EEC7-4688-9B9A-F77452E7E369}">
      <dsp:nvSpPr>
        <dsp:cNvPr id="0" name=""/>
        <dsp:cNvSpPr/>
      </dsp:nvSpPr>
      <dsp:spPr>
        <a:xfrm>
          <a:off x="687103" y="156141"/>
          <a:ext cx="3772934" cy="571067"/>
        </a:xfrm>
        <a:prstGeom prst="rect">
          <a:avLst/>
        </a:prstGeom>
        <a:solidFill>
          <a:srgbClr val="00B050">
            <a:alpha val="40000"/>
          </a:srgbClr>
        </a:solidFill>
        <a:ln w="6350" cap="flat" cmpd="sng" algn="ctr">
          <a:solidFill>
            <a:schemeClr val="bg1"/>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386803" tIns="76200" rIns="76200" bIns="76200" numCol="1" spcCol="1270" anchor="ctr" anchorCtr="0">
          <a:noAutofit/>
        </a:bodyPr>
        <a:lstStyle/>
        <a:p>
          <a:pPr lvl="0" algn="l" defTabSz="889000">
            <a:lnSpc>
              <a:spcPct val="90000"/>
            </a:lnSpc>
            <a:spcBef>
              <a:spcPct val="0"/>
            </a:spcBef>
            <a:spcAft>
              <a:spcPct val="35000"/>
            </a:spcAft>
          </a:pPr>
          <a:r>
            <a:rPr lang="en-US" altLang="zh-CN" sz="2000" kern="1200" dirty="0" smtClean="0">
              <a:solidFill>
                <a:schemeClr val="bg1"/>
              </a:solidFill>
            </a:rPr>
            <a:t>Base of neither perception nor non-perception</a:t>
          </a:r>
          <a:endParaRPr lang="zh-CN" altLang="en-US" sz="2000" kern="1200" dirty="0">
            <a:solidFill>
              <a:schemeClr val="bg1"/>
            </a:solidFill>
          </a:endParaRPr>
        </a:p>
      </dsp:txBody>
      <dsp:txXfrm>
        <a:off x="687103" y="156141"/>
        <a:ext cx="3772934" cy="571067"/>
      </dsp:txXfrm>
    </dsp:sp>
    <dsp:sp modelId="{4955DDEF-1462-410D-B9CC-3EC2D413F01E}">
      <dsp:nvSpPr>
        <dsp:cNvPr id="0" name=""/>
        <dsp:cNvSpPr/>
      </dsp:nvSpPr>
      <dsp:spPr>
        <a:xfrm>
          <a:off x="829574" y="177759"/>
          <a:ext cx="399746" cy="599620"/>
        </a:xfrm>
        <a:prstGeom prst="rect">
          <a:avLst/>
        </a:prstGeom>
        <a:noFill/>
        <a:ln w="12700" cap="flat" cmpd="sng" algn="ctr">
          <a:noFill/>
          <a:prstDash val="solid"/>
          <a:miter lim="800000"/>
        </a:ln>
        <a:effectLst/>
      </dsp:spPr>
      <dsp:style>
        <a:lnRef idx="2">
          <a:scrgbClr r="0" g="0" b="0"/>
        </a:lnRef>
        <a:fillRef idx="1">
          <a:scrgbClr r="0" g="0" b="0"/>
        </a:fillRef>
        <a:effectRef idx="0">
          <a:scrgbClr r="0" g="0" b="0"/>
        </a:effectRef>
        <a:fontRef idx="minor"/>
      </dsp:style>
    </dsp:sp>
    <dsp:sp modelId="{FB665D8A-9BBF-43D9-A945-A4C6ED2078FC}">
      <dsp:nvSpPr>
        <dsp:cNvPr id="0" name=""/>
        <dsp:cNvSpPr/>
      </dsp:nvSpPr>
      <dsp:spPr>
        <a:xfrm>
          <a:off x="731765" y="871093"/>
          <a:ext cx="3586319" cy="571067"/>
        </a:xfrm>
        <a:prstGeom prst="rect">
          <a:avLst/>
        </a:prstGeom>
        <a:solidFill>
          <a:srgbClr val="00B050">
            <a:alpha val="40000"/>
          </a:srgbClr>
        </a:solidFill>
        <a:ln w="6350" cap="flat" cmpd="sng" algn="ctr">
          <a:solidFill>
            <a:schemeClr val="bg1"/>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386803" tIns="76200" rIns="76200" bIns="76200" numCol="1" spcCol="1270" anchor="ctr" anchorCtr="0">
          <a:noAutofit/>
        </a:bodyPr>
        <a:lstStyle/>
        <a:p>
          <a:pPr lvl="0" algn="l" defTabSz="889000">
            <a:lnSpc>
              <a:spcPct val="90000"/>
            </a:lnSpc>
            <a:spcBef>
              <a:spcPct val="0"/>
            </a:spcBef>
            <a:spcAft>
              <a:spcPct val="35000"/>
            </a:spcAft>
          </a:pPr>
          <a:r>
            <a:rPr lang="en-US" altLang="zh-CN" sz="2000" kern="1200" dirty="0" smtClean="0">
              <a:solidFill>
                <a:schemeClr val="bg1"/>
              </a:solidFill>
            </a:rPr>
            <a:t>Base of nothingness</a:t>
          </a:r>
          <a:endParaRPr lang="zh-CN" altLang="en-US" sz="2000" kern="1200" dirty="0">
            <a:solidFill>
              <a:schemeClr val="bg1"/>
            </a:solidFill>
          </a:endParaRPr>
        </a:p>
      </dsp:txBody>
      <dsp:txXfrm>
        <a:off x="731765" y="871093"/>
        <a:ext cx="3586319" cy="571067"/>
      </dsp:txXfrm>
    </dsp:sp>
    <dsp:sp modelId="{E098F42A-9CCD-4C81-8089-CACFC3C26939}">
      <dsp:nvSpPr>
        <dsp:cNvPr id="0" name=""/>
        <dsp:cNvSpPr/>
      </dsp:nvSpPr>
      <dsp:spPr>
        <a:xfrm>
          <a:off x="1535075" y="788606"/>
          <a:ext cx="399746" cy="599620"/>
        </a:xfrm>
        <a:prstGeom prst="rect">
          <a:avLst/>
        </a:prstGeom>
        <a:noFill/>
        <a:ln w="12700" cap="flat" cmpd="sng" algn="ctr">
          <a:noFill/>
          <a:prstDash val="solid"/>
          <a:miter lim="800000"/>
        </a:ln>
        <a:effectLst/>
      </dsp:spPr>
      <dsp:style>
        <a:lnRef idx="2">
          <a:scrgbClr r="0" g="0" b="0"/>
        </a:lnRef>
        <a:fillRef idx="1">
          <a:scrgbClr r="0" g="0" b="0"/>
        </a:fillRef>
        <a:effectRef idx="0">
          <a:scrgbClr r="0" g="0" b="0"/>
        </a:effectRef>
        <a:fontRef idx="minor"/>
      </dsp:style>
    </dsp:sp>
    <dsp:sp modelId="{7A437993-CF18-4FAB-B8B9-5C123D9510F0}">
      <dsp:nvSpPr>
        <dsp:cNvPr id="0" name=""/>
        <dsp:cNvSpPr/>
      </dsp:nvSpPr>
      <dsp:spPr>
        <a:xfrm>
          <a:off x="551691" y="1590003"/>
          <a:ext cx="3946466" cy="571067"/>
        </a:xfrm>
        <a:prstGeom prst="rect">
          <a:avLst/>
        </a:prstGeom>
        <a:solidFill>
          <a:srgbClr val="00B050">
            <a:alpha val="40000"/>
          </a:srgbClr>
        </a:solidFill>
        <a:ln w="6350" cap="flat" cmpd="sng" algn="ctr">
          <a:solidFill>
            <a:schemeClr val="bg1"/>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386803" tIns="76200" rIns="76200" bIns="76200" numCol="1" spcCol="1270" anchor="ctr" anchorCtr="0">
          <a:noAutofit/>
        </a:bodyPr>
        <a:lstStyle/>
        <a:p>
          <a:pPr lvl="0" algn="l" defTabSz="889000">
            <a:lnSpc>
              <a:spcPct val="90000"/>
            </a:lnSpc>
            <a:spcBef>
              <a:spcPct val="0"/>
            </a:spcBef>
            <a:spcAft>
              <a:spcPct val="35000"/>
            </a:spcAft>
          </a:pPr>
          <a:r>
            <a:rPr lang="en-US" altLang="zh-CN" sz="2000" kern="1200" dirty="0" smtClean="0">
              <a:solidFill>
                <a:schemeClr val="bg1"/>
              </a:solidFill>
            </a:rPr>
            <a:t>Base of boundless </a:t>
          </a:r>
          <a:r>
            <a:rPr lang="en-US" altLang="zh-CN" sz="2000" kern="1200" dirty="0" err="1" smtClean="0">
              <a:solidFill>
                <a:schemeClr val="bg1"/>
              </a:solidFill>
            </a:rPr>
            <a:t>conciousness</a:t>
          </a:r>
          <a:endParaRPr lang="zh-CN" altLang="en-US" sz="2000" kern="1200" dirty="0">
            <a:solidFill>
              <a:schemeClr val="bg1"/>
            </a:solidFill>
          </a:endParaRPr>
        </a:p>
      </dsp:txBody>
      <dsp:txXfrm>
        <a:off x="551691" y="1590003"/>
        <a:ext cx="3946466" cy="571067"/>
      </dsp:txXfrm>
    </dsp:sp>
    <dsp:sp modelId="{5D0429FF-DF80-49ED-A931-4EEDF5181398}">
      <dsp:nvSpPr>
        <dsp:cNvPr id="0" name=""/>
        <dsp:cNvSpPr/>
      </dsp:nvSpPr>
      <dsp:spPr>
        <a:xfrm>
          <a:off x="1535075" y="1507516"/>
          <a:ext cx="399746" cy="599620"/>
        </a:xfrm>
        <a:prstGeom prst="rect">
          <a:avLst/>
        </a:prstGeom>
        <a:noFill/>
        <a:ln w="12700" cap="flat" cmpd="sng" algn="ctr">
          <a:noFill/>
          <a:prstDash val="solid"/>
          <a:miter lim="800000"/>
        </a:ln>
        <a:effectLst/>
      </dsp:spPr>
      <dsp:style>
        <a:lnRef idx="2">
          <a:scrgbClr r="0" g="0" b="0"/>
        </a:lnRef>
        <a:fillRef idx="1">
          <a:scrgbClr r="0" g="0" b="0"/>
        </a:fillRef>
        <a:effectRef idx="0">
          <a:scrgbClr r="0" g="0" b="0"/>
        </a:effectRef>
        <a:fontRef idx="minor"/>
      </dsp:style>
    </dsp:sp>
    <dsp:sp modelId="{800E820F-F86E-48F3-93DE-0551BE5340C8}">
      <dsp:nvSpPr>
        <dsp:cNvPr id="0" name=""/>
        <dsp:cNvSpPr/>
      </dsp:nvSpPr>
      <dsp:spPr>
        <a:xfrm>
          <a:off x="842205" y="2289137"/>
          <a:ext cx="3471648" cy="571067"/>
        </a:xfrm>
        <a:prstGeom prst="rect">
          <a:avLst/>
        </a:prstGeom>
        <a:solidFill>
          <a:srgbClr val="00B050">
            <a:alpha val="40000"/>
          </a:srgbClr>
        </a:solidFill>
        <a:ln w="6350" cap="flat" cmpd="sng" algn="ctr">
          <a:solidFill>
            <a:schemeClr val="bg1"/>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386803" tIns="76200" rIns="76200" bIns="76200" numCol="1" spcCol="1270" anchor="ctr" anchorCtr="0">
          <a:noAutofit/>
        </a:bodyPr>
        <a:lstStyle/>
        <a:p>
          <a:pPr lvl="0" algn="l" defTabSz="889000">
            <a:lnSpc>
              <a:spcPct val="90000"/>
            </a:lnSpc>
            <a:spcBef>
              <a:spcPct val="0"/>
            </a:spcBef>
            <a:spcAft>
              <a:spcPct val="35000"/>
            </a:spcAft>
          </a:pPr>
          <a:r>
            <a:rPr lang="en-US" altLang="zh-CN" sz="2000" kern="1200" dirty="0" smtClean="0">
              <a:solidFill>
                <a:schemeClr val="bg1"/>
              </a:solidFill>
            </a:rPr>
            <a:t>Base of boundless space</a:t>
          </a:r>
          <a:endParaRPr lang="zh-CN" altLang="en-US" sz="2000" kern="1200" dirty="0">
            <a:solidFill>
              <a:schemeClr val="bg1"/>
            </a:solidFill>
          </a:endParaRPr>
        </a:p>
      </dsp:txBody>
      <dsp:txXfrm>
        <a:off x="842205" y="2289137"/>
        <a:ext cx="3471648" cy="571067"/>
      </dsp:txXfrm>
    </dsp:sp>
    <dsp:sp modelId="{A8BEF78E-84E4-4552-995C-32D67FE18125}">
      <dsp:nvSpPr>
        <dsp:cNvPr id="0" name=""/>
        <dsp:cNvSpPr/>
      </dsp:nvSpPr>
      <dsp:spPr>
        <a:xfrm>
          <a:off x="1535075" y="2226426"/>
          <a:ext cx="399746" cy="599620"/>
        </a:xfrm>
        <a:prstGeom prst="rect">
          <a:avLst/>
        </a:prstGeom>
        <a:noFill/>
        <a:ln w="12700" cap="flat" cmpd="sng" algn="ctr">
          <a:no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8A2A7D6-EEC7-4688-9B9A-F77452E7E369}">
      <dsp:nvSpPr>
        <dsp:cNvPr id="0" name=""/>
        <dsp:cNvSpPr/>
      </dsp:nvSpPr>
      <dsp:spPr>
        <a:xfrm>
          <a:off x="638457" y="179737"/>
          <a:ext cx="3772934" cy="571067"/>
        </a:xfrm>
        <a:prstGeom prst="rect">
          <a:avLst/>
        </a:prstGeom>
        <a:solidFill>
          <a:srgbClr val="FFFF00">
            <a:alpha val="40000"/>
          </a:srgbClr>
        </a:solidFill>
        <a:ln w="6350" cap="flat" cmpd="sng" algn="ctr">
          <a:solidFill>
            <a:schemeClr val="bg1"/>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386803" tIns="99060" rIns="99060" bIns="99060" numCol="1" spcCol="1270" anchor="ctr" anchorCtr="0">
          <a:noAutofit/>
        </a:bodyPr>
        <a:lstStyle/>
        <a:p>
          <a:pPr lvl="0" algn="ctr" defTabSz="1155700">
            <a:lnSpc>
              <a:spcPct val="90000"/>
            </a:lnSpc>
            <a:spcBef>
              <a:spcPct val="0"/>
            </a:spcBef>
            <a:spcAft>
              <a:spcPct val="35000"/>
            </a:spcAft>
          </a:pPr>
          <a:r>
            <a:rPr lang="en-US" altLang="zh-CN" sz="2600" kern="1200" dirty="0" smtClean="0">
              <a:solidFill>
                <a:schemeClr val="bg1"/>
              </a:solidFill>
            </a:rPr>
            <a:t>Fourth </a:t>
          </a:r>
          <a:r>
            <a:rPr lang="en-US" altLang="zh-CN" sz="2600" kern="1200" dirty="0" err="1" smtClean="0">
              <a:solidFill>
                <a:schemeClr val="bg1"/>
              </a:solidFill>
            </a:rPr>
            <a:t>jhana</a:t>
          </a:r>
          <a:endParaRPr lang="zh-CN" altLang="en-US" sz="2600" kern="1200" dirty="0">
            <a:solidFill>
              <a:schemeClr val="bg1"/>
            </a:solidFill>
          </a:endParaRPr>
        </a:p>
      </dsp:txBody>
      <dsp:txXfrm>
        <a:off x="638457" y="179737"/>
        <a:ext cx="3772934" cy="571067"/>
      </dsp:txXfrm>
    </dsp:sp>
    <dsp:sp modelId="{4955DDEF-1462-410D-B9CC-3EC2D413F01E}">
      <dsp:nvSpPr>
        <dsp:cNvPr id="0" name=""/>
        <dsp:cNvSpPr/>
      </dsp:nvSpPr>
      <dsp:spPr>
        <a:xfrm>
          <a:off x="829574" y="177759"/>
          <a:ext cx="399746" cy="599620"/>
        </a:xfrm>
        <a:prstGeom prst="rect">
          <a:avLst/>
        </a:prstGeom>
        <a:noFill/>
        <a:ln w="12700" cap="flat" cmpd="sng" algn="ctr">
          <a:noFill/>
          <a:prstDash val="solid"/>
          <a:miter lim="800000"/>
        </a:ln>
        <a:effectLst/>
      </dsp:spPr>
      <dsp:style>
        <a:lnRef idx="2">
          <a:scrgbClr r="0" g="0" b="0"/>
        </a:lnRef>
        <a:fillRef idx="1">
          <a:scrgbClr r="0" g="0" b="0"/>
        </a:fillRef>
        <a:effectRef idx="0">
          <a:scrgbClr r="0" g="0" b="0"/>
        </a:effectRef>
        <a:fontRef idx="minor"/>
      </dsp:style>
    </dsp:sp>
    <dsp:sp modelId="{FB665D8A-9BBF-43D9-A945-A4C6ED2078FC}">
      <dsp:nvSpPr>
        <dsp:cNvPr id="0" name=""/>
        <dsp:cNvSpPr/>
      </dsp:nvSpPr>
      <dsp:spPr>
        <a:xfrm>
          <a:off x="731765" y="871093"/>
          <a:ext cx="3586319" cy="571067"/>
        </a:xfrm>
        <a:prstGeom prst="rect">
          <a:avLst/>
        </a:prstGeom>
        <a:solidFill>
          <a:srgbClr val="FFFF00">
            <a:alpha val="40000"/>
          </a:srgbClr>
        </a:solidFill>
        <a:ln w="6350" cap="flat" cmpd="sng" algn="ctr">
          <a:solidFill>
            <a:schemeClr val="bg1"/>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386803" tIns="99060" rIns="99060" bIns="99060" numCol="1" spcCol="1270" anchor="ctr" anchorCtr="0">
          <a:noAutofit/>
        </a:bodyPr>
        <a:lstStyle/>
        <a:p>
          <a:pPr lvl="0" algn="ctr" defTabSz="1155700">
            <a:lnSpc>
              <a:spcPct val="90000"/>
            </a:lnSpc>
            <a:spcBef>
              <a:spcPct val="0"/>
            </a:spcBef>
            <a:spcAft>
              <a:spcPct val="35000"/>
            </a:spcAft>
          </a:pPr>
          <a:r>
            <a:rPr lang="en-US" altLang="zh-CN" sz="2600" kern="1200" dirty="0" smtClean="0">
              <a:solidFill>
                <a:schemeClr val="bg1"/>
              </a:solidFill>
            </a:rPr>
            <a:t>Third </a:t>
          </a:r>
          <a:r>
            <a:rPr lang="en-US" altLang="zh-CN" sz="2600" kern="1200" dirty="0" err="1" smtClean="0">
              <a:solidFill>
                <a:schemeClr val="bg1"/>
              </a:solidFill>
            </a:rPr>
            <a:t>jhana</a:t>
          </a:r>
          <a:endParaRPr lang="zh-CN" altLang="en-US" sz="2600" kern="1200" dirty="0">
            <a:solidFill>
              <a:schemeClr val="bg1"/>
            </a:solidFill>
          </a:endParaRPr>
        </a:p>
      </dsp:txBody>
      <dsp:txXfrm>
        <a:off x="731765" y="871093"/>
        <a:ext cx="3586319" cy="571067"/>
      </dsp:txXfrm>
    </dsp:sp>
    <dsp:sp modelId="{E098F42A-9CCD-4C81-8089-CACFC3C26939}">
      <dsp:nvSpPr>
        <dsp:cNvPr id="0" name=""/>
        <dsp:cNvSpPr/>
      </dsp:nvSpPr>
      <dsp:spPr>
        <a:xfrm>
          <a:off x="1535075" y="788606"/>
          <a:ext cx="399746" cy="599620"/>
        </a:xfrm>
        <a:prstGeom prst="rect">
          <a:avLst/>
        </a:prstGeom>
        <a:noFill/>
        <a:ln w="12700" cap="flat" cmpd="sng" algn="ctr">
          <a:noFill/>
          <a:prstDash val="solid"/>
          <a:miter lim="800000"/>
        </a:ln>
        <a:effectLst/>
      </dsp:spPr>
      <dsp:style>
        <a:lnRef idx="2">
          <a:scrgbClr r="0" g="0" b="0"/>
        </a:lnRef>
        <a:fillRef idx="1">
          <a:scrgbClr r="0" g="0" b="0"/>
        </a:fillRef>
        <a:effectRef idx="0">
          <a:scrgbClr r="0" g="0" b="0"/>
        </a:effectRef>
        <a:fontRef idx="minor"/>
      </dsp:style>
    </dsp:sp>
    <dsp:sp modelId="{7A437993-CF18-4FAB-B8B9-5C123D9510F0}">
      <dsp:nvSpPr>
        <dsp:cNvPr id="0" name=""/>
        <dsp:cNvSpPr/>
      </dsp:nvSpPr>
      <dsp:spPr>
        <a:xfrm>
          <a:off x="709553" y="1551445"/>
          <a:ext cx="3648871" cy="571067"/>
        </a:xfrm>
        <a:prstGeom prst="rect">
          <a:avLst/>
        </a:prstGeom>
        <a:solidFill>
          <a:srgbClr val="FFFF00">
            <a:alpha val="40000"/>
          </a:srgbClr>
        </a:solidFill>
        <a:ln w="6350" cap="flat" cmpd="sng" algn="ctr">
          <a:solidFill>
            <a:schemeClr val="bg1"/>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386803" tIns="99060" rIns="99060" bIns="99060" numCol="1" spcCol="1270" anchor="ctr" anchorCtr="0">
          <a:noAutofit/>
        </a:bodyPr>
        <a:lstStyle/>
        <a:p>
          <a:pPr lvl="0" algn="ctr" defTabSz="1155700">
            <a:lnSpc>
              <a:spcPct val="90000"/>
            </a:lnSpc>
            <a:spcBef>
              <a:spcPct val="0"/>
            </a:spcBef>
            <a:spcAft>
              <a:spcPct val="35000"/>
            </a:spcAft>
          </a:pPr>
          <a:r>
            <a:rPr lang="en-US" altLang="zh-CN" sz="2600" kern="1200" dirty="0" smtClean="0">
              <a:solidFill>
                <a:schemeClr val="bg1"/>
              </a:solidFill>
            </a:rPr>
            <a:t>Second </a:t>
          </a:r>
          <a:r>
            <a:rPr lang="en-US" altLang="zh-CN" sz="2600" kern="1200" dirty="0" err="1" smtClean="0">
              <a:solidFill>
                <a:schemeClr val="bg1"/>
              </a:solidFill>
            </a:rPr>
            <a:t>jhana</a:t>
          </a:r>
          <a:endParaRPr lang="zh-CN" altLang="en-US" sz="2600" kern="1200" dirty="0">
            <a:solidFill>
              <a:schemeClr val="bg1"/>
            </a:solidFill>
          </a:endParaRPr>
        </a:p>
      </dsp:txBody>
      <dsp:txXfrm>
        <a:off x="709553" y="1551445"/>
        <a:ext cx="3648871" cy="571067"/>
      </dsp:txXfrm>
    </dsp:sp>
    <dsp:sp modelId="{5D0429FF-DF80-49ED-A931-4EEDF5181398}">
      <dsp:nvSpPr>
        <dsp:cNvPr id="0" name=""/>
        <dsp:cNvSpPr/>
      </dsp:nvSpPr>
      <dsp:spPr>
        <a:xfrm>
          <a:off x="1535075" y="1507516"/>
          <a:ext cx="399746" cy="599620"/>
        </a:xfrm>
        <a:prstGeom prst="rect">
          <a:avLst/>
        </a:prstGeom>
        <a:noFill/>
        <a:ln w="12700" cap="flat" cmpd="sng" algn="ctr">
          <a:noFill/>
          <a:prstDash val="solid"/>
          <a:miter lim="800000"/>
        </a:ln>
        <a:effectLst/>
      </dsp:spPr>
      <dsp:style>
        <a:lnRef idx="2">
          <a:scrgbClr r="0" g="0" b="0"/>
        </a:lnRef>
        <a:fillRef idx="1">
          <a:scrgbClr r="0" g="0" b="0"/>
        </a:fillRef>
        <a:effectRef idx="0">
          <a:scrgbClr r="0" g="0" b="0"/>
        </a:effectRef>
        <a:fontRef idx="minor"/>
      </dsp:style>
    </dsp:sp>
    <dsp:sp modelId="{800E820F-F86E-48F3-93DE-0551BE5340C8}">
      <dsp:nvSpPr>
        <dsp:cNvPr id="0" name=""/>
        <dsp:cNvSpPr/>
      </dsp:nvSpPr>
      <dsp:spPr>
        <a:xfrm>
          <a:off x="789100" y="2202723"/>
          <a:ext cx="3471648" cy="571067"/>
        </a:xfrm>
        <a:prstGeom prst="rect">
          <a:avLst/>
        </a:prstGeom>
        <a:solidFill>
          <a:srgbClr val="FFFF00">
            <a:alpha val="40000"/>
          </a:srgbClr>
        </a:solidFill>
        <a:ln w="6350" cap="flat" cmpd="sng" algn="ctr">
          <a:solidFill>
            <a:schemeClr val="bg1"/>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386803" tIns="99060" rIns="99060" bIns="99060" numCol="1" spcCol="1270" anchor="ctr" anchorCtr="0">
          <a:noAutofit/>
        </a:bodyPr>
        <a:lstStyle/>
        <a:p>
          <a:pPr lvl="0" algn="ctr" defTabSz="1155700">
            <a:lnSpc>
              <a:spcPct val="90000"/>
            </a:lnSpc>
            <a:spcBef>
              <a:spcPct val="0"/>
            </a:spcBef>
            <a:spcAft>
              <a:spcPct val="35000"/>
            </a:spcAft>
          </a:pPr>
          <a:r>
            <a:rPr lang="en-US" altLang="zh-CN" sz="2600" kern="1200" dirty="0" smtClean="0">
              <a:solidFill>
                <a:schemeClr val="bg1"/>
              </a:solidFill>
            </a:rPr>
            <a:t>First </a:t>
          </a:r>
          <a:r>
            <a:rPr lang="en-US" altLang="zh-CN" sz="2600" kern="1200" dirty="0" err="1" smtClean="0">
              <a:solidFill>
                <a:schemeClr val="bg1"/>
              </a:solidFill>
            </a:rPr>
            <a:t>jhana</a:t>
          </a:r>
          <a:endParaRPr lang="zh-CN" altLang="en-US" sz="2600" kern="1200" dirty="0">
            <a:solidFill>
              <a:schemeClr val="bg1"/>
            </a:solidFill>
          </a:endParaRPr>
        </a:p>
      </dsp:txBody>
      <dsp:txXfrm>
        <a:off x="789100" y="2202723"/>
        <a:ext cx="3471648" cy="571067"/>
      </dsp:txXfrm>
    </dsp:sp>
    <dsp:sp modelId="{A8BEF78E-84E4-4552-995C-32D67FE18125}">
      <dsp:nvSpPr>
        <dsp:cNvPr id="0" name=""/>
        <dsp:cNvSpPr/>
      </dsp:nvSpPr>
      <dsp:spPr>
        <a:xfrm>
          <a:off x="1535075" y="2226426"/>
          <a:ext cx="399746" cy="599620"/>
        </a:xfrm>
        <a:prstGeom prst="rect">
          <a:avLst/>
        </a:prstGeom>
        <a:noFill/>
        <a:ln w="12700" cap="flat" cmpd="sng" algn="ctr">
          <a:noFill/>
          <a:prstDash val="solid"/>
          <a:miter lim="800000"/>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hChevron3">
  <dgm:title val=""/>
  <dgm:desc val=""/>
  <dgm:catLst>
    <dgm:cat type="process" pri="10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root des" func="maxDepth" op="gte" val="2">
        <dgm:constrLst>
          <dgm:constr type="w" for="ch" forName="parAndChTx" refType="w"/>
          <dgm:constr type="primFontSz" for="ch" ptType="node" op="equ"/>
          <dgm:constr type="w" for="ch" forName="parAndChSpace" refType="w" refFor="ch" refForName="parAndChTx" fact="-0.2"/>
          <dgm:constr type="w" for="ch" ptType="sibTrans" op="equ"/>
        </dgm:constrLst>
        <dgm:ruleLst/>
        <dgm:forEach name="Name6" axis="ch" ptType="node">
          <dgm:layoutNode name="parAndChTx">
            <dgm:varLst>
              <dgm:bulletEnabled val="1"/>
            </dgm:varLst>
            <dgm:alg type="tx"/>
            <dgm:choose name="Name7">
              <dgm:if name="Name8" func="var" arg="dir" op="equ" val="norm">
                <dgm:choose name="Name9">
                  <dgm:if name="Name10" axis="self" ptType="node" func="pos" op="equ" val="1">
                    <dgm:shape xmlns:r="http://schemas.openxmlformats.org/officeDocument/2006/relationships" type="homePlate"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4"/>
                    </dgm:constrLst>
                  </dgm:if>
                  <dgm:else name="Name11">
                    <dgm:shape xmlns:r="http://schemas.openxmlformats.org/officeDocument/2006/relationships" type="chevron"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1"/>
                    </dgm:constrLst>
                  </dgm:else>
                </dgm:choose>
              </dgm:if>
              <dgm:else name="Name12">
                <dgm:choose name="Name13">
                  <dgm:if name="Name14" axis="self" ptType="node" func="pos" op="equ" val="1">
                    <dgm:shape xmlns:r="http://schemas.openxmlformats.org/officeDocument/2006/relationships" rot="180" type="homePlate"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4"/>
                      <dgm:constr type="rMarg" refType="w" fact="0.1"/>
                    </dgm:constrLst>
                  </dgm:if>
                  <dgm:else name="Name15">
                    <dgm:shape xmlns:r="http://schemas.openxmlformats.org/officeDocument/2006/relationships" rot="180" type="chevron"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1"/>
                    </dgm:constrLst>
                  </dgm:else>
                </dgm:choose>
              </dgm:else>
            </dgm:choose>
            <dgm:ruleLst>
              <dgm:rule type="primFontSz" val="5" fact="NaN" max="NaN"/>
            </dgm:ruleLst>
          </dgm:layoutNode>
          <dgm:forEach name="Name16" axis="followSib" ptType="sibTrans" cnt="1">
            <dgm:layoutNode name="parAndChSpace">
              <dgm:alg type="sp"/>
              <dgm:shape xmlns:r="http://schemas.openxmlformats.org/officeDocument/2006/relationships" r:blip="">
                <dgm:adjLst/>
              </dgm:shape>
              <dgm:presOf/>
              <dgm:constrLst/>
              <dgm:ruleLst/>
            </dgm:layoutNode>
          </dgm:forEach>
        </dgm:forEach>
      </dgm:if>
      <dgm:else name="Name17">
        <dgm:constrLst>
          <dgm:constr type="w" for="ch" forName="parTxOnly" refType="w"/>
          <dgm:constr type="primFontSz" for="ch" ptType="node" op="equ"/>
          <dgm:constr type="w" for="ch" forName="parSpace" refType="w" refFor="ch" refForName="parTxOnly" fact="-0.2"/>
          <dgm:constr type="w" for="ch" ptType="sibTrans" op="equ"/>
        </dgm:constrLst>
        <dgm:ruleLst/>
        <dgm:forEach name="Name18" axis="ch" ptType="node">
          <dgm:layoutNode name="parTxOnly">
            <dgm:varLst>
              <dgm:bulletEnabled val="1"/>
            </dgm:varLst>
            <dgm:alg type="tx"/>
            <dgm:presOf axis="desOrSelf" ptType="node"/>
            <dgm:choose name="Name19">
              <dgm:if name="Name20" func="var" arg="dir" op="equ" val="norm">
                <dgm:choose name="Name21">
                  <dgm:if name="Name22" axis="self" ptType="node" func="pos" op="equ" val="1">
                    <dgm:shape xmlns:r="http://schemas.openxmlformats.org/officeDocument/2006/relationships" type="homePlate" r:blip="">
                      <dgm:adjLst/>
                    </dgm:shape>
                    <dgm:constrLst>
                      <dgm:constr type="h" refType="w" op="equ" fact="0.4"/>
                      <dgm:constr type="primFontSz" val="65"/>
                      <dgm:constr type="tMarg" refType="primFontSz" fact="0.21"/>
                      <dgm:constr type="bMarg" refType="primFontSz" fact="0.21"/>
                      <dgm:constr type="lMarg" refType="primFontSz" fact="0.42"/>
                      <dgm:constr type="rMarg" refType="primFontSz" fact="0.105"/>
                    </dgm:constrLst>
                  </dgm:if>
                  <dgm:else name="Name23">
                    <dgm:shape xmlns:r="http://schemas.openxmlformats.org/officeDocument/2006/relationships" type="chevron" r:blip="">
                      <dgm:adjLst/>
                    </dgm:shape>
                    <dgm:constrLst>
                      <dgm:constr type="h" refType="w" op="equ" fact="0.4"/>
                      <dgm:constr type="primFontSz" val="65"/>
                      <dgm:constr type="tMarg" refType="primFontSz" fact="0.21"/>
                      <dgm:constr type="bMarg" refType="primFontSz" fact="0.21"/>
                      <dgm:constr type="lMarg" refType="primFontSz" fact="0.315"/>
                      <dgm:constr type="rMarg" refType="primFontSz" fact="0.105"/>
                    </dgm:constrLst>
                  </dgm:else>
                </dgm:choose>
              </dgm:if>
              <dgm:else name="Name24">
                <dgm:choose name="Name25">
                  <dgm:if name="Name26" axis="self" ptType="node" func="pos" op="equ" val="1">
                    <dgm:shape xmlns:r="http://schemas.openxmlformats.org/officeDocument/2006/relationships" rot="180" type="homePlate" r:blip="">
                      <dgm:adjLst/>
                    </dgm:shape>
                    <dgm:constrLst>
                      <dgm:constr type="h" refType="w" op="equ" fact="0.4"/>
                      <dgm:constr type="primFontSz" val="65"/>
                      <dgm:constr type="tMarg" refType="primFontSz" fact="0.21"/>
                      <dgm:constr type="bMarg" refType="primFontSz" fact="0.21"/>
                      <dgm:constr type="lMarg" refType="primFontSz" fact="0.105"/>
                      <dgm:constr type="rMarg" refType="primFontSz" fact="0.42"/>
                    </dgm:constrLst>
                  </dgm:if>
                  <dgm:else name="Name27">
                    <dgm:shape xmlns:r="http://schemas.openxmlformats.org/officeDocument/2006/relationships" rot="180" type="chevron" r:blip="">
                      <dgm:adjLst/>
                    </dgm:shape>
                    <dgm:constrLst>
                      <dgm:constr type="h" refType="w" op="equ" fact="0.4"/>
                      <dgm:constr type="primFontSz" val="65"/>
                      <dgm:constr type="tMarg" refType="primFontSz" fact="0.21"/>
                      <dgm:constr type="bMarg" refType="primFontSz" fact="0.21"/>
                      <dgm:constr type="lMarg" refType="primFontSz" fact="0.105"/>
                      <dgm:constr type="rMarg" refType="primFontSz" fact="0.315"/>
                    </dgm:constrLst>
                  </dgm:else>
                </dgm:choose>
              </dgm:else>
            </dgm:choose>
            <dgm:ruleLst>
              <dgm:rule type="primFontSz" val="5" fact="NaN" max="NaN"/>
            </dgm:ruleLst>
          </dgm:layoutNode>
          <dgm:forEach name="Name28" axis="followSib" ptType="sibTrans" cnt="1">
            <dgm:layoutNode name="parSpace">
              <dgm:alg type="sp"/>
              <dgm:shape xmlns:r="http://schemas.openxmlformats.org/officeDocument/2006/relationships" r:blip="">
                <dgm:adjLst/>
              </dgm:shape>
              <dgm:presOf/>
              <dgm:constrLst/>
              <dgm:ruleLst/>
            </dgm:layoutNode>
          </dgm:forEach>
        </dgm:forEach>
      </dgm:else>
    </dgm:choose>
  </dgm:layoutNode>
</dgm:layoutDef>
</file>

<file path=ppt/diagrams/layout2.xml><?xml version="1.0" encoding="utf-8"?>
<dgm:layoutDef xmlns:dgm="http://schemas.openxmlformats.org/drawingml/2006/diagram" xmlns:a="http://schemas.openxmlformats.org/drawingml/2006/main" uniqueId="urn:microsoft.com/office/officeart/2008/layout/PictureStrips">
  <dgm:title val=""/>
  <dgm:desc val=""/>
  <dgm:catLst>
    <dgm:cat type="list" pri="12500"/>
    <dgm:cat type="picture" pri="13000"/>
    <dgm:cat type="pictureconvert" pri="13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40" srcId="0" destId="10" srcOrd="0" destOrd="0"/>
        <dgm:cxn modelId="5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40" srcId="0" destId="10" srcOrd="0" destOrd="0"/>
        <dgm:cxn modelId="50" srcId="0" destId="20" srcOrd="1" destOrd="0"/>
        <dgm:cxn modelId="60" srcId="0" destId="30" srcOrd="2" destOrd="0"/>
        <dgm:cxn modelId="70" srcId="0" destId="40" srcOrd="2" destOrd="0"/>
      </dgm:cxnLst>
      <dgm:bg/>
      <dgm:whole/>
    </dgm:dataModel>
  </dgm:clrData>
  <dgm:layoutNode name="Name0">
    <dgm:varLst>
      <dgm:dir/>
      <dgm:resizeHandles val="exact"/>
    </dgm:varLst>
    <dgm:choose name="Name1">
      <dgm:if name="Name2" func="var" arg="dir" op="equ" val="norm">
        <dgm:alg type="snake">
          <dgm:param type="off" val="ctr"/>
        </dgm:alg>
      </dgm:if>
      <dgm:else name="Name3">
        <dgm:alg type="snake">
          <dgm:param type="off" val="ctr"/>
          <dgm:param type="grDir" val="tR"/>
        </dgm:alg>
      </dgm:else>
    </dgm:choose>
    <dgm:shape xmlns:r="http://schemas.openxmlformats.org/officeDocument/2006/relationships" r:blip="">
      <dgm:adjLst/>
    </dgm:shape>
    <dgm:constrLst>
      <dgm:constr type="primFontSz" for="des" ptType="node" op="equ" val="65"/>
      <dgm:constr type="w" for="ch" forName="composite" refType="w"/>
      <dgm:constr type="h" for="ch" forName="composite" refType="h"/>
      <dgm:constr type="sp" refType="h" refFor="ch" refForName="composite" op="equ" fact="0.1"/>
      <dgm:constr type="h" for="ch" forName="sibTrans" refType="h" refFor="ch" refForName="composite" op="equ" fact="0.1"/>
      <dgm:constr type="w" for="ch" forName="sibTrans" refType="h" refFor="ch" refForName="sibTrans" op="equ"/>
    </dgm:constrLst>
    <dgm:forEach name="nodesForEach" axis="ch" ptType="node">
      <dgm:layoutNode name="composite">
        <dgm:alg type="composite">
          <dgm:param type="ar" val="3"/>
        </dgm:alg>
        <dgm:shape xmlns:r="http://schemas.openxmlformats.org/officeDocument/2006/relationships" r:blip="">
          <dgm:adjLst/>
        </dgm:shape>
        <dgm:choose name="Name4">
          <dgm:if name="Name5" func="var" arg="dir" op="equ" val="norm">
            <dgm:constrLst>
              <dgm:constr type="l" for="ch" forName="rect1" refType="w" fact="0.04"/>
              <dgm:constr type="t" for="ch" forName="rect1" refType="h" fact="0.13"/>
              <dgm:constr type="w" for="ch" forName="rect1" refType="w" fact="0.96"/>
              <dgm:constr type="h" for="ch" forName="rect1" refType="h" fact="0.9"/>
              <dgm:constr type="l" for="ch" forName="rect2" refType="w" fact="0"/>
              <dgm:constr type="t" for="ch" forName="rect2" refType="h" fact="0"/>
              <dgm:constr type="w" for="ch" forName="rect2" refType="w" fact="0.21"/>
              <dgm:constr type="h" for="ch" forName="rect2" refType="w" fact="0.315"/>
            </dgm:constrLst>
          </dgm:if>
          <dgm:else name="Name6">
            <dgm:constrLst>
              <dgm:constr type="l" for="ch" forName="rect1" refType="w" fact="0"/>
              <dgm:constr type="t" for="ch" forName="rect1" refType="h" fact="0.13"/>
              <dgm:constr type="w" for="ch" forName="rect1" refType="w" fact="0.96"/>
              <dgm:constr type="h" for="ch" forName="rect1" refType="h" fact="0.9"/>
              <dgm:constr type="l" for="ch" forName="rect2" refType="w" fact="0.79"/>
              <dgm:constr type="t" for="ch" forName="rect2" refType="h" fact="0"/>
              <dgm:constr type="w" for="ch" forName="rect2" refType="w" fact="0.21"/>
              <dgm:constr type="h" for="ch" forName="rect2" refType="w" fact="0.315"/>
            </dgm:constrLst>
          </dgm:else>
        </dgm:choose>
        <dgm:layoutNode name="rect1" styleLbl="trAlignAcc1">
          <dgm:varLst>
            <dgm:bulletEnabled val="1"/>
          </dgm:varLst>
          <dgm:alg type="tx">
            <dgm:param type="parTxLTRAlign" val="l"/>
          </dgm:alg>
          <dgm:shape xmlns:r="http://schemas.openxmlformats.org/officeDocument/2006/relationships" type="rect" r:blip="">
            <dgm:adjLst/>
          </dgm:shape>
          <dgm:presOf axis="desOrSelf" ptType="node"/>
          <dgm:choose name="Name7">
            <dgm:if name="Name8" func="var" arg="dir" op="equ" val="norm">
              <dgm:constrLst>
                <dgm:constr type="lMarg" refType="w" fact="0.6"/>
                <dgm:constr type="rMarg" refType="primFontSz" fact="0.3"/>
                <dgm:constr type="tMarg" refType="primFontSz" fact="0.3"/>
                <dgm:constr type="bMarg" refType="primFontSz" fact="0.3"/>
              </dgm:constrLst>
            </dgm:if>
            <dgm:else name="Name9">
              <dgm:constrLst>
                <dgm:constr type="lMarg" refType="primFontSz" fact="0.3"/>
                <dgm:constr type="rMarg" refType="w" fact="0.6"/>
                <dgm:constr type="tMarg" refType="primFontSz" fact="0.3"/>
                <dgm:constr type="bMarg" refType="primFontSz" fact="0.3"/>
              </dgm:constrLst>
            </dgm:else>
          </dgm:choose>
          <dgm:ruleLst>
            <dgm:rule type="primFontSz" val="5" fact="NaN" max="NaN"/>
          </dgm:ruleLst>
        </dgm:layoutNode>
        <dgm:layoutNode name="rect2" styleLbl="fgImgPlace1">
          <dgm:alg type="sp"/>
          <dgm:shape xmlns:r="http://schemas.openxmlformats.org/officeDocument/2006/relationships" type="rect" r:blip="" blipPhldr="1">
            <dgm:adjLst/>
          </dgm:shape>
          <dgm:presOf/>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8/layout/PictureStrips">
  <dgm:title val=""/>
  <dgm:desc val=""/>
  <dgm:catLst>
    <dgm:cat type="list" pri="12500"/>
    <dgm:cat type="picture" pri="13000"/>
    <dgm:cat type="pictureconvert" pri="13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40" srcId="0" destId="10" srcOrd="0" destOrd="0"/>
        <dgm:cxn modelId="5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40" srcId="0" destId="10" srcOrd="0" destOrd="0"/>
        <dgm:cxn modelId="50" srcId="0" destId="20" srcOrd="1" destOrd="0"/>
        <dgm:cxn modelId="60" srcId="0" destId="30" srcOrd="2" destOrd="0"/>
        <dgm:cxn modelId="70" srcId="0" destId="40" srcOrd="2" destOrd="0"/>
      </dgm:cxnLst>
      <dgm:bg/>
      <dgm:whole/>
    </dgm:dataModel>
  </dgm:clrData>
  <dgm:layoutNode name="Name0">
    <dgm:varLst>
      <dgm:dir/>
      <dgm:resizeHandles val="exact"/>
    </dgm:varLst>
    <dgm:choose name="Name1">
      <dgm:if name="Name2" func="var" arg="dir" op="equ" val="norm">
        <dgm:alg type="snake">
          <dgm:param type="off" val="ctr"/>
        </dgm:alg>
      </dgm:if>
      <dgm:else name="Name3">
        <dgm:alg type="snake">
          <dgm:param type="off" val="ctr"/>
          <dgm:param type="grDir" val="tR"/>
        </dgm:alg>
      </dgm:else>
    </dgm:choose>
    <dgm:shape xmlns:r="http://schemas.openxmlformats.org/officeDocument/2006/relationships" r:blip="">
      <dgm:adjLst/>
    </dgm:shape>
    <dgm:constrLst>
      <dgm:constr type="primFontSz" for="des" ptType="node" op="equ" val="65"/>
      <dgm:constr type="w" for="ch" forName="composite" refType="w"/>
      <dgm:constr type="h" for="ch" forName="composite" refType="h"/>
      <dgm:constr type="sp" refType="h" refFor="ch" refForName="composite" op="equ" fact="0.1"/>
      <dgm:constr type="h" for="ch" forName="sibTrans" refType="h" refFor="ch" refForName="composite" op="equ" fact="0.1"/>
      <dgm:constr type="w" for="ch" forName="sibTrans" refType="h" refFor="ch" refForName="sibTrans" op="equ"/>
    </dgm:constrLst>
    <dgm:forEach name="nodesForEach" axis="ch" ptType="node">
      <dgm:layoutNode name="composite">
        <dgm:alg type="composite">
          <dgm:param type="ar" val="3"/>
        </dgm:alg>
        <dgm:shape xmlns:r="http://schemas.openxmlformats.org/officeDocument/2006/relationships" r:blip="">
          <dgm:adjLst/>
        </dgm:shape>
        <dgm:choose name="Name4">
          <dgm:if name="Name5" func="var" arg="dir" op="equ" val="norm">
            <dgm:constrLst>
              <dgm:constr type="l" for="ch" forName="rect1" refType="w" fact="0.04"/>
              <dgm:constr type="t" for="ch" forName="rect1" refType="h" fact="0.13"/>
              <dgm:constr type="w" for="ch" forName="rect1" refType="w" fact="0.96"/>
              <dgm:constr type="h" for="ch" forName="rect1" refType="h" fact="0.9"/>
              <dgm:constr type="l" for="ch" forName="rect2" refType="w" fact="0"/>
              <dgm:constr type="t" for="ch" forName="rect2" refType="h" fact="0"/>
              <dgm:constr type="w" for="ch" forName="rect2" refType="w" fact="0.21"/>
              <dgm:constr type="h" for="ch" forName="rect2" refType="w" fact="0.315"/>
            </dgm:constrLst>
          </dgm:if>
          <dgm:else name="Name6">
            <dgm:constrLst>
              <dgm:constr type="l" for="ch" forName="rect1" refType="w" fact="0"/>
              <dgm:constr type="t" for="ch" forName="rect1" refType="h" fact="0.13"/>
              <dgm:constr type="w" for="ch" forName="rect1" refType="w" fact="0.96"/>
              <dgm:constr type="h" for="ch" forName="rect1" refType="h" fact="0.9"/>
              <dgm:constr type="l" for="ch" forName="rect2" refType="w" fact="0.79"/>
              <dgm:constr type="t" for="ch" forName="rect2" refType="h" fact="0"/>
              <dgm:constr type="w" for="ch" forName="rect2" refType="w" fact="0.21"/>
              <dgm:constr type="h" for="ch" forName="rect2" refType="w" fact="0.315"/>
            </dgm:constrLst>
          </dgm:else>
        </dgm:choose>
        <dgm:layoutNode name="rect1" styleLbl="trAlignAcc1">
          <dgm:varLst>
            <dgm:bulletEnabled val="1"/>
          </dgm:varLst>
          <dgm:alg type="tx">
            <dgm:param type="parTxLTRAlign" val="l"/>
          </dgm:alg>
          <dgm:shape xmlns:r="http://schemas.openxmlformats.org/officeDocument/2006/relationships" type="rect" r:blip="">
            <dgm:adjLst/>
          </dgm:shape>
          <dgm:presOf axis="desOrSelf" ptType="node"/>
          <dgm:choose name="Name7">
            <dgm:if name="Name8" func="var" arg="dir" op="equ" val="norm">
              <dgm:constrLst>
                <dgm:constr type="lMarg" refType="w" fact="0.6"/>
                <dgm:constr type="rMarg" refType="primFontSz" fact="0.3"/>
                <dgm:constr type="tMarg" refType="primFontSz" fact="0.3"/>
                <dgm:constr type="bMarg" refType="primFontSz" fact="0.3"/>
              </dgm:constrLst>
            </dgm:if>
            <dgm:else name="Name9">
              <dgm:constrLst>
                <dgm:constr type="lMarg" refType="primFontSz" fact="0.3"/>
                <dgm:constr type="rMarg" refType="w" fact="0.6"/>
                <dgm:constr type="tMarg" refType="primFontSz" fact="0.3"/>
                <dgm:constr type="bMarg" refType="primFontSz" fact="0.3"/>
              </dgm:constrLst>
            </dgm:else>
          </dgm:choose>
          <dgm:ruleLst>
            <dgm:rule type="primFontSz" val="5" fact="NaN" max="NaN"/>
          </dgm:ruleLst>
        </dgm:layoutNode>
        <dgm:layoutNode name="rect2" styleLbl="fgImgPlace1">
          <dgm:alg type="sp"/>
          <dgm:shape xmlns:r="http://schemas.openxmlformats.org/officeDocument/2006/relationships" type="rect" r:blip="" blipPhldr="1">
            <dgm:adjLst/>
          </dgm:shape>
          <dgm:presOf/>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版面配置區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16DAAD5-C8D6-4F3E-A9C3-7D3DB1E4FFCA}" type="datetimeFigureOut">
              <a:rPr lang="zh-CN" altLang="en-US" smtClean="0"/>
              <a:t>2020/3/3</a:t>
            </a:fld>
            <a:endParaRPr lang="zh-CN" altLang="en-US"/>
          </a:p>
        </p:txBody>
      </p:sp>
      <p:sp>
        <p:nvSpPr>
          <p:cNvPr id="4" name="投影片圖像版面配置區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備忘稿版面配置區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CN" altLang="en-US"/>
          </a:p>
        </p:txBody>
      </p:sp>
      <p:sp>
        <p:nvSpPr>
          <p:cNvPr id="6" name="頁尾版面配置區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投影片編號版面配置區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9CE3E62-2FAA-4D8C-BFB6-0196F93EA5AF}" type="slidenum">
              <a:rPr lang="zh-CN" altLang="en-US" smtClean="0"/>
              <a:t>‹#›</a:t>
            </a:fld>
            <a:endParaRPr lang="zh-CN" altLang="en-US"/>
          </a:p>
        </p:txBody>
      </p:sp>
    </p:spTree>
    <p:extLst>
      <p:ext uri="{BB962C8B-B14F-4D97-AF65-F5344CB8AC3E}">
        <p14:creationId xmlns:p14="http://schemas.microsoft.com/office/powerpoint/2010/main" val="70897746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CN" altLang="en-US" dirty="0"/>
          </a:p>
        </p:txBody>
      </p:sp>
      <p:sp>
        <p:nvSpPr>
          <p:cNvPr id="4" name="投影片編號版面配置區 3"/>
          <p:cNvSpPr>
            <a:spLocks noGrp="1"/>
          </p:cNvSpPr>
          <p:nvPr>
            <p:ph type="sldNum" sz="quarter" idx="10"/>
          </p:nvPr>
        </p:nvSpPr>
        <p:spPr/>
        <p:txBody>
          <a:bodyPr/>
          <a:lstStyle/>
          <a:p>
            <a:fld id="{79CE3E62-2FAA-4D8C-BFB6-0196F93EA5AF}" type="slidenum">
              <a:rPr lang="zh-CN" altLang="en-US" smtClean="0"/>
              <a:t>4</a:t>
            </a:fld>
            <a:endParaRPr lang="zh-CN" altLang="en-US"/>
          </a:p>
        </p:txBody>
      </p:sp>
    </p:spTree>
    <p:extLst>
      <p:ext uri="{BB962C8B-B14F-4D97-AF65-F5344CB8AC3E}">
        <p14:creationId xmlns:p14="http://schemas.microsoft.com/office/powerpoint/2010/main" val="308597973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1524000" y="1122363"/>
            <a:ext cx="9144000" cy="2387600"/>
          </a:xfrm>
        </p:spPr>
        <p:txBody>
          <a:bodyPr anchor="b"/>
          <a:lstStyle>
            <a:lvl1pPr algn="ctr">
              <a:defRPr sz="6000"/>
            </a:lvl1pPr>
          </a:lstStyle>
          <a:p>
            <a:r>
              <a:rPr lang="zh-TW" altLang="en-US" smtClean="0"/>
              <a:t>按一下以編輯母片標題樣式</a:t>
            </a:r>
            <a:endParaRPr lang="zh-CN" altLang="en-US"/>
          </a:p>
        </p:txBody>
      </p:sp>
      <p:sp>
        <p:nvSpPr>
          <p:cNvPr id="3" name="副標題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TW" altLang="en-US" smtClean="0"/>
              <a:t>按一下以編輯母片副標題樣式</a:t>
            </a:r>
            <a:endParaRPr lang="zh-CN" altLang="en-US"/>
          </a:p>
        </p:txBody>
      </p:sp>
      <p:sp>
        <p:nvSpPr>
          <p:cNvPr id="4" name="日期版面配置區 3"/>
          <p:cNvSpPr>
            <a:spLocks noGrp="1"/>
          </p:cNvSpPr>
          <p:nvPr>
            <p:ph type="dt" sz="half" idx="10"/>
          </p:nvPr>
        </p:nvSpPr>
        <p:spPr/>
        <p:txBody>
          <a:bodyPr/>
          <a:lstStyle/>
          <a:p>
            <a:fld id="{EB347D6C-4A53-4F16-88AD-11C548EF0F39}" type="datetimeFigureOut">
              <a:rPr lang="zh-CN" altLang="en-US" smtClean="0"/>
              <a:t>2020/3/3</a:t>
            </a:fld>
            <a:endParaRPr lang="zh-CN" altLang="en-US"/>
          </a:p>
        </p:txBody>
      </p:sp>
      <p:sp>
        <p:nvSpPr>
          <p:cNvPr id="5" name="頁尾版面配置區 4"/>
          <p:cNvSpPr>
            <a:spLocks noGrp="1"/>
          </p:cNvSpPr>
          <p:nvPr>
            <p:ph type="ftr" sz="quarter" idx="11"/>
          </p:nvPr>
        </p:nvSpPr>
        <p:spPr/>
        <p:txBody>
          <a:bodyPr/>
          <a:lstStyle/>
          <a:p>
            <a:endParaRPr lang="zh-CN" altLang="en-US"/>
          </a:p>
        </p:txBody>
      </p:sp>
      <p:sp>
        <p:nvSpPr>
          <p:cNvPr id="6" name="投影片編號版面配置區 5"/>
          <p:cNvSpPr>
            <a:spLocks noGrp="1"/>
          </p:cNvSpPr>
          <p:nvPr>
            <p:ph type="sldNum" sz="quarter" idx="12"/>
          </p:nvPr>
        </p:nvSpPr>
        <p:spPr/>
        <p:txBody>
          <a:bodyPr/>
          <a:lstStyle/>
          <a:p>
            <a:fld id="{2511338D-7477-4465-93FC-752DD30D865E}" type="slidenum">
              <a:rPr lang="zh-CN" altLang="en-US" smtClean="0"/>
              <a:t>‹#›</a:t>
            </a:fld>
            <a:endParaRPr lang="zh-CN" altLang="en-US"/>
          </a:p>
        </p:txBody>
      </p:sp>
    </p:spTree>
    <p:extLst>
      <p:ext uri="{BB962C8B-B14F-4D97-AF65-F5344CB8AC3E}">
        <p14:creationId xmlns:p14="http://schemas.microsoft.com/office/powerpoint/2010/main" val="33454624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CN"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CN" altLang="en-US"/>
          </a:p>
        </p:txBody>
      </p:sp>
      <p:sp>
        <p:nvSpPr>
          <p:cNvPr id="4" name="日期版面配置區 3"/>
          <p:cNvSpPr>
            <a:spLocks noGrp="1"/>
          </p:cNvSpPr>
          <p:nvPr>
            <p:ph type="dt" sz="half" idx="10"/>
          </p:nvPr>
        </p:nvSpPr>
        <p:spPr/>
        <p:txBody>
          <a:bodyPr/>
          <a:lstStyle/>
          <a:p>
            <a:fld id="{EB347D6C-4A53-4F16-88AD-11C548EF0F39}" type="datetimeFigureOut">
              <a:rPr lang="zh-CN" altLang="en-US" smtClean="0"/>
              <a:t>2020/3/3</a:t>
            </a:fld>
            <a:endParaRPr lang="zh-CN" altLang="en-US"/>
          </a:p>
        </p:txBody>
      </p:sp>
      <p:sp>
        <p:nvSpPr>
          <p:cNvPr id="5" name="頁尾版面配置區 4"/>
          <p:cNvSpPr>
            <a:spLocks noGrp="1"/>
          </p:cNvSpPr>
          <p:nvPr>
            <p:ph type="ftr" sz="quarter" idx="11"/>
          </p:nvPr>
        </p:nvSpPr>
        <p:spPr/>
        <p:txBody>
          <a:bodyPr/>
          <a:lstStyle/>
          <a:p>
            <a:endParaRPr lang="zh-CN" altLang="en-US"/>
          </a:p>
        </p:txBody>
      </p:sp>
      <p:sp>
        <p:nvSpPr>
          <p:cNvPr id="6" name="投影片編號版面配置區 5"/>
          <p:cNvSpPr>
            <a:spLocks noGrp="1"/>
          </p:cNvSpPr>
          <p:nvPr>
            <p:ph type="sldNum" sz="quarter" idx="12"/>
          </p:nvPr>
        </p:nvSpPr>
        <p:spPr/>
        <p:txBody>
          <a:bodyPr/>
          <a:lstStyle/>
          <a:p>
            <a:fld id="{2511338D-7477-4465-93FC-752DD30D865E}" type="slidenum">
              <a:rPr lang="zh-CN" altLang="en-US" smtClean="0"/>
              <a:t>‹#›</a:t>
            </a:fld>
            <a:endParaRPr lang="zh-CN" altLang="en-US"/>
          </a:p>
        </p:txBody>
      </p:sp>
    </p:spTree>
    <p:extLst>
      <p:ext uri="{BB962C8B-B14F-4D97-AF65-F5344CB8AC3E}">
        <p14:creationId xmlns:p14="http://schemas.microsoft.com/office/powerpoint/2010/main" val="5450138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831850" y="1709738"/>
            <a:ext cx="10515600" cy="2852737"/>
          </a:xfrm>
        </p:spPr>
        <p:txBody>
          <a:bodyPr anchor="b"/>
          <a:lstStyle>
            <a:lvl1pPr>
              <a:defRPr sz="6000"/>
            </a:lvl1pPr>
          </a:lstStyle>
          <a:p>
            <a:r>
              <a:rPr lang="zh-TW" altLang="en-US" smtClean="0"/>
              <a:t>按一下以編輯母片標題樣式</a:t>
            </a:r>
            <a:endParaRPr lang="zh-CN" altLang="en-US"/>
          </a:p>
        </p:txBody>
      </p:sp>
      <p:sp>
        <p:nvSpPr>
          <p:cNvPr id="3" name="文字版面配置區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TW" altLang="en-US" smtClean="0"/>
              <a:t>按一下以編輯母片文字樣式</a:t>
            </a:r>
          </a:p>
        </p:txBody>
      </p:sp>
      <p:sp>
        <p:nvSpPr>
          <p:cNvPr id="4" name="日期版面配置區 3"/>
          <p:cNvSpPr>
            <a:spLocks noGrp="1"/>
          </p:cNvSpPr>
          <p:nvPr>
            <p:ph type="dt" sz="half" idx="10"/>
          </p:nvPr>
        </p:nvSpPr>
        <p:spPr/>
        <p:txBody>
          <a:bodyPr/>
          <a:lstStyle/>
          <a:p>
            <a:fld id="{EB347D6C-4A53-4F16-88AD-11C548EF0F39}" type="datetimeFigureOut">
              <a:rPr lang="zh-CN" altLang="en-US" smtClean="0"/>
              <a:t>2020/3/3</a:t>
            </a:fld>
            <a:endParaRPr lang="zh-CN" altLang="en-US"/>
          </a:p>
        </p:txBody>
      </p:sp>
      <p:sp>
        <p:nvSpPr>
          <p:cNvPr id="5" name="頁尾版面配置區 4"/>
          <p:cNvSpPr>
            <a:spLocks noGrp="1"/>
          </p:cNvSpPr>
          <p:nvPr>
            <p:ph type="ftr" sz="quarter" idx="11"/>
          </p:nvPr>
        </p:nvSpPr>
        <p:spPr/>
        <p:txBody>
          <a:bodyPr/>
          <a:lstStyle/>
          <a:p>
            <a:endParaRPr lang="zh-CN" altLang="en-US"/>
          </a:p>
        </p:txBody>
      </p:sp>
      <p:sp>
        <p:nvSpPr>
          <p:cNvPr id="6" name="投影片編號版面配置區 5"/>
          <p:cNvSpPr>
            <a:spLocks noGrp="1"/>
          </p:cNvSpPr>
          <p:nvPr>
            <p:ph type="sldNum" sz="quarter" idx="12"/>
          </p:nvPr>
        </p:nvSpPr>
        <p:spPr/>
        <p:txBody>
          <a:bodyPr/>
          <a:lstStyle/>
          <a:p>
            <a:fld id="{2511338D-7477-4465-93FC-752DD30D865E}" type="slidenum">
              <a:rPr lang="zh-CN" altLang="en-US" smtClean="0"/>
              <a:t>‹#›</a:t>
            </a:fld>
            <a:endParaRPr lang="zh-CN" altLang="en-US"/>
          </a:p>
        </p:txBody>
      </p:sp>
    </p:spTree>
    <p:extLst>
      <p:ext uri="{BB962C8B-B14F-4D97-AF65-F5344CB8AC3E}">
        <p14:creationId xmlns:p14="http://schemas.microsoft.com/office/powerpoint/2010/main" val="40957233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CN" altLang="en-US"/>
          </a:p>
        </p:txBody>
      </p:sp>
      <p:sp>
        <p:nvSpPr>
          <p:cNvPr id="3" name="內容版面配置區 2"/>
          <p:cNvSpPr>
            <a:spLocks noGrp="1"/>
          </p:cNvSpPr>
          <p:nvPr>
            <p:ph sz="half" idx="1"/>
          </p:nvPr>
        </p:nvSpPr>
        <p:spPr>
          <a:xfrm>
            <a:off x="838200" y="1825625"/>
            <a:ext cx="5181600" cy="4351338"/>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CN" altLang="en-US"/>
          </a:p>
        </p:txBody>
      </p:sp>
      <p:sp>
        <p:nvSpPr>
          <p:cNvPr id="4" name="內容版面配置區 3"/>
          <p:cNvSpPr>
            <a:spLocks noGrp="1"/>
          </p:cNvSpPr>
          <p:nvPr>
            <p:ph sz="half" idx="2"/>
          </p:nvPr>
        </p:nvSpPr>
        <p:spPr>
          <a:xfrm>
            <a:off x="6172200" y="1825625"/>
            <a:ext cx="5181600" cy="4351338"/>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CN" altLang="en-US"/>
          </a:p>
        </p:txBody>
      </p:sp>
      <p:sp>
        <p:nvSpPr>
          <p:cNvPr id="5" name="日期版面配置區 4"/>
          <p:cNvSpPr>
            <a:spLocks noGrp="1"/>
          </p:cNvSpPr>
          <p:nvPr>
            <p:ph type="dt" sz="half" idx="10"/>
          </p:nvPr>
        </p:nvSpPr>
        <p:spPr/>
        <p:txBody>
          <a:bodyPr/>
          <a:lstStyle/>
          <a:p>
            <a:fld id="{EB347D6C-4A53-4F16-88AD-11C548EF0F39}" type="datetimeFigureOut">
              <a:rPr lang="zh-CN" altLang="en-US" smtClean="0"/>
              <a:t>2020/3/3</a:t>
            </a:fld>
            <a:endParaRPr lang="zh-CN" altLang="en-US"/>
          </a:p>
        </p:txBody>
      </p:sp>
      <p:sp>
        <p:nvSpPr>
          <p:cNvPr id="6" name="頁尾版面配置區 5"/>
          <p:cNvSpPr>
            <a:spLocks noGrp="1"/>
          </p:cNvSpPr>
          <p:nvPr>
            <p:ph type="ftr" sz="quarter" idx="11"/>
          </p:nvPr>
        </p:nvSpPr>
        <p:spPr/>
        <p:txBody>
          <a:bodyPr/>
          <a:lstStyle/>
          <a:p>
            <a:endParaRPr lang="zh-CN" altLang="en-US"/>
          </a:p>
        </p:txBody>
      </p:sp>
      <p:sp>
        <p:nvSpPr>
          <p:cNvPr id="7" name="投影片編號版面配置區 6"/>
          <p:cNvSpPr>
            <a:spLocks noGrp="1"/>
          </p:cNvSpPr>
          <p:nvPr>
            <p:ph type="sldNum" sz="quarter" idx="12"/>
          </p:nvPr>
        </p:nvSpPr>
        <p:spPr/>
        <p:txBody>
          <a:bodyPr/>
          <a:lstStyle/>
          <a:p>
            <a:fld id="{2511338D-7477-4465-93FC-752DD30D865E}" type="slidenum">
              <a:rPr lang="zh-CN" altLang="en-US" smtClean="0"/>
              <a:t>‹#›</a:t>
            </a:fld>
            <a:endParaRPr lang="zh-CN" altLang="en-US"/>
          </a:p>
        </p:txBody>
      </p:sp>
    </p:spTree>
    <p:extLst>
      <p:ext uri="{BB962C8B-B14F-4D97-AF65-F5344CB8AC3E}">
        <p14:creationId xmlns:p14="http://schemas.microsoft.com/office/powerpoint/2010/main" val="17295325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a:xfrm>
            <a:off x="839788" y="365125"/>
            <a:ext cx="10515600" cy="1325563"/>
          </a:xfrm>
        </p:spPr>
        <p:txBody>
          <a:bodyPr/>
          <a:lstStyle/>
          <a:p>
            <a:r>
              <a:rPr lang="zh-TW" altLang="en-US" smtClean="0"/>
              <a:t>按一下以編輯母片標題樣式</a:t>
            </a:r>
            <a:endParaRPr lang="zh-CN" altLang="en-US"/>
          </a:p>
        </p:txBody>
      </p:sp>
      <p:sp>
        <p:nvSpPr>
          <p:cNvPr id="3" name="文字版面配置區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839788" y="2505075"/>
            <a:ext cx="5157787" cy="3684588"/>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CN" altLang="en-US"/>
          </a:p>
        </p:txBody>
      </p:sp>
      <p:sp>
        <p:nvSpPr>
          <p:cNvPr id="5" name="文字版面配置區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6172200" y="2505075"/>
            <a:ext cx="5183188" cy="3684588"/>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CN" altLang="en-US"/>
          </a:p>
        </p:txBody>
      </p:sp>
      <p:sp>
        <p:nvSpPr>
          <p:cNvPr id="7" name="日期版面配置區 6"/>
          <p:cNvSpPr>
            <a:spLocks noGrp="1"/>
          </p:cNvSpPr>
          <p:nvPr>
            <p:ph type="dt" sz="half" idx="10"/>
          </p:nvPr>
        </p:nvSpPr>
        <p:spPr/>
        <p:txBody>
          <a:bodyPr/>
          <a:lstStyle/>
          <a:p>
            <a:fld id="{EB347D6C-4A53-4F16-88AD-11C548EF0F39}" type="datetimeFigureOut">
              <a:rPr lang="zh-CN" altLang="en-US" smtClean="0"/>
              <a:t>2020/3/3</a:t>
            </a:fld>
            <a:endParaRPr lang="zh-CN" altLang="en-US"/>
          </a:p>
        </p:txBody>
      </p:sp>
      <p:sp>
        <p:nvSpPr>
          <p:cNvPr id="8" name="頁尾版面配置區 7"/>
          <p:cNvSpPr>
            <a:spLocks noGrp="1"/>
          </p:cNvSpPr>
          <p:nvPr>
            <p:ph type="ftr" sz="quarter" idx="11"/>
          </p:nvPr>
        </p:nvSpPr>
        <p:spPr/>
        <p:txBody>
          <a:bodyPr/>
          <a:lstStyle/>
          <a:p>
            <a:endParaRPr lang="zh-CN" altLang="en-US"/>
          </a:p>
        </p:txBody>
      </p:sp>
      <p:sp>
        <p:nvSpPr>
          <p:cNvPr id="9" name="投影片編號版面配置區 8"/>
          <p:cNvSpPr>
            <a:spLocks noGrp="1"/>
          </p:cNvSpPr>
          <p:nvPr>
            <p:ph type="sldNum" sz="quarter" idx="12"/>
          </p:nvPr>
        </p:nvSpPr>
        <p:spPr/>
        <p:txBody>
          <a:bodyPr/>
          <a:lstStyle/>
          <a:p>
            <a:fld id="{2511338D-7477-4465-93FC-752DD30D865E}" type="slidenum">
              <a:rPr lang="zh-CN" altLang="en-US" smtClean="0"/>
              <a:t>‹#›</a:t>
            </a:fld>
            <a:endParaRPr lang="zh-CN" altLang="en-US"/>
          </a:p>
        </p:txBody>
      </p:sp>
    </p:spTree>
    <p:extLst>
      <p:ext uri="{BB962C8B-B14F-4D97-AF65-F5344CB8AC3E}">
        <p14:creationId xmlns:p14="http://schemas.microsoft.com/office/powerpoint/2010/main" val="15056424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CN" altLang="en-US"/>
          </a:p>
        </p:txBody>
      </p:sp>
      <p:sp>
        <p:nvSpPr>
          <p:cNvPr id="3" name="日期版面配置區 2"/>
          <p:cNvSpPr>
            <a:spLocks noGrp="1"/>
          </p:cNvSpPr>
          <p:nvPr>
            <p:ph type="dt" sz="half" idx="10"/>
          </p:nvPr>
        </p:nvSpPr>
        <p:spPr/>
        <p:txBody>
          <a:bodyPr/>
          <a:lstStyle/>
          <a:p>
            <a:fld id="{EB347D6C-4A53-4F16-88AD-11C548EF0F39}" type="datetimeFigureOut">
              <a:rPr lang="zh-CN" altLang="en-US" smtClean="0"/>
              <a:t>2020/3/3</a:t>
            </a:fld>
            <a:endParaRPr lang="zh-CN" altLang="en-US"/>
          </a:p>
        </p:txBody>
      </p:sp>
      <p:sp>
        <p:nvSpPr>
          <p:cNvPr id="4" name="頁尾版面配置區 3"/>
          <p:cNvSpPr>
            <a:spLocks noGrp="1"/>
          </p:cNvSpPr>
          <p:nvPr>
            <p:ph type="ftr" sz="quarter" idx="11"/>
          </p:nvPr>
        </p:nvSpPr>
        <p:spPr/>
        <p:txBody>
          <a:bodyPr/>
          <a:lstStyle/>
          <a:p>
            <a:endParaRPr lang="zh-CN" altLang="en-US"/>
          </a:p>
        </p:txBody>
      </p:sp>
      <p:sp>
        <p:nvSpPr>
          <p:cNvPr id="5" name="投影片編號版面配置區 4"/>
          <p:cNvSpPr>
            <a:spLocks noGrp="1"/>
          </p:cNvSpPr>
          <p:nvPr>
            <p:ph type="sldNum" sz="quarter" idx="12"/>
          </p:nvPr>
        </p:nvSpPr>
        <p:spPr/>
        <p:txBody>
          <a:bodyPr/>
          <a:lstStyle/>
          <a:p>
            <a:fld id="{2511338D-7477-4465-93FC-752DD30D865E}" type="slidenum">
              <a:rPr lang="zh-CN" altLang="en-US" smtClean="0"/>
              <a:t>‹#›</a:t>
            </a:fld>
            <a:endParaRPr lang="zh-CN" altLang="en-US"/>
          </a:p>
        </p:txBody>
      </p:sp>
    </p:spTree>
    <p:extLst>
      <p:ext uri="{BB962C8B-B14F-4D97-AF65-F5344CB8AC3E}">
        <p14:creationId xmlns:p14="http://schemas.microsoft.com/office/powerpoint/2010/main" val="27346520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EB347D6C-4A53-4F16-88AD-11C548EF0F39}" type="datetimeFigureOut">
              <a:rPr lang="zh-CN" altLang="en-US" smtClean="0"/>
              <a:t>2020/3/3</a:t>
            </a:fld>
            <a:endParaRPr lang="zh-CN" altLang="en-US"/>
          </a:p>
        </p:txBody>
      </p:sp>
      <p:sp>
        <p:nvSpPr>
          <p:cNvPr id="3" name="頁尾版面配置區 2"/>
          <p:cNvSpPr>
            <a:spLocks noGrp="1"/>
          </p:cNvSpPr>
          <p:nvPr>
            <p:ph type="ftr" sz="quarter" idx="11"/>
          </p:nvPr>
        </p:nvSpPr>
        <p:spPr/>
        <p:txBody>
          <a:bodyPr/>
          <a:lstStyle/>
          <a:p>
            <a:endParaRPr lang="zh-CN" altLang="en-US"/>
          </a:p>
        </p:txBody>
      </p:sp>
      <p:sp>
        <p:nvSpPr>
          <p:cNvPr id="4" name="投影片編號版面配置區 3"/>
          <p:cNvSpPr>
            <a:spLocks noGrp="1"/>
          </p:cNvSpPr>
          <p:nvPr>
            <p:ph type="sldNum" sz="quarter" idx="12"/>
          </p:nvPr>
        </p:nvSpPr>
        <p:spPr/>
        <p:txBody>
          <a:bodyPr/>
          <a:lstStyle/>
          <a:p>
            <a:fld id="{2511338D-7477-4465-93FC-752DD30D865E}" type="slidenum">
              <a:rPr lang="zh-CN" altLang="en-US" smtClean="0"/>
              <a:t>‹#›</a:t>
            </a:fld>
            <a:endParaRPr lang="zh-CN" altLang="en-US"/>
          </a:p>
        </p:txBody>
      </p:sp>
    </p:spTree>
    <p:extLst>
      <p:ext uri="{BB962C8B-B14F-4D97-AF65-F5344CB8AC3E}">
        <p14:creationId xmlns:p14="http://schemas.microsoft.com/office/powerpoint/2010/main" val="19337144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839788" y="457200"/>
            <a:ext cx="3932237" cy="1600200"/>
          </a:xfrm>
        </p:spPr>
        <p:txBody>
          <a:bodyPr anchor="b"/>
          <a:lstStyle>
            <a:lvl1pPr>
              <a:defRPr sz="3200"/>
            </a:lvl1pPr>
          </a:lstStyle>
          <a:p>
            <a:r>
              <a:rPr lang="zh-TW" altLang="en-US" smtClean="0"/>
              <a:t>按一下以編輯母片標題樣式</a:t>
            </a:r>
            <a:endParaRPr lang="zh-CN" altLang="en-US"/>
          </a:p>
        </p:txBody>
      </p:sp>
      <p:sp>
        <p:nvSpPr>
          <p:cNvPr id="3" name="內容版面配置區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CN" altLang="en-US"/>
          </a:p>
        </p:txBody>
      </p:sp>
      <p:sp>
        <p:nvSpPr>
          <p:cNvPr id="4" name="文字版面配置區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fld id="{EB347D6C-4A53-4F16-88AD-11C548EF0F39}" type="datetimeFigureOut">
              <a:rPr lang="zh-CN" altLang="en-US" smtClean="0"/>
              <a:t>2020/3/3</a:t>
            </a:fld>
            <a:endParaRPr lang="zh-CN" altLang="en-US"/>
          </a:p>
        </p:txBody>
      </p:sp>
      <p:sp>
        <p:nvSpPr>
          <p:cNvPr id="6" name="頁尾版面配置區 5"/>
          <p:cNvSpPr>
            <a:spLocks noGrp="1"/>
          </p:cNvSpPr>
          <p:nvPr>
            <p:ph type="ftr" sz="quarter" idx="11"/>
          </p:nvPr>
        </p:nvSpPr>
        <p:spPr/>
        <p:txBody>
          <a:bodyPr/>
          <a:lstStyle/>
          <a:p>
            <a:endParaRPr lang="zh-CN" altLang="en-US"/>
          </a:p>
        </p:txBody>
      </p:sp>
      <p:sp>
        <p:nvSpPr>
          <p:cNvPr id="7" name="投影片編號版面配置區 6"/>
          <p:cNvSpPr>
            <a:spLocks noGrp="1"/>
          </p:cNvSpPr>
          <p:nvPr>
            <p:ph type="sldNum" sz="quarter" idx="12"/>
          </p:nvPr>
        </p:nvSpPr>
        <p:spPr/>
        <p:txBody>
          <a:bodyPr/>
          <a:lstStyle/>
          <a:p>
            <a:fld id="{2511338D-7477-4465-93FC-752DD30D865E}" type="slidenum">
              <a:rPr lang="zh-CN" altLang="en-US" smtClean="0"/>
              <a:t>‹#›</a:t>
            </a:fld>
            <a:endParaRPr lang="zh-CN" altLang="en-US"/>
          </a:p>
        </p:txBody>
      </p:sp>
    </p:spTree>
    <p:extLst>
      <p:ext uri="{BB962C8B-B14F-4D97-AF65-F5344CB8AC3E}">
        <p14:creationId xmlns:p14="http://schemas.microsoft.com/office/powerpoint/2010/main" val="39589679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839788" y="457200"/>
            <a:ext cx="3932237" cy="1600200"/>
          </a:xfrm>
        </p:spPr>
        <p:txBody>
          <a:bodyPr anchor="b"/>
          <a:lstStyle>
            <a:lvl1pPr>
              <a:defRPr sz="3200"/>
            </a:lvl1pPr>
          </a:lstStyle>
          <a:p>
            <a:r>
              <a:rPr lang="zh-TW" altLang="en-US" smtClean="0"/>
              <a:t>按一下以編輯母片標題樣式</a:t>
            </a:r>
            <a:endParaRPr lang="zh-CN" altLang="en-US"/>
          </a:p>
        </p:txBody>
      </p:sp>
      <p:sp>
        <p:nvSpPr>
          <p:cNvPr id="3" name="圖片版面配置區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字版面配置區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fld id="{EB347D6C-4A53-4F16-88AD-11C548EF0F39}" type="datetimeFigureOut">
              <a:rPr lang="zh-CN" altLang="en-US" smtClean="0"/>
              <a:t>2020/3/3</a:t>
            </a:fld>
            <a:endParaRPr lang="zh-CN" altLang="en-US"/>
          </a:p>
        </p:txBody>
      </p:sp>
      <p:sp>
        <p:nvSpPr>
          <p:cNvPr id="6" name="頁尾版面配置區 5"/>
          <p:cNvSpPr>
            <a:spLocks noGrp="1"/>
          </p:cNvSpPr>
          <p:nvPr>
            <p:ph type="ftr" sz="quarter" idx="11"/>
          </p:nvPr>
        </p:nvSpPr>
        <p:spPr/>
        <p:txBody>
          <a:bodyPr/>
          <a:lstStyle/>
          <a:p>
            <a:endParaRPr lang="zh-CN" altLang="en-US"/>
          </a:p>
        </p:txBody>
      </p:sp>
      <p:sp>
        <p:nvSpPr>
          <p:cNvPr id="7" name="投影片編號版面配置區 6"/>
          <p:cNvSpPr>
            <a:spLocks noGrp="1"/>
          </p:cNvSpPr>
          <p:nvPr>
            <p:ph type="sldNum" sz="quarter" idx="12"/>
          </p:nvPr>
        </p:nvSpPr>
        <p:spPr/>
        <p:txBody>
          <a:bodyPr/>
          <a:lstStyle/>
          <a:p>
            <a:fld id="{2511338D-7477-4465-93FC-752DD30D865E}" type="slidenum">
              <a:rPr lang="zh-CN" altLang="en-US" smtClean="0"/>
              <a:t>‹#›</a:t>
            </a:fld>
            <a:endParaRPr lang="zh-CN" altLang="en-US"/>
          </a:p>
        </p:txBody>
      </p:sp>
    </p:spTree>
    <p:extLst>
      <p:ext uri="{BB962C8B-B14F-4D97-AF65-F5344CB8AC3E}">
        <p14:creationId xmlns:p14="http://schemas.microsoft.com/office/powerpoint/2010/main" val="1339137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CN"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CN" altLang="en-US"/>
          </a:p>
        </p:txBody>
      </p:sp>
      <p:sp>
        <p:nvSpPr>
          <p:cNvPr id="4" name="日期版面配置區 3"/>
          <p:cNvSpPr>
            <a:spLocks noGrp="1"/>
          </p:cNvSpPr>
          <p:nvPr>
            <p:ph type="dt" sz="half" idx="10"/>
          </p:nvPr>
        </p:nvSpPr>
        <p:spPr/>
        <p:txBody>
          <a:bodyPr/>
          <a:lstStyle/>
          <a:p>
            <a:fld id="{EB347D6C-4A53-4F16-88AD-11C548EF0F39}" type="datetimeFigureOut">
              <a:rPr lang="zh-CN" altLang="en-US" smtClean="0"/>
              <a:t>2020/3/3</a:t>
            </a:fld>
            <a:endParaRPr lang="zh-CN" altLang="en-US"/>
          </a:p>
        </p:txBody>
      </p:sp>
      <p:sp>
        <p:nvSpPr>
          <p:cNvPr id="5" name="頁尾版面配置區 4"/>
          <p:cNvSpPr>
            <a:spLocks noGrp="1"/>
          </p:cNvSpPr>
          <p:nvPr>
            <p:ph type="ftr" sz="quarter" idx="11"/>
          </p:nvPr>
        </p:nvSpPr>
        <p:spPr/>
        <p:txBody>
          <a:bodyPr/>
          <a:lstStyle/>
          <a:p>
            <a:endParaRPr lang="zh-CN" altLang="en-US"/>
          </a:p>
        </p:txBody>
      </p:sp>
      <p:sp>
        <p:nvSpPr>
          <p:cNvPr id="6" name="投影片編號版面配置區 5"/>
          <p:cNvSpPr>
            <a:spLocks noGrp="1"/>
          </p:cNvSpPr>
          <p:nvPr>
            <p:ph type="sldNum" sz="quarter" idx="12"/>
          </p:nvPr>
        </p:nvSpPr>
        <p:spPr/>
        <p:txBody>
          <a:bodyPr/>
          <a:lstStyle/>
          <a:p>
            <a:fld id="{2511338D-7477-4465-93FC-752DD30D865E}" type="slidenum">
              <a:rPr lang="zh-CN" altLang="en-US" smtClean="0"/>
              <a:t>‹#›</a:t>
            </a:fld>
            <a:endParaRPr lang="zh-CN" altLang="en-US"/>
          </a:p>
        </p:txBody>
      </p:sp>
    </p:spTree>
    <p:extLst>
      <p:ext uri="{BB962C8B-B14F-4D97-AF65-F5344CB8AC3E}">
        <p14:creationId xmlns:p14="http://schemas.microsoft.com/office/powerpoint/2010/main" val="17530850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8724900" y="365125"/>
            <a:ext cx="2628900" cy="5811838"/>
          </a:xfrm>
        </p:spPr>
        <p:txBody>
          <a:bodyPr vert="eaVert"/>
          <a:lstStyle/>
          <a:p>
            <a:r>
              <a:rPr lang="zh-TW" altLang="en-US" smtClean="0"/>
              <a:t>按一下以編輯母片標題樣式</a:t>
            </a:r>
            <a:endParaRPr lang="zh-CN" altLang="en-US"/>
          </a:p>
        </p:txBody>
      </p:sp>
      <p:sp>
        <p:nvSpPr>
          <p:cNvPr id="3" name="直排文字版面配置區 2"/>
          <p:cNvSpPr>
            <a:spLocks noGrp="1"/>
          </p:cNvSpPr>
          <p:nvPr>
            <p:ph type="body" orient="vert" idx="1"/>
          </p:nvPr>
        </p:nvSpPr>
        <p:spPr>
          <a:xfrm>
            <a:off x="838200" y="365125"/>
            <a:ext cx="7734300" cy="5811838"/>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CN" altLang="en-US"/>
          </a:p>
        </p:txBody>
      </p:sp>
      <p:sp>
        <p:nvSpPr>
          <p:cNvPr id="4" name="日期版面配置區 3"/>
          <p:cNvSpPr>
            <a:spLocks noGrp="1"/>
          </p:cNvSpPr>
          <p:nvPr>
            <p:ph type="dt" sz="half" idx="10"/>
          </p:nvPr>
        </p:nvSpPr>
        <p:spPr/>
        <p:txBody>
          <a:bodyPr/>
          <a:lstStyle/>
          <a:p>
            <a:fld id="{EB347D6C-4A53-4F16-88AD-11C548EF0F39}" type="datetimeFigureOut">
              <a:rPr lang="zh-CN" altLang="en-US" smtClean="0"/>
              <a:t>2020/3/3</a:t>
            </a:fld>
            <a:endParaRPr lang="zh-CN" altLang="en-US"/>
          </a:p>
        </p:txBody>
      </p:sp>
      <p:sp>
        <p:nvSpPr>
          <p:cNvPr id="5" name="頁尾版面配置區 4"/>
          <p:cNvSpPr>
            <a:spLocks noGrp="1"/>
          </p:cNvSpPr>
          <p:nvPr>
            <p:ph type="ftr" sz="quarter" idx="11"/>
          </p:nvPr>
        </p:nvSpPr>
        <p:spPr/>
        <p:txBody>
          <a:bodyPr/>
          <a:lstStyle/>
          <a:p>
            <a:endParaRPr lang="zh-CN" altLang="en-US"/>
          </a:p>
        </p:txBody>
      </p:sp>
      <p:sp>
        <p:nvSpPr>
          <p:cNvPr id="6" name="投影片編號版面配置區 5"/>
          <p:cNvSpPr>
            <a:spLocks noGrp="1"/>
          </p:cNvSpPr>
          <p:nvPr>
            <p:ph type="sldNum" sz="quarter" idx="12"/>
          </p:nvPr>
        </p:nvSpPr>
        <p:spPr/>
        <p:txBody>
          <a:bodyPr/>
          <a:lstStyle/>
          <a:p>
            <a:fld id="{2511338D-7477-4465-93FC-752DD30D865E}" type="slidenum">
              <a:rPr lang="zh-CN" altLang="en-US" smtClean="0"/>
              <a:t>‹#›</a:t>
            </a:fld>
            <a:endParaRPr lang="zh-CN" altLang="en-US"/>
          </a:p>
        </p:txBody>
      </p:sp>
    </p:spTree>
    <p:extLst>
      <p:ext uri="{BB962C8B-B14F-4D97-AF65-F5344CB8AC3E}">
        <p14:creationId xmlns:p14="http://schemas.microsoft.com/office/powerpoint/2010/main" val="27411937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TW" altLang="en-US" smtClean="0"/>
              <a:t>按一下以編輯母片標題樣式</a:t>
            </a:r>
            <a:endParaRPr lang="zh-CN" altLang="en-US"/>
          </a:p>
        </p:txBody>
      </p:sp>
      <p:sp>
        <p:nvSpPr>
          <p:cNvPr id="3" name="文字版面配置區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CN" altLang="en-US"/>
          </a:p>
        </p:txBody>
      </p:sp>
      <p:sp>
        <p:nvSpPr>
          <p:cNvPr id="4" name="日期版面配置區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B347D6C-4A53-4F16-88AD-11C548EF0F39}" type="datetimeFigureOut">
              <a:rPr lang="zh-CN" altLang="en-US" smtClean="0"/>
              <a:t>2020/3/3</a:t>
            </a:fld>
            <a:endParaRPr lang="zh-CN" altLang="en-US"/>
          </a:p>
        </p:txBody>
      </p:sp>
      <p:sp>
        <p:nvSpPr>
          <p:cNvPr id="5" name="頁尾版面配置區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投影片編號版面配置區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511338D-7477-4465-93FC-752DD30D865E}" type="slidenum">
              <a:rPr lang="zh-CN" altLang="en-US" smtClean="0"/>
              <a:t>‹#›</a:t>
            </a:fld>
            <a:endParaRPr lang="zh-CN" altLang="en-US"/>
          </a:p>
        </p:txBody>
      </p:sp>
    </p:spTree>
    <p:extLst>
      <p:ext uri="{BB962C8B-B14F-4D97-AF65-F5344CB8AC3E}">
        <p14:creationId xmlns:p14="http://schemas.microsoft.com/office/powerpoint/2010/main" val="275726664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themeOverride" Target="../theme/themeOverride1.xml"/></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slideLayout" Target="../slideLayouts/slideLayout2.xml"/><Relationship Id="rId1" Type="http://schemas.openxmlformats.org/officeDocument/2006/relationships/themeOverride" Target="../theme/themeOverride3.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4.xml"/></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5.xml"/></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6.xml"/></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7.xml"/></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8.xml"/></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9.xml"/></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10.xml"/></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11.xml"/></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12.xml"/></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13.xml"/></Relationships>
</file>

<file path=ppt/slides/_rels/slide1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14.xml"/></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15.xml"/></Relationships>
</file>

<file path=ppt/slides/_rels/slide1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16.xml"/></Relationships>
</file>

<file path=ppt/slides/_rels/slide1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17.xml"/></Relationships>
</file>

<file path=ppt/slides/_rels/slide2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18.xml"/></Relationships>
</file>

<file path=ppt/slides/_rels/slide2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19.xml"/></Relationships>
</file>

<file path=ppt/slides/_rels/slide2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20.xml"/></Relationships>
</file>

<file path=ppt/slides/_rels/slide2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21.xml"/></Relationships>
</file>

<file path=ppt/slides/_rels/slide2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22.xml"/></Relationships>
</file>

<file path=ppt/slides/_rels/slide2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23.xml"/></Relationships>
</file>

<file path=ppt/slides/_rels/slide2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24.xml"/></Relationships>
</file>

<file path=ppt/slides/_rels/slide2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25.xml"/></Relationships>
</file>

<file path=ppt/slides/_rels/slide28.xml.rels><?xml version="1.0" encoding="UTF-8" standalone="yes"?>
<Relationships xmlns="http://schemas.openxmlformats.org/package/2006/relationships"><Relationship Id="rId8" Type="http://schemas.openxmlformats.org/officeDocument/2006/relationships/diagramData" Target="../diagrams/data3.xml"/><Relationship Id="rId3" Type="http://schemas.openxmlformats.org/officeDocument/2006/relationships/diagramData" Target="../diagrams/data2.xml"/><Relationship Id="rId7" Type="http://schemas.microsoft.com/office/2007/relationships/diagramDrawing" Target="../diagrams/drawing2.xml"/><Relationship Id="rId12" Type="http://schemas.microsoft.com/office/2007/relationships/diagramDrawing" Target="../diagrams/drawing3.xml"/><Relationship Id="rId2" Type="http://schemas.openxmlformats.org/officeDocument/2006/relationships/slideLayout" Target="../slideLayouts/slideLayout2.xml"/><Relationship Id="rId1" Type="http://schemas.openxmlformats.org/officeDocument/2006/relationships/themeOverride" Target="../theme/themeOverride26.xml"/><Relationship Id="rId6" Type="http://schemas.openxmlformats.org/officeDocument/2006/relationships/diagramColors" Target="../diagrams/colors2.xml"/><Relationship Id="rId11" Type="http://schemas.openxmlformats.org/officeDocument/2006/relationships/diagramColors" Target="../diagrams/colors3.xml"/><Relationship Id="rId5" Type="http://schemas.openxmlformats.org/officeDocument/2006/relationships/diagramQuickStyle" Target="../diagrams/quickStyle2.xml"/><Relationship Id="rId10" Type="http://schemas.openxmlformats.org/officeDocument/2006/relationships/diagramQuickStyle" Target="../diagrams/quickStyle3.xml"/><Relationship Id="rId4" Type="http://schemas.openxmlformats.org/officeDocument/2006/relationships/diagramLayout" Target="../diagrams/layout2.xml"/><Relationship Id="rId9" Type="http://schemas.openxmlformats.org/officeDocument/2006/relationships/diagramLayout" Target="../diagrams/layout3.xml"/></Relationships>
</file>

<file path=ppt/slides/_rels/slide2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27.xml"/></Relationships>
</file>

<file path=ppt/slides/_rels/slide3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28.xml"/></Relationships>
</file>

<file path=ppt/slides/_rels/slide3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29.xml"/></Relationships>
</file>

<file path=ppt/slides/_rels/slide3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30.xml"/></Relationships>
</file>

<file path=ppt/slides/_rels/slide3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31.xml"/></Relationships>
</file>

<file path=ppt/slides/_rels/slide3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32.xml"/></Relationships>
</file>

<file path=ppt/slides/_rels/slide3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33.xml"/></Relationships>
</file>

<file path=ppt/slides/_rels/slide3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https://www.youtube.com/embed/_IFvablc6EI" TargetMode="External"/><Relationship Id="rId1" Type="http://schemas.openxmlformats.org/officeDocument/2006/relationships/themeOverride" Target="../theme/themeOverride34.xml"/><Relationship Id="rId4" Type="http://schemas.openxmlformats.org/officeDocument/2006/relationships/image" Target="../media/image2.jpeg"/></Relationships>
</file>

<file path=ppt/slides/_rels/slide3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35.xml"/></Relationships>
</file>

<file path=ppt/slides/_rels/slide3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36.xml"/></Relationships>
</file>

<file path=ppt/slides/_rels/slide3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37.xml"/></Relationships>
</file>

<file path=ppt/slides/_rels/slide4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38.xml"/></Relationships>
</file>

<file path=ppt/slides/_rels/slide4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39.xml"/></Relationships>
</file>

<file path=ppt/slides/_rels/slide4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40.xml"/></Relationships>
</file>

<file path=ppt/slides/_rels/slide4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41.xml"/></Relationships>
</file>

<file path=ppt/slides/_rels/slide4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42.xml"/></Relationships>
</file>

<file path=ppt/slides/_rels/slide4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43.xml"/></Relationships>
</file>

<file path=ppt/slides/_rels/slide4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44.xml"/></Relationships>
</file>

<file path=ppt/slides/_rels/slide4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45.xml"/></Relationships>
</file>

<file path=ppt/slides/_rels/slide4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46.xml"/></Relationships>
</file>

<file path=ppt/slides/_rels/slide4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47.xml"/></Relationships>
</file>

<file path=ppt/slides/_rels/slide5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48.xml"/></Relationships>
</file>

<file path=ppt/slides/_rels/slide5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49.xml"/></Relationships>
</file>

<file path=ppt/slides/_rels/slide5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50.xml"/></Relationships>
</file>

<file path=ppt/slides/_rels/slide5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51.xml"/></Relationships>
</file>

<file path=ppt/slides/_rels/slide5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52.xml"/></Relationships>
</file>

<file path=ppt/slides/_rels/slide5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53.xml"/></Relationships>
</file>

<file path=ppt/slides/_rels/slide5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54.xml"/></Relationships>
</file>

<file path=ppt/slides/_rels/slide5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55.xml"/></Relationships>
</file>

<file path=ppt/slides/_rels/slide5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56.xml"/></Relationships>
</file>

<file path=ppt/slides/_rels/slide5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57.xml"/></Relationships>
</file>

<file path=ppt/slides/_rels/slide6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58.xml"/></Relationships>
</file>

<file path=ppt/slides/_rels/slide6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59.xml"/></Relationships>
</file>

<file path=ppt/slides/_rels/slide6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60.xml"/></Relationships>
</file>

<file path=ppt/slides/_rels/slide6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61.xml"/></Relationships>
</file>

<file path=ppt/slides/_rels/slide6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62.xml"/></Relationships>
</file>

<file path=ppt/slides/_rels/slide6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63.xml"/></Relationships>
</file>

<file path=ppt/slides/_rels/slide6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64.xml"/></Relationships>
</file>

<file path=ppt/slides/_rels/slide6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65.xml"/></Relationships>
</file>

<file path=ppt/slides/_rels/slide6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66.xml"/></Relationships>
</file>

<file path=ppt/slides/_rels/slide6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67.xml"/></Relationships>
</file>

<file path=ppt/slides/_rels/slide7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2.xml"/><Relationship Id="rId1" Type="http://schemas.openxmlformats.org/officeDocument/2006/relationships/themeOverride" Target="../theme/themeOverride68.xml"/></Relationships>
</file>

<file path=ppt/slides/_rels/slide7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69.xml"/></Relationships>
</file>

<file path=ppt/slides/_rels/slide7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70.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193858" y="2309339"/>
            <a:ext cx="11681791" cy="3257379"/>
          </a:xfrm>
        </p:spPr>
        <p:txBody>
          <a:bodyPr>
            <a:normAutofit/>
          </a:bodyPr>
          <a:lstStyle/>
          <a:p>
            <a:pPr>
              <a:lnSpc>
                <a:spcPts val="6600"/>
              </a:lnSpc>
            </a:pPr>
            <a:r>
              <a:rPr lang="en-US" altLang="zh-CN" sz="6600" b="1" dirty="0">
                <a:solidFill>
                  <a:schemeClr val="bg1"/>
                </a:solidFill>
                <a:effectLst>
                  <a:outerShdw blurRad="38100" dist="38100" dir="2700000" algn="tl">
                    <a:srgbClr val="000000">
                      <a:alpha val="43137"/>
                    </a:srgbClr>
                  </a:outerShdw>
                </a:effectLst>
              </a:rPr>
              <a:t>Meditation Practices </a:t>
            </a:r>
            <a:r>
              <a:rPr lang="en-US" altLang="zh-CN" sz="6600" b="1" dirty="0" smtClean="0">
                <a:solidFill>
                  <a:schemeClr val="bg1"/>
                </a:solidFill>
                <a:effectLst>
                  <a:outerShdw blurRad="38100" dist="38100" dir="2700000" algn="tl">
                    <a:srgbClr val="000000">
                      <a:alpha val="43137"/>
                    </a:srgbClr>
                  </a:outerShdw>
                </a:effectLst>
              </a:rPr>
              <a:t/>
            </a:r>
            <a:br>
              <a:rPr lang="en-US" altLang="zh-CN" sz="6600" b="1" dirty="0" smtClean="0">
                <a:solidFill>
                  <a:schemeClr val="bg1"/>
                </a:solidFill>
                <a:effectLst>
                  <a:outerShdw blurRad="38100" dist="38100" dir="2700000" algn="tl">
                    <a:srgbClr val="000000">
                      <a:alpha val="43137"/>
                    </a:srgbClr>
                  </a:outerShdw>
                </a:effectLst>
              </a:rPr>
            </a:br>
            <a:r>
              <a:rPr lang="en-US" altLang="zh-CN" sz="6600" b="1" dirty="0" smtClean="0">
                <a:solidFill>
                  <a:schemeClr val="bg1"/>
                </a:solidFill>
                <a:effectLst>
                  <a:outerShdw blurRad="38100" dist="38100" dir="2700000" algn="tl">
                    <a:srgbClr val="000000">
                      <a:alpha val="43137"/>
                    </a:srgbClr>
                  </a:outerShdw>
                </a:effectLst>
              </a:rPr>
              <a:t>of </a:t>
            </a:r>
            <a:br>
              <a:rPr lang="en-US" altLang="zh-CN" sz="6600" b="1" dirty="0" smtClean="0">
                <a:solidFill>
                  <a:schemeClr val="bg1"/>
                </a:solidFill>
                <a:effectLst>
                  <a:outerShdw blurRad="38100" dist="38100" dir="2700000" algn="tl">
                    <a:srgbClr val="000000">
                      <a:alpha val="43137"/>
                    </a:srgbClr>
                  </a:outerShdw>
                </a:effectLst>
              </a:rPr>
            </a:br>
            <a:r>
              <a:rPr lang="en-US" altLang="zh-CN" sz="6600" b="1" dirty="0" smtClean="0">
                <a:solidFill>
                  <a:schemeClr val="bg1"/>
                </a:solidFill>
                <a:effectLst>
                  <a:outerShdw blurRad="38100" dist="38100" dir="2700000" algn="tl">
                    <a:srgbClr val="000000">
                      <a:alpha val="43137"/>
                    </a:srgbClr>
                  </a:outerShdw>
                </a:effectLst>
              </a:rPr>
              <a:t>Theravada </a:t>
            </a:r>
            <a:r>
              <a:rPr lang="en-US" altLang="zh-CN" sz="6600" b="1" dirty="0">
                <a:solidFill>
                  <a:schemeClr val="bg1"/>
                </a:solidFill>
                <a:effectLst>
                  <a:outerShdw blurRad="38100" dist="38100" dir="2700000" algn="tl">
                    <a:srgbClr val="000000">
                      <a:alpha val="43137"/>
                    </a:srgbClr>
                  </a:outerShdw>
                </a:effectLst>
              </a:rPr>
              <a:t>Buddhism</a:t>
            </a:r>
            <a:r>
              <a:rPr lang="en-US" altLang="zh-CN" b="1" dirty="0" smtClean="0">
                <a:solidFill>
                  <a:schemeClr val="bg1"/>
                </a:solidFill>
                <a:effectLst>
                  <a:outerShdw blurRad="38100" dist="38100" dir="2700000" algn="tl">
                    <a:srgbClr val="000000">
                      <a:alpha val="43137"/>
                    </a:srgbClr>
                  </a:outerShdw>
                </a:effectLst>
              </a:rPr>
              <a:t> </a:t>
            </a:r>
            <a:endParaRPr lang="zh-CN" altLang="en-US" b="1" dirty="0">
              <a:solidFill>
                <a:schemeClr val="bg1"/>
              </a:solidFill>
              <a:effectLst>
                <a:outerShdw blurRad="38100" dist="38100" dir="2700000" algn="tl">
                  <a:srgbClr val="000000">
                    <a:alpha val="43137"/>
                  </a:srgbClr>
                </a:outerShdw>
              </a:effectLst>
            </a:endParaRPr>
          </a:p>
        </p:txBody>
      </p:sp>
      <p:sp>
        <p:nvSpPr>
          <p:cNvPr id="3" name="副標題 2"/>
          <p:cNvSpPr>
            <a:spLocks noGrp="1"/>
          </p:cNvSpPr>
          <p:nvPr>
            <p:ph type="subTitle" idx="1"/>
          </p:nvPr>
        </p:nvSpPr>
        <p:spPr>
          <a:xfrm>
            <a:off x="1343379" y="350838"/>
            <a:ext cx="9144000" cy="1655762"/>
          </a:xfrm>
        </p:spPr>
        <p:txBody>
          <a:bodyPr>
            <a:normAutofit/>
          </a:bodyPr>
          <a:lstStyle/>
          <a:p>
            <a:r>
              <a:rPr lang="en-US" altLang="zh-CN" sz="3600" dirty="0" smtClean="0">
                <a:solidFill>
                  <a:schemeClr val="bg1"/>
                </a:solidFill>
              </a:rPr>
              <a:t>HPPD 7007 Buddhism: Texts and Traditions</a:t>
            </a:r>
          </a:p>
          <a:p>
            <a:r>
              <a:rPr lang="en-US" altLang="zh-CN" dirty="0" smtClean="0">
                <a:solidFill>
                  <a:schemeClr val="bg1"/>
                </a:solidFill>
              </a:rPr>
              <a:t>Week 5         </a:t>
            </a:r>
          </a:p>
          <a:p>
            <a:r>
              <a:rPr lang="en-US" altLang="zh-CN" dirty="0" smtClean="0">
                <a:solidFill>
                  <a:schemeClr val="bg1"/>
                </a:solidFill>
              </a:rPr>
              <a:t>(3</a:t>
            </a:r>
            <a:r>
              <a:rPr lang="en-US" altLang="zh-CN" baseline="30000" dirty="0" smtClean="0">
                <a:solidFill>
                  <a:schemeClr val="bg1"/>
                </a:solidFill>
              </a:rPr>
              <a:t>rd</a:t>
            </a:r>
            <a:r>
              <a:rPr lang="en-US" altLang="zh-CN" dirty="0" smtClean="0">
                <a:solidFill>
                  <a:schemeClr val="bg1"/>
                </a:solidFill>
              </a:rPr>
              <a:t>  March 2020)</a:t>
            </a:r>
            <a:endParaRPr lang="zh-CN" altLang="en-US" dirty="0">
              <a:solidFill>
                <a:schemeClr val="bg1"/>
              </a:solidFill>
            </a:endParaRPr>
          </a:p>
        </p:txBody>
      </p:sp>
    </p:spTree>
    <p:extLst>
      <p:ext uri="{BB962C8B-B14F-4D97-AF65-F5344CB8AC3E}">
        <p14:creationId xmlns:p14="http://schemas.microsoft.com/office/powerpoint/2010/main" val="41353150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pic>
        <p:nvPicPr>
          <p:cNvPr id="4" name="圖片 3"/>
          <p:cNvPicPr>
            <a:picLocks noChangeAspect="1"/>
          </p:cNvPicPr>
          <p:nvPr/>
        </p:nvPicPr>
        <p:blipFill>
          <a:blip r:embed="rId3"/>
          <a:stretch>
            <a:fillRect/>
          </a:stretch>
        </p:blipFill>
        <p:spPr>
          <a:xfrm>
            <a:off x="3813184" y="0"/>
            <a:ext cx="4565632" cy="6858000"/>
          </a:xfrm>
          <a:prstGeom prst="rect">
            <a:avLst/>
          </a:prstGeom>
        </p:spPr>
      </p:pic>
    </p:spTree>
    <p:extLst>
      <p:ext uri="{BB962C8B-B14F-4D97-AF65-F5344CB8AC3E}">
        <p14:creationId xmlns:p14="http://schemas.microsoft.com/office/powerpoint/2010/main" val="3477322245"/>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5" name="標題 5"/>
          <p:cNvSpPr txBox="1">
            <a:spLocks/>
          </p:cNvSpPr>
          <p:nvPr/>
        </p:nvSpPr>
        <p:spPr>
          <a:xfrm>
            <a:off x="334424" y="1618897"/>
            <a:ext cx="11317357" cy="1451758"/>
          </a:xfrm>
          <a:prstGeom prst="rect">
            <a:avLst/>
          </a:prstGeom>
        </p:spPr>
        <p:txBody>
          <a:bodyPr vert="horz" lIns="91440" tIns="45720" rIns="91440" bIns="45720" rtlCol="0" anchor="ctr">
            <a:normAutofit fontScale="925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a:lnSpc>
                <a:spcPct val="150000"/>
              </a:lnSpc>
            </a:pPr>
            <a:r>
              <a:rPr lang="en-US" altLang="zh-CN" sz="4000" i="1" dirty="0" err="1">
                <a:solidFill>
                  <a:schemeClr val="bg1"/>
                </a:solidFill>
                <a:latin typeface="+mn-lt"/>
                <a:ea typeface="+mn-ea"/>
                <a:cs typeface="+mn-cs"/>
              </a:rPr>
              <a:t>Rathavinita</a:t>
            </a:r>
            <a:r>
              <a:rPr lang="en-US" altLang="zh-CN" sz="4000" i="1" dirty="0">
                <a:solidFill>
                  <a:schemeClr val="bg1"/>
                </a:solidFill>
                <a:latin typeface="+mn-lt"/>
                <a:ea typeface="+mn-ea"/>
                <a:cs typeface="+mn-cs"/>
              </a:rPr>
              <a:t> </a:t>
            </a:r>
            <a:r>
              <a:rPr lang="en-US" altLang="zh-CN" sz="4000" i="1" dirty="0" err="1">
                <a:solidFill>
                  <a:schemeClr val="bg1"/>
                </a:solidFill>
                <a:latin typeface="+mn-lt"/>
                <a:ea typeface="+mn-ea"/>
                <a:cs typeface="+mn-cs"/>
              </a:rPr>
              <a:t>Sutta</a:t>
            </a:r>
            <a:r>
              <a:rPr lang="en-US" altLang="zh-CN" sz="4000" i="1" dirty="0">
                <a:solidFill>
                  <a:schemeClr val="bg1"/>
                </a:solidFill>
                <a:latin typeface="+mn-lt"/>
                <a:ea typeface="+mn-ea"/>
                <a:cs typeface="+mn-cs"/>
              </a:rPr>
              <a:t>: The Relay </a:t>
            </a:r>
            <a:r>
              <a:rPr lang="en-US" altLang="zh-CN" sz="4000" i="1" dirty="0" smtClean="0">
                <a:solidFill>
                  <a:schemeClr val="bg1"/>
                </a:solidFill>
                <a:latin typeface="+mn-lt"/>
                <a:ea typeface="+mn-ea"/>
                <a:cs typeface="+mn-cs"/>
              </a:rPr>
              <a:t>Chariots</a:t>
            </a:r>
          </a:p>
          <a:p>
            <a:pPr algn="r">
              <a:lnSpc>
                <a:spcPct val="150000"/>
              </a:lnSpc>
            </a:pPr>
            <a:r>
              <a:rPr lang="en-US" altLang="zh-CN" sz="3200" dirty="0" smtClean="0">
                <a:solidFill>
                  <a:schemeClr val="bg1"/>
                </a:solidFill>
                <a:latin typeface="+mn-lt"/>
                <a:ea typeface="+mn-ea"/>
                <a:cs typeface="+mn-cs"/>
              </a:rPr>
              <a:t>				——</a:t>
            </a:r>
            <a:r>
              <a:rPr lang="en-US" altLang="zh-CN" sz="3200" i="1" dirty="0" err="1" smtClean="0">
                <a:solidFill>
                  <a:schemeClr val="bg1"/>
                </a:solidFill>
                <a:latin typeface="+mn-lt"/>
                <a:ea typeface="+mn-ea"/>
                <a:cs typeface="+mn-cs"/>
              </a:rPr>
              <a:t>Majjhima</a:t>
            </a:r>
            <a:r>
              <a:rPr lang="en-US" altLang="zh-CN" sz="3200" i="1" dirty="0" smtClean="0">
                <a:solidFill>
                  <a:schemeClr val="bg1"/>
                </a:solidFill>
                <a:latin typeface="+mn-lt"/>
                <a:ea typeface="+mn-ea"/>
                <a:cs typeface="+mn-cs"/>
              </a:rPr>
              <a:t> </a:t>
            </a:r>
            <a:r>
              <a:rPr lang="en-US" altLang="zh-CN" sz="3200" i="1" dirty="0" err="1" smtClean="0">
                <a:solidFill>
                  <a:schemeClr val="bg1"/>
                </a:solidFill>
                <a:latin typeface="+mn-lt"/>
                <a:ea typeface="+mn-ea"/>
                <a:cs typeface="+mn-cs"/>
              </a:rPr>
              <a:t>Nikaya</a:t>
            </a:r>
            <a:r>
              <a:rPr lang="en-US" altLang="zh-CN" sz="3200" i="1" dirty="0" smtClean="0">
                <a:solidFill>
                  <a:schemeClr val="bg1"/>
                </a:solidFill>
                <a:latin typeface="+mn-lt"/>
                <a:ea typeface="+mn-ea"/>
                <a:cs typeface="+mn-cs"/>
              </a:rPr>
              <a:t> 24</a:t>
            </a:r>
            <a:endParaRPr lang="en-US" altLang="zh-CN" sz="3200" i="1" dirty="0">
              <a:solidFill>
                <a:schemeClr val="bg1"/>
              </a:solidFill>
              <a:latin typeface="+mn-lt"/>
              <a:ea typeface="+mn-ea"/>
              <a:cs typeface="+mn-cs"/>
            </a:endParaRPr>
          </a:p>
        </p:txBody>
      </p:sp>
      <p:sp>
        <p:nvSpPr>
          <p:cNvPr id="8" name="標題 1"/>
          <p:cNvSpPr>
            <a:spLocks noGrp="1"/>
          </p:cNvSpPr>
          <p:nvPr>
            <p:ph type="title"/>
          </p:nvPr>
        </p:nvSpPr>
        <p:spPr>
          <a:xfrm>
            <a:off x="679698" y="-55491"/>
            <a:ext cx="10515600" cy="1888434"/>
          </a:xfrm>
        </p:spPr>
        <p:txBody>
          <a:bodyPr>
            <a:normAutofit/>
          </a:bodyPr>
          <a:lstStyle/>
          <a:p>
            <a:pPr algn="ctr">
              <a:lnSpc>
                <a:spcPct val="120000"/>
              </a:lnSpc>
            </a:pPr>
            <a:r>
              <a:rPr lang="en-US" altLang="zh-CN" sz="4800" b="1" dirty="0" smtClean="0">
                <a:solidFill>
                  <a:schemeClr val="bg1"/>
                </a:solidFill>
                <a:latin typeface="+mn-lt"/>
                <a:ea typeface="+mn-ea"/>
                <a:cs typeface="+mn-cs"/>
              </a:rPr>
              <a:t>Seven Purifications </a:t>
            </a:r>
            <a:r>
              <a:rPr lang="en-US" altLang="zh-CN" sz="4000" dirty="0" smtClean="0">
                <a:solidFill>
                  <a:schemeClr val="bg1"/>
                </a:solidFill>
                <a:latin typeface="+mn-lt"/>
                <a:ea typeface="+mn-ea"/>
                <a:cs typeface="+mn-cs"/>
              </a:rPr>
              <a:t>(</a:t>
            </a:r>
            <a:r>
              <a:rPr lang="zh-CN" altLang="en-US" sz="4000" dirty="0" smtClean="0">
                <a:solidFill>
                  <a:schemeClr val="bg1"/>
                </a:solidFill>
                <a:latin typeface="+mn-lt"/>
                <a:ea typeface="+mn-ea"/>
                <a:cs typeface="+mn-cs"/>
              </a:rPr>
              <a:t>七清淨</a:t>
            </a:r>
            <a:r>
              <a:rPr lang="en-US" altLang="zh-CN" sz="4000" dirty="0" smtClean="0">
                <a:solidFill>
                  <a:schemeClr val="bg1"/>
                </a:solidFill>
                <a:latin typeface="+mn-lt"/>
                <a:ea typeface="+mn-ea"/>
                <a:cs typeface="+mn-cs"/>
              </a:rPr>
              <a:t>)</a:t>
            </a:r>
            <a:endParaRPr lang="zh-CN" altLang="en-US" sz="4000" dirty="0">
              <a:solidFill>
                <a:schemeClr val="bg1"/>
              </a:solidFill>
              <a:latin typeface="+mn-lt"/>
              <a:ea typeface="+mn-ea"/>
              <a:cs typeface="+mn-cs"/>
            </a:endParaRPr>
          </a:p>
        </p:txBody>
      </p:sp>
      <p:sp>
        <p:nvSpPr>
          <p:cNvPr id="4" name="標題 5"/>
          <p:cNvSpPr txBox="1">
            <a:spLocks/>
          </p:cNvSpPr>
          <p:nvPr/>
        </p:nvSpPr>
        <p:spPr>
          <a:xfrm>
            <a:off x="1112382" y="2780272"/>
            <a:ext cx="11782851" cy="15816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50000"/>
              </a:lnSpc>
            </a:pPr>
            <a:r>
              <a:rPr lang="en-US" altLang="zh-CN" sz="4000" dirty="0" smtClean="0">
                <a:solidFill>
                  <a:schemeClr val="bg1"/>
                </a:solidFill>
                <a:latin typeface="+mn-lt"/>
                <a:ea typeface="+mn-ea"/>
                <a:cs typeface="+mn-cs"/>
              </a:rPr>
              <a:t>1. Purification of virtue  </a:t>
            </a:r>
            <a:r>
              <a:rPr lang="zh-CN" altLang="en-US" sz="3500" dirty="0">
                <a:solidFill>
                  <a:schemeClr val="bg1"/>
                </a:solidFill>
                <a:latin typeface="+mn-lt"/>
                <a:ea typeface="+mn-ea"/>
                <a:cs typeface="+mn-cs"/>
              </a:rPr>
              <a:t>戒清淨</a:t>
            </a:r>
            <a:endParaRPr lang="en-US" altLang="zh-CN" sz="3500" dirty="0">
              <a:solidFill>
                <a:schemeClr val="bg1"/>
              </a:solidFill>
              <a:latin typeface="+mn-lt"/>
              <a:ea typeface="+mn-ea"/>
              <a:cs typeface="+mn-cs"/>
            </a:endParaRPr>
          </a:p>
        </p:txBody>
      </p:sp>
      <p:sp>
        <p:nvSpPr>
          <p:cNvPr id="6" name="標題 5"/>
          <p:cNvSpPr txBox="1">
            <a:spLocks/>
          </p:cNvSpPr>
          <p:nvPr/>
        </p:nvSpPr>
        <p:spPr>
          <a:xfrm>
            <a:off x="1112383" y="3731789"/>
            <a:ext cx="11782851" cy="15816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50000"/>
              </a:lnSpc>
            </a:pPr>
            <a:r>
              <a:rPr lang="en-US" altLang="zh-CN" sz="4000" dirty="0" smtClean="0">
                <a:solidFill>
                  <a:schemeClr val="bg1"/>
                </a:solidFill>
                <a:latin typeface="+mn-lt"/>
                <a:ea typeface="+mn-ea"/>
                <a:cs typeface="+mn-cs"/>
              </a:rPr>
              <a:t>2. Purification of mind  </a:t>
            </a:r>
            <a:r>
              <a:rPr lang="zh-CN" altLang="en-US" sz="3500" dirty="0">
                <a:solidFill>
                  <a:schemeClr val="bg1"/>
                </a:solidFill>
                <a:latin typeface="+mn-lt"/>
                <a:ea typeface="+mn-ea"/>
                <a:cs typeface="+mn-cs"/>
              </a:rPr>
              <a:t>心清淨</a:t>
            </a:r>
            <a:endParaRPr lang="en-US" altLang="zh-CN" sz="3500" dirty="0">
              <a:solidFill>
                <a:schemeClr val="bg1"/>
              </a:solidFill>
              <a:latin typeface="+mn-lt"/>
              <a:ea typeface="+mn-ea"/>
              <a:cs typeface="+mn-cs"/>
            </a:endParaRPr>
          </a:p>
        </p:txBody>
      </p:sp>
      <p:sp>
        <p:nvSpPr>
          <p:cNvPr id="7" name="標題 5"/>
          <p:cNvSpPr txBox="1">
            <a:spLocks/>
          </p:cNvSpPr>
          <p:nvPr/>
        </p:nvSpPr>
        <p:spPr>
          <a:xfrm>
            <a:off x="1112382" y="4683306"/>
            <a:ext cx="11782851" cy="15816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50000"/>
              </a:lnSpc>
            </a:pPr>
            <a:r>
              <a:rPr lang="en-US" altLang="zh-CN" sz="4000" dirty="0" smtClean="0">
                <a:solidFill>
                  <a:schemeClr val="bg1"/>
                </a:solidFill>
                <a:latin typeface="+mn-lt"/>
                <a:ea typeface="+mn-ea"/>
                <a:cs typeface="+mn-cs"/>
              </a:rPr>
              <a:t>3. Purification of view  </a:t>
            </a:r>
            <a:r>
              <a:rPr lang="zh-CN" altLang="en-US" sz="3500" dirty="0">
                <a:solidFill>
                  <a:schemeClr val="bg1"/>
                </a:solidFill>
                <a:latin typeface="+mn-lt"/>
                <a:ea typeface="+mn-ea"/>
                <a:cs typeface="+mn-cs"/>
              </a:rPr>
              <a:t>見清淨</a:t>
            </a:r>
            <a:endParaRPr lang="en-US" altLang="zh-CN" sz="3500" dirty="0">
              <a:solidFill>
                <a:schemeClr val="bg1"/>
              </a:solidFill>
              <a:latin typeface="+mn-lt"/>
              <a:ea typeface="+mn-ea"/>
              <a:cs typeface="+mn-cs"/>
            </a:endParaRPr>
          </a:p>
        </p:txBody>
      </p:sp>
    </p:spTree>
    <p:extLst>
      <p:ext uri="{BB962C8B-B14F-4D97-AF65-F5344CB8AC3E}">
        <p14:creationId xmlns:p14="http://schemas.microsoft.com/office/powerpoint/2010/main" val="728216827"/>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4" grpId="0"/>
      <p:bldP spid="6" grpId="0"/>
      <p:bldP spid="7"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標題 5"/>
          <p:cNvSpPr txBox="1">
            <a:spLocks/>
          </p:cNvSpPr>
          <p:nvPr/>
        </p:nvSpPr>
        <p:spPr>
          <a:xfrm>
            <a:off x="624803" y="252140"/>
            <a:ext cx="11782851" cy="119242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50000"/>
              </a:lnSpc>
            </a:pPr>
            <a:r>
              <a:rPr lang="en-US" altLang="zh-CN" sz="4000" dirty="0" smtClean="0">
                <a:solidFill>
                  <a:schemeClr val="bg1"/>
                </a:solidFill>
                <a:latin typeface="+mn-lt"/>
                <a:ea typeface="+mn-ea"/>
                <a:cs typeface="+mn-cs"/>
              </a:rPr>
              <a:t>4. Purification by overcoming doubt  </a:t>
            </a:r>
            <a:r>
              <a:rPr lang="zh-CN" altLang="en-US" sz="3500" dirty="0">
                <a:solidFill>
                  <a:schemeClr val="bg1"/>
                </a:solidFill>
                <a:latin typeface="+mn-lt"/>
                <a:ea typeface="+mn-ea"/>
                <a:cs typeface="+mn-cs"/>
              </a:rPr>
              <a:t>度疑清淨</a:t>
            </a:r>
            <a:endParaRPr lang="en-US" altLang="zh-CN" sz="3500" dirty="0">
              <a:solidFill>
                <a:schemeClr val="bg1"/>
              </a:solidFill>
              <a:latin typeface="+mn-lt"/>
              <a:ea typeface="+mn-ea"/>
              <a:cs typeface="+mn-cs"/>
            </a:endParaRPr>
          </a:p>
        </p:txBody>
      </p:sp>
      <p:sp>
        <p:nvSpPr>
          <p:cNvPr id="5" name="標題 5"/>
          <p:cNvSpPr txBox="1">
            <a:spLocks/>
          </p:cNvSpPr>
          <p:nvPr/>
        </p:nvSpPr>
        <p:spPr>
          <a:xfrm>
            <a:off x="624804" y="3598644"/>
            <a:ext cx="11078246" cy="1805205"/>
          </a:xfrm>
          <a:prstGeom prst="rect">
            <a:avLst/>
          </a:prstGeom>
        </p:spPr>
        <p:txBody>
          <a:bodyPr vert="horz" lIns="91440" tIns="45720" rIns="91440" bIns="45720" rtlCol="0" anchor="ctr">
            <a:normAutofit fontScale="92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10000"/>
              </a:lnSpc>
            </a:pPr>
            <a:r>
              <a:rPr lang="en-US" altLang="zh-CN" sz="4000" dirty="0" smtClean="0">
                <a:solidFill>
                  <a:schemeClr val="bg1"/>
                </a:solidFill>
                <a:latin typeface="+mn-lt"/>
                <a:ea typeface="+mn-ea"/>
                <a:cs typeface="+mn-cs"/>
              </a:rPr>
              <a:t>6. </a:t>
            </a:r>
            <a:r>
              <a:rPr lang="en-US" altLang="zh-CN" sz="4300" dirty="0">
                <a:solidFill>
                  <a:schemeClr val="bg1"/>
                </a:solidFill>
                <a:latin typeface="+mn-lt"/>
                <a:ea typeface="+mn-ea"/>
                <a:cs typeface="+mn-cs"/>
              </a:rPr>
              <a:t>Purification by Knowledge and Vision of the way </a:t>
            </a:r>
          </a:p>
          <a:p>
            <a:pPr>
              <a:lnSpc>
                <a:spcPct val="110000"/>
              </a:lnSpc>
            </a:pPr>
            <a:r>
              <a:rPr lang="en-US" altLang="zh-CN" sz="3500" dirty="0">
                <a:solidFill>
                  <a:schemeClr val="bg1"/>
                </a:solidFill>
                <a:latin typeface="+mn-lt"/>
                <a:ea typeface="+mn-ea"/>
                <a:cs typeface="+mn-cs"/>
              </a:rPr>
              <a:t>     </a:t>
            </a:r>
            <a:r>
              <a:rPr lang="zh-CN" altLang="en-US" sz="3800" dirty="0">
                <a:solidFill>
                  <a:schemeClr val="bg1"/>
                </a:solidFill>
                <a:latin typeface="+mn-lt"/>
                <a:ea typeface="+mn-ea"/>
                <a:cs typeface="+mn-cs"/>
              </a:rPr>
              <a:t>行道智見</a:t>
            </a:r>
            <a:r>
              <a:rPr lang="zh-CN" altLang="en-US" sz="3800" dirty="0" smtClean="0">
                <a:solidFill>
                  <a:schemeClr val="bg1"/>
                </a:solidFill>
                <a:latin typeface="+mn-lt"/>
                <a:ea typeface="+mn-ea"/>
                <a:cs typeface="+mn-cs"/>
              </a:rPr>
              <a:t>清淨</a:t>
            </a:r>
            <a:endParaRPr lang="en-US" altLang="zh-CN" sz="3800" dirty="0">
              <a:solidFill>
                <a:schemeClr val="bg1"/>
              </a:solidFill>
              <a:latin typeface="+mn-lt"/>
              <a:ea typeface="+mn-ea"/>
              <a:cs typeface="+mn-cs"/>
            </a:endParaRPr>
          </a:p>
        </p:txBody>
      </p:sp>
      <p:sp>
        <p:nvSpPr>
          <p:cNvPr id="6" name="標題 5"/>
          <p:cNvSpPr txBox="1">
            <a:spLocks/>
          </p:cNvSpPr>
          <p:nvPr/>
        </p:nvSpPr>
        <p:spPr>
          <a:xfrm>
            <a:off x="624804" y="1649598"/>
            <a:ext cx="11014746" cy="192272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pPr>
            <a:r>
              <a:rPr lang="en-US" altLang="zh-CN" sz="4000" dirty="0" smtClean="0">
                <a:solidFill>
                  <a:schemeClr val="bg1"/>
                </a:solidFill>
                <a:latin typeface="+mn-lt"/>
                <a:ea typeface="+mn-ea"/>
                <a:cs typeface="+mn-cs"/>
              </a:rPr>
              <a:t>5. Purification by knowledge </a:t>
            </a:r>
            <a:r>
              <a:rPr lang="en-US" altLang="zh-CN" sz="4000" dirty="0">
                <a:solidFill>
                  <a:schemeClr val="bg1"/>
                </a:solidFill>
                <a:latin typeface="+mn-lt"/>
                <a:ea typeface="+mn-ea"/>
                <a:cs typeface="+mn-cs"/>
              </a:rPr>
              <a:t>and vision of what is </a:t>
            </a:r>
            <a:endParaRPr lang="en-US" altLang="zh-CN" sz="4000" dirty="0" smtClean="0">
              <a:solidFill>
                <a:schemeClr val="bg1"/>
              </a:solidFill>
              <a:latin typeface="+mn-lt"/>
              <a:ea typeface="+mn-ea"/>
              <a:cs typeface="+mn-cs"/>
            </a:endParaRPr>
          </a:p>
          <a:p>
            <a:pPr>
              <a:lnSpc>
                <a:spcPct val="100000"/>
              </a:lnSpc>
            </a:pPr>
            <a:r>
              <a:rPr lang="en-US" altLang="zh-CN" sz="4000" dirty="0" smtClean="0">
                <a:solidFill>
                  <a:schemeClr val="bg1"/>
                </a:solidFill>
                <a:latin typeface="+mn-lt"/>
                <a:ea typeface="+mn-ea"/>
                <a:cs typeface="+mn-cs"/>
              </a:rPr>
              <a:t>    the path </a:t>
            </a:r>
            <a:r>
              <a:rPr lang="en-US" altLang="zh-CN" sz="4000" dirty="0">
                <a:solidFill>
                  <a:schemeClr val="bg1"/>
                </a:solidFill>
                <a:latin typeface="+mn-lt"/>
                <a:ea typeface="+mn-ea"/>
                <a:cs typeface="+mn-cs"/>
              </a:rPr>
              <a:t>and what is not the </a:t>
            </a:r>
            <a:r>
              <a:rPr lang="en-US" altLang="zh-CN" sz="4000" dirty="0" smtClean="0">
                <a:solidFill>
                  <a:schemeClr val="bg1"/>
                </a:solidFill>
                <a:latin typeface="+mn-lt"/>
                <a:ea typeface="+mn-ea"/>
                <a:cs typeface="+mn-cs"/>
              </a:rPr>
              <a:t>path </a:t>
            </a:r>
          </a:p>
          <a:p>
            <a:pPr>
              <a:lnSpc>
                <a:spcPct val="100000"/>
              </a:lnSpc>
            </a:pPr>
            <a:r>
              <a:rPr lang="zh-CN" altLang="en-US" sz="3500" dirty="0" smtClean="0">
                <a:solidFill>
                  <a:schemeClr val="bg1"/>
                </a:solidFill>
                <a:latin typeface="+mn-lt"/>
                <a:ea typeface="+mn-ea"/>
                <a:cs typeface="+mn-cs"/>
              </a:rPr>
              <a:t>     道非道智見清淨</a:t>
            </a:r>
            <a:endParaRPr lang="en-US" altLang="zh-CN" sz="3500" dirty="0">
              <a:solidFill>
                <a:schemeClr val="bg1"/>
              </a:solidFill>
              <a:latin typeface="+mn-lt"/>
              <a:ea typeface="+mn-ea"/>
              <a:cs typeface="+mn-cs"/>
            </a:endParaRPr>
          </a:p>
        </p:txBody>
      </p:sp>
      <p:sp>
        <p:nvSpPr>
          <p:cNvPr id="7" name="標題 5"/>
          <p:cNvSpPr txBox="1">
            <a:spLocks/>
          </p:cNvSpPr>
          <p:nvPr/>
        </p:nvSpPr>
        <p:spPr>
          <a:xfrm>
            <a:off x="624804" y="5129424"/>
            <a:ext cx="11782851" cy="119242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50000"/>
              </a:lnSpc>
            </a:pPr>
            <a:r>
              <a:rPr lang="en-US" altLang="zh-CN" sz="4000" dirty="0" smtClean="0">
                <a:solidFill>
                  <a:schemeClr val="bg1"/>
                </a:solidFill>
                <a:latin typeface="+mn-lt"/>
                <a:ea typeface="+mn-ea"/>
                <a:cs typeface="+mn-cs"/>
              </a:rPr>
              <a:t>7. Purification by knowledge and vision </a:t>
            </a:r>
            <a:r>
              <a:rPr lang="zh-CN" altLang="en-US" sz="3500" dirty="0" smtClean="0">
                <a:solidFill>
                  <a:schemeClr val="bg1"/>
                </a:solidFill>
                <a:latin typeface="+mn-lt"/>
                <a:ea typeface="+mn-ea"/>
                <a:cs typeface="+mn-cs"/>
              </a:rPr>
              <a:t>智見清淨</a:t>
            </a:r>
            <a:endParaRPr lang="en-US" altLang="zh-CN" sz="3500" dirty="0">
              <a:solidFill>
                <a:schemeClr val="bg1"/>
              </a:solidFill>
              <a:latin typeface="+mn-lt"/>
              <a:ea typeface="+mn-ea"/>
              <a:cs typeface="+mn-cs"/>
            </a:endParaRPr>
          </a:p>
        </p:txBody>
      </p:sp>
    </p:spTree>
    <p:extLst>
      <p:ext uri="{BB962C8B-B14F-4D97-AF65-F5344CB8AC3E}">
        <p14:creationId xmlns:p14="http://schemas.microsoft.com/office/powerpoint/2010/main" val="2598850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標題 5"/>
          <p:cNvSpPr txBox="1">
            <a:spLocks/>
          </p:cNvSpPr>
          <p:nvPr/>
        </p:nvSpPr>
        <p:spPr>
          <a:xfrm>
            <a:off x="351480" y="226350"/>
            <a:ext cx="11305003" cy="144370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lnSpc>
                <a:spcPct val="150000"/>
              </a:lnSpc>
            </a:pPr>
            <a:r>
              <a:rPr lang="en-US" altLang="zh-CN" sz="4000" u="sng" dirty="0" smtClean="0">
                <a:solidFill>
                  <a:schemeClr val="bg1"/>
                </a:solidFill>
                <a:latin typeface="+mn-lt"/>
                <a:ea typeface="+mn-ea"/>
                <a:cs typeface="+mn-cs"/>
              </a:rPr>
              <a:t>Simile of Seven Relay Chariots</a:t>
            </a:r>
            <a:endParaRPr lang="en-US" altLang="zh-CN" sz="4000" u="sng" dirty="0">
              <a:solidFill>
                <a:schemeClr val="bg1"/>
              </a:solidFill>
              <a:latin typeface="+mn-lt"/>
              <a:ea typeface="+mn-ea"/>
              <a:cs typeface="+mn-cs"/>
            </a:endParaRPr>
          </a:p>
        </p:txBody>
      </p:sp>
      <p:sp>
        <p:nvSpPr>
          <p:cNvPr id="3" name="標題 5"/>
          <p:cNvSpPr txBox="1">
            <a:spLocks/>
          </p:cNvSpPr>
          <p:nvPr/>
        </p:nvSpPr>
        <p:spPr>
          <a:xfrm>
            <a:off x="44814" y="3721739"/>
            <a:ext cx="1924050" cy="1188861"/>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50000"/>
              </a:lnSpc>
            </a:pPr>
            <a:r>
              <a:rPr lang="en-US" altLang="zh-CN" sz="4000" dirty="0" err="1">
                <a:solidFill>
                  <a:schemeClr val="bg1"/>
                </a:solidFill>
                <a:latin typeface="+mn-lt"/>
                <a:ea typeface="+mn-ea"/>
                <a:cs typeface="+mn-cs"/>
              </a:rPr>
              <a:t>Savatthi</a:t>
            </a:r>
            <a:endParaRPr lang="en-US" altLang="zh-CN" sz="4000" dirty="0">
              <a:solidFill>
                <a:schemeClr val="bg1"/>
              </a:solidFill>
              <a:latin typeface="+mn-lt"/>
              <a:ea typeface="+mn-ea"/>
              <a:cs typeface="+mn-cs"/>
            </a:endParaRPr>
          </a:p>
        </p:txBody>
      </p:sp>
      <p:graphicFrame>
        <p:nvGraphicFramePr>
          <p:cNvPr id="2" name="資料庫圖表 1"/>
          <p:cNvGraphicFramePr/>
          <p:nvPr>
            <p:extLst>
              <p:ext uri="{D42A27DB-BD31-4B8C-83A1-F6EECF244321}">
                <p14:modId xmlns:p14="http://schemas.microsoft.com/office/powerpoint/2010/main" val="3240399660"/>
              </p:ext>
            </p:extLst>
          </p:nvPr>
        </p:nvGraphicFramePr>
        <p:xfrm>
          <a:off x="1211348" y="353769"/>
          <a:ext cx="9483668"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流程圖: 抽選 4"/>
          <p:cNvSpPr/>
          <p:nvPr/>
        </p:nvSpPr>
        <p:spPr>
          <a:xfrm>
            <a:off x="351481" y="2808120"/>
            <a:ext cx="552449" cy="538330"/>
          </a:xfrm>
          <a:prstGeom prst="flowChartExtra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橢圓 5"/>
          <p:cNvSpPr/>
          <p:nvPr/>
        </p:nvSpPr>
        <p:spPr>
          <a:xfrm>
            <a:off x="11087100" y="2782720"/>
            <a:ext cx="609600" cy="53833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標題 5"/>
          <p:cNvSpPr txBox="1">
            <a:spLocks/>
          </p:cNvSpPr>
          <p:nvPr/>
        </p:nvSpPr>
        <p:spPr>
          <a:xfrm>
            <a:off x="10213725" y="3676584"/>
            <a:ext cx="1924050" cy="1188861"/>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50000"/>
              </a:lnSpc>
            </a:pPr>
            <a:r>
              <a:rPr lang="en-US" altLang="zh-CN" sz="4000" dirty="0" err="1" smtClean="0">
                <a:solidFill>
                  <a:schemeClr val="bg1"/>
                </a:solidFill>
                <a:latin typeface="+mn-lt"/>
                <a:ea typeface="+mn-ea"/>
                <a:cs typeface="+mn-cs"/>
              </a:rPr>
              <a:t>Saketa</a:t>
            </a:r>
            <a:endParaRPr lang="en-US" altLang="zh-CN" sz="4000" dirty="0">
              <a:solidFill>
                <a:schemeClr val="bg1"/>
              </a:solidFill>
              <a:latin typeface="+mn-lt"/>
              <a:ea typeface="+mn-ea"/>
              <a:cs typeface="+mn-cs"/>
            </a:endParaRPr>
          </a:p>
        </p:txBody>
      </p:sp>
      <p:sp>
        <p:nvSpPr>
          <p:cNvPr id="8" name="標題 5"/>
          <p:cNvSpPr txBox="1">
            <a:spLocks/>
          </p:cNvSpPr>
          <p:nvPr/>
        </p:nvSpPr>
        <p:spPr>
          <a:xfrm>
            <a:off x="44814" y="5079333"/>
            <a:ext cx="2057036" cy="1386206"/>
          </a:xfrm>
          <a:prstGeom prst="rect">
            <a:avLst/>
          </a:prstGeom>
        </p:spPr>
        <p:txBody>
          <a:bodyPr vert="horz" lIns="91440" tIns="45720" rIns="91440" bIns="45720" rtlCol="0" anchor="ctr">
            <a:normAutofit fontScale="925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20000"/>
              </a:lnSpc>
            </a:pPr>
            <a:r>
              <a:rPr lang="en-US" altLang="zh-CN" sz="4000" dirty="0" smtClean="0">
                <a:solidFill>
                  <a:schemeClr val="bg1"/>
                </a:solidFill>
                <a:latin typeface="+mn-lt"/>
                <a:ea typeface="+mn-ea"/>
                <a:cs typeface="+mn-cs"/>
              </a:rPr>
              <a:t>Ordinary </a:t>
            </a:r>
          </a:p>
          <a:p>
            <a:pPr>
              <a:lnSpc>
                <a:spcPct val="120000"/>
              </a:lnSpc>
            </a:pPr>
            <a:r>
              <a:rPr lang="en-US" altLang="zh-CN" sz="4000" dirty="0" smtClean="0">
                <a:solidFill>
                  <a:schemeClr val="bg1"/>
                </a:solidFill>
                <a:latin typeface="+mn-lt"/>
                <a:ea typeface="+mn-ea"/>
                <a:cs typeface="+mn-cs"/>
              </a:rPr>
              <a:t>State</a:t>
            </a:r>
            <a:endParaRPr lang="en-US" altLang="zh-CN" sz="4000" dirty="0">
              <a:solidFill>
                <a:schemeClr val="bg1"/>
              </a:solidFill>
              <a:latin typeface="+mn-lt"/>
              <a:ea typeface="+mn-ea"/>
              <a:cs typeface="+mn-cs"/>
            </a:endParaRPr>
          </a:p>
        </p:txBody>
      </p:sp>
      <p:sp>
        <p:nvSpPr>
          <p:cNvPr id="9" name="標題 5"/>
          <p:cNvSpPr txBox="1">
            <a:spLocks/>
          </p:cNvSpPr>
          <p:nvPr/>
        </p:nvSpPr>
        <p:spPr>
          <a:xfrm>
            <a:off x="10027014" y="4929155"/>
            <a:ext cx="2057036" cy="138620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20000"/>
              </a:lnSpc>
            </a:pPr>
            <a:r>
              <a:rPr lang="en-US" altLang="zh-CN" sz="4000" dirty="0" err="1" smtClean="0">
                <a:solidFill>
                  <a:schemeClr val="bg1"/>
                </a:solidFill>
                <a:latin typeface="+mn-lt"/>
                <a:ea typeface="+mn-ea"/>
                <a:cs typeface="+mn-cs"/>
              </a:rPr>
              <a:t>Nibbana</a:t>
            </a:r>
            <a:endParaRPr lang="en-US" altLang="zh-CN" sz="4000" dirty="0">
              <a:solidFill>
                <a:schemeClr val="bg1"/>
              </a:solidFill>
              <a:latin typeface="+mn-lt"/>
              <a:ea typeface="+mn-ea"/>
              <a:cs typeface="+mn-cs"/>
            </a:endParaRPr>
          </a:p>
        </p:txBody>
      </p:sp>
    </p:spTree>
    <p:extLst>
      <p:ext uri="{BB962C8B-B14F-4D97-AF65-F5344CB8AC3E}">
        <p14:creationId xmlns:p14="http://schemas.microsoft.com/office/powerpoint/2010/main" val="1950730086"/>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7" grpId="0"/>
      <p:bldP spid="8" grpId="0"/>
      <p:bldP spid="9"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標題 5"/>
          <p:cNvSpPr txBox="1">
            <a:spLocks/>
          </p:cNvSpPr>
          <p:nvPr/>
        </p:nvSpPr>
        <p:spPr>
          <a:xfrm>
            <a:off x="1014161" y="811097"/>
            <a:ext cx="10182814" cy="119242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lnSpc>
                <a:spcPct val="150000"/>
              </a:lnSpc>
            </a:pPr>
            <a:r>
              <a:rPr lang="en-US" altLang="zh-CN" sz="4000" b="1" dirty="0" smtClean="0">
                <a:solidFill>
                  <a:schemeClr val="bg1"/>
                </a:solidFill>
                <a:latin typeface="+mn-lt"/>
                <a:ea typeface="+mn-ea"/>
                <a:cs typeface="+mn-cs"/>
              </a:rPr>
              <a:t>Four Foundations of Mindfulness </a:t>
            </a:r>
            <a:r>
              <a:rPr lang="zh-CN" altLang="en-US" sz="3500" b="1" dirty="0" smtClean="0">
                <a:solidFill>
                  <a:schemeClr val="bg1"/>
                </a:solidFill>
                <a:latin typeface="+mn-lt"/>
                <a:ea typeface="+mn-ea"/>
                <a:cs typeface="+mn-cs"/>
              </a:rPr>
              <a:t>四念處</a:t>
            </a:r>
            <a:endParaRPr lang="en-US" altLang="zh-CN" sz="3500" b="1" dirty="0">
              <a:solidFill>
                <a:schemeClr val="bg1"/>
              </a:solidFill>
              <a:latin typeface="+mn-lt"/>
              <a:ea typeface="+mn-ea"/>
              <a:cs typeface="+mn-cs"/>
            </a:endParaRPr>
          </a:p>
        </p:txBody>
      </p:sp>
      <p:sp>
        <p:nvSpPr>
          <p:cNvPr id="5" name="標題 5"/>
          <p:cNvSpPr txBox="1">
            <a:spLocks/>
          </p:cNvSpPr>
          <p:nvPr/>
        </p:nvSpPr>
        <p:spPr>
          <a:xfrm>
            <a:off x="171309" y="2721505"/>
            <a:ext cx="11868519" cy="1921287"/>
          </a:xfrm>
          <a:prstGeom prst="rect">
            <a:avLst/>
          </a:prstGeom>
        </p:spPr>
        <p:txBody>
          <a:bodyPr vert="horz" lIns="91440" tIns="45720" rIns="91440" bIns="45720" rtlCol="0" anchor="ctr">
            <a:normAutofit fontScale="775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lnSpc>
                <a:spcPct val="150000"/>
              </a:lnSpc>
            </a:pPr>
            <a:r>
              <a:rPr lang="en-US" altLang="zh-CN" sz="4000" i="1" dirty="0" err="1" smtClean="0">
                <a:solidFill>
                  <a:schemeClr val="bg1"/>
                </a:solidFill>
                <a:latin typeface="+mn-lt"/>
                <a:ea typeface="+mn-ea"/>
                <a:cs typeface="+mn-cs"/>
              </a:rPr>
              <a:t>Mahasatipatthana</a:t>
            </a:r>
            <a:r>
              <a:rPr lang="en-US" altLang="zh-CN" sz="4000" i="1" dirty="0" smtClean="0">
                <a:solidFill>
                  <a:schemeClr val="bg1"/>
                </a:solidFill>
                <a:latin typeface="+mn-lt"/>
                <a:ea typeface="+mn-ea"/>
                <a:cs typeface="+mn-cs"/>
              </a:rPr>
              <a:t> </a:t>
            </a:r>
            <a:r>
              <a:rPr lang="en-US" altLang="zh-CN" sz="4000" i="1" dirty="0" err="1" smtClean="0">
                <a:solidFill>
                  <a:schemeClr val="bg1"/>
                </a:solidFill>
                <a:latin typeface="+mn-lt"/>
                <a:ea typeface="+mn-ea"/>
                <a:cs typeface="+mn-cs"/>
              </a:rPr>
              <a:t>Sutta</a:t>
            </a:r>
            <a:r>
              <a:rPr lang="en-US" altLang="zh-CN" sz="4000" dirty="0" smtClean="0">
                <a:solidFill>
                  <a:schemeClr val="bg1"/>
                </a:solidFill>
                <a:latin typeface="+mn-lt"/>
                <a:ea typeface="+mn-ea"/>
                <a:cs typeface="+mn-cs"/>
              </a:rPr>
              <a:t>, </a:t>
            </a:r>
          </a:p>
          <a:p>
            <a:pPr algn="ctr">
              <a:lnSpc>
                <a:spcPct val="150000"/>
              </a:lnSpc>
            </a:pPr>
            <a:r>
              <a:rPr lang="en-US" altLang="zh-CN" sz="4000" i="1" dirty="0" smtClean="0">
                <a:solidFill>
                  <a:schemeClr val="bg1"/>
                </a:solidFill>
                <a:latin typeface="+mn-lt"/>
                <a:ea typeface="+mn-ea"/>
                <a:cs typeface="+mn-cs"/>
              </a:rPr>
              <a:t>The Great Discourse on the Foundations of </a:t>
            </a:r>
            <a:r>
              <a:rPr lang="en-US" altLang="zh-CN" sz="4000" i="1" dirty="0" err="1" smtClean="0">
                <a:solidFill>
                  <a:schemeClr val="bg1"/>
                </a:solidFill>
                <a:latin typeface="+mn-lt"/>
                <a:ea typeface="+mn-ea"/>
                <a:cs typeface="+mn-cs"/>
              </a:rPr>
              <a:t>Mindfulneess</a:t>
            </a:r>
            <a:r>
              <a:rPr lang="en-US" altLang="zh-CN" sz="4000" i="1" dirty="0" smtClean="0">
                <a:solidFill>
                  <a:schemeClr val="bg1"/>
                </a:solidFill>
                <a:latin typeface="+mn-lt"/>
                <a:ea typeface="+mn-ea"/>
                <a:cs typeface="+mn-cs"/>
              </a:rPr>
              <a:t> </a:t>
            </a:r>
            <a:r>
              <a:rPr lang="en-US" altLang="zh-CN" sz="4000" dirty="0" smtClean="0">
                <a:solidFill>
                  <a:schemeClr val="bg1"/>
                </a:solidFill>
                <a:latin typeface="+mn-lt"/>
                <a:ea typeface="+mn-ea"/>
                <a:cs typeface="+mn-cs"/>
              </a:rPr>
              <a:t>(</a:t>
            </a:r>
            <a:r>
              <a:rPr lang="zh-CN" altLang="en-US" sz="3500" dirty="0" smtClean="0">
                <a:solidFill>
                  <a:schemeClr val="bg1"/>
                </a:solidFill>
                <a:latin typeface="+mn-lt"/>
                <a:ea typeface="+mn-ea"/>
                <a:cs typeface="+mn-cs"/>
              </a:rPr>
              <a:t>大念處經</a:t>
            </a:r>
            <a:r>
              <a:rPr lang="en-US" altLang="zh-CN" sz="3500" dirty="0" smtClean="0">
                <a:solidFill>
                  <a:schemeClr val="bg1"/>
                </a:solidFill>
                <a:latin typeface="+mn-lt"/>
                <a:ea typeface="+mn-ea"/>
                <a:cs typeface="+mn-cs"/>
              </a:rPr>
              <a:t>)</a:t>
            </a:r>
          </a:p>
          <a:p>
            <a:pPr algn="ctr">
              <a:lnSpc>
                <a:spcPct val="150000"/>
              </a:lnSpc>
            </a:pPr>
            <a:r>
              <a:rPr lang="en-US" altLang="zh-CN" sz="3500" i="1" dirty="0" err="1" smtClean="0">
                <a:solidFill>
                  <a:schemeClr val="bg1"/>
                </a:solidFill>
                <a:latin typeface="+mn-lt"/>
                <a:ea typeface="+mn-ea"/>
                <a:cs typeface="+mn-cs"/>
              </a:rPr>
              <a:t>Digha</a:t>
            </a:r>
            <a:r>
              <a:rPr lang="en-US" altLang="zh-CN" sz="3500" i="1" dirty="0" smtClean="0">
                <a:solidFill>
                  <a:schemeClr val="bg1"/>
                </a:solidFill>
                <a:latin typeface="+mn-lt"/>
                <a:ea typeface="+mn-ea"/>
                <a:cs typeface="+mn-cs"/>
              </a:rPr>
              <a:t> </a:t>
            </a:r>
            <a:r>
              <a:rPr lang="en-US" altLang="zh-CN" sz="3500" i="1" dirty="0" err="1" smtClean="0">
                <a:solidFill>
                  <a:schemeClr val="bg1"/>
                </a:solidFill>
                <a:latin typeface="+mn-lt"/>
                <a:ea typeface="+mn-ea"/>
                <a:cs typeface="+mn-cs"/>
              </a:rPr>
              <a:t>Nikaya</a:t>
            </a:r>
            <a:r>
              <a:rPr lang="en-US" altLang="zh-CN" sz="3500" i="1" dirty="0" smtClean="0">
                <a:solidFill>
                  <a:schemeClr val="bg1"/>
                </a:solidFill>
                <a:latin typeface="+mn-lt"/>
                <a:ea typeface="+mn-ea"/>
                <a:cs typeface="+mn-cs"/>
              </a:rPr>
              <a:t> 22</a:t>
            </a:r>
            <a:endParaRPr lang="en-US" altLang="zh-CN" sz="3500" i="1" dirty="0">
              <a:solidFill>
                <a:schemeClr val="bg1"/>
              </a:solidFill>
              <a:latin typeface="+mn-lt"/>
              <a:ea typeface="+mn-ea"/>
              <a:cs typeface="+mn-cs"/>
            </a:endParaRPr>
          </a:p>
        </p:txBody>
      </p:sp>
    </p:spTree>
    <p:extLst>
      <p:ext uri="{BB962C8B-B14F-4D97-AF65-F5344CB8AC3E}">
        <p14:creationId xmlns:p14="http://schemas.microsoft.com/office/powerpoint/2010/main" val="3266522543"/>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標題 5"/>
          <p:cNvSpPr txBox="1">
            <a:spLocks/>
          </p:cNvSpPr>
          <p:nvPr/>
        </p:nvSpPr>
        <p:spPr>
          <a:xfrm>
            <a:off x="724638" y="648929"/>
            <a:ext cx="11262852" cy="5397909"/>
          </a:xfrm>
          <a:prstGeom prst="rect">
            <a:avLst/>
          </a:prstGeom>
        </p:spPr>
        <p:txBody>
          <a:bodyPr vert="horz" lIns="91440" tIns="45720" rIns="91440" bIns="45720" rtlCol="0" anchor="ctr">
            <a:normAutofit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50000"/>
              </a:lnSpc>
            </a:pPr>
            <a:r>
              <a:rPr lang="en-US" altLang="zh-CN" sz="4000" dirty="0" smtClean="0">
                <a:solidFill>
                  <a:schemeClr val="bg1"/>
                </a:solidFill>
                <a:latin typeface="+mn-lt"/>
                <a:ea typeface="+mn-ea"/>
                <a:cs typeface="+mn-cs"/>
              </a:rPr>
              <a:t>“This </a:t>
            </a:r>
            <a:r>
              <a:rPr lang="en-US" altLang="zh-CN" sz="4000" dirty="0">
                <a:solidFill>
                  <a:schemeClr val="bg1"/>
                </a:solidFill>
                <a:latin typeface="+mn-lt"/>
                <a:ea typeface="+mn-ea"/>
                <a:cs typeface="+mn-cs"/>
              </a:rPr>
              <a:t>is the one and only way, monks, for the purification of beings, for the overcoming of sorrow and lamentation, for the extinguishing of suffering and grief, for walking on the path of truth, for the </a:t>
            </a:r>
            <a:r>
              <a:rPr lang="en-US" altLang="zh-CN" sz="4000" dirty="0" err="1">
                <a:solidFill>
                  <a:schemeClr val="bg1"/>
                </a:solidFill>
                <a:latin typeface="+mn-lt"/>
                <a:ea typeface="+mn-ea"/>
                <a:cs typeface="+mn-cs"/>
              </a:rPr>
              <a:t>realisation</a:t>
            </a:r>
            <a:r>
              <a:rPr lang="en-US" altLang="zh-CN" sz="4000" dirty="0">
                <a:solidFill>
                  <a:schemeClr val="bg1"/>
                </a:solidFill>
                <a:latin typeface="+mn-lt"/>
                <a:ea typeface="+mn-ea"/>
                <a:cs typeface="+mn-cs"/>
              </a:rPr>
              <a:t> of </a:t>
            </a:r>
            <a:r>
              <a:rPr lang="en-US" altLang="zh-CN" sz="4000" dirty="0" err="1">
                <a:solidFill>
                  <a:schemeClr val="bg1"/>
                </a:solidFill>
                <a:latin typeface="+mn-lt"/>
                <a:ea typeface="+mn-ea"/>
                <a:cs typeface="+mn-cs"/>
              </a:rPr>
              <a:t>nibbāna</a:t>
            </a:r>
            <a:r>
              <a:rPr lang="en-US" altLang="zh-CN" sz="4000" dirty="0">
                <a:solidFill>
                  <a:schemeClr val="bg1"/>
                </a:solidFill>
                <a:latin typeface="+mn-lt"/>
                <a:ea typeface="+mn-ea"/>
                <a:cs typeface="+mn-cs"/>
              </a:rPr>
              <a:t>: that is to say, the </a:t>
            </a:r>
            <a:r>
              <a:rPr lang="en-US" altLang="zh-CN" sz="4000" dirty="0" smtClean="0">
                <a:solidFill>
                  <a:schemeClr val="bg1"/>
                </a:solidFill>
                <a:latin typeface="+mn-lt"/>
                <a:ea typeface="+mn-ea"/>
                <a:cs typeface="+mn-cs"/>
              </a:rPr>
              <a:t>four foundations </a:t>
            </a:r>
            <a:r>
              <a:rPr lang="en-US" altLang="zh-CN" sz="4000" dirty="0">
                <a:solidFill>
                  <a:schemeClr val="bg1"/>
                </a:solidFill>
                <a:latin typeface="+mn-lt"/>
                <a:ea typeface="+mn-ea"/>
                <a:cs typeface="+mn-cs"/>
              </a:rPr>
              <a:t>of </a:t>
            </a:r>
            <a:r>
              <a:rPr lang="en-US" altLang="zh-CN" sz="4000" dirty="0" smtClean="0">
                <a:solidFill>
                  <a:schemeClr val="bg1"/>
                </a:solidFill>
                <a:latin typeface="+mn-lt"/>
                <a:ea typeface="+mn-ea"/>
                <a:cs typeface="+mn-cs"/>
              </a:rPr>
              <a:t>mindfulness.”</a:t>
            </a:r>
            <a:endParaRPr lang="en-US" altLang="zh-CN" sz="3500" dirty="0">
              <a:solidFill>
                <a:schemeClr val="bg1"/>
              </a:solidFill>
              <a:latin typeface="+mn-lt"/>
              <a:ea typeface="+mn-ea"/>
              <a:cs typeface="+mn-cs"/>
            </a:endParaRPr>
          </a:p>
        </p:txBody>
      </p:sp>
    </p:spTree>
    <p:extLst>
      <p:ext uri="{BB962C8B-B14F-4D97-AF65-F5344CB8AC3E}">
        <p14:creationId xmlns:p14="http://schemas.microsoft.com/office/powerpoint/2010/main" val="2125285908"/>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標題 5"/>
          <p:cNvSpPr txBox="1">
            <a:spLocks/>
          </p:cNvSpPr>
          <p:nvPr/>
        </p:nvSpPr>
        <p:spPr>
          <a:xfrm>
            <a:off x="1214285" y="1637270"/>
            <a:ext cx="11262852" cy="442583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50000"/>
              </a:lnSpc>
            </a:pPr>
            <a:r>
              <a:rPr lang="en-US" altLang="zh-CN" sz="4000" dirty="0" smtClean="0">
                <a:solidFill>
                  <a:schemeClr val="bg1"/>
                </a:solidFill>
                <a:latin typeface="+mn-lt"/>
                <a:ea typeface="+mn-ea"/>
                <a:cs typeface="+mn-cs"/>
              </a:rPr>
              <a:t>A. The observation of body </a:t>
            </a:r>
            <a:r>
              <a:rPr lang="zh-CN" altLang="en-US" sz="3600" dirty="0">
                <a:solidFill>
                  <a:schemeClr val="bg1"/>
                </a:solidFill>
                <a:latin typeface="+mn-lt"/>
                <a:ea typeface="+mn-ea"/>
                <a:cs typeface="+mn-cs"/>
              </a:rPr>
              <a:t>身念處</a:t>
            </a:r>
            <a:endParaRPr lang="en-US" altLang="zh-CN" sz="3600" dirty="0">
              <a:solidFill>
                <a:schemeClr val="bg1"/>
              </a:solidFill>
              <a:latin typeface="+mn-lt"/>
              <a:ea typeface="+mn-ea"/>
              <a:cs typeface="+mn-cs"/>
            </a:endParaRPr>
          </a:p>
          <a:p>
            <a:pPr>
              <a:lnSpc>
                <a:spcPct val="150000"/>
              </a:lnSpc>
            </a:pPr>
            <a:r>
              <a:rPr lang="en-US" altLang="zh-CN" sz="4000" dirty="0" smtClean="0">
                <a:solidFill>
                  <a:schemeClr val="bg1"/>
                </a:solidFill>
                <a:latin typeface="+mn-lt"/>
                <a:ea typeface="+mn-ea"/>
                <a:cs typeface="+mn-cs"/>
              </a:rPr>
              <a:t>B. The observation of sensations </a:t>
            </a:r>
            <a:r>
              <a:rPr lang="zh-CN" altLang="en-US" sz="3600" dirty="0">
                <a:solidFill>
                  <a:schemeClr val="bg1"/>
                </a:solidFill>
                <a:latin typeface="+mn-lt"/>
                <a:ea typeface="+mn-ea"/>
                <a:cs typeface="+mn-cs"/>
              </a:rPr>
              <a:t>受念處</a:t>
            </a:r>
            <a:endParaRPr lang="en-US" altLang="zh-CN" sz="3600" dirty="0">
              <a:solidFill>
                <a:schemeClr val="bg1"/>
              </a:solidFill>
              <a:latin typeface="+mn-lt"/>
              <a:ea typeface="+mn-ea"/>
              <a:cs typeface="+mn-cs"/>
            </a:endParaRPr>
          </a:p>
          <a:p>
            <a:pPr>
              <a:lnSpc>
                <a:spcPct val="150000"/>
              </a:lnSpc>
            </a:pPr>
            <a:r>
              <a:rPr lang="en-US" altLang="zh-CN" sz="4000" dirty="0" smtClean="0">
                <a:solidFill>
                  <a:schemeClr val="bg1"/>
                </a:solidFill>
                <a:latin typeface="+mn-lt"/>
                <a:ea typeface="+mn-ea"/>
                <a:cs typeface="+mn-cs"/>
              </a:rPr>
              <a:t>C. The observation of mind </a:t>
            </a:r>
            <a:r>
              <a:rPr lang="zh-CN" altLang="en-US" sz="3600" dirty="0">
                <a:solidFill>
                  <a:schemeClr val="bg1"/>
                </a:solidFill>
                <a:latin typeface="+mn-lt"/>
                <a:ea typeface="+mn-ea"/>
                <a:cs typeface="+mn-cs"/>
              </a:rPr>
              <a:t>心念處</a:t>
            </a:r>
            <a:endParaRPr lang="en-US" altLang="zh-CN" sz="3600" dirty="0">
              <a:solidFill>
                <a:schemeClr val="bg1"/>
              </a:solidFill>
              <a:latin typeface="+mn-lt"/>
              <a:ea typeface="+mn-ea"/>
              <a:cs typeface="+mn-cs"/>
            </a:endParaRPr>
          </a:p>
          <a:p>
            <a:pPr>
              <a:lnSpc>
                <a:spcPct val="150000"/>
              </a:lnSpc>
            </a:pPr>
            <a:r>
              <a:rPr lang="en-US" altLang="zh-CN" sz="4000" dirty="0" smtClean="0">
                <a:solidFill>
                  <a:schemeClr val="bg1"/>
                </a:solidFill>
                <a:latin typeface="+mn-lt"/>
                <a:ea typeface="+mn-ea"/>
                <a:cs typeface="+mn-cs"/>
              </a:rPr>
              <a:t>D. The observation of mental contents </a:t>
            </a:r>
            <a:r>
              <a:rPr lang="zh-CN" altLang="en-US" sz="3600" dirty="0" smtClean="0">
                <a:solidFill>
                  <a:schemeClr val="bg1"/>
                </a:solidFill>
                <a:latin typeface="+mn-lt"/>
                <a:ea typeface="+mn-ea"/>
                <a:cs typeface="+mn-cs"/>
              </a:rPr>
              <a:t>法念處</a:t>
            </a:r>
            <a:endParaRPr lang="en-US" altLang="zh-CN" sz="3600" dirty="0">
              <a:solidFill>
                <a:schemeClr val="bg1"/>
              </a:solidFill>
              <a:latin typeface="+mn-lt"/>
              <a:ea typeface="+mn-ea"/>
              <a:cs typeface="+mn-cs"/>
            </a:endParaRPr>
          </a:p>
        </p:txBody>
      </p:sp>
      <p:sp>
        <p:nvSpPr>
          <p:cNvPr id="3" name="標題 5"/>
          <p:cNvSpPr txBox="1">
            <a:spLocks/>
          </p:cNvSpPr>
          <p:nvPr/>
        </p:nvSpPr>
        <p:spPr>
          <a:xfrm>
            <a:off x="1214285" y="533070"/>
            <a:ext cx="9390228" cy="119242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lnSpc>
                <a:spcPct val="150000"/>
              </a:lnSpc>
            </a:pPr>
            <a:r>
              <a:rPr lang="en-US" altLang="zh-CN" sz="4000" b="1" u="sng" dirty="0" smtClean="0">
                <a:solidFill>
                  <a:schemeClr val="bg1"/>
                </a:solidFill>
                <a:latin typeface="+mn-lt"/>
                <a:ea typeface="+mn-ea"/>
                <a:cs typeface="+mn-cs"/>
              </a:rPr>
              <a:t>Four Foundations of Mindfulness </a:t>
            </a:r>
            <a:r>
              <a:rPr lang="zh-CN" altLang="en-US" sz="3500" b="1" u="sng" dirty="0" smtClean="0">
                <a:solidFill>
                  <a:schemeClr val="bg1"/>
                </a:solidFill>
                <a:latin typeface="+mn-lt"/>
                <a:ea typeface="+mn-ea"/>
                <a:cs typeface="+mn-cs"/>
              </a:rPr>
              <a:t>四念處</a:t>
            </a:r>
            <a:endParaRPr lang="en-US" altLang="zh-CN" sz="3500" b="1" u="sng" dirty="0">
              <a:solidFill>
                <a:schemeClr val="bg1"/>
              </a:solidFill>
              <a:latin typeface="+mn-lt"/>
              <a:ea typeface="+mn-ea"/>
              <a:cs typeface="+mn-cs"/>
            </a:endParaRPr>
          </a:p>
        </p:txBody>
      </p:sp>
    </p:spTree>
    <p:extLst>
      <p:ext uri="{BB962C8B-B14F-4D97-AF65-F5344CB8AC3E}">
        <p14:creationId xmlns:p14="http://schemas.microsoft.com/office/powerpoint/2010/main" val="274587630"/>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標題 5"/>
          <p:cNvSpPr txBox="1">
            <a:spLocks/>
          </p:cNvSpPr>
          <p:nvPr/>
        </p:nvSpPr>
        <p:spPr>
          <a:xfrm>
            <a:off x="929148" y="0"/>
            <a:ext cx="11262852" cy="138044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50000"/>
              </a:lnSpc>
            </a:pPr>
            <a:r>
              <a:rPr lang="en-US" altLang="zh-CN" sz="4000" dirty="0" smtClean="0">
                <a:solidFill>
                  <a:schemeClr val="bg1"/>
                </a:solidFill>
                <a:latin typeface="+mn-lt"/>
                <a:ea typeface="+mn-ea"/>
                <a:cs typeface="+mn-cs"/>
              </a:rPr>
              <a:t>A. </a:t>
            </a:r>
            <a:r>
              <a:rPr lang="en-US" altLang="zh-CN" sz="4000" u="sng" dirty="0" smtClean="0">
                <a:solidFill>
                  <a:schemeClr val="bg1"/>
                </a:solidFill>
                <a:latin typeface="+mn-lt"/>
                <a:ea typeface="+mn-ea"/>
                <a:cs typeface="+mn-cs"/>
              </a:rPr>
              <a:t>The observation of body</a:t>
            </a:r>
          </a:p>
        </p:txBody>
      </p:sp>
      <p:sp>
        <p:nvSpPr>
          <p:cNvPr id="5" name="標題 5"/>
          <p:cNvSpPr txBox="1">
            <a:spLocks/>
          </p:cNvSpPr>
          <p:nvPr/>
        </p:nvSpPr>
        <p:spPr>
          <a:xfrm>
            <a:off x="1639038" y="1215268"/>
            <a:ext cx="11262852" cy="5397909"/>
          </a:xfrm>
          <a:prstGeom prst="rect">
            <a:avLst/>
          </a:prstGeom>
        </p:spPr>
        <p:txBody>
          <a:bodyPr vert="horz" lIns="91440" tIns="45720" rIns="91440" bIns="45720" rtlCol="0" anchor="ctr">
            <a:normAutofit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50000"/>
              </a:lnSpc>
            </a:pPr>
            <a:r>
              <a:rPr lang="en-US" altLang="zh-CN" sz="4000" dirty="0">
                <a:solidFill>
                  <a:schemeClr val="bg1"/>
                </a:solidFill>
                <a:latin typeface="+mn-lt"/>
                <a:ea typeface="+mn-ea"/>
                <a:cs typeface="+mn-cs"/>
              </a:rPr>
              <a:t>a</a:t>
            </a:r>
            <a:r>
              <a:rPr lang="en-US" altLang="zh-CN" sz="4000" dirty="0" smtClean="0">
                <a:solidFill>
                  <a:schemeClr val="bg1"/>
                </a:solidFill>
                <a:latin typeface="+mn-lt"/>
                <a:ea typeface="+mn-ea"/>
                <a:cs typeface="+mn-cs"/>
              </a:rPr>
              <a:t>. On breathing</a:t>
            </a:r>
          </a:p>
          <a:p>
            <a:pPr>
              <a:lnSpc>
                <a:spcPct val="150000"/>
              </a:lnSpc>
            </a:pPr>
            <a:r>
              <a:rPr lang="en-US" altLang="zh-CN" sz="4000" dirty="0">
                <a:solidFill>
                  <a:schemeClr val="bg1"/>
                </a:solidFill>
                <a:latin typeface="+mn-lt"/>
                <a:ea typeface="+mn-ea"/>
                <a:cs typeface="+mn-cs"/>
              </a:rPr>
              <a:t>b</a:t>
            </a:r>
            <a:r>
              <a:rPr lang="en-US" altLang="zh-CN" sz="4000" dirty="0" smtClean="0">
                <a:solidFill>
                  <a:schemeClr val="bg1"/>
                </a:solidFill>
                <a:latin typeface="+mn-lt"/>
                <a:ea typeface="+mn-ea"/>
                <a:cs typeface="+mn-cs"/>
              </a:rPr>
              <a:t>. On four postures</a:t>
            </a:r>
          </a:p>
          <a:p>
            <a:pPr>
              <a:lnSpc>
                <a:spcPct val="150000"/>
              </a:lnSpc>
            </a:pPr>
            <a:r>
              <a:rPr lang="en-US" altLang="zh-CN" sz="4000" dirty="0">
                <a:solidFill>
                  <a:schemeClr val="bg1"/>
                </a:solidFill>
                <a:latin typeface="+mn-lt"/>
                <a:ea typeface="+mn-ea"/>
                <a:cs typeface="+mn-cs"/>
              </a:rPr>
              <a:t>c</a:t>
            </a:r>
            <a:r>
              <a:rPr lang="en-US" altLang="zh-CN" sz="4000" dirty="0" smtClean="0">
                <a:solidFill>
                  <a:schemeClr val="bg1"/>
                </a:solidFill>
                <a:latin typeface="+mn-lt"/>
                <a:ea typeface="+mn-ea"/>
                <a:cs typeface="+mn-cs"/>
              </a:rPr>
              <a:t>. On clear comprehension</a:t>
            </a:r>
          </a:p>
          <a:p>
            <a:pPr>
              <a:lnSpc>
                <a:spcPct val="150000"/>
              </a:lnSpc>
            </a:pPr>
            <a:r>
              <a:rPr lang="en-US" altLang="zh-CN" sz="4000" dirty="0">
                <a:solidFill>
                  <a:schemeClr val="bg1"/>
                </a:solidFill>
                <a:latin typeface="+mn-lt"/>
                <a:ea typeface="+mn-ea"/>
                <a:cs typeface="+mn-cs"/>
              </a:rPr>
              <a:t>d</a:t>
            </a:r>
            <a:r>
              <a:rPr lang="en-US" altLang="zh-CN" sz="4000" dirty="0" smtClean="0">
                <a:solidFill>
                  <a:schemeClr val="bg1"/>
                </a:solidFill>
                <a:latin typeface="+mn-lt"/>
                <a:ea typeface="+mn-ea"/>
                <a:cs typeface="+mn-cs"/>
              </a:rPr>
              <a:t>. On reflections on repulsiveness</a:t>
            </a:r>
          </a:p>
          <a:p>
            <a:pPr>
              <a:lnSpc>
                <a:spcPct val="150000"/>
              </a:lnSpc>
            </a:pPr>
            <a:r>
              <a:rPr lang="en-US" altLang="zh-CN" sz="4000" dirty="0" smtClean="0">
                <a:solidFill>
                  <a:schemeClr val="bg1"/>
                </a:solidFill>
                <a:latin typeface="+mn-lt"/>
                <a:ea typeface="+mn-ea"/>
                <a:cs typeface="+mn-cs"/>
              </a:rPr>
              <a:t>e. On the four elements</a:t>
            </a:r>
          </a:p>
          <a:p>
            <a:pPr>
              <a:lnSpc>
                <a:spcPct val="150000"/>
              </a:lnSpc>
            </a:pPr>
            <a:r>
              <a:rPr lang="en-US" altLang="zh-CN" sz="4000" dirty="0" smtClean="0">
                <a:solidFill>
                  <a:schemeClr val="bg1"/>
                </a:solidFill>
                <a:latin typeface="+mn-lt"/>
                <a:ea typeface="+mn-ea"/>
                <a:cs typeface="+mn-cs"/>
              </a:rPr>
              <a:t>f. On the nine charnel-ground observations</a:t>
            </a:r>
            <a:endParaRPr lang="en-US" altLang="zh-CN" sz="3500" dirty="0">
              <a:solidFill>
                <a:schemeClr val="bg1"/>
              </a:solidFill>
              <a:latin typeface="+mn-lt"/>
              <a:ea typeface="+mn-ea"/>
              <a:cs typeface="+mn-cs"/>
            </a:endParaRPr>
          </a:p>
        </p:txBody>
      </p:sp>
    </p:spTree>
    <p:extLst>
      <p:ext uri="{BB962C8B-B14F-4D97-AF65-F5344CB8AC3E}">
        <p14:creationId xmlns:p14="http://schemas.microsoft.com/office/powerpoint/2010/main" val="3502477757"/>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標題 5"/>
          <p:cNvSpPr txBox="1">
            <a:spLocks/>
          </p:cNvSpPr>
          <p:nvPr/>
        </p:nvSpPr>
        <p:spPr>
          <a:xfrm>
            <a:off x="1749158" y="1486638"/>
            <a:ext cx="11262852" cy="138044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50000"/>
              </a:lnSpc>
            </a:pPr>
            <a:r>
              <a:rPr lang="en-US" altLang="zh-CN" sz="4000" dirty="0" smtClean="0">
                <a:solidFill>
                  <a:schemeClr val="bg1"/>
                </a:solidFill>
                <a:latin typeface="+mn-lt"/>
                <a:ea typeface="+mn-ea"/>
                <a:cs typeface="+mn-cs"/>
              </a:rPr>
              <a:t>B. </a:t>
            </a:r>
            <a:r>
              <a:rPr lang="en-US" altLang="zh-CN" sz="4000" u="sng" dirty="0" smtClean="0">
                <a:solidFill>
                  <a:schemeClr val="bg1"/>
                </a:solidFill>
                <a:latin typeface="+mn-lt"/>
                <a:ea typeface="+mn-ea"/>
                <a:cs typeface="+mn-cs"/>
              </a:rPr>
              <a:t>The observation of sensations</a:t>
            </a:r>
          </a:p>
        </p:txBody>
      </p:sp>
      <p:sp>
        <p:nvSpPr>
          <p:cNvPr id="6" name="標題 5"/>
          <p:cNvSpPr txBox="1">
            <a:spLocks/>
          </p:cNvSpPr>
          <p:nvPr/>
        </p:nvSpPr>
        <p:spPr>
          <a:xfrm>
            <a:off x="1749158" y="3365141"/>
            <a:ext cx="11262852" cy="138044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50000"/>
              </a:lnSpc>
            </a:pPr>
            <a:r>
              <a:rPr lang="en-US" altLang="zh-CN" sz="4000" dirty="0" smtClean="0">
                <a:solidFill>
                  <a:schemeClr val="bg1"/>
                </a:solidFill>
                <a:latin typeface="+mn-lt"/>
                <a:ea typeface="+mn-ea"/>
                <a:cs typeface="+mn-cs"/>
              </a:rPr>
              <a:t>C. </a:t>
            </a:r>
            <a:r>
              <a:rPr lang="en-US" altLang="zh-CN" sz="4000" u="sng" dirty="0" smtClean="0">
                <a:solidFill>
                  <a:schemeClr val="bg1"/>
                </a:solidFill>
                <a:latin typeface="+mn-lt"/>
                <a:ea typeface="+mn-ea"/>
                <a:cs typeface="+mn-cs"/>
              </a:rPr>
              <a:t>The observation of mind</a:t>
            </a:r>
          </a:p>
        </p:txBody>
      </p:sp>
    </p:spTree>
    <p:extLst>
      <p:ext uri="{BB962C8B-B14F-4D97-AF65-F5344CB8AC3E}">
        <p14:creationId xmlns:p14="http://schemas.microsoft.com/office/powerpoint/2010/main" val="388520114"/>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5" name="標題 5"/>
          <p:cNvSpPr txBox="1">
            <a:spLocks/>
          </p:cNvSpPr>
          <p:nvPr/>
        </p:nvSpPr>
        <p:spPr>
          <a:xfrm>
            <a:off x="929148" y="0"/>
            <a:ext cx="11262852" cy="138044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50000"/>
              </a:lnSpc>
            </a:pPr>
            <a:r>
              <a:rPr lang="en-US" altLang="zh-CN" sz="4000" dirty="0" smtClean="0">
                <a:solidFill>
                  <a:schemeClr val="bg1"/>
                </a:solidFill>
                <a:latin typeface="+mn-lt"/>
                <a:ea typeface="+mn-ea"/>
                <a:cs typeface="+mn-cs"/>
              </a:rPr>
              <a:t>D. </a:t>
            </a:r>
            <a:r>
              <a:rPr lang="en-US" altLang="zh-CN" sz="4000" u="sng" dirty="0" smtClean="0">
                <a:solidFill>
                  <a:schemeClr val="bg1"/>
                </a:solidFill>
                <a:latin typeface="+mn-lt"/>
                <a:ea typeface="+mn-ea"/>
                <a:cs typeface="+mn-cs"/>
              </a:rPr>
              <a:t>The observation of mental contents</a:t>
            </a:r>
          </a:p>
        </p:txBody>
      </p:sp>
      <p:sp>
        <p:nvSpPr>
          <p:cNvPr id="6" name="標題 5"/>
          <p:cNvSpPr txBox="1">
            <a:spLocks/>
          </p:cNvSpPr>
          <p:nvPr/>
        </p:nvSpPr>
        <p:spPr>
          <a:xfrm>
            <a:off x="1650837" y="1073684"/>
            <a:ext cx="11262852" cy="5397909"/>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50000"/>
              </a:lnSpc>
            </a:pPr>
            <a:r>
              <a:rPr lang="en-US" altLang="zh-CN" sz="4000" dirty="0">
                <a:solidFill>
                  <a:schemeClr val="bg1"/>
                </a:solidFill>
                <a:latin typeface="+mn-lt"/>
                <a:ea typeface="+mn-ea"/>
                <a:cs typeface="+mn-cs"/>
              </a:rPr>
              <a:t>a</a:t>
            </a:r>
            <a:r>
              <a:rPr lang="en-US" altLang="zh-CN" sz="4000" dirty="0" smtClean="0">
                <a:solidFill>
                  <a:schemeClr val="bg1"/>
                </a:solidFill>
                <a:latin typeface="+mn-lt"/>
                <a:ea typeface="+mn-ea"/>
                <a:cs typeface="+mn-cs"/>
              </a:rPr>
              <a:t>. On the five hindrances</a:t>
            </a:r>
          </a:p>
          <a:p>
            <a:pPr>
              <a:lnSpc>
                <a:spcPct val="150000"/>
              </a:lnSpc>
            </a:pPr>
            <a:r>
              <a:rPr lang="en-US" altLang="zh-CN" sz="4000" dirty="0">
                <a:solidFill>
                  <a:schemeClr val="bg1"/>
                </a:solidFill>
                <a:latin typeface="+mn-lt"/>
                <a:ea typeface="+mn-ea"/>
                <a:cs typeface="+mn-cs"/>
              </a:rPr>
              <a:t>b</a:t>
            </a:r>
            <a:r>
              <a:rPr lang="en-US" altLang="zh-CN" sz="4000" dirty="0" smtClean="0">
                <a:solidFill>
                  <a:schemeClr val="bg1"/>
                </a:solidFill>
                <a:latin typeface="+mn-lt"/>
                <a:ea typeface="+mn-ea"/>
                <a:cs typeface="+mn-cs"/>
              </a:rPr>
              <a:t>. On the five aggregates</a:t>
            </a:r>
          </a:p>
          <a:p>
            <a:pPr>
              <a:lnSpc>
                <a:spcPct val="150000"/>
              </a:lnSpc>
            </a:pPr>
            <a:r>
              <a:rPr lang="en-US" altLang="zh-CN" sz="4000" dirty="0">
                <a:solidFill>
                  <a:schemeClr val="bg1"/>
                </a:solidFill>
                <a:latin typeface="+mn-lt"/>
                <a:ea typeface="+mn-ea"/>
                <a:cs typeface="+mn-cs"/>
              </a:rPr>
              <a:t>c</a:t>
            </a:r>
            <a:r>
              <a:rPr lang="en-US" altLang="zh-CN" sz="4000" dirty="0" smtClean="0">
                <a:solidFill>
                  <a:schemeClr val="bg1"/>
                </a:solidFill>
                <a:latin typeface="+mn-lt"/>
                <a:ea typeface="+mn-ea"/>
                <a:cs typeface="+mn-cs"/>
              </a:rPr>
              <a:t>. On the twelve sense spheres</a:t>
            </a:r>
          </a:p>
          <a:p>
            <a:pPr>
              <a:lnSpc>
                <a:spcPct val="150000"/>
              </a:lnSpc>
            </a:pPr>
            <a:r>
              <a:rPr lang="en-US" altLang="zh-CN" sz="4000" dirty="0">
                <a:solidFill>
                  <a:schemeClr val="bg1"/>
                </a:solidFill>
                <a:latin typeface="+mn-lt"/>
                <a:ea typeface="+mn-ea"/>
                <a:cs typeface="+mn-cs"/>
              </a:rPr>
              <a:t>d</a:t>
            </a:r>
            <a:r>
              <a:rPr lang="en-US" altLang="zh-CN" sz="4000" dirty="0" smtClean="0">
                <a:solidFill>
                  <a:schemeClr val="bg1"/>
                </a:solidFill>
                <a:latin typeface="+mn-lt"/>
                <a:ea typeface="+mn-ea"/>
                <a:cs typeface="+mn-cs"/>
              </a:rPr>
              <a:t>. On the seven factors of enlightenment</a:t>
            </a:r>
          </a:p>
          <a:p>
            <a:pPr>
              <a:lnSpc>
                <a:spcPct val="150000"/>
              </a:lnSpc>
            </a:pPr>
            <a:r>
              <a:rPr lang="en-US" altLang="zh-CN" sz="4000" dirty="0" smtClean="0">
                <a:solidFill>
                  <a:schemeClr val="bg1"/>
                </a:solidFill>
                <a:latin typeface="+mn-lt"/>
                <a:ea typeface="+mn-ea"/>
                <a:cs typeface="+mn-cs"/>
              </a:rPr>
              <a:t>e. On the four noble truths</a:t>
            </a:r>
          </a:p>
        </p:txBody>
      </p:sp>
    </p:spTree>
    <p:extLst>
      <p:ext uri="{BB962C8B-B14F-4D97-AF65-F5344CB8AC3E}">
        <p14:creationId xmlns:p14="http://schemas.microsoft.com/office/powerpoint/2010/main" val="4143374142"/>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7" name="標題 5"/>
          <p:cNvSpPr txBox="1">
            <a:spLocks/>
          </p:cNvSpPr>
          <p:nvPr/>
        </p:nvSpPr>
        <p:spPr>
          <a:xfrm>
            <a:off x="1919111" y="207170"/>
            <a:ext cx="7868356" cy="138853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lnSpc>
                <a:spcPct val="100000"/>
              </a:lnSpc>
            </a:pPr>
            <a:r>
              <a:rPr lang="en-US" altLang="zh-CN" b="1" u="sng" dirty="0">
                <a:solidFill>
                  <a:schemeClr val="bg1"/>
                </a:solidFill>
                <a:latin typeface="+mn-lt"/>
                <a:ea typeface="+mn-ea"/>
                <a:cs typeface="+mn-cs"/>
              </a:rPr>
              <a:t>The </a:t>
            </a:r>
            <a:r>
              <a:rPr lang="en-US" altLang="zh-CN" b="1" u="sng" dirty="0" smtClean="0">
                <a:solidFill>
                  <a:schemeClr val="bg1"/>
                </a:solidFill>
                <a:latin typeface="+mn-lt"/>
                <a:ea typeface="+mn-ea"/>
                <a:cs typeface="+mn-cs"/>
              </a:rPr>
              <a:t>Path</a:t>
            </a:r>
            <a:r>
              <a:rPr lang="en-US" altLang="zh-CN" b="1" u="sng" dirty="0">
                <a:solidFill>
                  <a:schemeClr val="bg1"/>
                </a:solidFill>
                <a:latin typeface="+mn-lt"/>
                <a:ea typeface="+mn-ea"/>
                <a:cs typeface="+mn-cs"/>
              </a:rPr>
              <a:t> of</a:t>
            </a:r>
            <a:r>
              <a:rPr lang="en-US" altLang="zh-CN" b="1" u="sng" dirty="0" smtClean="0">
                <a:solidFill>
                  <a:schemeClr val="bg1"/>
                </a:solidFill>
                <a:latin typeface="+mn-lt"/>
                <a:ea typeface="+mn-ea"/>
                <a:cs typeface="+mn-cs"/>
              </a:rPr>
              <a:t> Purification</a:t>
            </a:r>
            <a:endParaRPr lang="en-US" altLang="zh-CN" b="1" u="sng" dirty="0">
              <a:solidFill>
                <a:schemeClr val="bg1"/>
              </a:solidFill>
              <a:latin typeface="+mn-lt"/>
              <a:ea typeface="+mn-ea"/>
              <a:cs typeface="+mn-cs"/>
            </a:endParaRPr>
          </a:p>
        </p:txBody>
      </p:sp>
      <p:sp>
        <p:nvSpPr>
          <p:cNvPr id="6" name="標題 5"/>
          <p:cNvSpPr txBox="1">
            <a:spLocks/>
          </p:cNvSpPr>
          <p:nvPr/>
        </p:nvSpPr>
        <p:spPr>
          <a:xfrm>
            <a:off x="1742827" y="1595703"/>
            <a:ext cx="9052992" cy="445113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50000"/>
              </a:lnSpc>
            </a:pPr>
            <a:r>
              <a:rPr lang="en-US" altLang="zh-CN" sz="4000" dirty="0">
                <a:solidFill>
                  <a:schemeClr val="bg1"/>
                </a:solidFill>
                <a:latin typeface="+mn-lt"/>
                <a:ea typeface="+mn-ea"/>
                <a:cs typeface="+mn-cs"/>
              </a:rPr>
              <a:t>“The inner tangle and the outer tangle—</a:t>
            </a:r>
          </a:p>
          <a:p>
            <a:pPr>
              <a:lnSpc>
                <a:spcPct val="150000"/>
              </a:lnSpc>
            </a:pPr>
            <a:r>
              <a:rPr lang="en-US" altLang="zh-CN" sz="4000" dirty="0">
                <a:solidFill>
                  <a:schemeClr val="bg1"/>
                </a:solidFill>
                <a:latin typeface="+mn-lt"/>
                <a:ea typeface="+mn-ea"/>
                <a:cs typeface="+mn-cs"/>
              </a:rPr>
              <a:t>This generation is entangled in a tangle.</a:t>
            </a:r>
          </a:p>
          <a:p>
            <a:pPr>
              <a:lnSpc>
                <a:spcPct val="150000"/>
              </a:lnSpc>
            </a:pPr>
            <a:r>
              <a:rPr lang="en-US" altLang="zh-CN" sz="4000" dirty="0">
                <a:solidFill>
                  <a:schemeClr val="bg1"/>
                </a:solidFill>
                <a:latin typeface="+mn-lt"/>
                <a:ea typeface="+mn-ea"/>
                <a:cs typeface="+mn-cs"/>
              </a:rPr>
              <a:t>And so I ask of </a:t>
            </a:r>
            <a:r>
              <a:rPr lang="en-US" altLang="zh-CN" sz="4000" dirty="0" err="1">
                <a:solidFill>
                  <a:schemeClr val="bg1"/>
                </a:solidFill>
                <a:latin typeface="+mn-lt"/>
                <a:ea typeface="+mn-ea"/>
                <a:cs typeface="+mn-cs"/>
              </a:rPr>
              <a:t>Gotama</a:t>
            </a:r>
            <a:r>
              <a:rPr lang="en-US" altLang="zh-CN" sz="4000" dirty="0">
                <a:solidFill>
                  <a:schemeClr val="bg1"/>
                </a:solidFill>
                <a:latin typeface="+mn-lt"/>
                <a:ea typeface="+mn-ea"/>
                <a:cs typeface="+mn-cs"/>
              </a:rPr>
              <a:t> this question:</a:t>
            </a:r>
          </a:p>
          <a:p>
            <a:pPr>
              <a:lnSpc>
                <a:spcPct val="150000"/>
              </a:lnSpc>
            </a:pPr>
            <a:r>
              <a:rPr lang="en-US" altLang="zh-CN" sz="4000" dirty="0">
                <a:solidFill>
                  <a:schemeClr val="bg1"/>
                </a:solidFill>
                <a:latin typeface="+mn-lt"/>
                <a:ea typeface="+mn-ea"/>
                <a:cs typeface="+mn-cs"/>
              </a:rPr>
              <a:t>Who succeeds in disentangling this tangle?”</a:t>
            </a:r>
          </a:p>
        </p:txBody>
      </p:sp>
    </p:spTree>
    <p:extLst>
      <p:ext uri="{BB962C8B-B14F-4D97-AF65-F5344CB8AC3E}">
        <p14:creationId xmlns:p14="http://schemas.microsoft.com/office/powerpoint/2010/main" val="1357423100"/>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6" name="標題 5"/>
          <p:cNvSpPr txBox="1">
            <a:spLocks/>
          </p:cNvSpPr>
          <p:nvPr/>
        </p:nvSpPr>
        <p:spPr>
          <a:xfrm>
            <a:off x="1173972" y="1070660"/>
            <a:ext cx="10760423" cy="4858191"/>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50000"/>
              </a:lnSpc>
            </a:pPr>
            <a:r>
              <a:rPr lang="en-US" altLang="zh-CN" sz="4000" dirty="0">
                <a:solidFill>
                  <a:schemeClr val="bg1"/>
                </a:solidFill>
                <a:latin typeface="+mn-lt"/>
                <a:ea typeface="+mn-ea"/>
                <a:cs typeface="+mn-cs"/>
              </a:rPr>
              <a:t>“When a wise man, established well in virtue,</a:t>
            </a:r>
          </a:p>
          <a:p>
            <a:pPr>
              <a:lnSpc>
                <a:spcPct val="150000"/>
              </a:lnSpc>
            </a:pPr>
            <a:r>
              <a:rPr lang="en-US" altLang="zh-CN" sz="4000" dirty="0">
                <a:solidFill>
                  <a:schemeClr val="bg1"/>
                </a:solidFill>
                <a:latin typeface="+mn-lt"/>
                <a:ea typeface="+mn-ea"/>
                <a:cs typeface="+mn-cs"/>
              </a:rPr>
              <a:t>Develops consciousness and understanding,</a:t>
            </a:r>
          </a:p>
          <a:p>
            <a:pPr>
              <a:lnSpc>
                <a:spcPct val="150000"/>
              </a:lnSpc>
            </a:pPr>
            <a:r>
              <a:rPr lang="en-US" altLang="zh-CN" sz="4000" dirty="0">
                <a:solidFill>
                  <a:schemeClr val="bg1"/>
                </a:solidFill>
                <a:latin typeface="+mn-lt"/>
                <a:ea typeface="+mn-ea"/>
                <a:cs typeface="+mn-cs"/>
              </a:rPr>
              <a:t>Then as a </a:t>
            </a:r>
            <a:r>
              <a:rPr lang="en-US" altLang="zh-CN" sz="4000" dirty="0" err="1">
                <a:solidFill>
                  <a:schemeClr val="bg1"/>
                </a:solidFill>
                <a:latin typeface="+mn-lt"/>
                <a:ea typeface="+mn-ea"/>
                <a:cs typeface="+mn-cs"/>
              </a:rPr>
              <a:t>bhikkhu</a:t>
            </a:r>
            <a:r>
              <a:rPr lang="en-US" altLang="zh-CN" sz="4000" dirty="0">
                <a:solidFill>
                  <a:schemeClr val="bg1"/>
                </a:solidFill>
                <a:latin typeface="+mn-lt"/>
                <a:ea typeface="+mn-ea"/>
                <a:cs typeface="+mn-cs"/>
              </a:rPr>
              <a:t> ardent and sagacious</a:t>
            </a:r>
          </a:p>
          <a:p>
            <a:pPr>
              <a:lnSpc>
                <a:spcPct val="150000"/>
              </a:lnSpc>
            </a:pPr>
            <a:r>
              <a:rPr lang="en-US" altLang="zh-CN" sz="4000" dirty="0">
                <a:solidFill>
                  <a:schemeClr val="bg1"/>
                </a:solidFill>
                <a:latin typeface="+mn-lt"/>
                <a:ea typeface="+mn-ea"/>
                <a:cs typeface="+mn-cs"/>
              </a:rPr>
              <a:t>He succeeds in disentangling this tangle” </a:t>
            </a:r>
            <a:endParaRPr lang="en-US" altLang="zh-CN" sz="4000" dirty="0" smtClean="0">
              <a:solidFill>
                <a:schemeClr val="bg1"/>
              </a:solidFill>
              <a:latin typeface="+mn-lt"/>
              <a:ea typeface="+mn-ea"/>
              <a:cs typeface="+mn-cs"/>
            </a:endParaRPr>
          </a:p>
          <a:p>
            <a:pPr>
              <a:lnSpc>
                <a:spcPct val="150000"/>
              </a:lnSpc>
            </a:pPr>
            <a:r>
              <a:rPr lang="en-US" altLang="zh-CN" sz="4000" dirty="0">
                <a:solidFill>
                  <a:schemeClr val="bg1"/>
                </a:solidFill>
                <a:latin typeface="+mn-lt"/>
                <a:ea typeface="+mn-ea"/>
                <a:cs typeface="+mn-cs"/>
              </a:rPr>
              <a:t> </a:t>
            </a:r>
            <a:r>
              <a:rPr lang="en-US" altLang="zh-CN" sz="4000" dirty="0" smtClean="0">
                <a:solidFill>
                  <a:schemeClr val="bg1"/>
                </a:solidFill>
                <a:latin typeface="+mn-lt"/>
                <a:ea typeface="+mn-ea"/>
                <a:cs typeface="+mn-cs"/>
              </a:rPr>
              <a:t>                                                          (</a:t>
            </a:r>
            <a:r>
              <a:rPr lang="en-US" altLang="zh-CN" sz="4000" dirty="0">
                <a:solidFill>
                  <a:schemeClr val="bg1"/>
                </a:solidFill>
                <a:latin typeface="+mn-lt"/>
                <a:ea typeface="+mn-ea"/>
                <a:cs typeface="+mn-cs"/>
              </a:rPr>
              <a:t>S I 13).</a:t>
            </a:r>
          </a:p>
        </p:txBody>
      </p:sp>
    </p:spTree>
    <p:extLst>
      <p:ext uri="{BB962C8B-B14F-4D97-AF65-F5344CB8AC3E}">
        <p14:creationId xmlns:p14="http://schemas.microsoft.com/office/powerpoint/2010/main" val="3317743568"/>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標題 5"/>
          <p:cNvSpPr txBox="1">
            <a:spLocks/>
          </p:cNvSpPr>
          <p:nvPr/>
        </p:nvSpPr>
        <p:spPr>
          <a:xfrm>
            <a:off x="1362304" y="2346526"/>
            <a:ext cx="10760423" cy="400868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50000"/>
              </a:lnSpc>
            </a:pPr>
            <a:r>
              <a:rPr lang="en-US" altLang="zh-CN" sz="4000" dirty="0" smtClean="0">
                <a:solidFill>
                  <a:schemeClr val="bg1"/>
                </a:solidFill>
                <a:latin typeface="+mn-lt"/>
                <a:ea typeface="+mn-ea"/>
                <a:cs typeface="+mn-cs"/>
              </a:rPr>
              <a:t>Virtue </a:t>
            </a:r>
            <a:r>
              <a:rPr lang="en-US" altLang="zh-CN" sz="4000" dirty="0">
                <a:solidFill>
                  <a:schemeClr val="bg1"/>
                </a:solidFill>
                <a:latin typeface="+mn-lt"/>
                <a:ea typeface="+mn-ea"/>
                <a:cs typeface="+mn-cs"/>
              </a:rPr>
              <a:t>is the beginning of the dispensation. And </a:t>
            </a:r>
            <a:r>
              <a:rPr lang="en-US" altLang="zh-CN" sz="4000" dirty="0" smtClean="0">
                <a:solidFill>
                  <a:schemeClr val="bg1"/>
                </a:solidFill>
                <a:latin typeface="+mn-lt"/>
                <a:ea typeface="+mn-ea"/>
                <a:cs typeface="+mn-cs"/>
              </a:rPr>
              <a:t>that </a:t>
            </a:r>
            <a:r>
              <a:rPr lang="en-US" altLang="zh-CN" sz="4000" dirty="0">
                <a:solidFill>
                  <a:schemeClr val="bg1"/>
                </a:solidFill>
                <a:latin typeface="+mn-lt"/>
                <a:ea typeface="+mn-ea"/>
                <a:cs typeface="+mn-cs"/>
              </a:rPr>
              <a:t>is good </a:t>
            </a:r>
            <a:r>
              <a:rPr lang="en-US" altLang="zh-CN" sz="4000" dirty="0" smtClean="0">
                <a:solidFill>
                  <a:schemeClr val="bg1"/>
                </a:solidFill>
                <a:latin typeface="+mn-lt"/>
                <a:ea typeface="+mn-ea"/>
                <a:cs typeface="+mn-cs"/>
              </a:rPr>
              <a:t>because it </a:t>
            </a:r>
            <a:r>
              <a:rPr lang="en-US" altLang="zh-CN" sz="4000" dirty="0">
                <a:solidFill>
                  <a:schemeClr val="bg1"/>
                </a:solidFill>
                <a:latin typeface="+mn-lt"/>
                <a:ea typeface="+mn-ea"/>
                <a:cs typeface="+mn-cs"/>
              </a:rPr>
              <a:t>brings about the special qualities of non-remorse</a:t>
            </a:r>
            <a:r>
              <a:rPr lang="en-US" altLang="zh-CN" sz="4000" dirty="0" smtClean="0">
                <a:solidFill>
                  <a:schemeClr val="bg1"/>
                </a:solidFill>
                <a:latin typeface="+mn-lt"/>
                <a:ea typeface="+mn-ea"/>
                <a:cs typeface="+mn-cs"/>
              </a:rPr>
              <a:t>, </a:t>
            </a:r>
            <a:r>
              <a:rPr lang="en-US" altLang="zh-CN" sz="4000" dirty="0">
                <a:solidFill>
                  <a:schemeClr val="bg1"/>
                </a:solidFill>
                <a:latin typeface="+mn-lt"/>
                <a:ea typeface="+mn-ea"/>
                <a:cs typeface="+mn-cs"/>
              </a:rPr>
              <a:t>and so on</a:t>
            </a:r>
            <a:r>
              <a:rPr lang="en-US" altLang="zh-CN" sz="4000" dirty="0" smtClean="0">
                <a:solidFill>
                  <a:schemeClr val="bg1"/>
                </a:solidFill>
                <a:latin typeface="+mn-lt"/>
                <a:ea typeface="+mn-ea"/>
                <a:cs typeface="+mn-cs"/>
              </a:rPr>
              <a:t>.</a:t>
            </a:r>
          </a:p>
        </p:txBody>
      </p:sp>
      <p:sp>
        <p:nvSpPr>
          <p:cNvPr id="7" name="標題 5"/>
          <p:cNvSpPr txBox="1">
            <a:spLocks/>
          </p:cNvSpPr>
          <p:nvPr/>
        </p:nvSpPr>
        <p:spPr>
          <a:xfrm>
            <a:off x="1638556" y="484815"/>
            <a:ext cx="9064220" cy="1644693"/>
          </a:xfrm>
          <a:prstGeom prst="rect">
            <a:avLst/>
          </a:prstGeom>
          <a:ln w="25400">
            <a:solidFill>
              <a:schemeClr val="bg1"/>
            </a:solid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lnSpc>
                <a:spcPct val="100000"/>
              </a:lnSpc>
            </a:pPr>
            <a:r>
              <a:rPr lang="en-US" altLang="zh-CN" sz="4000" dirty="0" smtClean="0">
                <a:solidFill>
                  <a:schemeClr val="bg1"/>
                </a:solidFill>
                <a:latin typeface="+mn-lt"/>
                <a:ea typeface="+mn-ea"/>
                <a:cs typeface="+mn-cs"/>
              </a:rPr>
              <a:t>The Three Trainings</a:t>
            </a:r>
          </a:p>
          <a:p>
            <a:pPr algn="ctr">
              <a:lnSpc>
                <a:spcPct val="100000"/>
              </a:lnSpc>
            </a:pPr>
            <a:r>
              <a:rPr lang="en-US" altLang="zh-CN" sz="4000" dirty="0" smtClean="0">
                <a:solidFill>
                  <a:schemeClr val="bg1"/>
                </a:solidFill>
                <a:latin typeface="+mn-lt"/>
                <a:ea typeface="+mn-ea"/>
                <a:cs typeface="+mn-cs"/>
              </a:rPr>
              <a:t>—virtue, concentration, understanding</a:t>
            </a:r>
            <a:endParaRPr lang="en-US" altLang="zh-CN" sz="4000" dirty="0">
              <a:solidFill>
                <a:schemeClr val="bg1"/>
              </a:solidFill>
              <a:latin typeface="+mn-lt"/>
              <a:ea typeface="+mn-ea"/>
              <a:cs typeface="+mn-cs"/>
            </a:endParaRPr>
          </a:p>
        </p:txBody>
      </p:sp>
    </p:spTree>
    <p:extLst>
      <p:ext uri="{BB962C8B-B14F-4D97-AF65-F5344CB8AC3E}">
        <p14:creationId xmlns:p14="http://schemas.microsoft.com/office/powerpoint/2010/main" val="121538309"/>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標題 5"/>
          <p:cNvSpPr txBox="1">
            <a:spLocks/>
          </p:cNvSpPr>
          <p:nvPr/>
        </p:nvSpPr>
        <p:spPr>
          <a:xfrm>
            <a:off x="1431577" y="2305784"/>
            <a:ext cx="10760423" cy="400868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50000"/>
              </a:lnSpc>
            </a:pPr>
            <a:r>
              <a:rPr lang="en-US" altLang="zh-CN" sz="4000" dirty="0" smtClean="0">
                <a:solidFill>
                  <a:schemeClr val="bg1"/>
                </a:solidFill>
                <a:latin typeface="+mn-lt"/>
                <a:ea typeface="+mn-ea"/>
                <a:cs typeface="+mn-cs"/>
              </a:rPr>
              <a:t>Concentration </a:t>
            </a:r>
            <a:r>
              <a:rPr lang="en-US" altLang="zh-CN" sz="4000" dirty="0">
                <a:solidFill>
                  <a:schemeClr val="bg1"/>
                </a:solidFill>
                <a:latin typeface="+mn-lt"/>
                <a:ea typeface="+mn-ea"/>
                <a:cs typeface="+mn-cs"/>
              </a:rPr>
              <a:t>is the middle of the dispensation.</a:t>
            </a:r>
          </a:p>
          <a:p>
            <a:pPr>
              <a:lnSpc>
                <a:spcPct val="150000"/>
              </a:lnSpc>
            </a:pPr>
            <a:r>
              <a:rPr lang="en-US" altLang="zh-CN" sz="4000" dirty="0">
                <a:solidFill>
                  <a:schemeClr val="bg1"/>
                </a:solidFill>
                <a:latin typeface="+mn-lt"/>
                <a:ea typeface="+mn-ea"/>
                <a:cs typeface="+mn-cs"/>
              </a:rPr>
              <a:t>And that is good because it brings about the special qualities of supernormal power,</a:t>
            </a:r>
          </a:p>
          <a:p>
            <a:pPr>
              <a:lnSpc>
                <a:spcPct val="150000"/>
              </a:lnSpc>
            </a:pPr>
            <a:r>
              <a:rPr lang="en-US" altLang="zh-CN" sz="4000" dirty="0">
                <a:solidFill>
                  <a:schemeClr val="bg1"/>
                </a:solidFill>
                <a:latin typeface="+mn-lt"/>
                <a:ea typeface="+mn-ea"/>
                <a:cs typeface="+mn-cs"/>
              </a:rPr>
              <a:t>and so on.</a:t>
            </a:r>
          </a:p>
        </p:txBody>
      </p:sp>
      <p:sp>
        <p:nvSpPr>
          <p:cNvPr id="7" name="標題 5"/>
          <p:cNvSpPr txBox="1">
            <a:spLocks/>
          </p:cNvSpPr>
          <p:nvPr/>
        </p:nvSpPr>
        <p:spPr>
          <a:xfrm>
            <a:off x="1626199" y="305642"/>
            <a:ext cx="9064220" cy="1644693"/>
          </a:xfrm>
          <a:prstGeom prst="rect">
            <a:avLst/>
          </a:prstGeom>
          <a:ln w="25400">
            <a:solidFill>
              <a:schemeClr val="bg1"/>
            </a:solid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lnSpc>
                <a:spcPct val="100000"/>
              </a:lnSpc>
            </a:pPr>
            <a:r>
              <a:rPr lang="en-US" altLang="zh-CN" sz="4000" dirty="0" smtClean="0">
                <a:solidFill>
                  <a:schemeClr val="bg1"/>
                </a:solidFill>
                <a:latin typeface="+mn-lt"/>
                <a:ea typeface="+mn-ea"/>
                <a:cs typeface="+mn-cs"/>
              </a:rPr>
              <a:t>The Three Trainings</a:t>
            </a:r>
          </a:p>
          <a:p>
            <a:pPr algn="ctr">
              <a:lnSpc>
                <a:spcPct val="100000"/>
              </a:lnSpc>
            </a:pPr>
            <a:r>
              <a:rPr lang="en-US" altLang="zh-CN" sz="4000" dirty="0" smtClean="0">
                <a:solidFill>
                  <a:schemeClr val="bg1"/>
                </a:solidFill>
                <a:latin typeface="+mn-lt"/>
                <a:ea typeface="+mn-ea"/>
                <a:cs typeface="+mn-cs"/>
              </a:rPr>
              <a:t>—virtue, concentration, understanding</a:t>
            </a:r>
            <a:endParaRPr lang="en-US" altLang="zh-CN" sz="4000" dirty="0">
              <a:solidFill>
                <a:schemeClr val="bg1"/>
              </a:solidFill>
              <a:latin typeface="+mn-lt"/>
              <a:ea typeface="+mn-ea"/>
              <a:cs typeface="+mn-cs"/>
            </a:endParaRPr>
          </a:p>
        </p:txBody>
      </p:sp>
    </p:spTree>
    <p:extLst>
      <p:ext uri="{BB962C8B-B14F-4D97-AF65-F5344CB8AC3E}">
        <p14:creationId xmlns:p14="http://schemas.microsoft.com/office/powerpoint/2010/main" val="2186437829"/>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標題 5"/>
          <p:cNvSpPr txBox="1">
            <a:spLocks/>
          </p:cNvSpPr>
          <p:nvPr/>
        </p:nvSpPr>
        <p:spPr>
          <a:xfrm>
            <a:off x="1204040" y="2204842"/>
            <a:ext cx="10760423" cy="400868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50000"/>
              </a:lnSpc>
            </a:pPr>
            <a:r>
              <a:rPr lang="en-US" altLang="zh-CN" sz="4000" dirty="0">
                <a:solidFill>
                  <a:schemeClr val="bg1"/>
                </a:solidFill>
                <a:latin typeface="+mn-lt"/>
                <a:ea typeface="+mn-ea"/>
                <a:cs typeface="+mn-cs"/>
              </a:rPr>
              <a:t>Its goodness in the end is shown by understanding. And that is good because it brings about equipoise with respect </a:t>
            </a:r>
            <a:r>
              <a:rPr lang="en-US" altLang="zh-CN" sz="4000" dirty="0" smtClean="0">
                <a:solidFill>
                  <a:schemeClr val="bg1"/>
                </a:solidFill>
                <a:latin typeface="+mn-lt"/>
                <a:ea typeface="+mn-ea"/>
                <a:cs typeface="+mn-cs"/>
              </a:rPr>
              <a:t>to the </a:t>
            </a:r>
            <a:r>
              <a:rPr lang="en-US" altLang="zh-CN" sz="4000" dirty="0">
                <a:solidFill>
                  <a:schemeClr val="bg1"/>
                </a:solidFill>
                <a:latin typeface="+mn-lt"/>
                <a:ea typeface="+mn-ea"/>
                <a:cs typeface="+mn-cs"/>
              </a:rPr>
              <a:t>desired and the undesired. </a:t>
            </a:r>
            <a:r>
              <a:rPr lang="en-US" altLang="zh-CN" sz="4000" dirty="0" smtClean="0">
                <a:solidFill>
                  <a:schemeClr val="bg1"/>
                </a:solidFill>
                <a:latin typeface="+mn-lt"/>
                <a:ea typeface="+mn-ea"/>
                <a:cs typeface="+mn-cs"/>
              </a:rPr>
              <a:t> </a:t>
            </a:r>
            <a:endParaRPr lang="en-US" altLang="zh-CN" sz="4000" dirty="0">
              <a:solidFill>
                <a:schemeClr val="bg1"/>
              </a:solidFill>
              <a:latin typeface="+mn-lt"/>
              <a:ea typeface="+mn-ea"/>
              <a:cs typeface="+mn-cs"/>
            </a:endParaRPr>
          </a:p>
        </p:txBody>
      </p:sp>
      <p:sp>
        <p:nvSpPr>
          <p:cNvPr id="6" name="標題 5"/>
          <p:cNvSpPr txBox="1">
            <a:spLocks/>
          </p:cNvSpPr>
          <p:nvPr/>
        </p:nvSpPr>
        <p:spPr>
          <a:xfrm>
            <a:off x="1659338" y="560149"/>
            <a:ext cx="9064220" cy="1644693"/>
          </a:xfrm>
          <a:prstGeom prst="rect">
            <a:avLst/>
          </a:prstGeom>
          <a:ln w="25400">
            <a:solidFill>
              <a:schemeClr val="bg1"/>
            </a:solid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lnSpc>
                <a:spcPct val="100000"/>
              </a:lnSpc>
            </a:pPr>
            <a:r>
              <a:rPr lang="en-US" altLang="zh-CN" sz="4000" dirty="0" smtClean="0">
                <a:solidFill>
                  <a:schemeClr val="bg1"/>
                </a:solidFill>
                <a:latin typeface="+mn-lt"/>
                <a:ea typeface="+mn-ea"/>
                <a:cs typeface="+mn-cs"/>
              </a:rPr>
              <a:t>The Three Trainings</a:t>
            </a:r>
          </a:p>
          <a:p>
            <a:pPr algn="ctr">
              <a:lnSpc>
                <a:spcPct val="100000"/>
              </a:lnSpc>
            </a:pPr>
            <a:r>
              <a:rPr lang="en-US" altLang="zh-CN" sz="4000" dirty="0" smtClean="0">
                <a:solidFill>
                  <a:schemeClr val="bg1"/>
                </a:solidFill>
                <a:latin typeface="+mn-lt"/>
                <a:ea typeface="+mn-ea"/>
                <a:cs typeface="+mn-cs"/>
              </a:rPr>
              <a:t>—virtue, concentration, understanding</a:t>
            </a:r>
            <a:endParaRPr lang="en-US" altLang="zh-CN" sz="4000" dirty="0">
              <a:solidFill>
                <a:schemeClr val="bg1"/>
              </a:solidFill>
              <a:latin typeface="+mn-lt"/>
              <a:ea typeface="+mn-ea"/>
              <a:cs typeface="+mn-cs"/>
            </a:endParaRPr>
          </a:p>
        </p:txBody>
      </p:sp>
    </p:spTree>
    <p:extLst>
      <p:ext uri="{BB962C8B-B14F-4D97-AF65-F5344CB8AC3E}">
        <p14:creationId xmlns:p14="http://schemas.microsoft.com/office/powerpoint/2010/main" val="129923596"/>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標題 5"/>
          <p:cNvSpPr txBox="1">
            <a:spLocks/>
          </p:cNvSpPr>
          <p:nvPr/>
        </p:nvSpPr>
        <p:spPr>
          <a:xfrm>
            <a:off x="1889614" y="67360"/>
            <a:ext cx="7868356" cy="138853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lnSpc>
                <a:spcPct val="100000"/>
              </a:lnSpc>
            </a:pPr>
            <a:r>
              <a:rPr lang="en-US" altLang="zh-CN" b="1" dirty="0" smtClean="0">
                <a:solidFill>
                  <a:schemeClr val="bg1"/>
                </a:solidFill>
                <a:latin typeface="+mn-lt"/>
                <a:ea typeface="+mn-ea"/>
                <a:cs typeface="+mn-cs"/>
              </a:rPr>
              <a:t>1. </a:t>
            </a:r>
            <a:r>
              <a:rPr lang="en-US" altLang="zh-CN" b="1" u="sng" dirty="0" smtClean="0">
                <a:solidFill>
                  <a:schemeClr val="bg1"/>
                </a:solidFill>
                <a:latin typeface="+mn-lt"/>
                <a:ea typeface="+mn-ea"/>
                <a:cs typeface="+mn-cs"/>
              </a:rPr>
              <a:t>Purification of Virtue</a:t>
            </a:r>
            <a:endParaRPr lang="en-US" altLang="zh-CN" b="1" u="sng" dirty="0">
              <a:solidFill>
                <a:schemeClr val="bg1"/>
              </a:solidFill>
              <a:latin typeface="+mn-lt"/>
              <a:ea typeface="+mn-ea"/>
              <a:cs typeface="+mn-cs"/>
            </a:endParaRPr>
          </a:p>
        </p:txBody>
      </p:sp>
      <p:sp>
        <p:nvSpPr>
          <p:cNvPr id="5" name="標題 5"/>
          <p:cNvSpPr txBox="1">
            <a:spLocks/>
          </p:cNvSpPr>
          <p:nvPr/>
        </p:nvSpPr>
        <p:spPr>
          <a:xfrm>
            <a:off x="525043" y="1348383"/>
            <a:ext cx="12229362" cy="151870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pPr>
            <a:r>
              <a:rPr lang="en-US" altLang="zh-CN" sz="3600" b="1" dirty="0">
                <a:solidFill>
                  <a:schemeClr val="bg1"/>
                </a:solidFill>
                <a:latin typeface="+mn-lt"/>
                <a:ea typeface="+mn-ea"/>
                <a:cs typeface="+mn-cs"/>
              </a:rPr>
              <a:t>1) </a:t>
            </a:r>
            <a:r>
              <a:rPr lang="en-US" altLang="zh-CN" sz="3600" b="1" u="sng" dirty="0">
                <a:solidFill>
                  <a:schemeClr val="bg1"/>
                </a:solidFill>
                <a:latin typeface="+mn-lt"/>
                <a:ea typeface="+mn-ea"/>
                <a:cs typeface="+mn-cs"/>
              </a:rPr>
              <a:t>Virtue of </a:t>
            </a:r>
            <a:r>
              <a:rPr lang="en-US" altLang="zh-CN" sz="3600" b="1" u="sng" dirty="0" err="1">
                <a:solidFill>
                  <a:schemeClr val="bg1"/>
                </a:solidFill>
                <a:latin typeface="+mn-lt"/>
                <a:ea typeface="+mn-ea"/>
                <a:cs typeface="+mn-cs"/>
              </a:rPr>
              <a:t>Pátimokkha</a:t>
            </a:r>
            <a:r>
              <a:rPr lang="en-US" altLang="zh-CN" sz="3600" b="1" u="sng" dirty="0">
                <a:solidFill>
                  <a:schemeClr val="bg1"/>
                </a:solidFill>
                <a:latin typeface="+mn-lt"/>
                <a:ea typeface="+mn-ea"/>
                <a:cs typeface="+mn-cs"/>
              </a:rPr>
              <a:t> Restraint</a:t>
            </a:r>
          </a:p>
        </p:txBody>
      </p:sp>
      <p:sp>
        <p:nvSpPr>
          <p:cNvPr id="6" name="標題 5"/>
          <p:cNvSpPr txBox="1">
            <a:spLocks/>
          </p:cNvSpPr>
          <p:nvPr/>
        </p:nvSpPr>
        <p:spPr>
          <a:xfrm>
            <a:off x="358789" y="1917290"/>
            <a:ext cx="11745339" cy="494071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50000"/>
              </a:lnSpc>
            </a:pPr>
            <a:r>
              <a:rPr lang="en-US" altLang="zh-CN" sz="3200" dirty="0" smtClean="0">
                <a:solidFill>
                  <a:schemeClr val="bg1"/>
                </a:solidFill>
                <a:latin typeface="+mn-lt"/>
                <a:ea typeface="+mn-ea"/>
                <a:cs typeface="+mn-cs"/>
              </a:rPr>
              <a:t>Restrained </a:t>
            </a:r>
            <a:r>
              <a:rPr lang="en-US" altLang="zh-CN" sz="3200" dirty="0">
                <a:solidFill>
                  <a:schemeClr val="bg1"/>
                </a:solidFill>
                <a:latin typeface="+mn-lt"/>
                <a:ea typeface="+mn-ea"/>
                <a:cs typeface="+mn-cs"/>
              </a:rPr>
              <a:t>with the </a:t>
            </a:r>
            <a:r>
              <a:rPr lang="en-US" altLang="zh-CN" sz="3200" dirty="0" err="1">
                <a:solidFill>
                  <a:schemeClr val="bg1"/>
                </a:solidFill>
                <a:latin typeface="+mn-lt"/>
                <a:ea typeface="+mn-ea"/>
                <a:cs typeface="+mn-cs"/>
              </a:rPr>
              <a:t>Pátimokkha</a:t>
            </a:r>
            <a:r>
              <a:rPr lang="en-US" altLang="zh-CN" sz="3200" dirty="0">
                <a:solidFill>
                  <a:schemeClr val="bg1"/>
                </a:solidFill>
                <a:latin typeface="+mn-lt"/>
                <a:ea typeface="+mn-ea"/>
                <a:cs typeface="+mn-cs"/>
              </a:rPr>
              <a:t> restraint </a:t>
            </a:r>
            <a:r>
              <a:rPr lang="en-US" altLang="zh-CN" sz="3200" dirty="0" smtClean="0">
                <a:solidFill>
                  <a:schemeClr val="bg1"/>
                </a:solidFill>
                <a:latin typeface="+mn-lt"/>
                <a:ea typeface="+mn-ea"/>
                <a:cs typeface="+mn-cs"/>
              </a:rPr>
              <a:t>(</a:t>
            </a:r>
            <a:r>
              <a:rPr lang="en-US" altLang="zh-CN" sz="3200" dirty="0" err="1" smtClean="0">
                <a:solidFill>
                  <a:schemeClr val="bg1"/>
                </a:solidFill>
                <a:latin typeface="+mn-lt"/>
                <a:ea typeface="+mn-ea"/>
                <a:cs typeface="+mn-cs"/>
              </a:rPr>
              <a:t>Pátimokkha</a:t>
            </a:r>
            <a:r>
              <a:rPr lang="en-US" altLang="zh-CN" sz="3200" dirty="0" smtClean="0">
                <a:solidFill>
                  <a:schemeClr val="bg1"/>
                </a:solidFill>
                <a:latin typeface="+mn-lt"/>
                <a:ea typeface="+mn-ea"/>
                <a:cs typeface="+mn-cs"/>
              </a:rPr>
              <a:t>: Rule </a:t>
            </a:r>
            <a:r>
              <a:rPr lang="en-US" altLang="zh-CN" sz="3200" dirty="0">
                <a:solidFill>
                  <a:schemeClr val="bg1"/>
                </a:solidFill>
                <a:latin typeface="+mn-lt"/>
                <a:ea typeface="+mn-ea"/>
                <a:cs typeface="+mn-cs"/>
              </a:rPr>
              <a:t>of the </a:t>
            </a:r>
            <a:r>
              <a:rPr lang="en-US" altLang="zh-CN" sz="3200" dirty="0" smtClean="0">
                <a:solidFill>
                  <a:schemeClr val="bg1"/>
                </a:solidFill>
                <a:latin typeface="+mn-lt"/>
                <a:ea typeface="+mn-ea"/>
                <a:cs typeface="+mn-cs"/>
              </a:rPr>
              <a:t>Monastic Community), </a:t>
            </a:r>
            <a:r>
              <a:rPr lang="en-US" altLang="zh-CN" sz="3200" dirty="0">
                <a:solidFill>
                  <a:schemeClr val="bg1"/>
                </a:solidFill>
                <a:latin typeface="+mn-lt"/>
                <a:ea typeface="+mn-ea"/>
                <a:cs typeface="+mn-cs"/>
              </a:rPr>
              <a:t>possessed of the </a:t>
            </a:r>
            <a:r>
              <a:rPr lang="en-US" altLang="zh-CN" sz="3200" dirty="0" smtClean="0">
                <a:solidFill>
                  <a:schemeClr val="bg1"/>
                </a:solidFill>
                <a:latin typeface="+mn-lt"/>
                <a:ea typeface="+mn-ea"/>
                <a:cs typeface="+mn-cs"/>
              </a:rPr>
              <a:t>proper </a:t>
            </a:r>
            <a:r>
              <a:rPr lang="en-US" altLang="zh-CN" sz="3200" dirty="0">
                <a:solidFill>
                  <a:schemeClr val="bg1"/>
                </a:solidFill>
                <a:latin typeface="+mn-lt"/>
                <a:ea typeface="+mn-ea"/>
                <a:cs typeface="+mn-cs"/>
              </a:rPr>
              <a:t>conduct </a:t>
            </a:r>
            <a:r>
              <a:rPr lang="en-US" altLang="zh-CN" sz="3200" dirty="0" smtClean="0">
                <a:solidFill>
                  <a:schemeClr val="bg1"/>
                </a:solidFill>
                <a:latin typeface="+mn-lt"/>
                <a:ea typeface="+mn-ea"/>
                <a:cs typeface="+mn-cs"/>
              </a:rPr>
              <a:t>and resort</a:t>
            </a:r>
            <a:r>
              <a:rPr lang="en-US" altLang="zh-CN" sz="3200" dirty="0">
                <a:solidFill>
                  <a:schemeClr val="bg1"/>
                </a:solidFill>
                <a:latin typeface="+mn-lt"/>
                <a:ea typeface="+mn-ea"/>
                <a:cs typeface="+mn-cs"/>
              </a:rPr>
              <a:t>, and seeing fear in the slightest fault, he trains himself by undertaking </a:t>
            </a:r>
            <a:r>
              <a:rPr lang="en-US" altLang="zh-CN" sz="3200" dirty="0" smtClean="0">
                <a:solidFill>
                  <a:schemeClr val="bg1"/>
                </a:solidFill>
                <a:latin typeface="+mn-lt"/>
                <a:ea typeface="+mn-ea"/>
                <a:cs typeface="+mn-cs"/>
              </a:rPr>
              <a:t>the precepts </a:t>
            </a:r>
            <a:r>
              <a:rPr lang="en-US" altLang="zh-CN" sz="3200" dirty="0">
                <a:solidFill>
                  <a:schemeClr val="bg1"/>
                </a:solidFill>
                <a:latin typeface="+mn-lt"/>
                <a:ea typeface="+mn-ea"/>
                <a:cs typeface="+mn-cs"/>
              </a:rPr>
              <a:t>of </a:t>
            </a:r>
            <a:r>
              <a:rPr lang="en-US" altLang="zh-CN" sz="3200" dirty="0" smtClean="0">
                <a:solidFill>
                  <a:schemeClr val="bg1"/>
                </a:solidFill>
                <a:latin typeface="+mn-lt"/>
                <a:ea typeface="+mn-ea"/>
                <a:cs typeface="+mn-cs"/>
              </a:rPr>
              <a:t>training.</a:t>
            </a:r>
            <a:endParaRPr lang="en-US" altLang="zh-CN" sz="3200" dirty="0">
              <a:solidFill>
                <a:schemeClr val="bg1"/>
              </a:solidFill>
              <a:latin typeface="+mn-lt"/>
              <a:ea typeface="+mn-ea"/>
              <a:cs typeface="+mn-cs"/>
            </a:endParaRPr>
          </a:p>
        </p:txBody>
      </p:sp>
    </p:spTree>
    <p:extLst>
      <p:ext uri="{BB962C8B-B14F-4D97-AF65-F5344CB8AC3E}">
        <p14:creationId xmlns:p14="http://schemas.microsoft.com/office/powerpoint/2010/main" val="330074881"/>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標題 5"/>
          <p:cNvSpPr txBox="1">
            <a:spLocks/>
          </p:cNvSpPr>
          <p:nvPr/>
        </p:nvSpPr>
        <p:spPr>
          <a:xfrm>
            <a:off x="560439" y="328599"/>
            <a:ext cx="12229362" cy="151870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pPr>
            <a:r>
              <a:rPr lang="en-US" altLang="zh-CN" sz="3600" b="1" dirty="0">
                <a:solidFill>
                  <a:schemeClr val="bg1"/>
                </a:solidFill>
                <a:latin typeface="+mn-lt"/>
                <a:ea typeface="+mn-ea"/>
                <a:cs typeface="+mn-cs"/>
              </a:rPr>
              <a:t>2) </a:t>
            </a:r>
            <a:r>
              <a:rPr lang="en-US" altLang="zh-CN" sz="3600" b="1" u="sng" dirty="0">
                <a:solidFill>
                  <a:schemeClr val="bg1"/>
                </a:solidFill>
                <a:latin typeface="+mn-lt"/>
                <a:ea typeface="+mn-ea"/>
                <a:cs typeface="+mn-cs"/>
              </a:rPr>
              <a:t>virtue of restraint of the sense faculties</a:t>
            </a:r>
          </a:p>
        </p:txBody>
      </p:sp>
      <p:sp>
        <p:nvSpPr>
          <p:cNvPr id="5" name="標題 5"/>
          <p:cNvSpPr txBox="1">
            <a:spLocks/>
          </p:cNvSpPr>
          <p:nvPr/>
        </p:nvSpPr>
        <p:spPr>
          <a:xfrm>
            <a:off x="489910" y="1242771"/>
            <a:ext cx="11745339" cy="516488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50000"/>
              </a:lnSpc>
            </a:pPr>
            <a:r>
              <a:rPr lang="en-US" altLang="zh-CN" sz="3200" dirty="0">
                <a:solidFill>
                  <a:schemeClr val="bg1"/>
                </a:solidFill>
                <a:latin typeface="+mn-lt"/>
                <a:ea typeface="+mn-ea"/>
                <a:cs typeface="+mn-cs"/>
              </a:rPr>
              <a:t>On seeing a visible object with the eye, </a:t>
            </a:r>
            <a:r>
              <a:rPr lang="en-US" altLang="zh-CN" sz="3200" dirty="0" smtClean="0">
                <a:solidFill>
                  <a:schemeClr val="bg1"/>
                </a:solidFill>
                <a:latin typeface="+mn-lt"/>
                <a:ea typeface="+mn-ea"/>
                <a:cs typeface="+mn-cs"/>
              </a:rPr>
              <a:t>he apprehends </a:t>
            </a:r>
            <a:r>
              <a:rPr lang="en-US" altLang="zh-CN" sz="3200" dirty="0">
                <a:solidFill>
                  <a:schemeClr val="bg1"/>
                </a:solidFill>
                <a:latin typeface="+mn-lt"/>
                <a:ea typeface="+mn-ea"/>
                <a:cs typeface="+mn-cs"/>
              </a:rPr>
              <a:t>neither the signs nor the particulars through which, if he left the </a:t>
            </a:r>
            <a:r>
              <a:rPr lang="en-US" altLang="zh-CN" sz="3200" dirty="0" smtClean="0">
                <a:solidFill>
                  <a:schemeClr val="bg1"/>
                </a:solidFill>
                <a:latin typeface="+mn-lt"/>
                <a:ea typeface="+mn-ea"/>
                <a:cs typeface="+mn-cs"/>
              </a:rPr>
              <a:t>eye faculty </a:t>
            </a:r>
            <a:r>
              <a:rPr lang="en-US" altLang="zh-CN" sz="3200" dirty="0">
                <a:solidFill>
                  <a:schemeClr val="bg1"/>
                </a:solidFill>
                <a:latin typeface="+mn-lt"/>
                <a:ea typeface="+mn-ea"/>
                <a:cs typeface="+mn-cs"/>
              </a:rPr>
              <a:t>unguarded, evil and unprofitable states of covetousness and grief </a:t>
            </a:r>
            <a:r>
              <a:rPr lang="en-US" altLang="zh-CN" sz="3200" dirty="0" smtClean="0">
                <a:solidFill>
                  <a:schemeClr val="bg1"/>
                </a:solidFill>
                <a:latin typeface="+mn-lt"/>
                <a:ea typeface="+mn-ea"/>
                <a:cs typeface="+mn-cs"/>
              </a:rPr>
              <a:t>might invade </a:t>
            </a:r>
            <a:r>
              <a:rPr lang="en-US" altLang="zh-CN" sz="3200" dirty="0">
                <a:solidFill>
                  <a:schemeClr val="bg1"/>
                </a:solidFill>
                <a:latin typeface="+mn-lt"/>
                <a:ea typeface="+mn-ea"/>
                <a:cs typeface="+mn-cs"/>
              </a:rPr>
              <a:t>him; he enters upon the way of its restraint, he guards the eye faculty</a:t>
            </a:r>
            <a:r>
              <a:rPr lang="en-US" altLang="zh-CN" sz="3200" dirty="0" smtClean="0">
                <a:solidFill>
                  <a:schemeClr val="bg1"/>
                </a:solidFill>
                <a:latin typeface="+mn-lt"/>
                <a:ea typeface="+mn-ea"/>
                <a:cs typeface="+mn-cs"/>
              </a:rPr>
              <a:t>, undertakes </a:t>
            </a:r>
            <a:r>
              <a:rPr lang="en-US" altLang="zh-CN" sz="3200" dirty="0">
                <a:solidFill>
                  <a:schemeClr val="bg1"/>
                </a:solidFill>
                <a:latin typeface="+mn-lt"/>
                <a:ea typeface="+mn-ea"/>
                <a:cs typeface="+mn-cs"/>
              </a:rPr>
              <a:t>the restraint of the eye faculty. </a:t>
            </a:r>
          </a:p>
        </p:txBody>
      </p:sp>
    </p:spTree>
    <p:extLst>
      <p:ext uri="{BB962C8B-B14F-4D97-AF65-F5344CB8AC3E}">
        <p14:creationId xmlns:p14="http://schemas.microsoft.com/office/powerpoint/2010/main" val="893343151"/>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標題 5"/>
          <p:cNvSpPr txBox="1">
            <a:spLocks/>
          </p:cNvSpPr>
          <p:nvPr/>
        </p:nvSpPr>
        <p:spPr>
          <a:xfrm>
            <a:off x="458461" y="401155"/>
            <a:ext cx="11664714" cy="6253317"/>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50000"/>
              </a:lnSpc>
            </a:pPr>
            <a:r>
              <a:rPr lang="en-US" altLang="zh-CN" sz="3200" dirty="0" smtClean="0">
                <a:solidFill>
                  <a:schemeClr val="bg1"/>
                </a:solidFill>
                <a:latin typeface="+mn-lt"/>
                <a:ea typeface="+mn-ea"/>
                <a:cs typeface="+mn-cs"/>
              </a:rPr>
              <a:t>On </a:t>
            </a:r>
            <a:r>
              <a:rPr lang="en-US" altLang="zh-CN" sz="3200" dirty="0">
                <a:solidFill>
                  <a:schemeClr val="bg1"/>
                </a:solidFill>
                <a:latin typeface="+mn-lt"/>
                <a:ea typeface="+mn-ea"/>
                <a:cs typeface="+mn-cs"/>
              </a:rPr>
              <a:t>hearing a sound with the ear … </a:t>
            </a:r>
            <a:r>
              <a:rPr lang="en-US" altLang="zh-CN" sz="3200" dirty="0" smtClean="0">
                <a:solidFill>
                  <a:schemeClr val="bg1"/>
                </a:solidFill>
                <a:latin typeface="+mn-lt"/>
                <a:ea typeface="+mn-ea"/>
                <a:cs typeface="+mn-cs"/>
              </a:rPr>
              <a:t>On smelling </a:t>
            </a:r>
            <a:r>
              <a:rPr lang="en-US" altLang="zh-CN" sz="3200" dirty="0">
                <a:solidFill>
                  <a:schemeClr val="bg1"/>
                </a:solidFill>
                <a:latin typeface="+mn-lt"/>
                <a:ea typeface="+mn-ea"/>
                <a:cs typeface="+mn-cs"/>
              </a:rPr>
              <a:t>an </a:t>
            </a:r>
            <a:r>
              <a:rPr lang="en-US" altLang="zh-CN" sz="3200" dirty="0" err="1">
                <a:solidFill>
                  <a:schemeClr val="bg1"/>
                </a:solidFill>
                <a:latin typeface="+mn-lt"/>
                <a:ea typeface="+mn-ea"/>
                <a:cs typeface="+mn-cs"/>
              </a:rPr>
              <a:t>odour</a:t>
            </a:r>
            <a:r>
              <a:rPr lang="en-US" altLang="zh-CN" sz="3200" dirty="0">
                <a:solidFill>
                  <a:schemeClr val="bg1"/>
                </a:solidFill>
                <a:latin typeface="+mn-lt"/>
                <a:ea typeface="+mn-ea"/>
                <a:cs typeface="+mn-cs"/>
              </a:rPr>
              <a:t> with the nose … On tasting a </a:t>
            </a:r>
            <a:r>
              <a:rPr lang="en-US" altLang="zh-CN" sz="3200" dirty="0" err="1">
                <a:solidFill>
                  <a:schemeClr val="bg1"/>
                </a:solidFill>
                <a:latin typeface="+mn-lt"/>
                <a:ea typeface="+mn-ea"/>
                <a:cs typeface="+mn-cs"/>
              </a:rPr>
              <a:t>flavour</a:t>
            </a:r>
            <a:r>
              <a:rPr lang="en-US" altLang="zh-CN" sz="3200" dirty="0">
                <a:solidFill>
                  <a:schemeClr val="bg1"/>
                </a:solidFill>
                <a:latin typeface="+mn-lt"/>
                <a:ea typeface="+mn-ea"/>
                <a:cs typeface="+mn-cs"/>
              </a:rPr>
              <a:t> with the tongue … </a:t>
            </a:r>
            <a:r>
              <a:rPr lang="en-US" altLang="zh-CN" sz="3200" dirty="0" smtClean="0">
                <a:solidFill>
                  <a:schemeClr val="bg1"/>
                </a:solidFill>
                <a:latin typeface="+mn-lt"/>
                <a:ea typeface="+mn-ea"/>
                <a:cs typeface="+mn-cs"/>
              </a:rPr>
              <a:t>On touching </a:t>
            </a:r>
            <a:r>
              <a:rPr lang="en-US" altLang="zh-CN" sz="3200" dirty="0">
                <a:solidFill>
                  <a:schemeClr val="bg1"/>
                </a:solidFill>
                <a:latin typeface="+mn-lt"/>
                <a:ea typeface="+mn-ea"/>
                <a:cs typeface="+mn-cs"/>
              </a:rPr>
              <a:t>a tangible object with the body … On cognizing a mental object with </a:t>
            </a:r>
            <a:r>
              <a:rPr lang="en-US" altLang="zh-CN" sz="3200" dirty="0" smtClean="0">
                <a:solidFill>
                  <a:schemeClr val="bg1"/>
                </a:solidFill>
                <a:latin typeface="+mn-lt"/>
                <a:ea typeface="+mn-ea"/>
                <a:cs typeface="+mn-cs"/>
              </a:rPr>
              <a:t>the mind</a:t>
            </a:r>
            <a:r>
              <a:rPr lang="en-US" altLang="zh-CN" sz="3200" dirty="0">
                <a:solidFill>
                  <a:schemeClr val="bg1"/>
                </a:solidFill>
                <a:latin typeface="+mn-lt"/>
                <a:ea typeface="+mn-ea"/>
                <a:cs typeface="+mn-cs"/>
              </a:rPr>
              <a:t>, he apprehends neither the signs nor the particulars through which, if he </a:t>
            </a:r>
            <a:r>
              <a:rPr lang="en-US" altLang="zh-CN" sz="3200" dirty="0" smtClean="0">
                <a:solidFill>
                  <a:schemeClr val="bg1"/>
                </a:solidFill>
                <a:latin typeface="+mn-lt"/>
                <a:ea typeface="+mn-ea"/>
                <a:cs typeface="+mn-cs"/>
              </a:rPr>
              <a:t>left the </a:t>
            </a:r>
            <a:r>
              <a:rPr lang="en-US" altLang="zh-CN" sz="3200" dirty="0">
                <a:solidFill>
                  <a:schemeClr val="bg1"/>
                </a:solidFill>
                <a:latin typeface="+mn-lt"/>
                <a:ea typeface="+mn-ea"/>
                <a:cs typeface="+mn-cs"/>
              </a:rPr>
              <a:t>mind faculty unguarded, evil and unprofitable states of covetousness and </a:t>
            </a:r>
            <a:r>
              <a:rPr lang="en-US" altLang="zh-CN" sz="3200" dirty="0" smtClean="0">
                <a:solidFill>
                  <a:schemeClr val="bg1"/>
                </a:solidFill>
                <a:latin typeface="+mn-lt"/>
                <a:ea typeface="+mn-ea"/>
                <a:cs typeface="+mn-cs"/>
              </a:rPr>
              <a:t>grief might </a:t>
            </a:r>
            <a:r>
              <a:rPr lang="en-US" altLang="zh-CN" sz="3200" dirty="0">
                <a:solidFill>
                  <a:schemeClr val="bg1"/>
                </a:solidFill>
                <a:latin typeface="+mn-lt"/>
                <a:ea typeface="+mn-ea"/>
                <a:cs typeface="+mn-cs"/>
              </a:rPr>
              <a:t>invade him; he enters upon the way of its restraint, he guards the </a:t>
            </a:r>
            <a:r>
              <a:rPr lang="en-US" altLang="zh-CN" sz="3200" dirty="0" smtClean="0">
                <a:solidFill>
                  <a:schemeClr val="bg1"/>
                </a:solidFill>
                <a:latin typeface="+mn-lt"/>
                <a:ea typeface="+mn-ea"/>
                <a:cs typeface="+mn-cs"/>
              </a:rPr>
              <a:t>mind faculty</a:t>
            </a:r>
            <a:r>
              <a:rPr lang="en-US" altLang="zh-CN" sz="3200" dirty="0">
                <a:solidFill>
                  <a:schemeClr val="bg1"/>
                </a:solidFill>
                <a:latin typeface="+mn-lt"/>
                <a:ea typeface="+mn-ea"/>
                <a:cs typeface="+mn-cs"/>
              </a:rPr>
              <a:t>, undertakes the restraint of the mind </a:t>
            </a:r>
            <a:r>
              <a:rPr lang="en-US" altLang="zh-CN" sz="3200" dirty="0" smtClean="0">
                <a:solidFill>
                  <a:schemeClr val="bg1"/>
                </a:solidFill>
                <a:latin typeface="+mn-lt"/>
                <a:ea typeface="+mn-ea"/>
                <a:cs typeface="+mn-cs"/>
              </a:rPr>
              <a:t>faculty</a:t>
            </a:r>
            <a:r>
              <a:rPr lang="en-US" altLang="zh-CN" sz="3200" dirty="0">
                <a:solidFill>
                  <a:schemeClr val="bg1"/>
                </a:solidFill>
                <a:latin typeface="+mn-lt"/>
                <a:ea typeface="+mn-ea"/>
                <a:cs typeface="+mn-cs"/>
              </a:rPr>
              <a:t>.</a:t>
            </a:r>
            <a:r>
              <a:rPr lang="en-US" altLang="zh-CN" sz="3200" dirty="0" smtClean="0">
                <a:solidFill>
                  <a:schemeClr val="bg1"/>
                </a:solidFill>
                <a:latin typeface="+mn-lt"/>
                <a:ea typeface="+mn-ea"/>
                <a:cs typeface="+mn-cs"/>
              </a:rPr>
              <a:t> </a:t>
            </a:r>
            <a:endParaRPr lang="en-US" altLang="zh-CN" sz="3200" dirty="0">
              <a:solidFill>
                <a:schemeClr val="bg1"/>
              </a:solidFill>
              <a:latin typeface="+mn-lt"/>
              <a:ea typeface="+mn-ea"/>
              <a:cs typeface="+mn-cs"/>
            </a:endParaRPr>
          </a:p>
        </p:txBody>
      </p:sp>
    </p:spTree>
    <p:extLst>
      <p:ext uri="{BB962C8B-B14F-4D97-AF65-F5344CB8AC3E}">
        <p14:creationId xmlns:p14="http://schemas.microsoft.com/office/powerpoint/2010/main" val="2724241354"/>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6" name="標題 5"/>
          <p:cNvSpPr txBox="1">
            <a:spLocks/>
          </p:cNvSpPr>
          <p:nvPr/>
        </p:nvSpPr>
        <p:spPr>
          <a:xfrm>
            <a:off x="630634" y="321895"/>
            <a:ext cx="10694333" cy="151870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pPr>
            <a:r>
              <a:rPr lang="en-US" altLang="zh-CN" sz="3600" b="1" dirty="0" smtClean="0">
                <a:solidFill>
                  <a:schemeClr val="bg1"/>
                </a:solidFill>
                <a:latin typeface="+mn-lt"/>
                <a:ea typeface="+mn-ea"/>
                <a:cs typeface="+mn-cs"/>
              </a:rPr>
              <a:t>3</a:t>
            </a:r>
            <a:r>
              <a:rPr lang="en-US" altLang="zh-CN" sz="3600" b="1" dirty="0">
                <a:solidFill>
                  <a:schemeClr val="bg1"/>
                </a:solidFill>
                <a:latin typeface="+mn-lt"/>
                <a:ea typeface="+mn-ea"/>
                <a:cs typeface="+mn-cs"/>
              </a:rPr>
              <a:t>) </a:t>
            </a:r>
            <a:r>
              <a:rPr lang="en-US" altLang="zh-CN" sz="3600" b="1" u="sng" dirty="0" smtClean="0">
                <a:solidFill>
                  <a:schemeClr val="bg1"/>
                </a:solidFill>
                <a:latin typeface="+mn-lt"/>
                <a:ea typeface="+mn-ea"/>
                <a:cs typeface="+mn-cs"/>
              </a:rPr>
              <a:t>Virtue of </a:t>
            </a:r>
            <a:r>
              <a:rPr lang="en-US" altLang="zh-CN" sz="3600" b="1" u="sng" dirty="0">
                <a:solidFill>
                  <a:schemeClr val="bg1"/>
                </a:solidFill>
                <a:latin typeface="+mn-lt"/>
                <a:ea typeface="+mn-ea"/>
                <a:cs typeface="+mn-cs"/>
              </a:rPr>
              <a:t>livelihood purification</a:t>
            </a:r>
          </a:p>
        </p:txBody>
      </p:sp>
      <p:sp>
        <p:nvSpPr>
          <p:cNvPr id="7" name="標題 5"/>
          <p:cNvSpPr txBox="1">
            <a:spLocks/>
          </p:cNvSpPr>
          <p:nvPr/>
        </p:nvSpPr>
        <p:spPr>
          <a:xfrm>
            <a:off x="544137" y="1951810"/>
            <a:ext cx="11139672" cy="4144297"/>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50000"/>
              </a:lnSpc>
            </a:pPr>
            <a:r>
              <a:rPr lang="en-US" altLang="zh-CN" sz="3600" dirty="0">
                <a:solidFill>
                  <a:schemeClr val="bg1"/>
                </a:solidFill>
                <a:latin typeface="+mn-lt"/>
                <a:ea typeface="+mn-ea"/>
                <a:cs typeface="+mn-cs"/>
              </a:rPr>
              <a:t>Abstinence from such wrong livelihood as entails transgression of the six </a:t>
            </a:r>
            <a:r>
              <a:rPr lang="en-US" altLang="zh-CN" sz="3600" dirty="0" smtClean="0">
                <a:solidFill>
                  <a:schemeClr val="bg1"/>
                </a:solidFill>
                <a:latin typeface="+mn-lt"/>
                <a:ea typeface="+mn-ea"/>
                <a:cs typeface="+mn-cs"/>
              </a:rPr>
              <a:t>training precepts </a:t>
            </a:r>
            <a:r>
              <a:rPr lang="en-US" altLang="zh-CN" sz="3600" dirty="0">
                <a:solidFill>
                  <a:schemeClr val="bg1"/>
                </a:solidFill>
                <a:latin typeface="+mn-lt"/>
                <a:ea typeface="+mn-ea"/>
                <a:cs typeface="+mn-cs"/>
              </a:rPr>
              <a:t>announced with respect to livelihood and entails the evil states </a:t>
            </a:r>
            <a:r>
              <a:rPr lang="en-US" altLang="zh-CN" sz="3600" dirty="0" smtClean="0">
                <a:solidFill>
                  <a:schemeClr val="bg1"/>
                </a:solidFill>
                <a:latin typeface="+mn-lt"/>
                <a:ea typeface="+mn-ea"/>
                <a:cs typeface="+mn-cs"/>
              </a:rPr>
              <a:t>beginning with </a:t>
            </a:r>
            <a:r>
              <a:rPr lang="en-US" altLang="zh-CN" sz="3600" dirty="0">
                <a:solidFill>
                  <a:schemeClr val="bg1"/>
                </a:solidFill>
                <a:latin typeface="+mn-lt"/>
                <a:ea typeface="+mn-ea"/>
                <a:cs typeface="+mn-cs"/>
              </a:rPr>
              <a:t>“Scheming, talking, hinting, belittling, pursuing gain with </a:t>
            </a:r>
            <a:r>
              <a:rPr lang="en-US" altLang="zh-CN" sz="3600" dirty="0" smtClean="0">
                <a:solidFill>
                  <a:schemeClr val="bg1"/>
                </a:solidFill>
                <a:latin typeface="+mn-lt"/>
                <a:ea typeface="+mn-ea"/>
                <a:cs typeface="+mn-cs"/>
              </a:rPr>
              <a:t>gain”.</a:t>
            </a:r>
            <a:endParaRPr lang="en-US" altLang="zh-CN" sz="3600" dirty="0">
              <a:solidFill>
                <a:schemeClr val="bg1"/>
              </a:solidFill>
              <a:latin typeface="+mn-lt"/>
              <a:ea typeface="+mn-ea"/>
              <a:cs typeface="+mn-cs"/>
            </a:endParaRPr>
          </a:p>
        </p:txBody>
      </p:sp>
    </p:spTree>
    <p:extLst>
      <p:ext uri="{BB962C8B-B14F-4D97-AF65-F5344CB8AC3E}">
        <p14:creationId xmlns:p14="http://schemas.microsoft.com/office/powerpoint/2010/main" val="3858512399"/>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5" name="標題 5"/>
          <p:cNvSpPr txBox="1">
            <a:spLocks/>
          </p:cNvSpPr>
          <p:nvPr/>
        </p:nvSpPr>
        <p:spPr>
          <a:xfrm>
            <a:off x="601736" y="920770"/>
            <a:ext cx="12229362" cy="151870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pPr>
            <a:r>
              <a:rPr lang="en-US" altLang="zh-CN" sz="3600" b="1" dirty="0">
                <a:solidFill>
                  <a:schemeClr val="bg1"/>
                </a:solidFill>
                <a:latin typeface="+mn-lt"/>
                <a:ea typeface="+mn-ea"/>
                <a:cs typeface="+mn-cs"/>
              </a:rPr>
              <a:t>4) </a:t>
            </a:r>
            <a:r>
              <a:rPr lang="en-US" altLang="zh-CN" sz="3600" b="1" u="sng" dirty="0">
                <a:solidFill>
                  <a:schemeClr val="bg1"/>
                </a:solidFill>
                <a:latin typeface="+mn-lt"/>
                <a:ea typeface="+mn-ea"/>
                <a:cs typeface="+mn-cs"/>
              </a:rPr>
              <a:t>Virtue concerning requisites</a:t>
            </a:r>
          </a:p>
        </p:txBody>
      </p:sp>
      <p:sp>
        <p:nvSpPr>
          <p:cNvPr id="6" name="標題 5"/>
          <p:cNvSpPr txBox="1">
            <a:spLocks/>
          </p:cNvSpPr>
          <p:nvPr/>
        </p:nvSpPr>
        <p:spPr>
          <a:xfrm>
            <a:off x="473246" y="1907592"/>
            <a:ext cx="11139672" cy="4144297"/>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50000"/>
              </a:lnSpc>
            </a:pPr>
            <a:r>
              <a:rPr lang="en-US" altLang="zh-CN" sz="3600" dirty="0">
                <a:solidFill>
                  <a:schemeClr val="bg1"/>
                </a:solidFill>
                <a:latin typeface="+mn-lt"/>
                <a:ea typeface="+mn-ea"/>
                <a:cs typeface="+mn-cs"/>
              </a:rPr>
              <a:t>Use of the four requisites that is purified by the reflection stated in the </a:t>
            </a:r>
            <a:r>
              <a:rPr lang="en-US" altLang="zh-CN" sz="3600" dirty="0" smtClean="0">
                <a:solidFill>
                  <a:schemeClr val="bg1"/>
                </a:solidFill>
                <a:latin typeface="+mn-lt"/>
                <a:ea typeface="+mn-ea"/>
                <a:cs typeface="+mn-cs"/>
              </a:rPr>
              <a:t>way beginning</a:t>
            </a:r>
            <a:r>
              <a:rPr lang="en-US" altLang="zh-CN" sz="3600" dirty="0">
                <a:solidFill>
                  <a:schemeClr val="bg1"/>
                </a:solidFill>
                <a:latin typeface="+mn-lt"/>
                <a:ea typeface="+mn-ea"/>
                <a:cs typeface="+mn-cs"/>
              </a:rPr>
              <a:t>, “Reflecting wisely, </a:t>
            </a:r>
            <a:r>
              <a:rPr lang="en-US" altLang="zh-CN" sz="3600" dirty="0" smtClean="0">
                <a:solidFill>
                  <a:schemeClr val="bg1"/>
                </a:solidFill>
                <a:latin typeface="+mn-lt"/>
                <a:ea typeface="+mn-ea"/>
                <a:cs typeface="+mn-cs"/>
              </a:rPr>
              <a:t>I use </a:t>
            </a:r>
            <a:r>
              <a:rPr lang="en-US" altLang="zh-CN" sz="3600" dirty="0">
                <a:solidFill>
                  <a:schemeClr val="bg1"/>
                </a:solidFill>
                <a:latin typeface="+mn-lt"/>
                <a:ea typeface="+mn-ea"/>
                <a:cs typeface="+mn-cs"/>
              </a:rPr>
              <a:t>the robe only to ward off cold”.</a:t>
            </a:r>
          </a:p>
        </p:txBody>
      </p:sp>
    </p:spTree>
    <p:extLst>
      <p:ext uri="{BB962C8B-B14F-4D97-AF65-F5344CB8AC3E}">
        <p14:creationId xmlns:p14="http://schemas.microsoft.com/office/powerpoint/2010/main" val="2721960407"/>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標題 5"/>
          <p:cNvSpPr txBox="1">
            <a:spLocks/>
          </p:cNvSpPr>
          <p:nvPr/>
        </p:nvSpPr>
        <p:spPr>
          <a:xfrm>
            <a:off x="562552" y="648730"/>
            <a:ext cx="11139672" cy="5406081"/>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50000"/>
              </a:lnSpc>
              <a:spcAft>
                <a:spcPts val="1800"/>
              </a:spcAft>
            </a:pPr>
            <a:r>
              <a:rPr lang="en-US" altLang="zh-CN" sz="4000" dirty="0" smtClean="0">
                <a:solidFill>
                  <a:schemeClr val="bg1"/>
                </a:solidFill>
                <a:latin typeface="+mn-lt"/>
                <a:ea typeface="+mn-ea"/>
                <a:cs typeface="+mn-cs"/>
              </a:rPr>
              <a:t>Reflecting wisely, </a:t>
            </a:r>
            <a:r>
              <a:rPr lang="en-US" altLang="zh-CN" sz="4000" dirty="0">
                <a:solidFill>
                  <a:schemeClr val="bg1"/>
                </a:solidFill>
                <a:latin typeface="+mn-lt"/>
                <a:ea typeface="+mn-ea"/>
                <a:cs typeface="+mn-cs"/>
              </a:rPr>
              <a:t>I use the robe:</a:t>
            </a:r>
          </a:p>
          <a:p>
            <a:pPr>
              <a:lnSpc>
                <a:spcPct val="150000"/>
              </a:lnSpc>
            </a:pPr>
            <a:r>
              <a:rPr lang="en-US" altLang="zh-CN" sz="4000" dirty="0" smtClean="0">
                <a:solidFill>
                  <a:schemeClr val="bg1"/>
                </a:solidFill>
                <a:latin typeface="+mn-lt"/>
                <a:ea typeface="+mn-ea"/>
                <a:cs typeface="+mn-cs"/>
              </a:rPr>
              <a:t>only </a:t>
            </a:r>
            <a:r>
              <a:rPr lang="en-US" altLang="zh-CN" sz="4000" dirty="0">
                <a:solidFill>
                  <a:schemeClr val="bg1"/>
                </a:solidFill>
                <a:latin typeface="+mn-lt"/>
                <a:ea typeface="+mn-ea"/>
                <a:cs typeface="+mn-cs"/>
              </a:rPr>
              <a:t>to ward off cold</a:t>
            </a:r>
            <a:r>
              <a:rPr lang="en-US" altLang="zh-CN" sz="4000" dirty="0" smtClean="0">
                <a:solidFill>
                  <a:schemeClr val="bg1"/>
                </a:solidFill>
                <a:latin typeface="+mn-lt"/>
                <a:ea typeface="+mn-ea"/>
                <a:cs typeface="+mn-cs"/>
              </a:rPr>
              <a:t>, to </a:t>
            </a:r>
            <a:r>
              <a:rPr lang="en-US" altLang="zh-CN" sz="4000" dirty="0">
                <a:solidFill>
                  <a:schemeClr val="bg1"/>
                </a:solidFill>
                <a:latin typeface="+mn-lt"/>
                <a:ea typeface="+mn-ea"/>
                <a:cs typeface="+mn-cs"/>
              </a:rPr>
              <a:t>ward off heat</a:t>
            </a:r>
            <a:r>
              <a:rPr lang="en-US" altLang="zh-CN" sz="4000" dirty="0" smtClean="0">
                <a:solidFill>
                  <a:schemeClr val="bg1"/>
                </a:solidFill>
                <a:latin typeface="+mn-lt"/>
                <a:ea typeface="+mn-ea"/>
                <a:cs typeface="+mn-cs"/>
              </a:rPr>
              <a:t>, to </a:t>
            </a:r>
            <a:r>
              <a:rPr lang="en-US" altLang="zh-CN" sz="4000" dirty="0">
                <a:solidFill>
                  <a:schemeClr val="bg1"/>
                </a:solidFill>
                <a:latin typeface="+mn-lt"/>
                <a:ea typeface="+mn-ea"/>
                <a:cs typeface="+mn-cs"/>
              </a:rPr>
              <a:t>ward off the touch of flies, mosquitoes, wind, burning and creeping things</a:t>
            </a:r>
            <a:r>
              <a:rPr lang="en-US" altLang="zh-CN" sz="4000" dirty="0" smtClean="0">
                <a:solidFill>
                  <a:schemeClr val="bg1"/>
                </a:solidFill>
                <a:latin typeface="+mn-lt"/>
                <a:ea typeface="+mn-ea"/>
                <a:cs typeface="+mn-cs"/>
              </a:rPr>
              <a:t>, only </a:t>
            </a:r>
            <a:r>
              <a:rPr lang="en-US" altLang="zh-CN" sz="4000" dirty="0">
                <a:solidFill>
                  <a:schemeClr val="bg1"/>
                </a:solidFill>
                <a:latin typeface="+mn-lt"/>
                <a:ea typeface="+mn-ea"/>
                <a:cs typeface="+mn-cs"/>
              </a:rPr>
              <a:t>for the sake of modesty.</a:t>
            </a:r>
          </a:p>
        </p:txBody>
      </p:sp>
    </p:spTree>
    <p:extLst>
      <p:ext uri="{BB962C8B-B14F-4D97-AF65-F5344CB8AC3E}">
        <p14:creationId xmlns:p14="http://schemas.microsoft.com/office/powerpoint/2010/main" val="1845270350"/>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2" name="標題 5"/>
          <p:cNvSpPr txBox="1">
            <a:spLocks/>
          </p:cNvSpPr>
          <p:nvPr/>
        </p:nvSpPr>
        <p:spPr>
          <a:xfrm>
            <a:off x="673763" y="420130"/>
            <a:ext cx="11139672" cy="608570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50000"/>
              </a:lnSpc>
              <a:spcAft>
                <a:spcPts val="1800"/>
              </a:spcAft>
            </a:pPr>
            <a:r>
              <a:rPr lang="en-US" altLang="zh-CN" sz="4000" dirty="0" smtClean="0">
                <a:solidFill>
                  <a:schemeClr val="bg1"/>
                </a:solidFill>
                <a:latin typeface="+mn-lt"/>
                <a:ea typeface="+mn-ea"/>
                <a:cs typeface="+mn-cs"/>
              </a:rPr>
              <a:t>Reflecting wisely, </a:t>
            </a:r>
            <a:r>
              <a:rPr lang="en-US" altLang="zh-CN" sz="4000" dirty="0">
                <a:solidFill>
                  <a:schemeClr val="bg1"/>
                </a:solidFill>
                <a:latin typeface="+mn-lt"/>
                <a:ea typeface="+mn-ea"/>
                <a:cs typeface="+mn-cs"/>
              </a:rPr>
              <a:t>I use </a:t>
            </a:r>
            <a:r>
              <a:rPr lang="en-US" altLang="zh-CN" sz="4000" dirty="0" err="1">
                <a:solidFill>
                  <a:schemeClr val="bg1"/>
                </a:solidFill>
                <a:latin typeface="+mn-lt"/>
                <a:ea typeface="+mn-ea"/>
                <a:cs typeface="+mn-cs"/>
              </a:rPr>
              <a:t>almsfood</a:t>
            </a:r>
            <a:r>
              <a:rPr lang="en-US" altLang="zh-CN" sz="4000" dirty="0" smtClean="0">
                <a:solidFill>
                  <a:schemeClr val="bg1"/>
                </a:solidFill>
                <a:latin typeface="+mn-lt"/>
                <a:ea typeface="+mn-ea"/>
                <a:cs typeface="+mn-cs"/>
              </a:rPr>
              <a:t>:</a:t>
            </a:r>
            <a:endParaRPr lang="en-US" altLang="zh-CN" sz="4000" dirty="0">
              <a:solidFill>
                <a:schemeClr val="bg1"/>
              </a:solidFill>
              <a:latin typeface="+mn-lt"/>
              <a:ea typeface="+mn-ea"/>
              <a:cs typeface="+mn-cs"/>
            </a:endParaRPr>
          </a:p>
          <a:p>
            <a:pPr>
              <a:lnSpc>
                <a:spcPct val="120000"/>
              </a:lnSpc>
            </a:pPr>
            <a:r>
              <a:rPr lang="en-US" altLang="zh-CN" sz="4000" dirty="0">
                <a:solidFill>
                  <a:schemeClr val="bg1"/>
                </a:solidFill>
                <a:latin typeface="+mn-lt"/>
                <a:ea typeface="+mn-ea"/>
                <a:cs typeface="+mn-cs"/>
              </a:rPr>
              <a:t>not for fun, not for pleasure, not for fattening, not for beautification</a:t>
            </a:r>
            <a:r>
              <a:rPr lang="en-US" altLang="zh-CN" sz="4000" dirty="0" smtClean="0">
                <a:solidFill>
                  <a:schemeClr val="bg1"/>
                </a:solidFill>
                <a:latin typeface="+mn-lt"/>
                <a:ea typeface="+mn-ea"/>
                <a:cs typeface="+mn-cs"/>
              </a:rPr>
              <a:t>, only </a:t>
            </a:r>
            <a:r>
              <a:rPr lang="en-US" altLang="zh-CN" sz="4000" dirty="0">
                <a:solidFill>
                  <a:schemeClr val="bg1"/>
                </a:solidFill>
                <a:latin typeface="+mn-lt"/>
                <a:ea typeface="+mn-ea"/>
                <a:cs typeface="+mn-cs"/>
              </a:rPr>
              <a:t>for the maintenance and nourishment of this </a:t>
            </a:r>
            <a:r>
              <a:rPr lang="en-US" altLang="zh-CN" sz="4000" dirty="0" smtClean="0">
                <a:solidFill>
                  <a:schemeClr val="bg1"/>
                </a:solidFill>
                <a:latin typeface="+mn-lt"/>
                <a:ea typeface="+mn-ea"/>
                <a:cs typeface="+mn-cs"/>
              </a:rPr>
              <a:t>body, for </a:t>
            </a:r>
            <a:r>
              <a:rPr lang="en-US" altLang="zh-CN" sz="4000" dirty="0">
                <a:solidFill>
                  <a:schemeClr val="bg1"/>
                </a:solidFill>
                <a:latin typeface="+mn-lt"/>
                <a:ea typeface="+mn-ea"/>
                <a:cs typeface="+mn-cs"/>
              </a:rPr>
              <a:t>keeping it healthy, for helping with the Holy Life</a:t>
            </a:r>
            <a:r>
              <a:rPr lang="en-US" altLang="zh-CN" sz="4000" dirty="0" smtClean="0">
                <a:solidFill>
                  <a:schemeClr val="bg1"/>
                </a:solidFill>
                <a:latin typeface="+mn-lt"/>
                <a:ea typeface="+mn-ea"/>
                <a:cs typeface="+mn-cs"/>
              </a:rPr>
              <a:t>; thinking </a:t>
            </a:r>
            <a:r>
              <a:rPr lang="en-US" altLang="zh-CN" sz="4000" dirty="0">
                <a:solidFill>
                  <a:schemeClr val="bg1"/>
                </a:solidFill>
                <a:latin typeface="+mn-lt"/>
                <a:ea typeface="+mn-ea"/>
                <a:cs typeface="+mn-cs"/>
              </a:rPr>
              <a:t>thus, ‘I will allay hunger without overeating, so that I may continue to live blamelessly and at ease.’</a:t>
            </a:r>
          </a:p>
        </p:txBody>
      </p:sp>
    </p:spTree>
    <p:extLst>
      <p:ext uri="{BB962C8B-B14F-4D97-AF65-F5344CB8AC3E}">
        <p14:creationId xmlns:p14="http://schemas.microsoft.com/office/powerpoint/2010/main" val="3128304081"/>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標題 5"/>
          <p:cNvSpPr txBox="1">
            <a:spLocks/>
          </p:cNvSpPr>
          <p:nvPr/>
        </p:nvSpPr>
        <p:spPr>
          <a:xfrm>
            <a:off x="673763" y="420130"/>
            <a:ext cx="11139672" cy="608570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50000"/>
              </a:lnSpc>
              <a:spcAft>
                <a:spcPts val="2400"/>
              </a:spcAft>
            </a:pPr>
            <a:r>
              <a:rPr lang="en-US" altLang="zh-CN" sz="4000" dirty="0" smtClean="0">
                <a:solidFill>
                  <a:schemeClr val="bg1"/>
                </a:solidFill>
                <a:latin typeface="+mn-lt"/>
                <a:ea typeface="+mn-ea"/>
                <a:cs typeface="+mn-cs"/>
              </a:rPr>
              <a:t>Reflecting wisely, </a:t>
            </a:r>
            <a:r>
              <a:rPr lang="en-US" altLang="zh-CN" sz="4000" dirty="0">
                <a:solidFill>
                  <a:schemeClr val="bg1"/>
                </a:solidFill>
                <a:latin typeface="+mn-lt"/>
                <a:ea typeface="+mn-ea"/>
                <a:cs typeface="+mn-cs"/>
              </a:rPr>
              <a:t>I use </a:t>
            </a:r>
            <a:r>
              <a:rPr lang="en-US" altLang="zh-CN" sz="4000" dirty="0" smtClean="0">
                <a:solidFill>
                  <a:schemeClr val="bg1"/>
                </a:solidFill>
                <a:latin typeface="+mn-lt"/>
                <a:ea typeface="+mn-ea"/>
                <a:cs typeface="+mn-cs"/>
              </a:rPr>
              <a:t>the </a:t>
            </a:r>
            <a:r>
              <a:rPr lang="en-US" altLang="zh-CN" sz="4000" dirty="0">
                <a:solidFill>
                  <a:schemeClr val="bg1"/>
                </a:solidFill>
                <a:latin typeface="+mn-lt"/>
                <a:ea typeface="+mn-ea"/>
                <a:cs typeface="+mn-cs"/>
              </a:rPr>
              <a:t>supports for the sick and medicinal </a:t>
            </a:r>
            <a:r>
              <a:rPr lang="en-US" altLang="zh-CN" sz="4000" dirty="0" smtClean="0">
                <a:solidFill>
                  <a:schemeClr val="bg1"/>
                </a:solidFill>
                <a:latin typeface="+mn-lt"/>
                <a:ea typeface="+mn-ea"/>
                <a:cs typeface="+mn-cs"/>
              </a:rPr>
              <a:t>requisites:</a:t>
            </a:r>
            <a:endParaRPr lang="en-US" altLang="zh-CN" sz="4000" dirty="0">
              <a:solidFill>
                <a:schemeClr val="bg1"/>
              </a:solidFill>
              <a:latin typeface="+mn-lt"/>
              <a:ea typeface="+mn-ea"/>
              <a:cs typeface="+mn-cs"/>
            </a:endParaRPr>
          </a:p>
          <a:p>
            <a:pPr>
              <a:lnSpc>
                <a:spcPct val="140000"/>
              </a:lnSpc>
            </a:pPr>
            <a:r>
              <a:rPr lang="en-US" altLang="zh-CN" sz="4000" dirty="0">
                <a:solidFill>
                  <a:schemeClr val="bg1"/>
                </a:solidFill>
                <a:latin typeface="+mn-lt"/>
                <a:ea typeface="+mn-ea"/>
                <a:cs typeface="+mn-cs"/>
              </a:rPr>
              <a:t>only to ward off painful feelings that have arisen,</a:t>
            </a:r>
          </a:p>
          <a:p>
            <a:pPr>
              <a:lnSpc>
                <a:spcPct val="140000"/>
              </a:lnSpc>
            </a:pPr>
            <a:r>
              <a:rPr lang="en-US" altLang="zh-CN" sz="4000" dirty="0" smtClean="0">
                <a:solidFill>
                  <a:schemeClr val="bg1"/>
                </a:solidFill>
                <a:latin typeface="+mn-lt"/>
                <a:ea typeface="+mn-ea"/>
                <a:cs typeface="+mn-cs"/>
              </a:rPr>
              <a:t>for </a:t>
            </a:r>
            <a:r>
              <a:rPr lang="en-US" altLang="zh-CN" sz="4000" dirty="0">
                <a:solidFill>
                  <a:schemeClr val="bg1"/>
                </a:solidFill>
                <a:latin typeface="+mn-lt"/>
                <a:ea typeface="+mn-ea"/>
                <a:cs typeface="+mn-cs"/>
              </a:rPr>
              <a:t>the maximum freedom from disease</a:t>
            </a:r>
            <a:r>
              <a:rPr lang="en-US" altLang="zh-CN" sz="4000" dirty="0" smtClean="0">
                <a:solidFill>
                  <a:schemeClr val="bg1"/>
                </a:solidFill>
                <a:latin typeface="+mn-lt"/>
                <a:ea typeface="+mn-ea"/>
                <a:cs typeface="+mn-cs"/>
              </a:rPr>
              <a:t>.</a:t>
            </a:r>
            <a:endParaRPr lang="en-US" altLang="zh-CN" sz="4000" dirty="0">
              <a:solidFill>
                <a:schemeClr val="bg1"/>
              </a:solidFill>
              <a:latin typeface="+mn-lt"/>
              <a:ea typeface="+mn-ea"/>
              <a:cs typeface="+mn-cs"/>
            </a:endParaRPr>
          </a:p>
        </p:txBody>
      </p:sp>
    </p:spTree>
    <p:extLst>
      <p:ext uri="{BB962C8B-B14F-4D97-AF65-F5344CB8AC3E}">
        <p14:creationId xmlns:p14="http://schemas.microsoft.com/office/powerpoint/2010/main" val="1938132159"/>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標題 5"/>
          <p:cNvSpPr txBox="1">
            <a:spLocks/>
          </p:cNvSpPr>
          <p:nvPr/>
        </p:nvSpPr>
        <p:spPr>
          <a:xfrm>
            <a:off x="1889614" y="67360"/>
            <a:ext cx="7868356" cy="138853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lnSpc>
                <a:spcPct val="100000"/>
              </a:lnSpc>
            </a:pPr>
            <a:r>
              <a:rPr lang="en-US" altLang="zh-CN" b="1" dirty="0">
                <a:solidFill>
                  <a:schemeClr val="bg1"/>
                </a:solidFill>
                <a:latin typeface="+mn-lt"/>
                <a:ea typeface="+mn-ea"/>
                <a:cs typeface="+mn-cs"/>
              </a:rPr>
              <a:t>2</a:t>
            </a:r>
            <a:r>
              <a:rPr lang="en-US" altLang="zh-CN" b="1" dirty="0" smtClean="0">
                <a:solidFill>
                  <a:schemeClr val="bg1"/>
                </a:solidFill>
                <a:latin typeface="+mn-lt"/>
                <a:ea typeface="+mn-ea"/>
                <a:cs typeface="+mn-cs"/>
              </a:rPr>
              <a:t>. </a:t>
            </a:r>
            <a:r>
              <a:rPr lang="en-US" altLang="zh-CN" b="1" u="sng" dirty="0" smtClean="0">
                <a:solidFill>
                  <a:schemeClr val="bg1"/>
                </a:solidFill>
                <a:latin typeface="+mn-lt"/>
                <a:ea typeface="+mn-ea"/>
                <a:cs typeface="+mn-cs"/>
              </a:rPr>
              <a:t>Purification of Mind</a:t>
            </a:r>
            <a:endParaRPr lang="en-US" altLang="zh-CN" b="1" u="sng" dirty="0">
              <a:solidFill>
                <a:schemeClr val="bg1"/>
              </a:solidFill>
              <a:latin typeface="+mn-lt"/>
              <a:ea typeface="+mn-ea"/>
              <a:cs typeface="+mn-cs"/>
            </a:endParaRPr>
          </a:p>
        </p:txBody>
      </p:sp>
      <p:sp>
        <p:nvSpPr>
          <p:cNvPr id="5" name="標題 5"/>
          <p:cNvSpPr txBox="1">
            <a:spLocks/>
          </p:cNvSpPr>
          <p:nvPr/>
        </p:nvSpPr>
        <p:spPr>
          <a:xfrm>
            <a:off x="521936" y="1709207"/>
            <a:ext cx="11139672" cy="3536237"/>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50000"/>
              </a:lnSpc>
            </a:pPr>
            <a:r>
              <a:rPr lang="en-US" altLang="zh-CN" sz="3600" dirty="0" smtClean="0">
                <a:solidFill>
                  <a:schemeClr val="bg1"/>
                </a:solidFill>
                <a:latin typeface="+mn-lt"/>
                <a:ea typeface="+mn-ea"/>
                <a:cs typeface="+mn-cs"/>
              </a:rPr>
              <a:t>Concentration should be developed </a:t>
            </a:r>
            <a:r>
              <a:rPr lang="en-US" altLang="zh-CN" sz="3600" dirty="0">
                <a:solidFill>
                  <a:schemeClr val="bg1"/>
                </a:solidFill>
                <a:latin typeface="+mn-lt"/>
                <a:ea typeface="+mn-ea"/>
                <a:cs typeface="+mn-cs"/>
              </a:rPr>
              <a:t>by one who has taken his stand on virtue that has been purified </a:t>
            </a:r>
            <a:r>
              <a:rPr lang="en-US" altLang="zh-CN" sz="3600" dirty="0" smtClean="0">
                <a:solidFill>
                  <a:schemeClr val="bg1"/>
                </a:solidFill>
                <a:latin typeface="+mn-lt"/>
                <a:ea typeface="+mn-ea"/>
                <a:cs typeface="+mn-cs"/>
              </a:rPr>
              <a:t>by means </a:t>
            </a:r>
            <a:r>
              <a:rPr lang="en-US" altLang="zh-CN" sz="3600" dirty="0">
                <a:solidFill>
                  <a:schemeClr val="bg1"/>
                </a:solidFill>
                <a:latin typeface="+mn-lt"/>
                <a:ea typeface="+mn-ea"/>
                <a:cs typeface="+mn-cs"/>
              </a:rPr>
              <a:t>of the special qualities of fewness of </a:t>
            </a:r>
            <a:r>
              <a:rPr lang="en-US" altLang="zh-CN" sz="3600" dirty="0" smtClean="0">
                <a:solidFill>
                  <a:schemeClr val="bg1"/>
                </a:solidFill>
                <a:latin typeface="+mn-lt"/>
                <a:ea typeface="+mn-ea"/>
                <a:cs typeface="+mn-cs"/>
              </a:rPr>
              <a:t>wishes.</a:t>
            </a:r>
            <a:endParaRPr lang="en-US" altLang="zh-CN" sz="3600" dirty="0">
              <a:solidFill>
                <a:schemeClr val="bg1"/>
              </a:solidFill>
              <a:latin typeface="+mn-lt"/>
              <a:ea typeface="+mn-ea"/>
              <a:cs typeface="+mn-cs"/>
            </a:endParaRPr>
          </a:p>
        </p:txBody>
      </p:sp>
    </p:spTree>
    <p:extLst>
      <p:ext uri="{BB962C8B-B14F-4D97-AF65-F5344CB8AC3E}">
        <p14:creationId xmlns:p14="http://schemas.microsoft.com/office/powerpoint/2010/main" val="593034636"/>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2" name="標題 5"/>
          <p:cNvSpPr txBox="1">
            <a:spLocks/>
          </p:cNvSpPr>
          <p:nvPr/>
        </p:nvSpPr>
        <p:spPr>
          <a:xfrm>
            <a:off x="707288" y="1128438"/>
            <a:ext cx="11139672" cy="3536237"/>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571500" indent="-571500">
              <a:lnSpc>
                <a:spcPct val="150000"/>
              </a:lnSpc>
              <a:buFont typeface="Wingdings" panose="05000000000000000000" pitchFamily="2" charset="2"/>
              <a:buChar char="n"/>
            </a:pPr>
            <a:r>
              <a:rPr lang="en-US" altLang="zh-CN" sz="3600" u="sng" dirty="0" err="1" smtClean="0">
                <a:solidFill>
                  <a:schemeClr val="bg1"/>
                </a:solidFill>
                <a:latin typeface="+mn-lt"/>
                <a:ea typeface="+mn-ea"/>
                <a:cs typeface="+mn-cs"/>
              </a:rPr>
              <a:t>Samatha</a:t>
            </a:r>
            <a:r>
              <a:rPr lang="en-US" altLang="zh-CN" sz="3600" dirty="0" smtClean="0">
                <a:solidFill>
                  <a:schemeClr val="bg1"/>
                </a:solidFill>
                <a:latin typeface="+mn-lt"/>
                <a:ea typeface="+mn-ea"/>
                <a:cs typeface="+mn-cs"/>
              </a:rPr>
              <a:t> (</a:t>
            </a:r>
            <a:r>
              <a:rPr lang="zh-CN" altLang="en-US" sz="3600" dirty="0" smtClean="0">
                <a:solidFill>
                  <a:schemeClr val="bg1"/>
                </a:solidFill>
                <a:latin typeface="+mn-lt"/>
                <a:ea typeface="+mn-ea"/>
                <a:cs typeface="+mn-cs"/>
              </a:rPr>
              <a:t>奢摩他；止</a:t>
            </a:r>
            <a:r>
              <a:rPr lang="en-US" altLang="zh-CN" sz="3600" dirty="0">
                <a:solidFill>
                  <a:schemeClr val="bg1"/>
                </a:solidFill>
                <a:latin typeface="+mn-lt"/>
                <a:ea typeface="+mn-ea"/>
                <a:cs typeface="+mn-cs"/>
              </a:rPr>
              <a:t>): </a:t>
            </a:r>
            <a:r>
              <a:rPr lang="en-US" altLang="zh-CN" sz="3600" dirty="0" smtClean="0">
                <a:solidFill>
                  <a:schemeClr val="bg1"/>
                </a:solidFill>
                <a:latin typeface="+mn-lt"/>
                <a:ea typeface="+mn-ea"/>
                <a:cs typeface="+mn-cs"/>
              </a:rPr>
              <a:t>“tranquility </a:t>
            </a:r>
            <a:r>
              <a:rPr lang="en-US" altLang="zh-CN" sz="3600" dirty="0">
                <a:solidFill>
                  <a:schemeClr val="bg1"/>
                </a:solidFill>
                <a:latin typeface="+mn-lt"/>
                <a:ea typeface="+mn-ea"/>
                <a:cs typeface="+mn-cs"/>
              </a:rPr>
              <a:t>of the mind", or "</a:t>
            </a:r>
            <a:r>
              <a:rPr lang="en-US" altLang="zh-CN" sz="3600" dirty="0" smtClean="0">
                <a:solidFill>
                  <a:schemeClr val="bg1"/>
                </a:solidFill>
                <a:latin typeface="+mn-lt"/>
                <a:ea typeface="+mn-ea"/>
                <a:cs typeface="+mn-cs"/>
              </a:rPr>
              <a:t>mind-calmness“, </a:t>
            </a:r>
            <a:r>
              <a:rPr lang="en-US" altLang="zh-CN" sz="3600" dirty="0">
                <a:solidFill>
                  <a:schemeClr val="bg1"/>
                </a:solidFill>
                <a:latin typeface="+mn-lt"/>
                <a:ea typeface="+mn-ea"/>
                <a:cs typeface="+mn-cs"/>
              </a:rPr>
              <a:t>to be achieved by practicing single-pointed meditation. This includes a variety of mind-calming </a:t>
            </a:r>
            <a:r>
              <a:rPr lang="en-US" altLang="zh-CN" sz="3600" dirty="0" smtClean="0">
                <a:solidFill>
                  <a:schemeClr val="bg1"/>
                </a:solidFill>
                <a:latin typeface="+mn-lt"/>
                <a:ea typeface="+mn-ea"/>
                <a:cs typeface="+mn-cs"/>
              </a:rPr>
              <a:t>techniques (40 meditation subjects).</a:t>
            </a:r>
            <a:endParaRPr lang="en-US" altLang="zh-CN" sz="3600" dirty="0">
              <a:solidFill>
                <a:schemeClr val="bg1"/>
              </a:solidFill>
              <a:latin typeface="+mn-lt"/>
              <a:ea typeface="+mn-ea"/>
              <a:cs typeface="+mn-cs"/>
            </a:endParaRPr>
          </a:p>
        </p:txBody>
      </p:sp>
    </p:spTree>
    <p:extLst>
      <p:ext uri="{BB962C8B-B14F-4D97-AF65-F5344CB8AC3E}">
        <p14:creationId xmlns:p14="http://schemas.microsoft.com/office/powerpoint/2010/main" val="2906615038"/>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6" name="矩形 5"/>
          <p:cNvSpPr/>
          <p:nvPr/>
        </p:nvSpPr>
        <p:spPr>
          <a:xfrm>
            <a:off x="6774179" y="1527412"/>
            <a:ext cx="5219473" cy="4804012"/>
          </a:xfrm>
          <a:prstGeom prst="rect">
            <a:avLst/>
          </a:prstGeom>
          <a:solidFill>
            <a:srgbClr val="0000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標題 5"/>
          <p:cNvSpPr txBox="1">
            <a:spLocks/>
          </p:cNvSpPr>
          <p:nvPr/>
        </p:nvSpPr>
        <p:spPr>
          <a:xfrm>
            <a:off x="639326" y="646525"/>
            <a:ext cx="11139672" cy="5130259"/>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571500" indent="-571500">
              <a:lnSpc>
                <a:spcPct val="150000"/>
              </a:lnSpc>
              <a:buFont typeface="Wingdings" panose="05000000000000000000" pitchFamily="2" charset="2"/>
              <a:buChar char="n"/>
            </a:pPr>
            <a:r>
              <a:rPr lang="en-US" altLang="zh-CN" sz="3600" u="sng" dirty="0" err="1" smtClean="0">
                <a:solidFill>
                  <a:schemeClr val="bg1"/>
                </a:solidFill>
                <a:latin typeface="+mn-lt"/>
                <a:ea typeface="+mn-ea"/>
                <a:cs typeface="+mn-cs"/>
              </a:rPr>
              <a:t>Vipassana</a:t>
            </a:r>
            <a:r>
              <a:rPr lang="en-US" altLang="zh-CN" sz="3600" dirty="0" smtClean="0">
                <a:solidFill>
                  <a:schemeClr val="bg1"/>
                </a:solidFill>
                <a:latin typeface="+mn-lt"/>
                <a:ea typeface="+mn-ea"/>
                <a:cs typeface="+mn-cs"/>
              </a:rPr>
              <a:t> (</a:t>
            </a:r>
            <a:r>
              <a:rPr lang="zh-CN" altLang="en-US" sz="3600" dirty="0" smtClean="0">
                <a:solidFill>
                  <a:schemeClr val="bg1"/>
                </a:solidFill>
                <a:latin typeface="+mn-lt"/>
                <a:ea typeface="+mn-ea"/>
                <a:cs typeface="+mn-cs"/>
              </a:rPr>
              <a:t>毘婆舍那；觀</a:t>
            </a:r>
            <a:r>
              <a:rPr lang="en-US" altLang="zh-CN" sz="3600" dirty="0">
                <a:solidFill>
                  <a:schemeClr val="bg1"/>
                </a:solidFill>
                <a:latin typeface="+mn-lt"/>
                <a:ea typeface="+mn-ea"/>
                <a:cs typeface="+mn-cs"/>
              </a:rPr>
              <a:t>): "special-seeing", a form of meditation that seeks "insight into the true nature of reality", defined as </a:t>
            </a:r>
            <a:r>
              <a:rPr lang="en-US" altLang="zh-CN" sz="3600" dirty="0" err="1">
                <a:solidFill>
                  <a:schemeClr val="bg1"/>
                </a:solidFill>
                <a:latin typeface="+mn-lt"/>
                <a:ea typeface="+mn-ea"/>
                <a:cs typeface="+mn-cs"/>
              </a:rPr>
              <a:t>anicca</a:t>
            </a:r>
            <a:r>
              <a:rPr lang="en-US" altLang="zh-CN" sz="3600" dirty="0">
                <a:solidFill>
                  <a:schemeClr val="bg1"/>
                </a:solidFill>
                <a:latin typeface="+mn-lt"/>
                <a:ea typeface="+mn-ea"/>
                <a:cs typeface="+mn-cs"/>
              </a:rPr>
              <a:t> "impermanence", dukkha "suffering, </a:t>
            </a:r>
            <a:r>
              <a:rPr lang="en-US" altLang="zh-CN" sz="3600" dirty="0" err="1">
                <a:solidFill>
                  <a:schemeClr val="bg1"/>
                </a:solidFill>
                <a:latin typeface="+mn-lt"/>
                <a:ea typeface="+mn-ea"/>
                <a:cs typeface="+mn-cs"/>
              </a:rPr>
              <a:t>unsatisfactoriness</a:t>
            </a:r>
            <a:r>
              <a:rPr lang="en-US" altLang="zh-CN" sz="3600" dirty="0">
                <a:solidFill>
                  <a:schemeClr val="bg1"/>
                </a:solidFill>
                <a:latin typeface="+mn-lt"/>
                <a:ea typeface="+mn-ea"/>
                <a:cs typeface="+mn-cs"/>
              </a:rPr>
              <a:t>", </a:t>
            </a:r>
            <a:r>
              <a:rPr lang="en-US" altLang="zh-CN" sz="3600" dirty="0" err="1">
                <a:solidFill>
                  <a:schemeClr val="bg1"/>
                </a:solidFill>
                <a:latin typeface="+mn-lt"/>
                <a:ea typeface="+mn-ea"/>
                <a:cs typeface="+mn-cs"/>
              </a:rPr>
              <a:t>anattā</a:t>
            </a:r>
            <a:r>
              <a:rPr lang="en-US" altLang="zh-CN" sz="3600" dirty="0">
                <a:solidFill>
                  <a:schemeClr val="bg1"/>
                </a:solidFill>
                <a:latin typeface="+mn-lt"/>
                <a:ea typeface="+mn-ea"/>
                <a:cs typeface="+mn-cs"/>
              </a:rPr>
              <a:t> "non-self", the three marks of existence in the Theravada tradition.</a:t>
            </a:r>
          </a:p>
        </p:txBody>
      </p:sp>
    </p:spTree>
    <p:extLst>
      <p:ext uri="{BB962C8B-B14F-4D97-AF65-F5344CB8AC3E}">
        <p14:creationId xmlns:p14="http://schemas.microsoft.com/office/powerpoint/2010/main" val="1283535118"/>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標題 5"/>
          <p:cNvSpPr txBox="1">
            <a:spLocks/>
          </p:cNvSpPr>
          <p:nvPr/>
        </p:nvSpPr>
        <p:spPr>
          <a:xfrm>
            <a:off x="6727100" y="0"/>
            <a:ext cx="5378375" cy="792613"/>
          </a:xfrm>
          <a:prstGeom prst="rect">
            <a:avLst/>
          </a:prstGeom>
        </p:spPr>
        <p:txBody>
          <a:bodyPr vert="horz" lIns="91440" tIns="45720" rIns="91440" bIns="45720" rtlCol="0"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508500">
              <a:lnSpc>
                <a:spcPct val="120000"/>
              </a:lnSpc>
            </a:pPr>
            <a:r>
              <a:rPr lang="en-US" altLang="zh-CN" sz="3600" u="sng" dirty="0" smtClean="0">
                <a:solidFill>
                  <a:schemeClr val="bg1"/>
                </a:solidFill>
              </a:rPr>
              <a:t>Levels of Concentration</a:t>
            </a:r>
            <a:endParaRPr lang="en-US" altLang="zh-CN" sz="3600" u="sng" dirty="0">
              <a:solidFill>
                <a:schemeClr val="bg1"/>
              </a:solidFill>
            </a:endParaRPr>
          </a:p>
        </p:txBody>
      </p:sp>
      <p:graphicFrame>
        <p:nvGraphicFramePr>
          <p:cNvPr id="5" name="資料庫圖表 4"/>
          <p:cNvGraphicFramePr/>
          <p:nvPr>
            <p:extLst>
              <p:ext uri="{D42A27DB-BD31-4B8C-83A1-F6EECF244321}">
                <p14:modId xmlns:p14="http://schemas.microsoft.com/office/powerpoint/2010/main" val="1834548606"/>
              </p:ext>
            </p:extLst>
          </p:nvPr>
        </p:nvGraphicFramePr>
        <p:xfrm>
          <a:off x="2080208" y="313068"/>
          <a:ext cx="5049850" cy="294967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6" name="資料庫圖表 5"/>
          <p:cNvGraphicFramePr/>
          <p:nvPr>
            <p:extLst>
              <p:ext uri="{D42A27DB-BD31-4B8C-83A1-F6EECF244321}">
                <p14:modId xmlns:p14="http://schemas.microsoft.com/office/powerpoint/2010/main" val="2054010761"/>
              </p:ext>
            </p:extLst>
          </p:nvPr>
        </p:nvGraphicFramePr>
        <p:xfrm>
          <a:off x="2019888" y="3117945"/>
          <a:ext cx="5049850" cy="2949677"/>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7" name="矩形 6"/>
          <p:cNvSpPr/>
          <p:nvPr/>
        </p:nvSpPr>
        <p:spPr>
          <a:xfrm>
            <a:off x="2855279" y="6170725"/>
            <a:ext cx="3221048" cy="54864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dirty="0" smtClean="0"/>
              <a:t>Access concentration</a:t>
            </a:r>
            <a:endParaRPr lang="zh-CN" altLang="en-US" sz="2000" dirty="0"/>
          </a:p>
        </p:txBody>
      </p:sp>
      <p:sp>
        <p:nvSpPr>
          <p:cNvPr id="8" name="右大括弧 7"/>
          <p:cNvSpPr/>
          <p:nvPr/>
        </p:nvSpPr>
        <p:spPr>
          <a:xfrm>
            <a:off x="6822545" y="729597"/>
            <a:ext cx="287222" cy="4967257"/>
          </a:xfrm>
          <a:prstGeom prst="rightBrace">
            <a:avLst/>
          </a:prstGeom>
          <a:ln w="25400">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cxnSp>
        <p:nvCxnSpPr>
          <p:cNvPr id="10" name="直線單箭頭接點 9"/>
          <p:cNvCxnSpPr/>
          <p:nvPr/>
        </p:nvCxnSpPr>
        <p:spPr>
          <a:xfrm flipV="1">
            <a:off x="6597734" y="6359234"/>
            <a:ext cx="391849" cy="13858"/>
          </a:xfrm>
          <a:prstGeom prst="straightConnector1">
            <a:avLst/>
          </a:prstGeom>
          <a:ln w="25400">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11" name="圓角矩形 10"/>
          <p:cNvSpPr/>
          <p:nvPr/>
        </p:nvSpPr>
        <p:spPr>
          <a:xfrm>
            <a:off x="7550727" y="2978727"/>
            <a:ext cx="3609109" cy="568037"/>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altLang="zh-CN" sz="2400" dirty="0" smtClean="0">
                <a:solidFill>
                  <a:srgbClr val="FF0000"/>
                </a:solidFill>
              </a:rPr>
              <a:t>Absorption concentration</a:t>
            </a:r>
            <a:endParaRPr lang="zh-CN" altLang="en-US" sz="2400" dirty="0">
              <a:solidFill>
                <a:srgbClr val="FF0000"/>
              </a:solidFill>
            </a:endParaRPr>
          </a:p>
        </p:txBody>
      </p:sp>
      <p:sp>
        <p:nvSpPr>
          <p:cNvPr id="12" name="圓角矩形 11"/>
          <p:cNvSpPr/>
          <p:nvPr/>
        </p:nvSpPr>
        <p:spPr>
          <a:xfrm>
            <a:off x="7550726" y="6047508"/>
            <a:ext cx="3609109" cy="568037"/>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altLang="zh-CN" sz="2400" dirty="0" smtClean="0">
                <a:solidFill>
                  <a:srgbClr val="EA34E6"/>
                </a:solidFill>
              </a:rPr>
              <a:t>Access concentration</a:t>
            </a:r>
            <a:endParaRPr lang="zh-CN" altLang="en-US" sz="2400" dirty="0">
              <a:solidFill>
                <a:srgbClr val="EA34E6"/>
              </a:solidFill>
            </a:endParaRPr>
          </a:p>
        </p:txBody>
      </p:sp>
      <p:sp>
        <p:nvSpPr>
          <p:cNvPr id="16" name="左大括弧 15"/>
          <p:cNvSpPr/>
          <p:nvPr/>
        </p:nvSpPr>
        <p:spPr>
          <a:xfrm>
            <a:off x="1907494" y="719721"/>
            <a:ext cx="460073" cy="2168952"/>
          </a:xfrm>
          <a:prstGeom prst="leftBrace">
            <a:avLst/>
          </a:prstGeom>
          <a:ln w="25400">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7" name="左大括弧 16"/>
          <p:cNvSpPr/>
          <p:nvPr/>
        </p:nvSpPr>
        <p:spPr>
          <a:xfrm>
            <a:off x="1850172" y="3564797"/>
            <a:ext cx="460073" cy="2168952"/>
          </a:xfrm>
          <a:prstGeom prst="leftBrace">
            <a:avLst/>
          </a:prstGeom>
          <a:ln w="25400">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8" name="圓角矩形 17"/>
          <p:cNvSpPr/>
          <p:nvPr/>
        </p:nvSpPr>
        <p:spPr>
          <a:xfrm>
            <a:off x="9425" y="1381633"/>
            <a:ext cx="1728353" cy="845128"/>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altLang="zh-CN" sz="2400" dirty="0" smtClean="0">
                <a:solidFill>
                  <a:srgbClr val="FF0000"/>
                </a:solidFill>
              </a:rPr>
              <a:t>Immaterial </a:t>
            </a:r>
            <a:r>
              <a:rPr lang="en-US" altLang="zh-CN" sz="2400" dirty="0" err="1" smtClean="0">
                <a:solidFill>
                  <a:srgbClr val="FF0000"/>
                </a:solidFill>
              </a:rPr>
              <a:t>jhanas</a:t>
            </a:r>
            <a:endParaRPr lang="zh-CN" altLang="en-US" sz="2400" dirty="0">
              <a:solidFill>
                <a:srgbClr val="FF0000"/>
              </a:solidFill>
            </a:endParaRPr>
          </a:p>
        </p:txBody>
      </p:sp>
      <p:sp>
        <p:nvSpPr>
          <p:cNvPr id="19" name="圓角矩形 18"/>
          <p:cNvSpPr/>
          <p:nvPr/>
        </p:nvSpPr>
        <p:spPr>
          <a:xfrm>
            <a:off x="0" y="3942646"/>
            <a:ext cx="1728353" cy="1229235"/>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altLang="zh-CN" sz="2400" dirty="0" smtClean="0">
                <a:solidFill>
                  <a:srgbClr val="FF0000"/>
                </a:solidFill>
              </a:rPr>
              <a:t>Fine</a:t>
            </a:r>
          </a:p>
          <a:p>
            <a:pPr algn="ctr"/>
            <a:r>
              <a:rPr lang="en-US" altLang="zh-CN" sz="2400" dirty="0" smtClean="0">
                <a:solidFill>
                  <a:srgbClr val="FF0000"/>
                </a:solidFill>
              </a:rPr>
              <a:t>Immaterial </a:t>
            </a:r>
            <a:r>
              <a:rPr lang="en-US" altLang="zh-CN" sz="2400" dirty="0" err="1" smtClean="0">
                <a:solidFill>
                  <a:srgbClr val="FF0000"/>
                </a:solidFill>
              </a:rPr>
              <a:t>jhanas</a:t>
            </a:r>
            <a:endParaRPr lang="zh-CN" altLang="en-US" sz="2400" dirty="0">
              <a:solidFill>
                <a:srgbClr val="FF0000"/>
              </a:solidFill>
            </a:endParaRPr>
          </a:p>
        </p:txBody>
      </p:sp>
    </p:spTree>
    <p:extLst>
      <p:ext uri="{BB962C8B-B14F-4D97-AF65-F5344CB8AC3E}">
        <p14:creationId xmlns:p14="http://schemas.microsoft.com/office/powerpoint/2010/main" val="4130962368"/>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7"/>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9"/>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16"/>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8"/>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10"/>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12"/>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AsOne/>
      </p:bldGraphic>
      <p:bldGraphic spid="6" grpId="0">
        <p:bldAsOne/>
      </p:bldGraphic>
      <p:bldP spid="7" grpId="0" animBg="1"/>
      <p:bldP spid="8" grpId="0" animBg="1"/>
      <p:bldP spid="11" grpId="0" animBg="1"/>
      <p:bldP spid="12" grpId="0" animBg="1"/>
      <p:bldP spid="16" grpId="0" animBg="1"/>
      <p:bldP spid="17" grpId="0" animBg="1"/>
      <p:bldP spid="18" grpId="0" animBg="1"/>
      <p:bldP spid="19"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6" name="矩形 5"/>
          <p:cNvSpPr/>
          <p:nvPr/>
        </p:nvSpPr>
        <p:spPr>
          <a:xfrm>
            <a:off x="9753599" y="1603612"/>
            <a:ext cx="2331493" cy="4804012"/>
          </a:xfrm>
          <a:prstGeom prst="rect">
            <a:avLst/>
          </a:prstGeom>
          <a:solidFill>
            <a:srgbClr val="0000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標題 5"/>
          <p:cNvSpPr txBox="1">
            <a:spLocks/>
          </p:cNvSpPr>
          <p:nvPr/>
        </p:nvSpPr>
        <p:spPr>
          <a:xfrm>
            <a:off x="729770" y="382154"/>
            <a:ext cx="11139672" cy="1608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50000"/>
              </a:lnSpc>
            </a:pPr>
            <a:r>
              <a:rPr lang="en-US" altLang="zh-CN" sz="4000" b="1" u="sng" dirty="0" smtClean="0">
                <a:solidFill>
                  <a:schemeClr val="bg1"/>
                </a:solidFill>
                <a:latin typeface="+mn-lt"/>
                <a:ea typeface="+mn-ea"/>
                <a:cs typeface="+mn-cs"/>
              </a:rPr>
              <a:t>40 meditation </a:t>
            </a:r>
            <a:r>
              <a:rPr lang="en-US" altLang="zh-CN" sz="4000" b="1" u="sng" dirty="0">
                <a:solidFill>
                  <a:schemeClr val="bg1"/>
                </a:solidFill>
                <a:latin typeface="+mn-lt"/>
                <a:ea typeface="+mn-ea"/>
                <a:cs typeface="+mn-cs"/>
              </a:rPr>
              <a:t>subjects</a:t>
            </a:r>
            <a:r>
              <a:rPr lang="en-US" altLang="zh-CN" sz="4000" b="1" dirty="0">
                <a:solidFill>
                  <a:schemeClr val="bg1"/>
                </a:solidFill>
                <a:latin typeface="+mn-lt"/>
                <a:ea typeface="+mn-ea"/>
                <a:cs typeface="+mn-cs"/>
              </a:rPr>
              <a:t> </a:t>
            </a:r>
            <a:r>
              <a:rPr lang="en-US" altLang="zh-CN" sz="4000" dirty="0">
                <a:solidFill>
                  <a:schemeClr val="bg1"/>
                </a:solidFill>
                <a:latin typeface="+mn-lt"/>
                <a:ea typeface="+mn-ea"/>
                <a:cs typeface="+mn-cs"/>
              </a:rPr>
              <a:t>(</a:t>
            </a:r>
            <a:r>
              <a:rPr lang="en-US" altLang="zh-CN" sz="4000" b="1" dirty="0" err="1" smtClean="0">
                <a:solidFill>
                  <a:schemeClr val="bg1"/>
                </a:solidFill>
                <a:latin typeface="+mn-lt"/>
                <a:ea typeface="+mn-ea"/>
                <a:cs typeface="+mn-cs"/>
              </a:rPr>
              <a:t>kammaṭṭhāna</a:t>
            </a:r>
            <a:r>
              <a:rPr lang="en-US" altLang="zh-CN" sz="4000" dirty="0" smtClean="0">
                <a:solidFill>
                  <a:schemeClr val="bg1"/>
                </a:solidFill>
                <a:latin typeface="+mn-lt"/>
                <a:ea typeface="+mn-ea"/>
                <a:cs typeface="+mn-cs"/>
              </a:rPr>
              <a:t> </a:t>
            </a:r>
            <a:r>
              <a:rPr lang="zh-CN" altLang="en-US" sz="4000" dirty="0" smtClean="0">
                <a:solidFill>
                  <a:schemeClr val="bg1"/>
                </a:solidFill>
                <a:latin typeface="+mn-lt"/>
                <a:ea typeface="+mn-ea"/>
                <a:cs typeface="+mn-cs"/>
              </a:rPr>
              <a:t>業處</a:t>
            </a:r>
            <a:r>
              <a:rPr lang="en-US" altLang="zh-CN" sz="4000" dirty="0" smtClean="0">
                <a:solidFill>
                  <a:schemeClr val="bg1"/>
                </a:solidFill>
                <a:latin typeface="+mn-lt"/>
                <a:ea typeface="+mn-ea"/>
                <a:cs typeface="+mn-cs"/>
              </a:rPr>
              <a:t>; “place of work” ).</a:t>
            </a:r>
            <a:endParaRPr lang="en-US" altLang="zh-CN" sz="4000" dirty="0">
              <a:solidFill>
                <a:schemeClr val="bg1"/>
              </a:solidFill>
              <a:latin typeface="+mn-lt"/>
              <a:ea typeface="+mn-ea"/>
              <a:cs typeface="+mn-cs"/>
            </a:endParaRPr>
          </a:p>
        </p:txBody>
      </p:sp>
      <p:sp>
        <p:nvSpPr>
          <p:cNvPr id="8" name="標題 5"/>
          <p:cNvSpPr txBox="1">
            <a:spLocks/>
          </p:cNvSpPr>
          <p:nvPr/>
        </p:nvSpPr>
        <p:spPr>
          <a:xfrm>
            <a:off x="589788" y="2605678"/>
            <a:ext cx="11139672" cy="220994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571500" indent="-571500">
              <a:lnSpc>
                <a:spcPct val="150000"/>
              </a:lnSpc>
              <a:buFont typeface="Wingdings" panose="05000000000000000000" pitchFamily="2" charset="2"/>
              <a:buChar char="Ø"/>
            </a:pPr>
            <a:r>
              <a:rPr lang="en-US" altLang="zh-CN" sz="3600" dirty="0" smtClean="0">
                <a:solidFill>
                  <a:schemeClr val="bg1"/>
                </a:solidFill>
                <a:latin typeface="+mn-lt"/>
                <a:ea typeface="+mn-ea"/>
                <a:cs typeface="+mn-cs"/>
              </a:rPr>
              <a:t>Ten </a:t>
            </a:r>
            <a:r>
              <a:rPr lang="en-US" altLang="zh-CN" sz="3600" dirty="0" err="1" smtClean="0">
                <a:solidFill>
                  <a:schemeClr val="bg1"/>
                </a:solidFill>
                <a:latin typeface="+mn-lt"/>
                <a:ea typeface="+mn-ea"/>
                <a:cs typeface="+mn-cs"/>
              </a:rPr>
              <a:t>kasina</a:t>
            </a:r>
            <a:r>
              <a:rPr lang="en-US" altLang="zh-CN" sz="3600" dirty="0" smtClean="0">
                <a:solidFill>
                  <a:schemeClr val="bg1"/>
                </a:solidFill>
                <a:latin typeface="+mn-lt"/>
                <a:ea typeface="+mn-ea"/>
                <a:cs typeface="+mn-cs"/>
              </a:rPr>
              <a:t> (‘a whole’; </a:t>
            </a:r>
            <a:r>
              <a:rPr lang="zh-CN" altLang="en-US" sz="3600" dirty="0" smtClean="0">
                <a:solidFill>
                  <a:schemeClr val="bg1"/>
                </a:solidFill>
                <a:latin typeface="+mn-lt"/>
                <a:ea typeface="+mn-ea"/>
                <a:cs typeface="+mn-cs"/>
              </a:rPr>
              <a:t>遍</a:t>
            </a:r>
            <a:r>
              <a:rPr lang="en-US" altLang="zh-CN" sz="3600" dirty="0" smtClean="0">
                <a:solidFill>
                  <a:schemeClr val="bg1"/>
                </a:solidFill>
                <a:latin typeface="+mn-lt"/>
                <a:ea typeface="+mn-ea"/>
                <a:cs typeface="+mn-cs"/>
              </a:rPr>
              <a:t>; </a:t>
            </a:r>
            <a:r>
              <a:rPr lang="zh-CN" altLang="en-US" sz="3600" dirty="0" smtClean="0">
                <a:solidFill>
                  <a:schemeClr val="bg1"/>
                </a:solidFill>
                <a:latin typeface="+mn-lt"/>
                <a:ea typeface="+mn-ea"/>
                <a:cs typeface="+mn-cs"/>
              </a:rPr>
              <a:t>一切處</a:t>
            </a:r>
            <a:r>
              <a:rPr lang="en-US" altLang="zh-CN" sz="3600" dirty="0">
                <a:solidFill>
                  <a:schemeClr val="bg1"/>
                </a:solidFill>
                <a:latin typeface="+mn-lt"/>
                <a:ea typeface="+mn-ea"/>
                <a:cs typeface="+mn-cs"/>
              </a:rPr>
              <a:t>): (1) earth, (2) water, (3) fire, (4) air, wind, (5) blue, (6) yellow, (7) red, (8) white, (9) enclosed space, (10) bright light.</a:t>
            </a:r>
          </a:p>
        </p:txBody>
      </p:sp>
      <p:sp>
        <p:nvSpPr>
          <p:cNvPr id="5" name="標題 5"/>
          <p:cNvSpPr txBox="1">
            <a:spLocks/>
          </p:cNvSpPr>
          <p:nvPr/>
        </p:nvSpPr>
        <p:spPr>
          <a:xfrm>
            <a:off x="519275" y="4815622"/>
            <a:ext cx="11280697" cy="220994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pPr>
            <a:r>
              <a:rPr lang="en-US" altLang="zh-CN" sz="3600" dirty="0" smtClean="0">
                <a:solidFill>
                  <a:schemeClr val="bg1"/>
                </a:solidFill>
                <a:latin typeface="+mn-lt"/>
                <a:ea typeface="+mn-ea"/>
                <a:cs typeface="+mn-cs"/>
              </a:rPr>
              <a:t>(All of them can be used to attain eight </a:t>
            </a:r>
            <a:r>
              <a:rPr lang="en-US" altLang="zh-CN" sz="3600" dirty="0" err="1" smtClean="0">
                <a:solidFill>
                  <a:schemeClr val="bg1"/>
                </a:solidFill>
                <a:latin typeface="+mn-lt"/>
                <a:ea typeface="+mn-ea"/>
                <a:cs typeface="+mn-cs"/>
              </a:rPr>
              <a:t>jhanas</a:t>
            </a:r>
            <a:r>
              <a:rPr lang="en-US" altLang="zh-CN" sz="3600" dirty="0" smtClean="0">
                <a:solidFill>
                  <a:schemeClr val="bg1"/>
                </a:solidFill>
                <a:latin typeface="+mn-lt"/>
                <a:ea typeface="+mn-ea"/>
                <a:cs typeface="+mn-cs"/>
              </a:rPr>
              <a:t> (four fine material and four immaterial </a:t>
            </a:r>
            <a:r>
              <a:rPr lang="en-US" altLang="zh-CN" sz="3600" dirty="0" err="1" smtClean="0">
                <a:solidFill>
                  <a:schemeClr val="bg1"/>
                </a:solidFill>
                <a:latin typeface="+mn-lt"/>
                <a:ea typeface="+mn-ea"/>
                <a:cs typeface="+mn-cs"/>
              </a:rPr>
              <a:t>jhanas</a:t>
            </a:r>
            <a:r>
              <a:rPr lang="en-US" altLang="zh-CN" sz="3600" dirty="0" smtClean="0">
                <a:solidFill>
                  <a:schemeClr val="bg1"/>
                </a:solidFill>
                <a:latin typeface="+mn-lt"/>
                <a:ea typeface="+mn-ea"/>
                <a:cs typeface="+mn-cs"/>
              </a:rPr>
              <a:t>) except ‘enclose space’.)</a:t>
            </a:r>
            <a:endParaRPr lang="en-US" altLang="zh-CN" sz="3600" dirty="0">
              <a:solidFill>
                <a:schemeClr val="bg1"/>
              </a:solidFill>
              <a:latin typeface="+mn-lt"/>
              <a:ea typeface="+mn-ea"/>
              <a:cs typeface="+mn-cs"/>
            </a:endParaRPr>
          </a:p>
        </p:txBody>
      </p:sp>
    </p:spTree>
    <p:extLst>
      <p:ext uri="{BB962C8B-B14F-4D97-AF65-F5344CB8AC3E}">
        <p14:creationId xmlns:p14="http://schemas.microsoft.com/office/powerpoint/2010/main" val="2960036757"/>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5" grpId="0"/>
    </p:bld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6" name="標題 5"/>
          <p:cNvSpPr txBox="1">
            <a:spLocks/>
          </p:cNvSpPr>
          <p:nvPr/>
        </p:nvSpPr>
        <p:spPr>
          <a:xfrm>
            <a:off x="334634" y="414909"/>
            <a:ext cx="11139672" cy="5219772"/>
          </a:xfrm>
          <a:prstGeom prst="rect">
            <a:avLst/>
          </a:prstGeom>
        </p:spPr>
        <p:txBody>
          <a:bodyPr vert="horz" lIns="91440" tIns="45720" rIns="91440" bIns="45720" rtlCol="0"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571500" indent="-571500">
              <a:lnSpc>
                <a:spcPct val="150000"/>
              </a:lnSpc>
              <a:buFont typeface="Wingdings" panose="05000000000000000000" pitchFamily="2" charset="2"/>
              <a:buChar char="Ø"/>
            </a:pPr>
            <a:r>
              <a:rPr lang="en-US" altLang="zh-CN" sz="3600" dirty="0" smtClean="0">
                <a:solidFill>
                  <a:schemeClr val="bg1"/>
                </a:solidFill>
                <a:latin typeface="+mn-lt"/>
                <a:ea typeface="+mn-ea"/>
                <a:cs typeface="+mn-cs"/>
              </a:rPr>
              <a:t>Ten objects </a:t>
            </a:r>
            <a:r>
              <a:rPr lang="en-US" altLang="zh-CN" sz="3600" dirty="0">
                <a:solidFill>
                  <a:schemeClr val="bg1"/>
                </a:solidFill>
                <a:latin typeface="+mn-lt"/>
                <a:ea typeface="+mn-ea"/>
                <a:cs typeface="+mn-cs"/>
              </a:rPr>
              <a:t>of repulsion (</a:t>
            </a:r>
            <a:r>
              <a:rPr lang="en-US" altLang="zh-CN" sz="3600" dirty="0" err="1" smtClean="0">
                <a:solidFill>
                  <a:schemeClr val="bg1"/>
                </a:solidFill>
                <a:latin typeface="+mn-lt"/>
                <a:ea typeface="+mn-ea"/>
                <a:cs typeface="+mn-cs"/>
              </a:rPr>
              <a:t>asubha</a:t>
            </a:r>
            <a:r>
              <a:rPr lang="en-US" altLang="zh-CN" sz="3600" dirty="0" smtClean="0">
                <a:solidFill>
                  <a:schemeClr val="bg1"/>
                </a:solidFill>
                <a:latin typeface="+mn-lt"/>
                <a:ea typeface="+mn-ea"/>
                <a:cs typeface="+mn-cs"/>
              </a:rPr>
              <a:t>; </a:t>
            </a:r>
            <a:r>
              <a:rPr lang="zh-CN" altLang="en-US" sz="3600" dirty="0" smtClean="0">
                <a:solidFill>
                  <a:schemeClr val="bg1"/>
                </a:solidFill>
                <a:latin typeface="+mn-lt"/>
                <a:ea typeface="+mn-ea"/>
                <a:cs typeface="+mn-cs"/>
              </a:rPr>
              <a:t>不淨觀</a:t>
            </a:r>
            <a:r>
              <a:rPr lang="en-US" altLang="zh-CN" sz="3600" dirty="0" smtClean="0">
                <a:solidFill>
                  <a:schemeClr val="bg1"/>
                </a:solidFill>
                <a:latin typeface="+mn-lt"/>
                <a:ea typeface="+mn-ea"/>
                <a:cs typeface="+mn-cs"/>
              </a:rPr>
              <a:t>): </a:t>
            </a:r>
          </a:p>
          <a:p>
            <a:pPr marL="360000">
              <a:lnSpc>
                <a:spcPct val="150000"/>
              </a:lnSpc>
            </a:pPr>
            <a:r>
              <a:rPr lang="en-US" altLang="zh-CN" sz="3600" dirty="0" smtClean="0">
                <a:solidFill>
                  <a:schemeClr val="bg1"/>
                </a:solidFill>
              </a:rPr>
              <a:t>(</a:t>
            </a:r>
            <a:r>
              <a:rPr lang="en-US" altLang="zh-CN" sz="3600" dirty="0">
                <a:solidFill>
                  <a:schemeClr val="bg1"/>
                </a:solidFill>
              </a:rPr>
              <a:t>1) swollen corpse, </a:t>
            </a:r>
            <a:r>
              <a:rPr lang="en-US" altLang="zh-CN" sz="3600" dirty="0" smtClean="0">
                <a:solidFill>
                  <a:schemeClr val="bg1"/>
                </a:solidFill>
              </a:rPr>
              <a:t>(</a:t>
            </a:r>
            <a:r>
              <a:rPr lang="en-US" altLang="zh-CN" sz="3600" dirty="0">
                <a:solidFill>
                  <a:schemeClr val="bg1"/>
                </a:solidFill>
              </a:rPr>
              <a:t>2) discolored, bluish, corpse, </a:t>
            </a:r>
            <a:r>
              <a:rPr lang="en-US" altLang="zh-CN" sz="3600" dirty="0" smtClean="0">
                <a:solidFill>
                  <a:schemeClr val="bg1"/>
                </a:solidFill>
              </a:rPr>
              <a:t>(</a:t>
            </a:r>
            <a:r>
              <a:rPr lang="en-US" altLang="zh-CN" sz="3600" dirty="0">
                <a:solidFill>
                  <a:schemeClr val="bg1"/>
                </a:solidFill>
              </a:rPr>
              <a:t>3) festering corpse, (4) fissured corpse, (5) gnawed corpse, (6,7) dismembered, or hacked and scattered, corpse, (8) bleeding corpse, (9) worm-eaten corpse, (10) skeleton.</a:t>
            </a:r>
            <a:endParaRPr lang="en-US" altLang="zh-CN" sz="3600" dirty="0">
              <a:solidFill>
                <a:schemeClr val="bg1"/>
              </a:solidFill>
              <a:latin typeface="+mn-lt"/>
              <a:ea typeface="+mn-ea"/>
              <a:cs typeface="+mn-cs"/>
            </a:endParaRPr>
          </a:p>
        </p:txBody>
      </p:sp>
      <p:sp>
        <p:nvSpPr>
          <p:cNvPr id="3" name="標題 5"/>
          <p:cNvSpPr txBox="1">
            <a:spLocks/>
          </p:cNvSpPr>
          <p:nvPr/>
        </p:nvSpPr>
        <p:spPr>
          <a:xfrm>
            <a:off x="1339285" y="4815622"/>
            <a:ext cx="11280697" cy="220994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pPr>
            <a:r>
              <a:rPr lang="en-US" altLang="zh-CN" sz="3600" dirty="0" smtClean="0">
                <a:solidFill>
                  <a:schemeClr val="bg1"/>
                </a:solidFill>
                <a:latin typeface="+mn-lt"/>
                <a:ea typeface="+mn-ea"/>
                <a:cs typeface="+mn-cs"/>
              </a:rPr>
              <a:t>(All of them can be used to attain the first.)</a:t>
            </a:r>
            <a:endParaRPr lang="en-US" altLang="zh-CN" sz="3600" dirty="0">
              <a:solidFill>
                <a:schemeClr val="bg1"/>
              </a:solidFill>
              <a:latin typeface="+mn-lt"/>
              <a:ea typeface="+mn-ea"/>
              <a:cs typeface="+mn-cs"/>
            </a:endParaRPr>
          </a:p>
        </p:txBody>
      </p:sp>
    </p:spTree>
    <p:extLst>
      <p:ext uri="{BB962C8B-B14F-4D97-AF65-F5344CB8AC3E}">
        <p14:creationId xmlns:p14="http://schemas.microsoft.com/office/powerpoint/2010/main" val="250301851"/>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標題 5"/>
          <p:cNvSpPr txBox="1">
            <a:spLocks/>
          </p:cNvSpPr>
          <p:nvPr/>
        </p:nvSpPr>
        <p:spPr>
          <a:xfrm>
            <a:off x="646094" y="360040"/>
            <a:ext cx="11139672" cy="5437910"/>
          </a:xfrm>
          <a:prstGeom prst="rect">
            <a:avLst/>
          </a:prstGeom>
        </p:spPr>
        <p:txBody>
          <a:bodyPr vert="horz" lIns="91440" tIns="45720" rIns="91440" bIns="45720" rtlCol="0"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571500" indent="-571500">
              <a:lnSpc>
                <a:spcPct val="150000"/>
              </a:lnSpc>
              <a:buFont typeface="Wingdings" panose="05000000000000000000" pitchFamily="2" charset="2"/>
              <a:buChar char="Ø"/>
            </a:pPr>
            <a:r>
              <a:rPr lang="en-US" altLang="zh-CN" sz="3600" dirty="0" smtClean="0">
                <a:solidFill>
                  <a:schemeClr val="bg1"/>
                </a:solidFill>
                <a:latin typeface="+mn-lt"/>
                <a:ea typeface="+mn-ea"/>
                <a:cs typeface="+mn-cs"/>
              </a:rPr>
              <a:t>Ten </a:t>
            </a:r>
            <a:r>
              <a:rPr lang="en-US" altLang="zh-CN" sz="3600" dirty="0" smtClean="0">
                <a:solidFill>
                  <a:schemeClr val="bg1"/>
                </a:solidFill>
              </a:rPr>
              <a:t>recollections </a:t>
            </a:r>
            <a:r>
              <a:rPr lang="en-US" altLang="zh-CN" sz="3600" dirty="0">
                <a:solidFill>
                  <a:schemeClr val="bg1"/>
                </a:solidFill>
              </a:rPr>
              <a:t>(</a:t>
            </a:r>
            <a:r>
              <a:rPr lang="en-US" altLang="zh-CN" sz="3600" dirty="0" err="1" smtClean="0">
                <a:solidFill>
                  <a:schemeClr val="bg1"/>
                </a:solidFill>
              </a:rPr>
              <a:t>anussati</a:t>
            </a:r>
            <a:r>
              <a:rPr lang="en-US" altLang="zh-CN" sz="3600" dirty="0" smtClean="0">
                <a:solidFill>
                  <a:schemeClr val="bg1"/>
                </a:solidFill>
              </a:rPr>
              <a:t>; </a:t>
            </a:r>
            <a:r>
              <a:rPr lang="zh-CN" altLang="en-US" sz="3600" dirty="0" smtClean="0">
                <a:solidFill>
                  <a:schemeClr val="bg1"/>
                </a:solidFill>
              </a:rPr>
              <a:t>念</a:t>
            </a:r>
            <a:r>
              <a:rPr lang="en-US" altLang="zh-CN" sz="3600" dirty="0" smtClean="0">
                <a:solidFill>
                  <a:schemeClr val="bg1"/>
                </a:solidFill>
              </a:rPr>
              <a:t>): </a:t>
            </a:r>
            <a:endParaRPr lang="en-US" altLang="zh-CN" sz="3600" dirty="0" smtClean="0">
              <a:solidFill>
                <a:schemeClr val="bg1"/>
              </a:solidFill>
              <a:latin typeface="+mn-lt"/>
              <a:ea typeface="+mn-ea"/>
              <a:cs typeface="+mn-cs"/>
            </a:endParaRPr>
          </a:p>
          <a:p>
            <a:pPr marL="931500" indent="-571500">
              <a:lnSpc>
                <a:spcPct val="150000"/>
              </a:lnSpc>
              <a:buFont typeface="Wingdings" panose="05000000000000000000" pitchFamily="2" charset="2"/>
              <a:buChar char="l"/>
            </a:pPr>
            <a:r>
              <a:rPr lang="en-US" altLang="zh-CN" sz="3600" dirty="0">
                <a:solidFill>
                  <a:schemeClr val="bg1"/>
                </a:solidFill>
              </a:rPr>
              <a:t> </a:t>
            </a:r>
            <a:r>
              <a:rPr lang="en-US" altLang="zh-CN" sz="3600" dirty="0" smtClean="0">
                <a:solidFill>
                  <a:schemeClr val="bg1"/>
                </a:solidFill>
              </a:rPr>
              <a:t>Recollections of </a:t>
            </a:r>
            <a:r>
              <a:rPr lang="en-US" altLang="zh-CN" sz="3600" dirty="0">
                <a:solidFill>
                  <a:schemeClr val="bg1"/>
                </a:solidFill>
              </a:rPr>
              <a:t>the virtues of the Three Jewels:</a:t>
            </a:r>
          </a:p>
          <a:p>
            <a:pPr marL="360000">
              <a:lnSpc>
                <a:spcPct val="150000"/>
              </a:lnSpc>
            </a:pPr>
            <a:r>
              <a:rPr lang="en-US" altLang="zh-CN" sz="3600" dirty="0" smtClean="0">
                <a:solidFill>
                  <a:schemeClr val="bg1"/>
                </a:solidFill>
              </a:rPr>
              <a:t>     (1) Buddha, (</a:t>
            </a:r>
            <a:r>
              <a:rPr lang="en-US" altLang="zh-CN" sz="3600" dirty="0">
                <a:solidFill>
                  <a:schemeClr val="bg1"/>
                </a:solidFill>
              </a:rPr>
              <a:t>2) </a:t>
            </a:r>
            <a:r>
              <a:rPr lang="en-US" altLang="zh-CN" sz="3600" dirty="0" smtClean="0">
                <a:solidFill>
                  <a:schemeClr val="bg1"/>
                </a:solidFill>
              </a:rPr>
              <a:t>Dharma, (</a:t>
            </a:r>
            <a:r>
              <a:rPr lang="en-US" altLang="zh-CN" sz="3600" dirty="0">
                <a:solidFill>
                  <a:schemeClr val="bg1"/>
                </a:solidFill>
              </a:rPr>
              <a:t>3) </a:t>
            </a:r>
            <a:r>
              <a:rPr lang="en-US" altLang="zh-CN" sz="3600" dirty="0" smtClean="0">
                <a:solidFill>
                  <a:schemeClr val="bg1"/>
                </a:solidFill>
              </a:rPr>
              <a:t>Sangha</a:t>
            </a:r>
            <a:endParaRPr lang="en-US" altLang="zh-CN" sz="3600" dirty="0">
              <a:solidFill>
                <a:schemeClr val="bg1"/>
              </a:solidFill>
            </a:endParaRPr>
          </a:p>
          <a:p>
            <a:pPr marL="931500" indent="-571500">
              <a:lnSpc>
                <a:spcPct val="150000"/>
              </a:lnSpc>
              <a:buFont typeface="Wingdings" panose="05000000000000000000" pitchFamily="2" charset="2"/>
              <a:buChar char="l"/>
            </a:pPr>
            <a:r>
              <a:rPr lang="en-US" altLang="zh-CN" sz="3600" dirty="0" smtClean="0">
                <a:solidFill>
                  <a:schemeClr val="bg1"/>
                </a:solidFill>
              </a:rPr>
              <a:t>Recollections </a:t>
            </a:r>
            <a:r>
              <a:rPr lang="en-US" altLang="zh-CN" sz="3600" dirty="0">
                <a:solidFill>
                  <a:schemeClr val="bg1"/>
                </a:solidFill>
              </a:rPr>
              <a:t>of the virtues of:</a:t>
            </a:r>
          </a:p>
          <a:p>
            <a:pPr marL="360000">
              <a:lnSpc>
                <a:spcPct val="150000"/>
              </a:lnSpc>
            </a:pPr>
            <a:r>
              <a:rPr lang="en-US" altLang="zh-CN" sz="3600" dirty="0" smtClean="0">
                <a:solidFill>
                  <a:schemeClr val="bg1"/>
                </a:solidFill>
              </a:rPr>
              <a:t>     (</a:t>
            </a:r>
            <a:r>
              <a:rPr lang="en-US" altLang="zh-CN" sz="3600" dirty="0">
                <a:solidFill>
                  <a:schemeClr val="bg1"/>
                </a:solidFill>
              </a:rPr>
              <a:t>4) morality (</a:t>
            </a:r>
            <a:r>
              <a:rPr lang="en-US" altLang="zh-CN" sz="3600" dirty="0" err="1">
                <a:solidFill>
                  <a:schemeClr val="bg1"/>
                </a:solidFill>
              </a:rPr>
              <a:t>Śīla</a:t>
            </a:r>
            <a:r>
              <a:rPr lang="en-US" altLang="zh-CN" sz="3600" dirty="0" smtClean="0">
                <a:solidFill>
                  <a:schemeClr val="bg1"/>
                </a:solidFill>
              </a:rPr>
              <a:t>), (</a:t>
            </a:r>
            <a:r>
              <a:rPr lang="en-US" altLang="zh-CN" sz="3600" dirty="0">
                <a:solidFill>
                  <a:schemeClr val="bg1"/>
                </a:solidFill>
              </a:rPr>
              <a:t>5) liberality (</a:t>
            </a:r>
            <a:r>
              <a:rPr lang="en-US" altLang="zh-CN" sz="3600" dirty="0" err="1">
                <a:solidFill>
                  <a:schemeClr val="bg1"/>
                </a:solidFill>
              </a:rPr>
              <a:t>cāga</a:t>
            </a:r>
            <a:r>
              <a:rPr lang="en-US" altLang="zh-CN" sz="3600" dirty="0" smtClean="0">
                <a:solidFill>
                  <a:schemeClr val="bg1"/>
                </a:solidFill>
              </a:rPr>
              <a:t>), (</a:t>
            </a:r>
            <a:r>
              <a:rPr lang="en-US" altLang="zh-CN" sz="3600" dirty="0">
                <a:solidFill>
                  <a:schemeClr val="bg1"/>
                </a:solidFill>
              </a:rPr>
              <a:t>6) the 	</a:t>
            </a:r>
            <a:r>
              <a:rPr lang="en-US" altLang="zh-CN" sz="3600" dirty="0" smtClean="0">
                <a:solidFill>
                  <a:schemeClr val="bg1"/>
                </a:solidFill>
              </a:rPr>
              <a:t>	wholesome </a:t>
            </a:r>
            <a:r>
              <a:rPr lang="en-US" altLang="zh-CN" sz="3600" dirty="0">
                <a:solidFill>
                  <a:schemeClr val="bg1"/>
                </a:solidFill>
              </a:rPr>
              <a:t>attributes of </a:t>
            </a:r>
            <a:r>
              <a:rPr lang="en-US" altLang="zh-CN" sz="3600" dirty="0" smtClean="0">
                <a:solidFill>
                  <a:schemeClr val="bg1"/>
                </a:solidFill>
              </a:rPr>
              <a:t>Devas</a:t>
            </a:r>
            <a:endParaRPr lang="en-US" altLang="zh-CN" sz="3600" dirty="0">
              <a:solidFill>
                <a:schemeClr val="bg1"/>
              </a:solidFill>
            </a:endParaRPr>
          </a:p>
        </p:txBody>
      </p:sp>
      <p:sp>
        <p:nvSpPr>
          <p:cNvPr id="3" name="標題 5"/>
          <p:cNvSpPr txBox="1">
            <a:spLocks/>
          </p:cNvSpPr>
          <p:nvPr/>
        </p:nvSpPr>
        <p:spPr>
          <a:xfrm>
            <a:off x="575581" y="4986703"/>
            <a:ext cx="11280697" cy="220994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pPr>
            <a:r>
              <a:rPr lang="en-US" altLang="zh-CN" sz="3600" dirty="0" smtClean="0">
                <a:solidFill>
                  <a:schemeClr val="bg1"/>
                </a:solidFill>
                <a:latin typeface="+mn-lt"/>
                <a:ea typeface="+mn-ea"/>
                <a:cs typeface="+mn-cs"/>
              </a:rPr>
              <a:t>(All of them can be used to attain access concentration.)</a:t>
            </a:r>
            <a:endParaRPr lang="en-US" altLang="zh-CN" sz="3600" dirty="0">
              <a:solidFill>
                <a:schemeClr val="bg1"/>
              </a:solidFill>
              <a:latin typeface="+mn-lt"/>
              <a:ea typeface="+mn-ea"/>
              <a:cs typeface="+mn-cs"/>
            </a:endParaRPr>
          </a:p>
        </p:txBody>
      </p:sp>
    </p:spTree>
    <p:extLst>
      <p:ext uri="{BB962C8B-B14F-4D97-AF65-F5344CB8AC3E}">
        <p14:creationId xmlns:p14="http://schemas.microsoft.com/office/powerpoint/2010/main" val="2514347537"/>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12" name="標題 5"/>
          <p:cNvSpPr txBox="1">
            <a:spLocks/>
          </p:cNvSpPr>
          <p:nvPr/>
        </p:nvSpPr>
        <p:spPr>
          <a:xfrm>
            <a:off x="667143" y="318653"/>
            <a:ext cx="11139672" cy="4524717"/>
          </a:xfrm>
          <a:prstGeom prst="rect">
            <a:avLst/>
          </a:prstGeom>
        </p:spPr>
        <p:txBody>
          <a:bodyPr vert="horz" lIns="91440" tIns="45720" rIns="91440" bIns="45720" rtlCol="0"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080000" indent="-571500">
              <a:lnSpc>
                <a:spcPct val="150000"/>
              </a:lnSpc>
              <a:buFont typeface="Wingdings" panose="05000000000000000000" pitchFamily="2" charset="2"/>
              <a:buChar char="l"/>
            </a:pPr>
            <a:r>
              <a:rPr lang="en-US" altLang="zh-CN" sz="3600" dirty="0" smtClean="0">
                <a:solidFill>
                  <a:schemeClr val="bg1"/>
                </a:solidFill>
              </a:rPr>
              <a:t>Recollections of:</a:t>
            </a:r>
          </a:p>
          <a:p>
            <a:pPr marL="360000">
              <a:lnSpc>
                <a:spcPct val="150000"/>
              </a:lnSpc>
            </a:pPr>
            <a:r>
              <a:rPr lang="en-US" altLang="zh-CN" sz="3600" dirty="0" smtClean="0">
                <a:solidFill>
                  <a:schemeClr val="bg1"/>
                </a:solidFill>
              </a:rPr>
              <a:t>        </a:t>
            </a:r>
            <a:r>
              <a:rPr lang="en-US" altLang="zh-CN" sz="3600" dirty="0">
                <a:solidFill>
                  <a:schemeClr val="bg1"/>
                </a:solidFill>
              </a:rPr>
              <a:t>(7) the body (</a:t>
            </a:r>
            <a:r>
              <a:rPr lang="en-US" altLang="zh-CN" sz="3600" dirty="0" err="1">
                <a:solidFill>
                  <a:schemeClr val="bg1"/>
                </a:solidFill>
              </a:rPr>
              <a:t>kāya</a:t>
            </a:r>
            <a:r>
              <a:rPr lang="en-US" altLang="zh-CN" sz="3600" dirty="0" smtClean="0">
                <a:solidFill>
                  <a:schemeClr val="bg1"/>
                </a:solidFill>
              </a:rPr>
              <a:t>), (</a:t>
            </a:r>
            <a:r>
              <a:rPr lang="en-US" altLang="zh-CN" sz="3600" dirty="0">
                <a:solidFill>
                  <a:schemeClr val="bg1"/>
                </a:solidFill>
              </a:rPr>
              <a:t>8) </a:t>
            </a:r>
            <a:r>
              <a:rPr lang="en-US" altLang="zh-CN" sz="3600" dirty="0" smtClean="0">
                <a:solidFill>
                  <a:schemeClr val="bg1"/>
                </a:solidFill>
              </a:rPr>
              <a:t>death, (</a:t>
            </a:r>
            <a:r>
              <a:rPr lang="en-US" altLang="zh-CN" sz="3600" dirty="0">
                <a:solidFill>
                  <a:schemeClr val="bg1"/>
                </a:solidFill>
              </a:rPr>
              <a:t>9) the </a:t>
            </a:r>
            <a:r>
              <a:rPr lang="en-US" altLang="zh-CN" sz="3600" dirty="0" smtClean="0">
                <a:solidFill>
                  <a:schemeClr val="bg1"/>
                </a:solidFill>
              </a:rPr>
              <a:t>breathing 		   (</a:t>
            </a:r>
            <a:r>
              <a:rPr lang="en-US" altLang="zh-CN" sz="3600" dirty="0" err="1">
                <a:solidFill>
                  <a:schemeClr val="bg1"/>
                </a:solidFill>
              </a:rPr>
              <a:t>ānāpāna</a:t>
            </a:r>
            <a:r>
              <a:rPr lang="en-US" altLang="zh-CN" sz="3600" dirty="0" smtClean="0">
                <a:solidFill>
                  <a:schemeClr val="bg1"/>
                </a:solidFill>
              </a:rPr>
              <a:t>), (</a:t>
            </a:r>
            <a:r>
              <a:rPr lang="en-US" altLang="zh-CN" sz="3600" dirty="0">
                <a:solidFill>
                  <a:schemeClr val="bg1"/>
                </a:solidFill>
              </a:rPr>
              <a:t>10) peace (see </a:t>
            </a:r>
            <a:r>
              <a:rPr lang="en-US" altLang="zh-CN" sz="3600" dirty="0" err="1">
                <a:solidFill>
                  <a:schemeClr val="bg1"/>
                </a:solidFill>
              </a:rPr>
              <a:t>Nibbana</a:t>
            </a:r>
            <a:r>
              <a:rPr lang="en-US" altLang="zh-CN" sz="3600" dirty="0">
                <a:solidFill>
                  <a:schemeClr val="bg1"/>
                </a:solidFill>
              </a:rPr>
              <a:t>)..</a:t>
            </a:r>
            <a:endParaRPr lang="en-US" altLang="zh-CN" sz="3600" dirty="0">
              <a:solidFill>
                <a:schemeClr val="bg1"/>
              </a:solidFill>
              <a:latin typeface="+mn-lt"/>
              <a:ea typeface="+mn-ea"/>
              <a:cs typeface="+mn-cs"/>
            </a:endParaRPr>
          </a:p>
        </p:txBody>
      </p:sp>
      <p:sp>
        <p:nvSpPr>
          <p:cNvPr id="3" name="標題 5"/>
          <p:cNvSpPr txBox="1">
            <a:spLocks/>
          </p:cNvSpPr>
          <p:nvPr/>
        </p:nvSpPr>
        <p:spPr>
          <a:xfrm>
            <a:off x="306766" y="4467560"/>
            <a:ext cx="11570561" cy="220994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pPr>
            <a:r>
              <a:rPr lang="en-US" altLang="zh-CN" sz="3600" dirty="0" smtClean="0">
                <a:solidFill>
                  <a:schemeClr val="bg1"/>
                </a:solidFill>
                <a:latin typeface="+mn-lt"/>
                <a:ea typeface="+mn-ea"/>
                <a:cs typeface="+mn-cs"/>
              </a:rPr>
              <a:t>(</a:t>
            </a:r>
            <a:r>
              <a:rPr lang="en-US" altLang="zh-CN" sz="3600" dirty="0" err="1">
                <a:solidFill>
                  <a:schemeClr val="bg1"/>
                </a:solidFill>
                <a:latin typeface="+mn-lt"/>
                <a:ea typeface="+mn-ea"/>
                <a:cs typeface="+mn-cs"/>
              </a:rPr>
              <a:t>ānāpāna</a:t>
            </a:r>
            <a:r>
              <a:rPr lang="en-US" altLang="zh-CN" sz="3600" dirty="0">
                <a:solidFill>
                  <a:schemeClr val="bg1"/>
                </a:solidFill>
                <a:latin typeface="+mn-lt"/>
                <a:ea typeface="+mn-ea"/>
                <a:cs typeface="+mn-cs"/>
              </a:rPr>
              <a:t> can be used to attain four fine material </a:t>
            </a:r>
            <a:r>
              <a:rPr lang="en-US" altLang="zh-CN" sz="3600" dirty="0" err="1">
                <a:solidFill>
                  <a:schemeClr val="bg1"/>
                </a:solidFill>
                <a:latin typeface="+mn-lt"/>
                <a:ea typeface="+mn-ea"/>
                <a:cs typeface="+mn-cs"/>
              </a:rPr>
              <a:t>jhanas</a:t>
            </a:r>
            <a:r>
              <a:rPr lang="en-US" altLang="zh-CN" sz="3600" dirty="0">
                <a:solidFill>
                  <a:schemeClr val="bg1"/>
                </a:solidFill>
                <a:latin typeface="+mn-lt"/>
                <a:ea typeface="+mn-ea"/>
                <a:cs typeface="+mn-cs"/>
              </a:rPr>
              <a:t>. </a:t>
            </a:r>
            <a:r>
              <a:rPr lang="en-US" altLang="zh-CN" sz="3600" dirty="0" smtClean="0">
                <a:solidFill>
                  <a:schemeClr val="bg1"/>
                </a:solidFill>
                <a:latin typeface="+mn-lt"/>
                <a:ea typeface="+mn-ea"/>
                <a:cs typeface="+mn-cs"/>
              </a:rPr>
              <a:t>The others can only been used to attain access concentration.)</a:t>
            </a:r>
            <a:endParaRPr lang="en-US" altLang="zh-CN" sz="3600" dirty="0">
              <a:solidFill>
                <a:schemeClr val="bg1"/>
              </a:solidFill>
              <a:latin typeface="+mn-lt"/>
              <a:ea typeface="+mn-ea"/>
              <a:cs typeface="+mn-cs"/>
            </a:endParaRPr>
          </a:p>
        </p:txBody>
      </p:sp>
    </p:spTree>
    <p:extLst>
      <p:ext uri="{BB962C8B-B14F-4D97-AF65-F5344CB8AC3E}">
        <p14:creationId xmlns:p14="http://schemas.microsoft.com/office/powerpoint/2010/main" val="3607479542"/>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3.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5" name="標題 5"/>
          <p:cNvSpPr txBox="1">
            <a:spLocks/>
          </p:cNvSpPr>
          <p:nvPr/>
        </p:nvSpPr>
        <p:spPr>
          <a:xfrm>
            <a:off x="540128" y="22747"/>
            <a:ext cx="11139672" cy="4856019"/>
          </a:xfrm>
          <a:prstGeom prst="rect">
            <a:avLst/>
          </a:prstGeom>
        </p:spPr>
        <p:txBody>
          <a:bodyPr vert="horz" lIns="91440" tIns="45720" rIns="91440" bIns="45720" rtlCol="0"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080000" indent="-571500">
              <a:lnSpc>
                <a:spcPct val="150000"/>
              </a:lnSpc>
              <a:buFont typeface="Wingdings" panose="05000000000000000000" pitchFamily="2" charset="2"/>
              <a:buChar char="Ø"/>
            </a:pPr>
            <a:r>
              <a:rPr lang="en-US" altLang="zh-CN" sz="3600" dirty="0">
                <a:solidFill>
                  <a:schemeClr val="bg1"/>
                </a:solidFill>
              </a:rPr>
              <a:t>Four </a:t>
            </a:r>
            <a:r>
              <a:rPr lang="en-US" altLang="zh-CN" sz="3600" dirty="0" smtClean="0">
                <a:solidFill>
                  <a:schemeClr val="bg1"/>
                </a:solidFill>
              </a:rPr>
              <a:t>stations </a:t>
            </a:r>
            <a:r>
              <a:rPr lang="en-US" altLang="zh-CN" sz="3600" dirty="0">
                <a:solidFill>
                  <a:schemeClr val="bg1"/>
                </a:solidFill>
              </a:rPr>
              <a:t>of Brahma (Brahma-</a:t>
            </a:r>
            <a:r>
              <a:rPr lang="en-US" altLang="zh-CN" sz="3600" dirty="0" err="1">
                <a:solidFill>
                  <a:schemeClr val="bg1"/>
                </a:solidFill>
              </a:rPr>
              <a:t>vihara</a:t>
            </a:r>
            <a:r>
              <a:rPr lang="en-US" altLang="zh-CN" sz="3600" dirty="0" smtClean="0">
                <a:solidFill>
                  <a:schemeClr val="bg1"/>
                </a:solidFill>
              </a:rPr>
              <a:t>):</a:t>
            </a:r>
          </a:p>
          <a:p>
            <a:pPr marL="508500">
              <a:lnSpc>
                <a:spcPct val="150000"/>
              </a:lnSpc>
            </a:pPr>
            <a:endParaRPr lang="en-US" altLang="zh-CN" sz="1600" dirty="0">
              <a:solidFill>
                <a:schemeClr val="bg1"/>
              </a:solidFill>
            </a:endParaRPr>
          </a:p>
          <a:p>
            <a:pPr marL="508500">
              <a:lnSpc>
                <a:spcPct val="150000"/>
              </a:lnSpc>
            </a:pPr>
            <a:r>
              <a:rPr lang="en-US" altLang="zh-CN" sz="3600" dirty="0">
                <a:solidFill>
                  <a:schemeClr val="bg1"/>
                </a:solidFill>
              </a:rPr>
              <a:t>    (1) unconditional kindness and goodwill (</a:t>
            </a:r>
            <a:r>
              <a:rPr lang="en-US" altLang="zh-CN" sz="3600" dirty="0" err="1">
                <a:solidFill>
                  <a:schemeClr val="bg1"/>
                </a:solidFill>
              </a:rPr>
              <a:t>mettā</a:t>
            </a:r>
            <a:r>
              <a:rPr lang="en-US" altLang="zh-CN" sz="3600" dirty="0">
                <a:solidFill>
                  <a:schemeClr val="bg1"/>
                </a:solidFill>
              </a:rPr>
              <a:t>)</a:t>
            </a:r>
          </a:p>
          <a:p>
            <a:pPr marL="508500">
              <a:lnSpc>
                <a:spcPct val="150000"/>
              </a:lnSpc>
            </a:pPr>
            <a:r>
              <a:rPr lang="en-US" altLang="zh-CN" sz="3600" dirty="0">
                <a:solidFill>
                  <a:schemeClr val="bg1"/>
                </a:solidFill>
              </a:rPr>
              <a:t>    (2) compassion (</a:t>
            </a:r>
            <a:r>
              <a:rPr lang="en-US" altLang="zh-CN" sz="3600" dirty="0" err="1">
                <a:solidFill>
                  <a:schemeClr val="bg1"/>
                </a:solidFill>
              </a:rPr>
              <a:t>karuna</a:t>
            </a:r>
            <a:r>
              <a:rPr lang="en-US" altLang="zh-CN" sz="3600" dirty="0">
                <a:solidFill>
                  <a:schemeClr val="bg1"/>
                </a:solidFill>
              </a:rPr>
              <a:t>)</a:t>
            </a:r>
          </a:p>
          <a:p>
            <a:pPr marL="508500">
              <a:lnSpc>
                <a:spcPct val="150000"/>
              </a:lnSpc>
            </a:pPr>
            <a:r>
              <a:rPr lang="en-US" altLang="zh-CN" sz="3600" dirty="0">
                <a:solidFill>
                  <a:schemeClr val="bg1"/>
                </a:solidFill>
              </a:rPr>
              <a:t>    (3) sympathetic joy over another's success (</a:t>
            </a:r>
            <a:r>
              <a:rPr lang="en-US" altLang="zh-CN" sz="3600" dirty="0" err="1">
                <a:solidFill>
                  <a:schemeClr val="bg1"/>
                </a:solidFill>
              </a:rPr>
              <a:t>mudita</a:t>
            </a:r>
            <a:r>
              <a:rPr lang="en-US" altLang="zh-CN" sz="3600" dirty="0">
                <a:solidFill>
                  <a:schemeClr val="bg1"/>
                </a:solidFill>
              </a:rPr>
              <a:t>)</a:t>
            </a:r>
          </a:p>
          <a:p>
            <a:pPr marL="508500">
              <a:lnSpc>
                <a:spcPct val="150000"/>
              </a:lnSpc>
            </a:pPr>
            <a:r>
              <a:rPr lang="en-US" altLang="zh-CN" sz="3600" dirty="0">
                <a:solidFill>
                  <a:schemeClr val="bg1"/>
                </a:solidFill>
              </a:rPr>
              <a:t>    (4) </a:t>
            </a:r>
            <a:r>
              <a:rPr lang="en-US" altLang="zh-CN" sz="3600" dirty="0" err="1">
                <a:solidFill>
                  <a:schemeClr val="bg1"/>
                </a:solidFill>
              </a:rPr>
              <a:t>evenmindedness</a:t>
            </a:r>
            <a:r>
              <a:rPr lang="en-US" altLang="zh-CN" sz="3600" dirty="0">
                <a:solidFill>
                  <a:schemeClr val="bg1"/>
                </a:solidFill>
              </a:rPr>
              <a:t>, equanimity (</a:t>
            </a:r>
            <a:r>
              <a:rPr lang="en-US" altLang="zh-CN" sz="3600" dirty="0" err="1">
                <a:solidFill>
                  <a:schemeClr val="bg1"/>
                </a:solidFill>
              </a:rPr>
              <a:t>upekkha</a:t>
            </a:r>
            <a:r>
              <a:rPr lang="en-US" altLang="zh-CN" sz="3600" dirty="0">
                <a:solidFill>
                  <a:schemeClr val="bg1"/>
                </a:solidFill>
              </a:rPr>
              <a:t>)</a:t>
            </a:r>
            <a:endParaRPr lang="en-US" altLang="zh-CN" sz="3600" dirty="0">
              <a:solidFill>
                <a:schemeClr val="bg1"/>
              </a:solidFill>
              <a:latin typeface="+mn-lt"/>
              <a:ea typeface="+mn-ea"/>
              <a:cs typeface="+mn-cs"/>
            </a:endParaRPr>
          </a:p>
        </p:txBody>
      </p:sp>
      <p:sp>
        <p:nvSpPr>
          <p:cNvPr id="4" name="標題 5"/>
          <p:cNvSpPr txBox="1">
            <a:spLocks/>
          </p:cNvSpPr>
          <p:nvPr/>
        </p:nvSpPr>
        <p:spPr>
          <a:xfrm>
            <a:off x="551926" y="4743082"/>
            <a:ext cx="11139672" cy="1923189"/>
          </a:xfrm>
          <a:prstGeom prst="rect">
            <a:avLst/>
          </a:prstGeom>
        </p:spPr>
        <p:txBody>
          <a:bodyPr vert="horz" lIns="91440" tIns="45720" rIns="91440" bIns="45720" rtlCol="0"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508500"/>
            <a:r>
              <a:rPr lang="en-US" altLang="zh-CN" sz="3200" dirty="0" smtClean="0">
                <a:solidFill>
                  <a:schemeClr val="bg1"/>
                </a:solidFill>
              </a:rPr>
              <a:t> (Brahma-</a:t>
            </a:r>
            <a:r>
              <a:rPr lang="en-US" altLang="zh-CN" sz="3200" dirty="0" err="1" smtClean="0">
                <a:solidFill>
                  <a:schemeClr val="bg1"/>
                </a:solidFill>
              </a:rPr>
              <a:t>vihara</a:t>
            </a:r>
            <a:r>
              <a:rPr lang="en-US" altLang="zh-CN" sz="3200" dirty="0" smtClean="0">
                <a:solidFill>
                  <a:schemeClr val="bg1"/>
                </a:solidFill>
              </a:rPr>
              <a:t> equanimity </a:t>
            </a:r>
            <a:r>
              <a:rPr lang="en-US" altLang="zh-CN" sz="3200" dirty="0">
                <a:solidFill>
                  <a:schemeClr val="bg1"/>
                </a:solidFill>
              </a:rPr>
              <a:t>(</a:t>
            </a:r>
            <a:r>
              <a:rPr lang="en-US" altLang="zh-CN" sz="3200" dirty="0" err="1">
                <a:solidFill>
                  <a:schemeClr val="bg1"/>
                </a:solidFill>
              </a:rPr>
              <a:t>upekkha</a:t>
            </a:r>
            <a:r>
              <a:rPr lang="en-US" altLang="zh-CN" sz="3200" dirty="0" smtClean="0">
                <a:solidFill>
                  <a:schemeClr val="bg1"/>
                </a:solidFill>
              </a:rPr>
              <a:t>) can be used to attain the fourth </a:t>
            </a:r>
            <a:r>
              <a:rPr lang="en-US" altLang="zh-CN" sz="3200" dirty="0" err="1" smtClean="0">
                <a:solidFill>
                  <a:schemeClr val="bg1"/>
                </a:solidFill>
              </a:rPr>
              <a:t>jhana</a:t>
            </a:r>
            <a:r>
              <a:rPr lang="en-US" altLang="zh-CN" sz="3200" dirty="0" smtClean="0">
                <a:solidFill>
                  <a:schemeClr val="bg1"/>
                </a:solidFill>
              </a:rPr>
              <a:t>. The other three can be used to attain the first to the third </a:t>
            </a:r>
            <a:r>
              <a:rPr lang="en-US" altLang="zh-CN" sz="3200" dirty="0" err="1" smtClean="0">
                <a:solidFill>
                  <a:schemeClr val="bg1"/>
                </a:solidFill>
              </a:rPr>
              <a:t>jhanas</a:t>
            </a:r>
            <a:r>
              <a:rPr lang="en-US" altLang="zh-CN" sz="3200" dirty="0" smtClean="0">
                <a:solidFill>
                  <a:schemeClr val="bg1"/>
                </a:solidFill>
              </a:rPr>
              <a:t>.)</a:t>
            </a:r>
            <a:endParaRPr lang="en-US" altLang="zh-CN" sz="3200" dirty="0">
              <a:solidFill>
                <a:schemeClr val="bg1"/>
              </a:solidFill>
            </a:endParaRPr>
          </a:p>
        </p:txBody>
      </p:sp>
    </p:spTree>
    <p:extLst>
      <p:ext uri="{BB962C8B-B14F-4D97-AF65-F5344CB8AC3E}">
        <p14:creationId xmlns:p14="http://schemas.microsoft.com/office/powerpoint/2010/main" val="3633750944"/>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4.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3" name="標題 5"/>
          <p:cNvSpPr txBox="1">
            <a:spLocks/>
          </p:cNvSpPr>
          <p:nvPr/>
        </p:nvSpPr>
        <p:spPr>
          <a:xfrm>
            <a:off x="487034" y="588817"/>
            <a:ext cx="11139672" cy="4856019"/>
          </a:xfrm>
          <a:prstGeom prst="rect">
            <a:avLst/>
          </a:prstGeom>
        </p:spPr>
        <p:txBody>
          <a:bodyPr vert="horz" lIns="91440" tIns="45720" rIns="91440" bIns="45720" rtlCol="0"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080000" indent="-571500">
              <a:lnSpc>
                <a:spcPct val="150000"/>
              </a:lnSpc>
              <a:buFont typeface="Wingdings" panose="05000000000000000000" pitchFamily="2" charset="2"/>
              <a:buChar char="Ø"/>
            </a:pPr>
            <a:r>
              <a:rPr lang="en-US" altLang="zh-CN" sz="3600" dirty="0">
                <a:solidFill>
                  <a:schemeClr val="bg1"/>
                </a:solidFill>
              </a:rPr>
              <a:t>Four </a:t>
            </a:r>
            <a:r>
              <a:rPr lang="en-US" altLang="zh-CN" sz="3600" dirty="0" smtClean="0">
                <a:solidFill>
                  <a:schemeClr val="bg1"/>
                </a:solidFill>
              </a:rPr>
              <a:t>formless </a:t>
            </a:r>
            <a:r>
              <a:rPr lang="en-US" altLang="zh-CN" sz="3600" dirty="0">
                <a:solidFill>
                  <a:schemeClr val="bg1"/>
                </a:solidFill>
              </a:rPr>
              <a:t>states (four </a:t>
            </a:r>
            <a:r>
              <a:rPr lang="en-US" altLang="zh-CN" sz="3600" dirty="0" err="1">
                <a:solidFill>
                  <a:schemeClr val="bg1"/>
                </a:solidFill>
              </a:rPr>
              <a:t>arūpajhānas</a:t>
            </a:r>
            <a:r>
              <a:rPr lang="en-US" altLang="zh-CN" sz="3600" dirty="0">
                <a:solidFill>
                  <a:schemeClr val="bg1"/>
                </a:solidFill>
              </a:rPr>
              <a:t>):</a:t>
            </a:r>
          </a:p>
          <a:p>
            <a:pPr marL="508500">
              <a:lnSpc>
                <a:spcPct val="150000"/>
              </a:lnSpc>
            </a:pPr>
            <a:r>
              <a:rPr lang="en-US" altLang="zh-CN" sz="3600" dirty="0" smtClean="0">
                <a:solidFill>
                  <a:schemeClr val="bg1"/>
                </a:solidFill>
              </a:rPr>
              <a:t>	(</a:t>
            </a:r>
            <a:r>
              <a:rPr lang="en-US" altLang="zh-CN" sz="3600" dirty="0">
                <a:solidFill>
                  <a:schemeClr val="bg1"/>
                </a:solidFill>
              </a:rPr>
              <a:t>1) infinite space</a:t>
            </a:r>
          </a:p>
          <a:p>
            <a:pPr marL="508500">
              <a:lnSpc>
                <a:spcPct val="150000"/>
              </a:lnSpc>
            </a:pPr>
            <a:r>
              <a:rPr lang="en-US" altLang="zh-CN" sz="3600" dirty="0" smtClean="0">
                <a:solidFill>
                  <a:schemeClr val="bg1"/>
                </a:solidFill>
              </a:rPr>
              <a:t> 	(</a:t>
            </a:r>
            <a:r>
              <a:rPr lang="en-US" altLang="zh-CN" sz="3600" dirty="0">
                <a:solidFill>
                  <a:schemeClr val="bg1"/>
                </a:solidFill>
              </a:rPr>
              <a:t>2) infinite consciousness</a:t>
            </a:r>
          </a:p>
          <a:p>
            <a:pPr marL="508500">
              <a:lnSpc>
                <a:spcPct val="150000"/>
              </a:lnSpc>
            </a:pPr>
            <a:r>
              <a:rPr lang="en-US" altLang="zh-CN" sz="3600" dirty="0" smtClean="0">
                <a:solidFill>
                  <a:schemeClr val="bg1"/>
                </a:solidFill>
              </a:rPr>
              <a:t>	(</a:t>
            </a:r>
            <a:r>
              <a:rPr lang="en-US" altLang="zh-CN" sz="3600" dirty="0">
                <a:solidFill>
                  <a:schemeClr val="bg1"/>
                </a:solidFill>
              </a:rPr>
              <a:t>3) infinite nothingness</a:t>
            </a:r>
          </a:p>
          <a:p>
            <a:pPr marL="508500">
              <a:lnSpc>
                <a:spcPct val="150000"/>
              </a:lnSpc>
            </a:pPr>
            <a:r>
              <a:rPr lang="en-US" altLang="zh-CN" sz="3600" dirty="0" smtClean="0">
                <a:solidFill>
                  <a:schemeClr val="bg1"/>
                </a:solidFill>
              </a:rPr>
              <a:t> 	(</a:t>
            </a:r>
            <a:r>
              <a:rPr lang="en-US" altLang="zh-CN" sz="3600" dirty="0">
                <a:solidFill>
                  <a:schemeClr val="bg1"/>
                </a:solidFill>
              </a:rPr>
              <a:t>4) neither perception nor non-perception.</a:t>
            </a:r>
            <a:endParaRPr lang="en-US" altLang="zh-CN" sz="3600" dirty="0">
              <a:solidFill>
                <a:schemeClr val="bg1"/>
              </a:solidFill>
              <a:latin typeface="+mn-lt"/>
              <a:ea typeface="+mn-ea"/>
              <a:cs typeface="+mn-cs"/>
            </a:endParaRPr>
          </a:p>
        </p:txBody>
      </p:sp>
    </p:spTree>
    <p:extLst>
      <p:ext uri="{BB962C8B-B14F-4D97-AF65-F5344CB8AC3E}">
        <p14:creationId xmlns:p14="http://schemas.microsoft.com/office/powerpoint/2010/main" val="757213244"/>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3" name="標題 5"/>
          <p:cNvSpPr txBox="1">
            <a:spLocks/>
          </p:cNvSpPr>
          <p:nvPr/>
        </p:nvSpPr>
        <p:spPr>
          <a:xfrm>
            <a:off x="870492" y="4161860"/>
            <a:ext cx="11139672" cy="1108365"/>
          </a:xfrm>
          <a:prstGeom prst="rect">
            <a:avLst/>
          </a:prstGeom>
        </p:spPr>
        <p:txBody>
          <a:bodyPr vert="horz" lIns="91440" tIns="45720" rIns="91440" bIns="45720" rtlCol="0"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508500">
              <a:lnSpc>
                <a:spcPct val="150000"/>
              </a:lnSpc>
            </a:pPr>
            <a:endParaRPr lang="en-US" altLang="zh-CN" sz="3600" dirty="0">
              <a:solidFill>
                <a:schemeClr val="bg1"/>
              </a:solidFill>
            </a:endParaRPr>
          </a:p>
        </p:txBody>
      </p:sp>
      <p:sp>
        <p:nvSpPr>
          <p:cNvPr id="4" name="標題 5"/>
          <p:cNvSpPr txBox="1">
            <a:spLocks/>
          </p:cNvSpPr>
          <p:nvPr/>
        </p:nvSpPr>
        <p:spPr>
          <a:xfrm>
            <a:off x="487034" y="847904"/>
            <a:ext cx="11139672" cy="1724891"/>
          </a:xfrm>
          <a:prstGeom prst="rect">
            <a:avLst/>
          </a:prstGeom>
        </p:spPr>
        <p:txBody>
          <a:bodyPr vert="horz" lIns="91440" tIns="45720" rIns="91440" bIns="45720" rtlCol="0"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080000" indent="-571500">
              <a:lnSpc>
                <a:spcPct val="150000"/>
              </a:lnSpc>
              <a:buFont typeface="Wingdings" panose="05000000000000000000" pitchFamily="2" charset="2"/>
              <a:buChar char="Ø"/>
            </a:pPr>
            <a:r>
              <a:rPr lang="en-US" altLang="zh-CN" sz="3600" dirty="0" smtClean="0">
                <a:solidFill>
                  <a:schemeClr val="bg1"/>
                </a:solidFill>
              </a:rPr>
              <a:t>Analysis </a:t>
            </a:r>
            <a:r>
              <a:rPr lang="en-US" altLang="zh-CN" sz="3600" dirty="0">
                <a:solidFill>
                  <a:schemeClr val="bg1"/>
                </a:solidFill>
              </a:rPr>
              <a:t>of the four elements (</a:t>
            </a:r>
            <a:r>
              <a:rPr lang="en-US" altLang="zh-CN" sz="3600" dirty="0" err="1">
                <a:solidFill>
                  <a:schemeClr val="bg1"/>
                </a:solidFill>
              </a:rPr>
              <a:t>catudhatuvavatthana</a:t>
            </a:r>
            <a:r>
              <a:rPr lang="en-US" altLang="zh-CN" sz="3600" dirty="0">
                <a:solidFill>
                  <a:schemeClr val="bg1"/>
                </a:solidFill>
              </a:rPr>
              <a:t>): earth (</a:t>
            </a:r>
            <a:r>
              <a:rPr lang="en-US" altLang="zh-CN" sz="3600" dirty="0" err="1">
                <a:solidFill>
                  <a:schemeClr val="bg1"/>
                </a:solidFill>
              </a:rPr>
              <a:t>pathavi</a:t>
            </a:r>
            <a:r>
              <a:rPr lang="en-US" altLang="zh-CN" sz="3600" dirty="0">
                <a:solidFill>
                  <a:schemeClr val="bg1"/>
                </a:solidFill>
              </a:rPr>
              <a:t>), water (</a:t>
            </a:r>
            <a:r>
              <a:rPr lang="en-US" altLang="zh-CN" sz="3600" dirty="0" err="1">
                <a:solidFill>
                  <a:schemeClr val="bg1"/>
                </a:solidFill>
              </a:rPr>
              <a:t>apo</a:t>
            </a:r>
            <a:r>
              <a:rPr lang="en-US" altLang="zh-CN" sz="3600" dirty="0">
                <a:solidFill>
                  <a:schemeClr val="bg1"/>
                </a:solidFill>
              </a:rPr>
              <a:t>), fire (</a:t>
            </a:r>
            <a:r>
              <a:rPr lang="en-US" altLang="zh-CN" sz="3600" dirty="0" err="1">
                <a:solidFill>
                  <a:schemeClr val="bg1"/>
                </a:solidFill>
              </a:rPr>
              <a:t>tejo</a:t>
            </a:r>
            <a:r>
              <a:rPr lang="en-US" altLang="zh-CN" sz="3600" dirty="0">
                <a:solidFill>
                  <a:schemeClr val="bg1"/>
                </a:solidFill>
              </a:rPr>
              <a:t>), air (</a:t>
            </a:r>
            <a:r>
              <a:rPr lang="en-US" altLang="zh-CN" sz="3600" dirty="0" err="1">
                <a:solidFill>
                  <a:schemeClr val="bg1"/>
                </a:solidFill>
              </a:rPr>
              <a:t>vayo</a:t>
            </a:r>
            <a:r>
              <a:rPr lang="en-US" altLang="zh-CN" sz="3600" dirty="0">
                <a:solidFill>
                  <a:schemeClr val="bg1"/>
                </a:solidFill>
              </a:rPr>
              <a:t>). </a:t>
            </a:r>
          </a:p>
        </p:txBody>
      </p:sp>
      <p:sp>
        <p:nvSpPr>
          <p:cNvPr id="5" name="標題 5"/>
          <p:cNvSpPr txBox="1">
            <a:spLocks/>
          </p:cNvSpPr>
          <p:nvPr/>
        </p:nvSpPr>
        <p:spPr>
          <a:xfrm>
            <a:off x="1052328" y="2973275"/>
            <a:ext cx="11139672" cy="1923189"/>
          </a:xfrm>
          <a:prstGeom prst="rect">
            <a:avLst/>
          </a:prstGeom>
        </p:spPr>
        <p:txBody>
          <a:bodyPr vert="horz" lIns="91440" tIns="45720" rIns="91440" bIns="45720" rtlCol="0"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508500"/>
            <a:r>
              <a:rPr lang="en-US" altLang="zh-CN" sz="3200" dirty="0" smtClean="0">
                <a:solidFill>
                  <a:schemeClr val="bg1"/>
                </a:solidFill>
              </a:rPr>
              <a:t> (It can be used to attain access concentration.)</a:t>
            </a:r>
            <a:endParaRPr lang="en-US" altLang="zh-CN" sz="3200" dirty="0">
              <a:solidFill>
                <a:schemeClr val="bg1"/>
              </a:solidFill>
            </a:endParaRPr>
          </a:p>
        </p:txBody>
      </p:sp>
    </p:spTree>
    <p:extLst>
      <p:ext uri="{BB962C8B-B14F-4D97-AF65-F5344CB8AC3E}">
        <p14:creationId xmlns:p14="http://schemas.microsoft.com/office/powerpoint/2010/main" val="2514523351"/>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6.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3" name="標題 5"/>
          <p:cNvSpPr txBox="1">
            <a:spLocks/>
          </p:cNvSpPr>
          <p:nvPr/>
        </p:nvSpPr>
        <p:spPr>
          <a:xfrm>
            <a:off x="771052" y="-96983"/>
            <a:ext cx="11139672" cy="1724891"/>
          </a:xfrm>
          <a:prstGeom prst="rect">
            <a:avLst/>
          </a:prstGeom>
        </p:spPr>
        <p:txBody>
          <a:bodyPr vert="horz" lIns="91440" tIns="45720" rIns="91440" bIns="45720" rtlCol="0"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508500">
              <a:lnSpc>
                <a:spcPct val="150000"/>
              </a:lnSpc>
            </a:pPr>
            <a:r>
              <a:rPr lang="en-US" altLang="zh-CN" sz="3600" dirty="0" smtClean="0">
                <a:solidFill>
                  <a:schemeClr val="bg1"/>
                </a:solidFill>
              </a:rPr>
              <a:t>Walking meditation</a:t>
            </a:r>
            <a:endParaRPr lang="en-US" altLang="zh-CN" sz="3600" dirty="0">
              <a:solidFill>
                <a:schemeClr val="bg1"/>
              </a:solidFill>
            </a:endParaRPr>
          </a:p>
        </p:txBody>
      </p:sp>
      <p:sp>
        <p:nvSpPr>
          <p:cNvPr id="20" name="標題 5"/>
          <p:cNvSpPr txBox="1">
            <a:spLocks/>
          </p:cNvSpPr>
          <p:nvPr/>
        </p:nvSpPr>
        <p:spPr>
          <a:xfrm>
            <a:off x="422988" y="1468016"/>
            <a:ext cx="11182936" cy="4603102"/>
          </a:xfrm>
          <a:prstGeom prst="rect">
            <a:avLst/>
          </a:prstGeom>
        </p:spPr>
        <p:txBody>
          <a:bodyPr vert="horz" lIns="91440" tIns="45720" rIns="91440" bIns="45720" rtlCol="0"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508500">
              <a:lnSpc>
                <a:spcPct val="150000"/>
              </a:lnSpc>
            </a:pPr>
            <a:r>
              <a:rPr lang="en-US" altLang="zh-CN" sz="3000" dirty="0" smtClean="0">
                <a:solidFill>
                  <a:schemeClr val="bg1"/>
                </a:solidFill>
              </a:rPr>
              <a:t>“When </a:t>
            </a:r>
            <a:r>
              <a:rPr lang="en-US" altLang="zh-CN" sz="3000" dirty="0">
                <a:solidFill>
                  <a:schemeClr val="bg1"/>
                </a:solidFill>
              </a:rPr>
              <a:t>going forward &amp; returning, he makes himself fully alert; when looking toward &amp; looking away... when bending &amp; extending his limbs... when carrying his outer cloak, his upper robe &amp; his bowl... when eating, drinking, chewing, &amp; savoring... when urinating &amp; defecating... when walking, standing, sitting, falling asleep, waking up, talking, &amp; remaining silent, he makes himself fully </a:t>
            </a:r>
            <a:r>
              <a:rPr lang="en-US" altLang="zh-CN" sz="3000" dirty="0" smtClean="0">
                <a:solidFill>
                  <a:schemeClr val="bg1"/>
                </a:solidFill>
              </a:rPr>
              <a:t>alert.”</a:t>
            </a:r>
            <a:endParaRPr lang="en-US" altLang="zh-CN" sz="3000" dirty="0">
              <a:solidFill>
                <a:schemeClr val="bg1"/>
              </a:solidFill>
            </a:endParaRPr>
          </a:p>
        </p:txBody>
      </p:sp>
      <p:pic>
        <p:nvPicPr>
          <p:cNvPr id="22" name="_IFvablc6EI"/>
          <p:cNvPicPr>
            <a:picLocks noRot="1" noChangeAspect="1"/>
          </p:cNvPicPr>
          <p:nvPr>
            <a:videoFile r:link="rId2"/>
          </p:nvPr>
        </p:nvPicPr>
        <p:blipFill>
          <a:blip r:embed="rId4"/>
          <a:stretch>
            <a:fillRect/>
          </a:stretch>
        </p:blipFill>
        <p:spPr>
          <a:xfrm>
            <a:off x="10207831" y="5750449"/>
            <a:ext cx="1828800" cy="1028700"/>
          </a:xfrm>
          <a:prstGeom prst="rect">
            <a:avLst/>
          </a:prstGeom>
        </p:spPr>
      </p:pic>
    </p:spTree>
    <p:extLst>
      <p:ext uri="{BB962C8B-B14F-4D97-AF65-F5344CB8AC3E}">
        <p14:creationId xmlns:p14="http://schemas.microsoft.com/office/powerpoint/2010/main" val="3161894606"/>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video>
              <p:cMediaNode vol="80000">
                <p:cTn id="11" display="0">
                  <p:stCondLst>
                    <p:cond delay="indefinite"/>
                  </p:stCondLst>
                </p:cTn>
                <p:tgtEl>
                  <p:spTgt spid="22"/>
                </p:tgtEl>
              </p:cMediaNode>
            </p:video>
          </p:childTnLst>
        </p:cTn>
      </p:par>
    </p:tnLst>
    <p:bldLst>
      <p:bldP spid="20" grpId="0"/>
    </p:bldLst>
  </p:timing>
</p:sld>
</file>

<file path=ppt/slides/slide37.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3" name="標題 5"/>
          <p:cNvSpPr txBox="1">
            <a:spLocks/>
          </p:cNvSpPr>
          <p:nvPr/>
        </p:nvSpPr>
        <p:spPr>
          <a:xfrm>
            <a:off x="652358" y="1103252"/>
            <a:ext cx="7104491" cy="1184563"/>
          </a:xfrm>
          <a:prstGeom prst="rect">
            <a:avLst/>
          </a:prstGeom>
        </p:spPr>
        <p:txBody>
          <a:bodyPr vert="horz" lIns="91440" tIns="45720" rIns="91440" bIns="45720" rtlCol="0"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508500">
              <a:lnSpc>
                <a:spcPct val="150000"/>
              </a:lnSpc>
            </a:pPr>
            <a:r>
              <a:rPr lang="en-US" altLang="zh-CN" sz="3200" dirty="0" smtClean="0">
                <a:solidFill>
                  <a:schemeClr val="bg1"/>
                </a:solidFill>
              </a:rPr>
              <a:t>[1] THE </a:t>
            </a:r>
            <a:r>
              <a:rPr lang="en-US" altLang="zh-CN" sz="3200" dirty="0">
                <a:solidFill>
                  <a:schemeClr val="bg1"/>
                </a:solidFill>
              </a:rPr>
              <a:t>EARTH </a:t>
            </a:r>
            <a:r>
              <a:rPr lang="en-US" altLang="zh-CN" sz="3200" dirty="0" smtClean="0">
                <a:solidFill>
                  <a:schemeClr val="bg1"/>
                </a:solidFill>
              </a:rPr>
              <a:t>KASINA</a:t>
            </a:r>
            <a:endParaRPr lang="en-US" altLang="zh-CN" sz="3200" dirty="0">
              <a:solidFill>
                <a:schemeClr val="bg1"/>
              </a:solidFill>
            </a:endParaRPr>
          </a:p>
        </p:txBody>
      </p:sp>
      <p:sp>
        <p:nvSpPr>
          <p:cNvPr id="5" name="標題 5"/>
          <p:cNvSpPr txBox="1">
            <a:spLocks/>
          </p:cNvSpPr>
          <p:nvPr/>
        </p:nvSpPr>
        <p:spPr>
          <a:xfrm>
            <a:off x="366072" y="1103252"/>
            <a:ext cx="11425958" cy="6587836"/>
          </a:xfrm>
          <a:prstGeom prst="rect">
            <a:avLst/>
          </a:prstGeom>
        </p:spPr>
        <p:txBody>
          <a:bodyPr vert="horz" lIns="91440" tIns="45720" rIns="91440" bIns="45720" rtlCol="0"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508500">
              <a:lnSpc>
                <a:spcPct val="120000"/>
              </a:lnSpc>
            </a:pPr>
            <a:r>
              <a:rPr lang="en-US" altLang="zh-CN" sz="3200" dirty="0">
                <a:solidFill>
                  <a:schemeClr val="bg1"/>
                </a:solidFill>
              </a:rPr>
              <a:t>One who is learning the earth </a:t>
            </a:r>
            <a:r>
              <a:rPr lang="en-US" altLang="zh-CN" sz="3200" dirty="0" smtClean="0">
                <a:solidFill>
                  <a:schemeClr val="bg1"/>
                </a:solidFill>
              </a:rPr>
              <a:t>KASINA </a:t>
            </a:r>
            <a:r>
              <a:rPr lang="en-US" altLang="zh-CN" sz="3200" dirty="0">
                <a:solidFill>
                  <a:schemeClr val="bg1"/>
                </a:solidFill>
              </a:rPr>
              <a:t>apprehends the</a:t>
            </a:r>
          </a:p>
          <a:p>
            <a:pPr marL="508500">
              <a:lnSpc>
                <a:spcPct val="120000"/>
              </a:lnSpc>
            </a:pPr>
            <a:r>
              <a:rPr lang="en-US" altLang="zh-CN" sz="3200" dirty="0">
                <a:solidFill>
                  <a:schemeClr val="bg1"/>
                </a:solidFill>
              </a:rPr>
              <a:t>sign in earth that is either made up or not made up; that is bounded, </a:t>
            </a:r>
            <a:r>
              <a:rPr lang="en-US" altLang="zh-CN" sz="3200" dirty="0" smtClean="0">
                <a:solidFill>
                  <a:schemeClr val="bg1"/>
                </a:solidFill>
              </a:rPr>
              <a:t>not unbounded</a:t>
            </a:r>
            <a:r>
              <a:rPr lang="en-US" altLang="zh-CN" sz="3200" dirty="0">
                <a:solidFill>
                  <a:schemeClr val="bg1"/>
                </a:solidFill>
              </a:rPr>
              <a:t>; limited, not unlimited; with a periphery, not without a periphery</a:t>
            </a:r>
            <a:r>
              <a:rPr lang="en-US" altLang="zh-CN" sz="3200" dirty="0" smtClean="0">
                <a:solidFill>
                  <a:schemeClr val="bg1"/>
                </a:solidFill>
              </a:rPr>
              <a:t>;  circumscribed</a:t>
            </a:r>
            <a:r>
              <a:rPr lang="en-US" altLang="zh-CN" sz="3200" dirty="0">
                <a:solidFill>
                  <a:schemeClr val="bg1"/>
                </a:solidFill>
              </a:rPr>
              <a:t>, not </a:t>
            </a:r>
            <a:r>
              <a:rPr lang="en-US" altLang="zh-CN" sz="3200" dirty="0" smtClean="0">
                <a:solidFill>
                  <a:schemeClr val="bg1"/>
                </a:solidFill>
              </a:rPr>
              <a:t> uncircumscribed</a:t>
            </a:r>
            <a:r>
              <a:rPr lang="en-US" altLang="zh-CN" sz="3200" dirty="0">
                <a:solidFill>
                  <a:schemeClr val="bg1"/>
                </a:solidFill>
              </a:rPr>
              <a:t>; either the size of a bushel (</a:t>
            </a:r>
            <a:r>
              <a:rPr lang="en-US" altLang="zh-CN" sz="3200" dirty="0" err="1">
                <a:solidFill>
                  <a:schemeClr val="bg1"/>
                </a:solidFill>
              </a:rPr>
              <a:t>suppa</a:t>
            </a:r>
            <a:r>
              <a:rPr lang="en-US" altLang="zh-CN" sz="3200" dirty="0">
                <a:solidFill>
                  <a:schemeClr val="bg1"/>
                </a:solidFill>
              </a:rPr>
              <a:t>) or </a:t>
            </a:r>
            <a:r>
              <a:rPr lang="en-US" altLang="zh-CN" sz="3200" dirty="0" smtClean="0">
                <a:solidFill>
                  <a:schemeClr val="bg1"/>
                </a:solidFill>
              </a:rPr>
              <a:t>the size </a:t>
            </a:r>
            <a:r>
              <a:rPr lang="en-US" altLang="zh-CN" sz="3200" dirty="0">
                <a:solidFill>
                  <a:schemeClr val="bg1"/>
                </a:solidFill>
              </a:rPr>
              <a:t>of a saucer (</a:t>
            </a:r>
            <a:r>
              <a:rPr lang="en-US" altLang="zh-CN" sz="3200" dirty="0" err="1">
                <a:solidFill>
                  <a:schemeClr val="bg1"/>
                </a:solidFill>
              </a:rPr>
              <a:t>saráva</a:t>
            </a:r>
            <a:r>
              <a:rPr lang="en-US" altLang="zh-CN" sz="3200" dirty="0">
                <a:solidFill>
                  <a:schemeClr val="bg1"/>
                </a:solidFill>
              </a:rPr>
              <a:t>). He sees to it that that sign is well apprehended, </a:t>
            </a:r>
            <a:r>
              <a:rPr lang="en-US" altLang="zh-CN" sz="3200" dirty="0" smtClean="0">
                <a:solidFill>
                  <a:schemeClr val="bg1"/>
                </a:solidFill>
              </a:rPr>
              <a:t>well attended </a:t>
            </a:r>
            <a:r>
              <a:rPr lang="en-US" altLang="zh-CN" sz="3200" dirty="0">
                <a:solidFill>
                  <a:schemeClr val="bg1"/>
                </a:solidFill>
              </a:rPr>
              <a:t>to, well defined. </a:t>
            </a:r>
          </a:p>
        </p:txBody>
      </p:sp>
      <p:sp>
        <p:nvSpPr>
          <p:cNvPr id="4" name="標題 5"/>
          <p:cNvSpPr txBox="1">
            <a:spLocks/>
          </p:cNvSpPr>
          <p:nvPr/>
        </p:nvSpPr>
        <p:spPr>
          <a:xfrm>
            <a:off x="3499856" y="32337"/>
            <a:ext cx="5158389" cy="121839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50000"/>
              </a:lnSpc>
            </a:pPr>
            <a:r>
              <a:rPr lang="en-US" altLang="zh-CN" sz="4000" b="1" u="sng" dirty="0" smtClean="0">
                <a:solidFill>
                  <a:schemeClr val="bg1"/>
                </a:solidFill>
                <a:latin typeface="+mn-lt"/>
                <a:ea typeface="+mn-ea"/>
                <a:cs typeface="+mn-cs"/>
              </a:rPr>
              <a:t>40 meditation subjects</a:t>
            </a:r>
            <a:endParaRPr lang="en-US" altLang="zh-CN" sz="4000" dirty="0">
              <a:solidFill>
                <a:schemeClr val="bg1"/>
              </a:solidFill>
              <a:latin typeface="+mn-lt"/>
              <a:ea typeface="+mn-ea"/>
              <a:cs typeface="+mn-cs"/>
            </a:endParaRPr>
          </a:p>
        </p:txBody>
      </p:sp>
    </p:spTree>
    <p:extLst>
      <p:ext uri="{BB962C8B-B14F-4D97-AF65-F5344CB8AC3E}">
        <p14:creationId xmlns:p14="http://schemas.microsoft.com/office/powerpoint/2010/main" val="1391279103"/>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8.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3" name="標題 5"/>
          <p:cNvSpPr txBox="1">
            <a:spLocks/>
          </p:cNvSpPr>
          <p:nvPr/>
        </p:nvSpPr>
        <p:spPr>
          <a:xfrm>
            <a:off x="584017" y="270164"/>
            <a:ext cx="11139672" cy="6587836"/>
          </a:xfrm>
          <a:prstGeom prst="rect">
            <a:avLst/>
          </a:prstGeom>
        </p:spPr>
        <p:txBody>
          <a:bodyPr vert="horz" lIns="91440" tIns="45720" rIns="91440" bIns="45720" rtlCol="0"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508500">
              <a:lnSpc>
                <a:spcPct val="120000"/>
              </a:lnSpc>
            </a:pPr>
            <a:r>
              <a:rPr lang="en-US" altLang="zh-CN" sz="3600" dirty="0">
                <a:solidFill>
                  <a:schemeClr val="bg1"/>
                </a:solidFill>
              </a:rPr>
              <a:t>Having done that, and seeing its advantages and</a:t>
            </a:r>
          </a:p>
          <a:p>
            <a:pPr marL="508500">
              <a:lnSpc>
                <a:spcPct val="120000"/>
              </a:lnSpc>
            </a:pPr>
            <a:r>
              <a:rPr lang="en-US" altLang="zh-CN" sz="3600" dirty="0">
                <a:solidFill>
                  <a:schemeClr val="bg1"/>
                </a:solidFill>
              </a:rPr>
              <a:t>perceiving it as a treasure, building up respect for it, making it dear to him, </a:t>
            </a:r>
            <a:r>
              <a:rPr lang="en-US" altLang="zh-CN" sz="3600" dirty="0" smtClean="0">
                <a:solidFill>
                  <a:schemeClr val="bg1"/>
                </a:solidFill>
              </a:rPr>
              <a:t>he anchors </a:t>
            </a:r>
            <a:r>
              <a:rPr lang="en-US" altLang="zh-CN" sz="3600" dirty="0">
                <a:solidFill>
                  <a:schemeClr val="bg1"/>
                </a:solidFill>
              </a:rPr>
              <a:t>his mind to that object, thinking, ‘Surely in this way I shall be freed </a:t>
            </a:r>
            <a:r>
              <a:rPr lang="en-US" altLang="zh-CN" sz="3600" dirty="0" smtClean="0">
                <a:solidFill>
                  <a:schemeClr val="bg1"/>
                </a:solidFill>
              </a:rPr>
              <a:t>from aging </a:t>
            </a:r>
            <a:r>
              <a:rPr lang="en-US" altLang="zh-CN" sz="3600" dirty="0">
                <a:solidFill>
                  <a:schemeClr val="bg1"/>
                </a:solidFill>
              </a:rPr>
              <a:t>and death.’ </a:t>
            </a:r>
            <a:r>
              <a:rPr lang="en-US" altLang="zh-CN" sz="3600" dirty="0" smtClean="0">
                <a:solidFill>
                  <a:schemeClr val="bg1"/>
                </a:solidFill>
              </a:rPr>
              <a:t> Secluded </a:t>
            </a:r>
            <a:r>
              <a:rPr lang="en-US" altLang="zh-CN" sz="3600" dirty="0">
                <a:solidFill>
                  <a:schemeClr val="bg1"/>
                </a:solidFill>
              </a:rPr>
              <a:t>from sense desires … he enters upon and dwells </a:t>
            </a:r>
            <a:r>
              <a:rPr lang="en-US" altLang="zh-CN" sz="3600" dirty="0" smtClean="0">
                <a:solidFill>
                  <a:schemeClr val="bg1"/>
                </a:solidFill>
              </a:rPr>
              <a:t>in the </a:t>
            </a:r>
            <a:r>
              <a:rPr lang="en-US" altLang="zh-CN" sz="3600" dirty="0">
                <a:solidFill>
                  <a:schemeClr val="bg1"/>
                </a:solidFill>
              </a:rPr>
              <a:t>first </a:t>
            </a:r>
            <a:r>
              <a:rPr lang="en-US" altLang="zh-CN" sz="3600" dirty="0" err="1">
                <a:solidFill>
                  <a:schemeClr val="bg1"/>
                </a:solidFill>
              </a:rPr>
              <a:t>jhána</a:t>
            </a:r>
            <a:r>
              <a:rPr lang="en-US" altLang="zh-CN" sz="3600" dirty="0">
                <a:solidFill>
                  <a:schemeClr val="bg1"/>
                </a:solidFill>
              </a:rPr>
              <a:t> …</a:t>
            </a:r>
          </a:p>
        </p:txBody>
      </p:sp>
    </p:spTree>
    <p:extLst>
      <p:ext uri="{BB962C8B-B14F-4D97-AF65-F5344CB8AC3E}">
        <p14:creationId xmlns:p14="http://schemas.microsoft.com/office/powerpoint/2010/main" val="1824955140"/>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3" name="標題 5"/>
          <p:cNvSpPr txBox="1">
            <a:spLocks/>
          </p:cNvSpPr>
          <p:nvPr/>
        </p:nvSpPr>
        <p:spPr>
          <a:xfrm>
            <a:off x="484601" y="619991"/>
            <a:ext cx="11139672" cy="938645"/>
          </a:xfrm>
          <a:prstGeom prst="rect">
            <a:avLst/>
          </a:prstGeom>
        </p:spPr>
        <p:txBody>
          <a:bodyPr vert="horz" lIns="91440" tIns="45720" rIns="91440" bIns="45720" rtlCol="0"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508500">
              <a:lnSpc>
                <a:spcPct val="120000"/>
              </a:lnSpc>
            </a:pPr>
            <a:r>
              <a:rPr lang="en-US" altLang="zh-CN" sz="3600" dirty="0">
                <a:solidFill>
                  <a:schemeClr val="bg1"/>
                </a:solidFill>
              </a:rPr>
              <a:t>[MAKING AN EARTH </a:t>
            </a:r>
            <a:r>
              <a:rPr lang="en-US" altLang="zh-CN" sz="3600" dirty="0" smtClean="0">
                <a:solidFill>
                  <a:schemeClr val="bg1"/>
                </a:solidFill>
              </a:rPr>
              <a:t>KASINA]</a:t>
            </a:r>
            <a:endParaRPr lang="en-US" altLang="zh-CN" sz="3600" dirty="0">
              <a:solidFill>
                <a:schemeClr val="bg1"/>
              </a:solidFill>
            </a:endParaRPr>
          </a:p>
        </p:txBody>
      </p:sp>
      <p:sp>
        <p:nvSpPr>
          <p:cNvPr id="4" name="標題 5"/>
          <p:cNvSpPr txBox="1">
            <a:spLocks/>
          </p:cNvSpPr>
          <p:nvPr/>
        </p:nvSpPr>
        <p:spPr>
          <a:xfrm>
            <a:off x="484601" y="1558636"/>
            <a:ext cx="11139672" cy="3740728"/>
          </a:xfrm>
          <a:prstGeom prst="rect">
            <a:avLst/>
          </a:prstGeom>
        </p:spPr>
        <p:txBody>
          <a:bodyPr vert="horz" lIns="91440" tIns="45720" rIns="91440" bIns="45720" rtlCol="0"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508500">
              <a:lnSpc>
                <a:spcPct val="120000"/>
              </a:lnSpc>
            </a:pPr>
            <a:r>
              <a:rPr lang="en-US" altLang="zh-CN" sz="3600" dirty="0" smtClean="0">
                <a:solidFill>
                  <a:schemeClr val="bg1"/>
                </a:solidFill>
              </a:rPr>
              <a:t>He </a:t>
            </a:r>
            <a:r>
              <a:rPr lang="en-US" altLang="zh-CN" sz="3600" dirty="0">
                <a:solidFill>
                  <a:schemeClr val="bg1"/>
                </a:solidFill>
              </a:rPr>
              <a:t>should make the </a:t>
            </a:r>
            <a:r>
              <a:rPr lang="en-US" altLang="zh-CN" sz="3600" dirty="0" smtClean="0">
                <a:solidFill>
                  <a:schemeClr val="bg1"/>
                </a:solidFill>
              </a:rPr>
              <a:t>KASINA </a:t>
            </a:r>
            <a:r>
              <a:rPr lang="en-US" altLang="zh-CN" sz="3600" dirty="0">
                <a:solidFill>
                  <a:schemeClr val="bg1"/>
                </a:solidFill>
              </a:rPr>
              <a:t>of clay like </a:t>
            </a:r>
            <a:r>
              <a:rPr lang="en-US" altLang="zh-CN" sz="3600" dirty="0" smtClean="0">
                <a:solidFill>
                  <a:schemeClr val="bg1"/>
                </a:solidFill>
              </a:rPr>
              <a:t>the </a:t>
            </a:r>
            <a:r>
              <a:rPr lang="en-US" altLang="zh-CN" sz="3600" dirty="0" err="1">
                <a:solidFill>
                  <a:schemeClr val="bg1"/>
                </a:solidFill>
              </a:rPr>
              <a:t>colour</a:t>
            </a:r>
            <a:r>
              <a:rPr lang="en-US" altLang="zh-CN" sz="3600" dirty="0">
                <a:solidFill>
                  <a:schemeClr val="bg1"/>
                </a:solidFill>
              </a:rPr>
              <a:t> of the dawn, using clay picked clean of grass, roots, gravel, and sand, and well </a:t>
            </a:r>
            <a:r>
              <a:rPr lang="en-US" altLang="zh-CN" sz="3600" dirty="0" smtClean="0">
                <a:solidFill>
                  <a:schemeClr val="bg1"/>
                </a:solidFill>
              </a:rPr>
              <a:t>kneaded- </a:t>
            </a:r>
            <a:r>
              <a:rPr lang="en-US" altLang="zh-CN" sz="3600" dirty="0">
                <a:solidFill>
                  <a:schemeClr val="bg1"/>
                </a:solidFill>
              </a:rPr>
              <a:t>a disk a span and four fingers across </a:t>
            </a:r>
            <a:r>
              <a:rPr lang="en-US" altLang="zh-CN" sz="3600" dirty="0" smtClean="0">
                <a:solidFill>
                  <a:schemeClr val="bg1"/>
                </a:solidFill>
              </a:rPr>
              <a:t>with </a:t>
            </a:r>
            <a:r>
              <a:rPr lang="en-US" altLang="zh-CN" sz="3600" dirty="0">
                <a:solidFill>
                  <a:schemeClr val="bg1"/>
                </a:solidFill>
              </a:rPr>
              <a:t>the quite pure dawn-</a:t>
            </a:r>
            <a:r>
              <a:rPr lang="en-US" altLang="zh-CN" sz="3600" dirty="0" err="1">
                <a:solidFill>
                  <a:schemeClr val="bg1"/>
                </a:solidFill>
              </a:rPr>
              <a:t>coloured</a:t>
            </a:r>
            <a:r>
              <a:rPr lang="en-US" altLang="zh-CN" sz="3600" dirty="0">
                <a:solidFill>
                  <a:schemeClr val="bg1"/>
                </a:solidFill>
              </a:rPr>
              <a:t> </a:t>
            </a:r>
            <a:r>
              <a:rPr lang="en-US" altLang="zh-CN" sz="3600" dirty="0" smtClean="0">
                <a:solidFill>
                  <a:schemeClr val="bg1"/>
                </a:solidFill>
              </a:rPr>
              <a:t>clay.</a:t>
            </a:r>
            <a:endParaRPr lang="en-US" altLang="zh-CN" sz="3600" dirty="0">
              <a:solidFill>
                <a:schemeClr val="bg1"/>
              </a:solidFill>
            </a:endParaRPr>
          </a:p>
        </p:txBody>
      </p:sp>
    </p:spTree>
    <p:extLst>
      <p:ext uri="{BB962C8B-B14F-4D97-AF65-F5344CB8AC3E}">
        <p14:creationId xmlns:p14="http://schemas.microsoft.com/office/powerpoint/2010/main" val="2949955824"/>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0.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3" name="標題 5"/>
          <p:cNvSpPr txBox="1">
            <a:spLocks/>
          </p:cNvSpPr>
          <p:nvPr/>
        </p:nvSpPr>
        <p:spPr>
          <a:xfrm>
            <a:off x="422255" y="-374072"/>
            <a:ext cx="11139672" cy="7516090"/>
          </a:xfrm>
          <a:prstGeom prst="rect">
            <a:avLst/>
          </a:prstGeom>
        </p:spPr>
        <p:txBody>
          <a:bodyPr vert="horz" lIns="91440" tIns="45720" rIns="91440" bIns="45720" rtlCol="0"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508500">
              <a:lnSpc>
                <a:spcPct val="120000"/>
              </a:lnSpc>
            </a:pPr>
            <a:r>
              <a:rPr lang="en-US" altLang="zh-CN" sz="3600" dirty="0">
                <a:solidFill>
                  <a:schemeClr val="bg1"/>
                </a:solidFill>
              </a:rPr>
              <a:t>[STARTING CONTEMPLATION</a:t>
            </a:r>
            <a:r>
              <a:rPr lang="en-US" altLang="zh-CN" sz="3600" dirty="0" smtClean="0">
                <a:solidFill>
                  <a:schemeClr val="bg1"/>
                </a:solidFill>
              </a:rPr>
              <a:t>]</a:t>
            </a:r>
          </a:p>
          <a:p>
            <a:pPr marL="508500">
              <a:lnSpc>
                <a:spcPct val="120000"/>
              </a:lnSpc>
            </a:pPr>
            <a:endParaRPr lang="en-US" altLang="zh-CN" sz="2000" dirty="0">
              <a:solidFill>
                <a:schemeClr val="bg1"/>
              </a:solidFill>
            </a:endParaRPr>
          </a:p>
          <a:p>
            <a:pPr marL="508500">
              <a:lnSpc>
                <a:spcPct val="120000"/>
              </a:lnSpc>
            </a:pPr>
            <a:r>
              <a:rPr lang="en-US" altLang="zh-CN" sz="3600" dirty="0" smtClean="0">
                <a:solidFill>
                  <a:schemeClr val="bg1"/>
                </a:solidFill>
              </a:rPr>
              <a:t>After </a:t>
            </a:r>
            <a:r>
              <a:rPr lang="en-US" altLang="zh-CN" sz="3600" dirty="0">
                <a:solidFill>
                  <a:schemeClr val="bg1"/>
                </a:solidFill>
              </a:rPr>
              <a:t>seating </a:t>
            </a:r>
            <a:r>
              <a:rPr lang="en-US" altLang="zh-CN" sz="3600" dirty="0" smtClean="0">
                <a:solidFill>
                  <a:schemeClr val="bg1"/>
                </a:solidFill>
              </a:rPr>
              <a:t>himself, </a:t>
            </a:r>
            <a:r>
              <a:rPr lang="en-US" altLang="zh-CN" sz="3600" dirty="0">
                <a:solidFill>
                  <a:schemeClr val="bg1"/>
                </a:solidFill>
              </a:rPr>
              <a:t>he should review the dangers </a:t>
            </a:r>
            <a:r>
              <a:rPr lang="en-US" altLang="zh-CN" sz="3600" dirty="0" smtClean="0">
                <a:solidFill>
                  <a:schemeClr val="bg1"/>
                </a:solidFill>
              </a:rPr>
              <a:t>in sense </a:t>
            </a:r>
            <a:r>
              <a:rPr lang="en-US" altLang="zh-CN" sz="3600" dirty="0">
                <a:solidFill>
                  <a:schemeClr val="bg1"/>
                </a:solidFill>
              </a:rPr>
              <a:t>desires </a:t>
            </a:r>
            <a:r>
              <a:rPr lang="en-US" altLang="zh-CN" sz="3600" dirty="0" smtClean="0">
                <a:solidFill>
                  <a:schemeClr val="bg1"/>
                </a:solidFill>
              </a:rPr>
              <a:t>and </a:t>
            </a:r>
            <a:r>
              <a:rPr lang="en-US" altLang="zh-CN" sz="3600" dirty="0">
                <a:solidFill>
                  <a:schemeClr val="bg1"/>
                </a:solidFill>
              </a:rPr>
              <a:t>arouse longing for the escape from sense desires, for the </a:t>
            </a:r>
            <a:r>
              <a:rPr lang="en-US" altLang="zh-CN" sz="3600" dirty="0" smtClean="0">
                <a:solidFill>
                  <a:schemeClr val="bg1"/>
                </a:solidFill>
              </a:rPr>
              <a:t>renunciation that </a:t>
            </a:r>
            <a:r>
              <a:rPr lang="en-US" altLang="zh-CN" sz="3600" dirty="0">
                <a:solidFill>
                  <a:schemeClr val="bg1"/>
                </a:solidFill>
              </a:rPr>
              <a:t>is the means to the surmounting of all suffering. He should next arouse </a:t>
            </a:r>
            <a:r>
              <a:rPr lang="en-US" altLang="zh-CN" sz="3600" dirty="0" smtClean="0">
                <a:solidFill>
                  <a:schemeClr val="bg1"/>
                </a:solidFill>
              </a:rPr>
              <a:t>joy of </a:t>
            </a:r>
            <a:r>
              <a:rPr lang="en-US" altLang="zh-CN" sz="3600" dirty="0">
                <a:solidFill>
                  <a:schemeClr val="bg1"/>
                </a:solidFill>
              </a:rPr>
              <a:t>happiness by recollecting the special qualities of the Buddha, the </a:t>
            </a:r>
            <a:r>
              <a:rPr lang="en-US" altLang="zh-CN" sz="3600" dirty="0" err="1">
                <a:solidFill>
                  <a:schemeClr val="bg1"/>
                </a:solidFill>
              </a:rPr>
              <a:t>Dhamma</a:t>
            </a:r>
            <a:r>
              <a:rPr lang="en-US" altLang="zh-CN" sz="3600" dirty="0" smtClean="0">
                <a:solidFill>
                  <a:schemeClr val="bg1"/>
                </a:solidFill>
              </a:rPr>
              <a:t>, and </a:t>
            </a:r>
            <a:r>
              <a:rPr lang="en-US" altLang="zh-CN" sz="3600" dirty="0">
                <a:solidFill>
                  <a:schemeClr val="bg1"/>
                </a:solidFill>
              </a:rPr>
              <a:t>the </a:t>
            </a:r>
            <a:r>
              <a:rPr lang="en-US" altLang="zh-CN" sz="3600" dirty="0" smtClean="0">
                <a:solidFill>
                  <a:schemeClr val="bg1"/>
                </a:solidFill>
              </a:rPr>
              <a:t>Sangha.</a:t>
            </a:r>
            <a:endParaRPr lang="en-US" altLang="zh-CN" sz="3600" dirty="0">
              <a:solidFill>
                <a:schemeClr val="bg1"/>
              </a:solidFill>
            </a:endParaRPr>
          </a:p>
        </p:txBody>
      </p:sp>
    </p:spTree>
    <p:extLst>
      <p:ext uri="{BB962C8B-B14F-4D97-AF65-F5344CB8AC3E}">
        <p14:creationId xmlns:p14="http://schemas.microsoft.com/office/powerpoint/2010/main" val="576430833"/>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標題 5"/>
          <p:cNvSpPr txBox="1">
            <a:spLocks/>
          </p:cNvSpPr>
          <p:nvPr/>
        </p:nvSpPr>
        <p:spPr>
          <a:xfrm>
            <a:off x="553873" y="796638"/>
            <a:ext cx="11139672" cy="5230089"/>
          </a:xfrm>
          <a:prstGeom prst="rect">
            <a:avLst/>
          </a:prstGeom>
        </p:spPr>
        <p:txBody>
          <a:bodyPr vert="horz" lIns="91440" tIns="45720" rIns="91440" bIns="45720" rtlCol="0"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508500">
              <a:lnSpc>
                <a:spcPct val="120000"/>
              </a:lnSpc>
            </a:pPr>
            <a:r>
              <a:rPr lang="en-US" altLang="zh-CN" sz="3600" dirty="0">
                <a:solidFill>
                  <a:schemeClr val="bg1"/>
                </a:solidFill>
              </a:rPr>
              <a:t>After that he should open his eyes moderately, </a:t>
            </a:r>
            <a:r>
              <a:rPr lang="en-US" altLang="zh-CN" sz="3600" dirty="0" smtClean="0">
                <a:solidFill>
                  <a:schemeClr val="bg1"/>
                </a:solidFill>
              </a:rPr>
              <a:t>apprehend the </a:t>
            </a:r>
            <a:r>
              <a:rPr lang="en-US" altLang="zh-CN" sz="3600" dirty="0">
                <a:solidFill>
                  <a:schemeClr val="bg1"/>
                </a:solidFill>
              </a:rPr>
              <a:t>sign, and so proceed to develop it. </a:t>
            </a:r>
            <a:r>
              <a:rPr lang="en-US" altLang="zh-CN" sz="3600" dirty="0" smtClean="0">
                <a:solidFill>
                  <a:schemeClr val="bg1"/>
                </a:solidFill>
              </a:rPr>
              <a:t>Set </a:t>
            </a:r>
            <a:r>
              <a:rPr lang="en-US" altLang="zh-CN" sz="3600" dirty="0">
                <a:solidFill>
                  <a:schemeClr val="bg1"/>
                </a:solidFill>
              </a:rPr>
              <a:t>the mind on the </a:t>
            </a:r>
            <a:r>
              <a:rPr lang="en-US" altLang="zh-CN" sz="3600" dirty="0" smtClean="0">
                <a:solidFill>
                  <a:schemeClr val="bg1"/>
                </a:solidFill>
              </a:rPr>
              <a:t>[earth] </a:t>
            </a:r>
            <a:r>
              <a:rPr lang="en-US" altLang="zh-CN" sz="3600" dirty="0">
                <a:solidFill>
                  <a:schemeClr val="bg1"/>
                </a:solidFill>
              </a:rPr>
              <a:t>concept as the most outstanding </a:t>
            </a:r>
            <a:r>
              <a:rPr lang="en-US" altLang="zh-CN" sz="3600" dirty="0" smtClean="0">
                <a:solidFill>
                  <a:schemeClr val="bg1"/>
                </a:solidFill>
              </a:rPr>
              <a:t>mental datum</a:t>
            </a:r>
            <a:r>
              <a:rPr lang="en-US" altLang="zh-CN" sz="3600" dirty="0">
                <a:solidFill>
                  <a:schemeClr val="bg1"/>
                </a:solidFill>
              </a:rPr>
              <a:t>. </a:t>
            </a:r>
            <a:r>
              <a:rPr lang="en-US" altLang="zh-CN" sz="3600" dirty="0" smtClean="0">
                <a:solidFill>
                  <a:schemeClr val="bg1"/>
                </a:solidFill>
              </a:rPr>
              <a:t>It </a:t>
            </a:r>
            <a:r>
              <a:rPr lang="en-US" altLang="zh-CN" sz="3600" dirty="0">
                <a:solidFill>
                  <a:schemeClr val="bg1"/>
                </a:solidFill>
              </a:rPr>
              <a:t>can be developed </a:t>
            </a:r>
            <a:r>
              <a:rPr lang="en-US" altLang="zh-CN" sz="3600" dirty="0" smtClean="0">
                <a:solidFill>
                  <a:schemeClr val="bg1"/>
                </a:solidFill>
              </a:rPr>
              <a:t>by mentally saying </a:t>
            </a:r>
            <a:r>
              <a:rPr lang="en-US" altLang="zh-CN" sz="3600" dirty="0">
                <a:solidFill>
                  <a:schemeClr val="bg1"/>
                </a:solidFill>
              </a:rPr>
              <a:t>“earth, earth.” It should be adverted to now with eyes open, now </a:t>
            </a:r>
            <a:r>
              <a:rPr lang="en-US" altLang="zh-CN" sz="3600" dirty="0" smtClean="0">
                <a:solidFill>
                  <a:schemeClr val="bg1"/>
                </a:solidFill>
              </a:rPr>
              <a:t>with eyes </a:t>
            </a:r>
            <a:r>
              <a:rPr lang="en-US" altLang="zh-CN" sz="3600" dirty="0">
                <a:solidFill>
                  <a:schemeClr val="bg1"/>
                </a:solidFill>
              </a:rPr>
              <a:t>shut. </a:t>
            </a:r>
          </a:p>
        </p:txBody>
      </p:sp>
    </p:spTree>
    <p:extLst>
      <p:ext uri="{BB962C8B-B14F-4D97-AF65-F5344CB8AC3E}">
        <p14:creationId xmlns:p14="http://schemas.microsoft.com/office/powerpoint/2010/main" val="1462836798"/>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3" name="標題 5"/>
          <p:cNvSpPr txBox="1">
            <a:spLocks/>
          </p:cNvSpPr>
          <p:nvPr/>
        </p:nvSpPr>
        <p:spPr>
          <a:xfrm>
            <a:off x="352982" y="228602"/>
            <a:ext cx="11139672" cy="3283526"/>
          </a:xfrm>
          <a:prstGeom prst="rect">
            <a:avLst/>
          </a:prstGeom>
        </p:spPr>
        <p:txBody>
          <a:bodyPr vert="horz" lIns="91440" tIns="45720" rIns="91440" bIns="45720" rtlCol="0"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508500">
              <a:lnSpc>
                <a:spcPct val="120000"/>
              </a:lnSpc>
            </a:pPr>
            <a:r>
              <a:rPr lang="en-US" altLang="zh-CN" sz="3600" dirty="0" smtClean="0">
                <a:solidFill>
                  <a:schemeClr val="bg1"/>
                </a:solidFill>
              </a:rPr>
              <a:t>And </a:t>
            </a:r>
            <a:r>
              <a:rPr lang="en-US" altLang="zh-CN" sz="3600" dirty="0">
                <a:solidFill>
                  <a:schemeClr val="bg1"/>
                </a:solidFill>
              </a:rPr>
              <a:t>he should go on developing it in this way a hundred times, </a:t>
            </a:r>
            <a:r>
              <a:rPr lang="en-US" altLang="zh-CN" sz="3600" dirty="0" smtClean="0">
                <a:solidFill>
                  <a:schemeClr val="bg1"/>
                </a:solidFill>
              </a:rPr>
              <a:t>a thousand </a:t>
            </a:r>
            <a:r>
              <a:rPr lang="en-US" altLang="zh-CN" sz="3600" dirty="0">
                <a:solidFill>
                  <a:schemeClr val="bg1"/>
                </a:solidFill>
              </a:rPr>
              <a:t>times, and even more than that, until the learning sign </a:t>
            </a:r>
            <a:r>
              <a:rPr lang="en-US" altLang="zh-CN" sz="3600" dirty="0" smtClean="0">
                <a:solidFill>
                  <a:schemeClr val="bg1"/>
                </a:solidFill>
              </a:rPr>
              <a:t>arises. </a:t>
            </a:r>
            <a:endParaRPr lang="en-US" altLang="zh-CN" sz="3600" dirty="0">
              <a:solidFill>
                <a:schemeClr val="bg1"/>
              </a:solidFill>
            </a:endParaRPr>
          </a:p>
        </p:txBody>
      </p:sp>
      <p:sp>
        <p:nvSpPr>
          <p:cNvPr id="4" name="標題 5"/>
          <p:cNvSpPr txBox="1">
            <a:spLocks/>
          </p:cNvSpPr>
          <p:nvPr/>
        </p:nvSpPr>
        <p:spPr>
          <a:xfrm>
            <a:off x="436109" y="2687783"/>
            <a:ext cx="11139672" cy="4371107"/>
          </a:xfrm>
          <a:prstGeom prst="rect">
            <a:avLst/>
          </a:prstGeom>
        </p:spPr>
        <p:txBody>
          <a:bodyPr vert="horz" lIns="91440" tIns="45720" rIns="91440" bIns="45720" rtlCol="0"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508500">
              <a:lnSpc>
                <a:spcPct val="120000"/>
              </a:lnSpc>
            </a:pPr>
            <a:r>
              <a:rPr lang="en-US" altLang="zh-CN" sz="3600" dirty="0" smtClean="0">
                <a:solidFill>
                  <a:schemeClr val="bg1"/>
                </a:solidFill>
              </a:rPr>
              <a:t>While </a:t>
            </a:r>
            <a:r>
              <a:rPr lang="en-US" altLang="zh-CN" sz="3600" dirty="0">
                <a:solidFill>
                  <a:schemeClr val="bg1"/>
                </a:solidFill>
              </a:rPr>
              <a:t>he is developing it in this way, it comes into </a:t>
            </a:r>
            <a:r>
              <a:rPr lang="en-US" altLang="zh-CN" sz="3600" dirty="0" smtClean="0">
                <a:solidFill>
                  <a:schemeClr val="bg1"/>
                </a:solidFill>
              </a:rPr>
              <a:t>focus </a:t>
            </a:r>
            <a:r>
              <a:rPr lang="en-US" altLang="zh-CN" sz="3600" dirty="0">
                <a:solidFill>
                  <a:schemeClr val="bg1"/>
                </a:solidFill>
              </a:rPr>
              <a:t>as </a:t>
            </a:r>
            <a:r>
              <a:rPr lang="en-US" altLang="zh-CN" sz="3600" dirty="0" smtClean="0">
                <a:solidFill>
                  <a:schemeClr val="bg1"/>
                </a:solidFill>
              </a:rPr>
              <a:t>he adverts </a:t>
            </a:r>
            <a:r>
              <a:rPr lang="en-US" altLang="zh-CN" sz="3600" dirty="0">
                <a:solidFill>
                  <a:schemeClr val="bg1"/>
                </a:solidFill>
              </a:rPr>
              <a:t>with his eyes shut exactly as it does with his eyes open, then the </a:t>
            </a:r>
            <a:r>
              <a:rPr lang="en-US" altLang="zh-CN" sz="3600" dirty="0" smtClean="0">
                <a:solidFill>
                  <a:schemeClr val="bg1"/>
                </a:solidFill>
              </a:rPr>
              <a:t>learning sign </a:t>
            </a:r>
            <a:r>
              <a:rPr lang="en-US" altLang="zh-CN" sz="3600" dirty="0">
                <a:solidFill>
                  <a:schemeClr val="bg1"/>
                </a:solidFill>
              </a:rPr>
              <a:t>is said to have been produced. </a:t>
            </a:r>
          </a:p>
        </p:txBody>
      </p:sp>
    </p:spTree>
    <p:extLst>
      <p:ext uri="{BB962C8B-B14F-4D97-AF65-F5344CB8AC3E}">
        <p14:creationId xmlns:p14="http://schemas.microsoft.com/office/powerpoint/2010/main" val="1279134186"/>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3.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6" name="標題 5"/>
          <p:cNvSpPr txBox="1">
            <a:spLocks/>
          </p:cNvSpPr>
          <p:nvPr/>
        </p:nvSpPr>
        <p:spPr>
          <a:xfrm>
            <a:off x="512309" y="228604"/>
            <a:ext cx="11139672" cy="3255815"/>
          </a:xfrm>
          <a:prstGeom prst="rect">
            <a:avLst/>
          </a:prstGeom>
        </p:spPr>
        <p:txBody>
          <a:bodyPr vert="horz" lIns="91440" tIns="45720" rIns="91440" bIns="45720" rtlCol="0"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508500">
              <a:lnSpc>
                <a:spcPct val="120000"/>
              </a:lnSpc>
            </a:pPr>
            <a:r>
              <a:rPr lang="en-US" altLang="zh-CN" sz="3600" dirty="0">
                <a:solidFill>
                  <a:schemeClr val="bg1"/>
                </a:solidFill>
              </a:rPr>
              <a:t>After its production he should no longer sit in that place. he should return to his own quarters and go on developing it sitting there. </a:t>
            </a:r>
          </a:p>
        </p:txBody>
      </p:sp>
      <p:sp>
        <p:nvSpPr>
          <p:cNvPr id="7" name="標題 5"/>
          <p:cNvSpPr txBox="1">
            <a:spLocks/>
          </p:cNvSpPr>
          <p:nvPr/>
        </p:nvSpPr>
        <p:spPr>
          <a:xfrm>
            <a:off x="512309" y="3020295"/>
            <a:ext cx="11139672" cy="3519052"/>
          </a:xfrm>
          <a:prstGeom prst="rect">
            <a:avLst/>
          </a:prstGeom>
        </p:spPr>
        <p:txBody>
          <a:bodyPr vert="horz" lIns="91440" tIns="45720" rIns="91440" bIns="45720" rtlCol="0"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508500">
              <a:lnSpc>
                <a:spcPct val="120000"/>
              </a:lnSpc>
            </a:pPr>
            <a:r>
              <a:rPr lang="en-US" altLang="zh-CN" sz="3600" dirty="0" smtClean="0">
                <a:solidFill>
                  <a:schemeClr val="bg1"/>
                </a:solidFill>
              </a:rPr>
              <a:t>Then </a:t>
            </a:r>
            <a:r>
              <a:rPr lang="en-US" altLang="zh-CN" sz="3600" dirty="0">
                <a:solidFill>
                  <a:schemeClr val="bg1"/>
                </a:solidFill>
              </a:rPr>
              <a:t>if the new </a:t>
            </a:r>
            <a:r>
              <a:rPr lang="en-US" altLang="zh-CN" sz="3600" dirty="0" smtClean="0">
                <a:solidFill>
                  <a:schemeClr val="bg1"/>
                </a:solidFill>
              </a:rPr>
              <a:t>concentration vanishes </a:t>
            </a:r>
            <a:r>
              <a:rPr lang="en-US" altLang="zh-CN" sz="3600" dirty="0">
                <a:solidFill>
                  <a:schemeClr val="bg1"/>
                </a:solidFill>
              </a:rPr>
              <a:t>through some unsuitable encounter, he </a:t>
            </a:r>
            <a:r>
              <a:rPr lang="en-US" altLang="zh-CN" sz="3600" dirty="0" smtClean="0">
                <a:solidFill>
                  <a:schemeClr val="bg1"/>
                </a:solidFill>
              </a:rPr>
              <a:t>should </a:t>
            </a:r>
            <a:r>
              <a:rPr lang="en-US" altLang="zh-CN" sz="3600" dirty="0">
                <a:solidFill>
                  <a:schemeClr val="bg1"/>
                </a:solidFill>
              </a:rPr>
              <a:t>go back to the place to re-apprehend the sign there. </a:t>
            </a:r>
          </a:p>
        </p:txBody>
      </p:sp>
    </p:spTree>
    <p:extLst>
      <p:ext uri="{BB962C8B-B14F-4D97-AF65-F5344CB8AC3E}">
        <p14:creationId xmlns:p14="http://schemas.microsoft.com/office/powerpoint/2010/main" val="2059484334"/>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4.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標題 5"/>
          <p:cNvSpPr txBox="1">
            <a:spLocks/>
          </p:cNvSpPr>
          <p:nvPr/>
        </p:nvSpPr>
        <p:spPr>
          <a:xfrm>
            <a:off x="602363" y="353294"/>
            <a:ext cx="11139672" cy="1558633"/>
          </a:xfrm>
          <a:prstGeom prst="rect">
            <a:avLst/>
          </a:prstGeom>
        </p:spPr>
        <p:txBody>
          <a:bodyPr vert="horz" lIns="91440" tIns="45720" rIns="91440" bIns="45720" rtlCol="0"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508500">
              <a:lnSpc>
                <a:spcPct val="120000"/>
              </a:lnSpc>
            </a:pPr>
            <a:r>
              <a:rPr lang="en-US" altLang="zh-CN" sz="3600" dirty="0">
                <a:solidFill>
                  <a:schemeClr val="bg1"/>
                </a:solidFill>
              </a:rPr>
              <a:t>[THE COUNTERPART SIGN]</a:t>
            </a:r>
          </a:p>
        </p:txBody>
      </p:sp>
      <p:sp>
        <p:nvSpPr>
          <p:cNvPr id="5" name="標題 5"/>
          <p:cNvSpPr txBox="1">
            <a:spLocks/>
          </p:cNvSpPr>
          <p:nvPr/>
        </p:nvSpPr>
        <p:spPr>
          <a:xfrm>
            <a:off x="346053" y="1347355"/>
            <a:ext cx="11139672" cy="4440381"/>
          </a:xfrm>
          <a:prstGeom prst="rect">
            <a:avLst/>
          </a:prstGeom>
        </p:spPr>
        <p:txBody>
          <a:bodyPr vert="horz" lIns="91440" tIns="45720" rIns="91440" bIns="45720" rtlCol="0"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508500">
              <a:lnSpc>
                <a:spcPct val="120000"/>
              </a:lnSpc>
            </a:pPr>
            <a:r>
              <a:rPr lang="en-US" altLang="zh-CN" sz="3600" dirty="0">
                <a:solidFill>
                  <a:schemeClr val="bg1"/>
                </a:solidFill>
              </a:rPr>
              <a:t>As he does so, </a:t>
            </a:r>
            <a:r>
              <a:rPr lang="en-US" altLang="zh-CN" sz="3600" dirty="0" smtClean="0">
                <a:solidFill>
                  <a:schemeClr val="bg1"/>
                </a:solidFill>
              </a:rPr>
              <a:t>the five </a:t>
            </a:r>
            <a:r>
              <a:rPr lang="en-US" altLang="zh-CN" sz="3600" dirty="0">
                <a:solidFill>
                  <a:schemeClr val="bg1"/>
                </a:solidFill>
              </a:rPr>
              <a:t>hindrances eventually become suppressed, </a:t>
            </a:r>
            <a:r>
              <a:rPr lang="en-US" altLang="zh-CN" sz="3600" dirty="0" smtClean="0">
                <a:solidFill>
                  <a:schemeClr val="bg1"/>
                </a:solidFill>
              </a:rPr>
              <a:t>the defilements </a:t>
            </a:r>
            <a:r>
              <a:rPr lang="en-US" altLang="zh-CN" sz="3600" dirty="0">
                <a:solidFill>
                  <a:schemeClr val="bg1"/>
                </a:solidFill>
              </a:rPr>
              <a:t>subside, the mind becomes concentrated with access concentration</a:t>
            </a:r>
            <a:r>
              <a:rPr lang="en-US" altLang="zh-CN" sz="3600" dirty="0" smtClean="0">
                <a:solidFill>
                  <a:schemeClr val="bg1"/>
                </a:solidFill>
              </a:rPr>
              <a:t>, and </a:t>
            </a:r>
            <a:r>
              <a:rPr lang="en-US" altLang="zh-CN" sz="3600" dirty="0">
                <a:solidFill>
                  <a:schemeClr val="bg1"/>
                </a:solidFill>
              </a:rPr>
              <a:t>the counterpart sign </a:t>
            </a:r>
            <a:r>
              <a:rPr lang="en-US" altLang="zh-CN" sz="3600" dirty="0" smtClean="0">
                <a:solidFill>
                  <a:schemeClr val="bg1"/>
                </a:solidFill>
              </a:rPr>
              <a:t>arises.</a:t>
            </a:r>
            <a:endParaRPr lang="en-US" altLang="zh-CN" sz="3600" dirty="0">
              <a:solidFill>
                <a:schemeClr val="bg1"/>
              </a:solidFill>
            </a:endParaRPr>
          </a:p>
        </p:txBody>
      </p:sp>
    </p:spTree>
    <p:extLst>
      <p:ext uri="{BB962C8B-B14F-4D97-AF65-F5344CB8AC3E}">
        <p14:creationId xmlns:p14="http://schemas.microsoft.com/office/powerpoint/2010/main" val="4121652157"/>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5.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3" name="標題 5"/>
          <p:cNvSpPr txBox="1">
            <a:spLocks/>
          </p:cNvSpPr>
          <p:nvPr/>
        </p:nvSpPr>
        <p:spPr>
          <a:xfrm>
            <a:off x="214436" y="155866"/>
            <a:ext cx="11139672" cy="6792190"/>
          </a:xfrm>
          <a:prstGeom prst="rect">
            <a:avLst/>
          </a:prstGeom>
        </p:spPr>
        <p:txBody>
          <a:bodyPr vert="horz" lIns="91440" tIns="45720" rIns="91440" bIns="45720" rtlCol="0"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508500">
              <a:lnSpc>
                <a:spcPct val="120000"/>
              </a:lnSpc>
            </a:pPr>
            <a:r>
              <a:rPr lang="en-US" altLang="zh-CN" sz="3600" dirty="0">
                <a:solidFill>
                  <a:schemeClr val="bg1"/>
                </a:solidFill>
              </a:rPr>
              <a:t>The difference between the earlier learning sign and the counterpart sign </a:t>
            </a:r>
            <a:r>
              <a:rPr lang="en-US" altLang="zh-CN" sz="3600" dirty="0" smtClean="0">
                <a:solidFill>
                  <a:schemeClr val="bg1"/>
                </a:solidFill>
              </a:rPr>
              <a:t>is this</a:t>
            </a:r>
            <a:r>
              <a:rPr lang="en-US" altLang="zh-CN" sz="3600" dirty="0">
                <a:solidFill>
                  <a:schemeClr val="bg1"/>
                </a:solidFill>
              </a:rPr>
              <a:t>. In the learning sign any fault in the </a:t>
            </a:r>
            <a:r>
              <a:rPr lang="en-US" altLang="zh-CN" sz="3600" dirty="0" smtClean="0">
                <a:solidFill>
                  <a:schemeClr val="bg1"/>
                </a:solidFill>
              </a:rPr>
              <a:t>KASINA </a:t>
            </a:r>
            <a:r>
              <a:rPr lang="en-US" altLang="zh-CN" sz="3600" dirty="0">
                <a:solidFill>
                  <a:schemeClr val="bg1"/>
                </a:solidFill>
              </a:rPr>
              <a:t>is apparent. But the </a:t>
            </a:r>
            <a:r>
              <a:rPr lang="en-US" altLang="zh-CN" sz="3600" dirty="0" smtClean="0">
                <a:solidFill>
                  <a:schemeClr val="bg1"/>
                </a:solidFill>
              </a:rPr>
              <a:t>counterpart sign appears </a:t>
            </a:r>
            <a:r>
              <a:rPr lang="en-US" altLang="zh-CN" sz="3600" dirty="0">
                <a:solidFill>
                  <a:schemeClr val="bg1"/>
                </a:solidFill>
              </a:rPr>
              <a:t>as if breaking out from the learning sign, and a </a:t>
            </a:r>
            <a:r>
              <a:rPr lang="en-US" altLang="zh-CN" sz="3600" dirty="0" smtClean="0">
                <a:solidFill>
                  <a:schemeClr val="bg1"/>
                </a:solidFill>
              </a:rPr>
              <a:t>hundred times</a:t>
            </a:r>
            <a:r>
              <a:rPr lang="en-US" altLang="zh-CN" sz="3600" dirty="0">
                <a:solidFill>
                  <a:schemeClr val="bg1"/>
                </a:solidFill>
              </a:rPr>
              <a:t>, a thousand times more purified, like a looking-glass disk drawn from </a:t>
            </a:r>
            <a:r>
              <a:rPr lang="en-US" altLang="zh-CN" sz="3600" dirty="0" smtClean="0">
                <a:solidFill>
                  <a:schemeClr val="bg1"/>
                </a:solidFill>
              </a:rPr>
              <a:t>its case</a:t>
            </a:r>
            <a:r>
              <a:rPr lang="en-US" altLang="zh-CN" sz="3600" dirty="0">
                <a:solidFill>
                  <a:schemeClr val="bg1"/>
                </a:solidFill>
              </a:rPr>
              <a:t>, like a mother-of-pearl dish well washed, like the moon’s disk coming </a:t>
            </a:r>
            <a:r>
              <a:rPr lang="en-US" altLang="zh-CN" sz="3600" dirty="0" smtClean="0">
                <a:solidFill>
                  <a:schemeClr val="bg1"/>
                </a:solidFill>
              </a:rPr>
              <a:t>out from </a:t>
            </a:r>
            <a:r>
              <a:rPr lang="en-US" altLang="zh-CN" sz="3600" dirty="0">
                <a:solidFill>
                  <a:schemeClr val="bg1"/>
                </a:solidFill>
              </a:rPr>
              <a:t>behind a </a:t>
            </a:r>
            <a:r>
              <a:rPr lang="en-US" altLang="zh-CN" sz="3600" dirty="0" smtClean="0">
                <a:solidFill>
                  <a:schemeClr val="bg1"/>
                </a:solidFill>
              </a:rPr>
              <a:t>cloud.</a:t>
            </a:r>
            <a:endParaRPr lang="en-US" altLang="zh-CN" sz="3600" dirty="0">
              <a:solidFill>
                <a:schemeClr val="bg1"/>
              </a:solidFill>
            </a:endParaRPr>
          </a:p>
        </p:txBody>
      </p:sp>
    </p:spTree>
    <p:extLst>
      <p:ext uri="{BB962C8B-B14F-4D97-AF65-F5344CB8AC3E}">
        <p14:creationId xmlns:p14="http://schemas.microsoft.com/office/powerpoint/2010/main" val="1780722796"/>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標題 5"/>
          <p:cNvSpPr txBox="1">
            <a:spLocks/>
          </p:cNvSpPr>
          <p:nvPr/>
        </p:nvSpPr>
        <p:spPr>
          <a:xfrm>
            <a:off x="1683018" y="76200"/>
            <a:ext cx="11139672" cy="1375061"/>
          </a:xfrm>
          <a:prstGeom prst="rect">
            <a:avLst/>
          </a:prstGeom>
        </p:spPr>
        <p:txBody>
          <a:bodyPr vert="horz" lIns="91440" tIns="45720" rIns="91440" bIns="45720" rtlCol="0"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508500">
              <a:lnSpc>
                <a:spcPct val="120000"/>
              </a:lnSpc>
            </a:pPr>
            <a:r>
              <a:rPr lang="en-US" altLang="zh-CN" sz="3600" dirty="0">
                <a:solidFill>
                  <a:schemeClr val="bg1"/>
                </a:solidFill>
              </a:rPr>
              <a:t>[THE TWO KINDS OF CONCENTRATION]</a:t>
            </a:r>
          </a:p>
        </p:txBody>
      </p:sp>
      <p:sp>
        <p:nvSpPr>
          <p:cNvPr id="5" name="標題 5"/>
          <p:cNvSpPr txBox="1">
            <a:spLocks/>
          </p:cNvSpPr>
          <p:nvPr/>
        </p:nvSpPr>
        <p:spPr>
          <a:xfrm>
            <a:off x="20781" y="1333497"/>
            <a:ext cx="11839018" cy="5237018"/>
          </a:xfrm>
          <a:prstGeom prst="rect">
            <a:avLst/>
          </a:prstGeom>
        </p:spPr>
        <p:txBody>
          <a:bodyPr vert="horz" lIns="91440" tIns="45720" rIns="91440" bIns="45720" rtlCol="0"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508500">
              <a:lnSpc>
                <a:spcPct val="120000"/>
              </a:lnSpc>
            </a:pPr>
            <a:r>
              <a:rPr lang="en-US" altLang="zh-CN" sz="3600" dirty="0">
                <a:solidFill>
                  <a:schemeClr val="bg1"/>
                </a:solidFill>
              </a:rPr>
              <a:t>Now, concentration is of two kinds, that is to say, </a:t>
            </a:r>
            <a:r>
              <a:rPr lang="en-US" altLang="zh-CN" sz="3600" u="sng" dirty="0">
                <a:solidFill>
                  <a:schemeClr val="bg1"/>
                </a:solidFill>
              </a:rPr>
              <a:t>access concentration</a:t>
            </a:r>
            <a:r>
              <a:rPr lang="en-US" altLang="zh-CN" sz="3600" dirty="0">
                <a:solidFill>
                  <a:schemeClr val="bg1"/>
                </a:solidFill>
              </a:rPr>
              <a:t> </a:t>
            </a:r>
            <a:r>
              <a:rPr lang="en-US" altLang="zh-CN" sz="3200" dirty="0" smtClean="0">
                <a:solidFill>
                  <a:schemeClr val="bg1"/>
                </a:solidFill>
              </a:rPr>
              <a:t>(</a:t>
            </a:r>
            <a:r>
              <a:rPr lang="zh-CN" altLang="en-US" sz="3200" dirty="0" smtClean="0">
                <a:solidFill>
                  <a:schemeClr val="bg1"/>
                </a:solidFill>
              </a:rPr>
              <a:t>近行定</a:t>
            </a:r>
            <a:r>
              <a:rPr lang="en-US" altLang="zh-CN" sz="3200" dirty="0" smtClean="0">
                <a:solidFill>
                  <a:schemeClr val="bg1"/>
                </a:solidFill>
              </a:rPr>
              <a:t>)</a:t>
            </a:r>
            <a:r>
              <a:rPr lang="en-US" altLang="zh-CN" sz="3600" dirty="0" smtClean="0">
                <a:solidFill>
                  <a:schemeClr val="bg1"/>
                </a:solidFill>
              </a:rPr>
              <a:t>and </a:t>
            </a:r>
            <a:r>
              <a:rPr lang="en-US" altLang="zh-CN" sz="3600" u="sng" dirty="0" smtClean="0">
                <a:solidFill>
                  <a:schemeClr val="bg1"/>
                </a:solidFill>
              </a:rPr>
              <a:t>absorption concentration</a:t>
            </a:r>
            <a:r>
              <a:rPr lang="en-US" altLang="zh-CN" sz="3200" dirty="0" smtClean="0">
                <a:solidFill>
                  <a:schemeClr val="bg1"/>
                </a:solidFill>
              </a:rPr>
              <a:t> (</a:t>
            </a:r>
            <a:r>
              <a:rPr lang="zh-CN" altLang="en-US" sz="3200" dirty="0" smtClean="0">
                <a:solidFill>
                  <a:schemeClr val="bg1"/>
                </a:solidFill>
              </a:rPr>
              <a:t>安止定</a:t>
            </a:r>
            <a:r>
              <a:rPr lang="en-US" altLang="zh-CN" sz="3200" dirty="0" smtClean="0">
                <a:solidFill>
                  <a:schemeClr val="bg1"/>
                </a:solidFill>
              </a:rPr>
              <a:t>)</a:t>
            </a:r>
            <a:r>
              <a:rPr lang="en-US" altLang="zh-CN" sz="3600" dirty="0" smtClean="0">
                <a:solidFill>
                  <a:schemeClr val="bg1"/>
                </a:solidFill>
              </a:rPr>
              <a:t>: </a:t>
            </a:r>
            <a:r>
              <a:rPr lang="en-US" altLang="zh-CN" sz="3600" dirty="0">
                <a:solidFill>
                  <a:schemeClr val="bg1"/>
                </a:solidFill>
              </a:rPr>
              <a:t>the mind becomes concentrated in two ways, that is</a:t>
            </a:r>
            <a:r>
              <a:rPr lang="en-US" altLang="zh-CN" sz="3600" dirty="0" smtClean="0">
                <a:solidFill>
                  <a:schemeClr val="bg1"/>
                </a:solidFill>
              </a:rPr>
              <a:t>, on </a:t>
            </a:r>
            <a:r>
              <a:rPr lang="en-US" altLang="zh-CN" sz="3600" dirty="0">
                <a:solidFill>
                  <a:schemeClr val="bg1"/>
                </a:solidFill>
              </a:rPr>
              <a:t>the plane of access and on the plane of obtainment. Herein, the mind </a:t>
            </a:r>
            <a:r>
              <a:rPr lang="en-US" altLang="zh-CN" sz="3600" dirty="0" smtClean="0">
                <a:solidFill>
                  <a:schemeClr val="bg1"/>
                </a:solidFill>
              </a:rPr>
              <a:t>becomes concentrated </a:t>
            </a:r>
            <a:r>
              <a:rPr lang="en-US" altLang="zh-CN" sz="3600" dirty="0">
                <a:solidFill>
                  <a:schemeClr val="bg1"/>
                </a:solidFill>
              </a:rPr>
              <a:t>on the plane of access by the abandonment of the </a:t>
            </a:r>
            <a:r>
              <a:rPr lang="en-US" altLang="zh-CN" sz="3600" dirty="0" smtClean="0">
                <a:solidFill>
                  <a:schemeClr val="bg1"/>
                </a:solidFill>
              </a:rPr>
              <a:t>five hindrances</a:t>
            </a:r>
            <a:r>
              <a:rPr lang="en-US" altLang="zh-CN" sz="3600" dirty="0">
                <a:solidFill>
                  <a:schemeClr val="bg1"/>
                </a:solidFill>
              </a:rPr>
              <a:t>, </a:t>
            </a:r>
            <a:r>
              <a:rPr lang="en-US" altLang="zh-CN" sz="3600" dirty="0" smtClean="0">
                <a:solidFill>
                  <a:schemeClr val="bg1"/>
                </a:solidFill>
              </a:rPr>
              <a:t>and on </a:t>
            </a:r>
            <a:r>
              <a:rPr lang="en-US" altLang="zh-CN" sz="3600" dirty="0">
                <a:solidFill>
                  <a:schemeClr val="bg1"/>
                </a:solidFill>
              </a:rPr>
              <a:t>the plane of obtainment by the manifestation of the </a:t>
            </a:r>
            <a:r>
              <a:rPr lang="en-US" altLang="zh-CN" sz="3600" dirty="0" err="1">
                <a:solidFill>
                  <a:schemeClr val="bg1"/>
                </a:solidFill>
              </a:rPr>
              <a:t>jhána</a:t>
            </a:r>
            <a:r>
              <a:rPr lang="en-US" altLang="zh-CN" sz="3600" dirty="0">
                <a:solidFill>
                  <a:schemeClr val="bg1"/>
                </a:solidFill>
              </a:rPr>
              <a:t> factors.</a:t>
            </a:r>
          </a:p>
        </p:txBody>
      </p:sp>
    </p:spTree>
    <p:extLst>
      <p:ext uri="{BB962C8B-B14F-4D97-AF65-F5344CB8AC3E}">
        <p14:creationId xmlns:p14="http://schemas.microsoft.com/office/powerpoint/2010/main" val="2231863005"/>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7.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3" name="標題 5"/>
          <p:cNvSpPr txBox="1">
            <a:spLocks/>
          </p:cNvSpPr>
          <p:nvPr/>
        </p:nvSpPr>
        <p:spPr>
          <a:xfrm>
            <a:off x="332200" y="741218"/>
            <a:ext cx="11139672" cy="5237018"/>
          </a:xfrm>
          <a:prstGeom prst="rect">
            <a:avLst/>
          </a:prstGeom>
        </p:spPr>
        <p:txBody>
          <a:bodyPr vert="horz" lIns="91440" tIns="45720" rIns="91440" bIns="45720" rtlCol="0"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508500">
              <a:lnSpc>
                <a:spcPct val="120000"/>
              </a:lnSpc>
            </a:pPr>
            <a:r>
              <a:rPr lang="en-US" altLang="zh-CN" sz="3600" dirty="0">
                <a:solidFill>
                  <a:schemeClr val="bg1"/>
                </a:solidFill>
              </a:rPr>
              <a:t>The difference between the two kinds of concentration is this. The </a:t>
            </a:r>
            <a:r>
              <a:rPr lang="en-US" altLang="zh-CN" sz="3600" dirty="0" smtClean="0">
                <a:solidFill>
                  <a:schemeClr val="bg1"/>
                </a:solidFill>
              </a:rPr>
              <a:t>factors are </a:t>
            </a:r>
            <a:r>
              <a:rPr lang="en-US" altLang="zh-CN" sz="3600" dirty="0">
                <a:solidFill>
                  <a:schemeClr val="bg1"/>
                </a:solidFill>
              </a:rPr>
              <a:t>not strong in access. It is because they are not strong that when access </a:t>
            </a:r>
            <a:r>
              <a:rPr lang="en-US" altLang="zh-CN" sz="3600" dirty="0" smtClean="0">
                <a:solidFill>
                  <a:schemeClr val="bg1"/>
                </a:solidFill>
              </a:rPr>
              <a:t>has arisen</a:t>
            </a:r>
            <a:r>
              <a:rPr lang="en-US" altLang="zh-CN" sz="3600" dirty="0">
                <a:solidFill>
                  <a:schemeClr val="bg1"/>
                </a:solidFill>
              </a:rPr>
              <a:t>, the mind now makes the sign its object and now re-enters the </a:t>
            </a:r>
            <a:r>
              <a:rPr lang="en-US" altLang="zh-CN" sz="3600" dirty="0" err="1">
                <a:solidFill>
                  <a:schemeClr val="bg1"/>
                </a:solidFill>
              </a:rPr>
              <a:t>lifecontinuum</a:t>
            </a:r>
            <a:r>
              <a:rPr lang="en-US" altLang="zh-CN" sz="3600" dirty="0" smtClean="0">
                <a:solidFill>
                  <a:schemeClr val="bg1"/>
                </a:solidFill>
              </a:rPr>
              <a:t>, just </a:t>
            </a:r>
            <a:r>
              <a:rPr lang="en-US" altLang="zh-CN" sz="3600" dirty="0">
                <a:solidFill>
                  <a:schemeClr val="bg1"/>
                </a:solidFill>
              </a:rPr>
              <a:t>as when a young child is lifted up and stood on its feet, it repeatedly falls down on the ground. </a:t>
            </a:r>
          </a:p>
        </p:txBody>
      </p:sp>
    </p:spTree>
    <p:extLst>
      <p:ext uri="{BB962C8B-B14F-4D97-AF65-F5344CB8AC3E}">
        <p14:creationId xmlns:p14="http://schemas.microsoft.com/office/powerpoint/2010/main" val="4021142963"/>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3" name="標題 5"/>
          <p:cNvSpPr txBox="1">
            <a:spLocks/>
          </p:cNvSpPr>
          <p:nvPr/>
        </p:nvSpPr>
        <p:spPr>
          <a:xfrm>
            <a:off x="332200" y="741218"/>
            <a:ext cx="11139672" cy="5237018"/>
          </a:xfrm>
          <a:prstGeom prst="rect">
            <a:avLst/>
          </a:prstGeom>
        </p:spPr>
        <p:txBody>
          <a:bodyPr vert="horz" lIns="91440" tIns="45720" rIns="91440" bIns="45720" rtlCol="0"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508500">
              <a:lnSpc>
                <a:spcPct val="120000"/>
              </a:lnSpc>
            </a:pPr>
            <a:r>
              <a:rPr lang="en-US" altLang="zh-CN" sz="3600" dirty="0">
                <a:solidFill>
                  <a:schemeClr val="bg1"/>
                </a:solidFill>
              </a:rPr>
              <a:t>But the factors are strong in absorption. It</a:t>
            </a:r>
          </a:p>
          <a:p>
            <a:pPr marL="508500">
              <a:lnSpc>
                <a:spcPct val="120000"/>
              </a:lnSpc>
            </a:pPr>
            <a:r>
              <a:rPr lang="en-US" altLang="zh-CN" sz="3600" dirty="0">
                <a:solidFill>
                  <a:schemeClr val="bg1"/>
                </a:solidFill>
              </a:rPr>
              <a:t>is because they are strong that when absorption concentration has arisen, </a:t>
            </a:r>
            <a:r>
              <a:rPr lang="en-US" altLang="zh-CN" sz="3600" dirty="0" smtClean="0">
                <a:solidFill>
                  <a:schemeClr val="bg1"/>
                </a:solidFill>
              </a:rPr>
              <a:t>the mind</a:t>
            </a:r>
            <a:r>
              <a:rPr lang="en-US" altLang="zh-CN" sz="3600" dirty="0">
                <a:solidFill>
                  <a:schemeClr val="bg1"/>
                </a:solidFill>
              </a:rPr>
              <a:t>, having once interrupted the flow of the life-continuum, carries on with </a:t>
            </a:r>
            <a:r>
              <a:rPr lang="en-US" altLang="zh-CN" sz="3600" dirty="0" smtClean="0">
                <a:solidFill>
                  <a:schemeClr val="bg1"/>
                </a:solidFill>
              </a:rPr>
              <a:t>a stream </a:t>
            </a:r>
            <a:r>
              <a:rPr lang="en-US" altLang="zh-CN" sz="3600" dirty="0">
                <a:solidFill>
                  <a:schemeClr val="bg1"/>
                </a:solidFill>
              </a:rPr>
              <a:t>of profitable impulsion for a whole night and for a whole day, just as </a:t>
            </a:r>
            <a:r>
              <a:rPr lang="en-US" altLang="zh-CN" sz="3600" dirty="0" smtClean="0">
                <a:solidFill>
                  <a:schemeClr val="bg1"/>
                </a:solidFill>
              </a:rPr>
              <a:t>a healthy </a:t>
            </a:r>
            <a:r>
              <a:rPr lang="en-US" altLang="zh-CN" sz="3600" dirty="0">
                <a:solidFill>
                  <a:schemeClr val="bg1"/>
                </a:solidFill>
              </a:rPr>
              <a:t>man, after rising from his seat, could stand for a whole </a:t>
            </a:r>
            <a:r>
              <a:rPr lang="en-US" altLang="zh-CN" sz="3600" dirty="0" smtClean="0">
                <a:solidFill>
                  <a:schemeClr val="bg1"/>
                </a:solidFill>
              </a:rPr>
              <a:t>day.</a:t>
            </a:r>
            <a:endParaRPr lang="en-US" altLang="zh-CN" sz="3600" dirty="0">
              <a:solidFill>
                <a:schemeClr val="bg1"/>
              </a:solidFill>
            </a:endParaRPr>
          </a:p>
        </p:txBody>
      </p:sp>
    </p:spTree>
    <p:extLst>
      <p:ext uri="{BB962C8B-B14F-4D97-AF65-F5344CB8AC3E}">
        <p14:creationId xmlns:p14="http://schemas.microsoft.com/office/powerpoint/2010/main" val="3445026420"/>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3" name="標題 5"/>
          <p:cNvSpPr txBox="1">
            <a:spLocks/>
          </p:cNvSpPr>
          <p:nvPr/>
        </p:nvSpPr>
        <p:spPr>
          <a:xfrm>
            <a:off x="332200" y="741217"/>
            <a:ext cx="11139672" cy="5673437"/>
          </a:xfrm>
          <a:prstGeom prst="rect">
            <a:avLst/>
          </a:prstGeom>
        </p:spPr>
        <p:txBody>
          <a:bodyPr vert="horz" lIns="91440" tIns="45720" rIns="91440" bIns="45720" rtlCol="0"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508500">
              <a:lnSpc>
                <a:spcPct val="120000"/>
              </a:lnSpc>
            </a:pPr>
            <a:r>
              <a:rPr lang="en-US" altLang="zh-CN" sz="3600" dirty="0">
                <a:solidFill>
                  <a:schemeClr val="bg1"/>
                </a:solidFill>
              </a:rPr>
              <a:t>[GUARDING THE SIGN</a:t>
            </a:r>
            <a:r>
              <a:rPr lang="en-US" altLang="zh-CN" sz="3600" dirty="0" smtClean="0">
                <a:solidFill>
                  <a:schemeClr val="bg1"/>
                </a:solidFill>
              </a:rPr>
              <a:t>]</a:t>
            </a:r>
          </a:p>
          <a:p>
            <a:pPr marL="508500">
              <a:lnSpc>
                <a:spcPct val="120000"/>
              </a:lnSpc>
            </a:pPr>
            <a:endParaRPr lang="en-US" altLang="zh-CN" dirty="0">
              <a:solidFill>
                <a:schemeClr val="bg1"/>
              </a:solidFill>
            </a:endParaRPr>
          </a:p>
          <a:p>
            <a:pPr marL="508500">
              <a:lnSpc>
                <a:spcPct val="120000"/>
              </a:lnSpc>
            </a:pPr>
            <a:r>
              <a:rPr lang="en-US" altLang="zh-CN" sz="3600" dirty="0" smtClean="0">
                <a:solidFill>
                  <a:schemeClr val="bg1"/>
                </a:solidFill>
              </a:rPr>
              <a:t>The </a:t>
            </a:r>
            <a:r>
              <a:rPr lang="en-US" altLang="zh-CN" sz="3600" dirty="0">
                <a:solidFill>
                  <a:schemeClr val="bg1"/>
                </a:solidFill>
              </a:rPr>
              <a:t>arousing of the counterpart sign, which arises together with </a:t>
            </a:r>
            <a:r>
              <a:rPr lang="en-US" altLang="zh-CN" sz="3600" dirty="0" smtClean="0">
                <a:solidFill>
                  <a:schemeClr val="bg1"/>
                </a:solidFill>
              </a:rPr>
              <a:t>access concentration</a:t>
            </a:r>
            <a:r>
              <a:rPr lang="en-US" altLang="zh-CN" sz="3600" dirty="0">
                <a:solidFill>
                  <a:schemeClr val="bg1"/>
                </a:solidFill>
              </a:rPr>
              <a:t>, is very difficult. Therefore if he is able to arrive at </a:t>
            </a:r>
            <a:r>
              <a:rPr lang="en-US" altLang="zh-CN" sz="3600" dirty="0" smtClean="0">
                <a:solidFill>
                  <a:schemeClr val="bg1"/>
                </a:solidFill>
              </a:rPr>
              <a:t>absorption in </a:t>
            </a:r>
            <a:r>
              <a:rPr lang="en-US" altLang="zh-CN" sz="3600" dirty="0">
                <a:solidFill>
                  <a:schemeClr val="bg1"/>
                </a:solidFill>
              </a:rPr>
              <a:t>that same session by extending the sign, it is good. If not, then he </a:t>
            </a:r>
            <a:r>
              <a:rPr lang="en-US" altLang="zh-CN" sz="3600" dirty="0" smtClean="0">
                <a:solidFill>
                  <a:schemeClr val="bg1"/>
                </a:solidFill>
              </a:rPr>
              <a:t>must guard </a:t>
            </a:r>
            <a:r>
              <a:rPr lang="en-US" altLang="zh-CN" sz="3600" dirty="0">
                <a:solidFill>
                  <a:schemeClr val="bg1"/>
                </a:solidFill>
              </a:rPr>
              <a:t>the sign diligently as if it were the </a:t>
            </a:r>
            <a:r>
              <a:rPr lang="en-US" altLang="zh-CN" sz="3600" dirty="0" err="1">
                <a:solidFill>
                  <a:schemeClr val="bg1"/>
                </a:solidFill>
              </a:rPr>
              <a:t>foetus</a:t>
            </a:r>
            <a:r>
              <a:rPr lang="en-US" altLang="zh-CN" sz="3600" dirty="0">
                <a:solidFill>
                  <a:schemeClr val="bg1"/>
                </a:solidFill>
              </a:rPr>
              <a:t> of a Wheel-turning </a:t>
            </a:r>
            <a:r>
              <a:rPr lang="en-US" altLang="zh-CN" sz="3600" dirty="0" smtClean="0">
                <a:solidFill>
                  <a:schemeClr val="bg1"/>
                </a:solidFill>
              </a:rPr>
              <a:t>Monarch (</a:t>
            </a:r>
            <a:r>
              <a:rPr lang="en-US" altLang="zh-CN" sz="3600" dirty="0">
                <a:solidFill>
                  <a:schemeClr val="bg1"/>
                </a:solidFill>
              </a:rPr>
              <a:t>World-ruler).</a:t>
            </a:r>
          </a:p>
        </p:txBody>
      </p:sp>
    </p:spTree>
    <p:extLst>
      <p:ext uri="{BB962C8B-B14F-4D97-AF65-F5344CB8AC3E}">
        <p14:creationId xmlns:p14="http://schemas.microsoft.com/office/powerpoint/2010/main" val="2700915085"/>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3" name="標題 5"/>
          <p:cNvSpPr txBox="1">
            <a:spLocks/>
          </p:cNvSpPr>
          <p:nvPr/>
        </p:nvSpPr>
        <p:spPr>
          <a:xfrm>
            <a:off x="332200" y="498765"/>
            <a:ext cx="11139672" cy="5915890"/>
          </a:xfrm>
          <a:prstGeom prst="rect">
            <a:avLst/>
          </a:prstGeom>
        </p:spPr>
        <p:txBody>
          <a:bodyPr vert="horz" lIns="91440" tIns="45720" rIns="91440" bIns="45720" rtlCol="0"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508500">
              <a:lnSpc>
                <a:spcPct val="120000"/>
              </a:lnSpc>
            </a:pPr>
            <a:r>
              <a:rPr lang="en-US" altLang="zh-CN" sz="3600" dirty="0">
                <a:solidFill>
                  <a:schemeClr val="bg1"/>
                </a:solidFill>
              </a:rPr>
              <a:t>Herein, the way of guarding it is this:</a:t>
            </a:r>
          </a:p>
          <a:p>
            <a:pPr marL="508500">
              <a:lnSpc>
                <a:spcPct val="120000"/>
              </a:lnSpc>
            </a:pPr>
            <a:r>
              <a:rPr lang="en-US" altLang="zh-CN" sz="3600" dirty="0">
                <a:solidFill>
                  <a:schemeClr val="bg1"/>
                </a:solidFill>
              </a:rPr>
              <a:t>(1) Abode, (2) resort, (3) and speech, (4) and person,</a:t>
            </a:r>
          </a:p>
          <a:p>
            <a:pPr marL="508500">
              <a:lnSpc>
                <a:spcPct val="120000"/>
              </a:lnSpc>
            </a:pPr>
            <a:r>
              <a:rPr lang="en-US" altLang="zh-CN" sz="3600" dirty="0">
                <a:solidFill>
                  <a:schemeClr val="bg1"/>
                </a:solidFill>
              </a:rPr>
              <a:t>(5) The food, (6) the climate, (7) and the posture—</a:t>
            </a:r>
          </a:p>
          <a:p>
            <a:pPr marL="508500" algn="ctr">
              <a:lnSpc>
                <a:spcPct val="120000"/>
              </a:lnSpc>
            </a:pPr>
            <a:r>
              <a:rPr lang="en-US" altLang="zh-CN" sz="3600" dirty="0">
                <a:solidFill>
                  <a:schemeClr val="bg1"/>
                </a:solidFill>
              </a:rPr>
              <a:t>Eschew these seven different kinds</a:t>
            </a:r>
          </a:p>
          <a:p>
            <a:pPr marL="508500" algn="ctr">
              <a:lnSpc>
                <a:spcPct val="120000"/>
              </a:lnSpc>
            </a:pPr>
            <a:r>
              <a:rPr lang="en-US" altLang="zh-CN" sz="3600" dirty="0">
                <a:solidFill>
                  <a:schemeClr val="bg1"/>
                </a:solidFill>
              </a:rPr>
              <a:t>Whenever found unsuitable.</a:t>
            </a:r>
          </a:p>
          <a:p>
            <a:pPr marL="508500" algn="ctr">
              <a:lnSpc>
                <a:spcPct val="120000"/>
              </a:lnSpc>
            </a:pPr>
            <a:r>
              <a:rPr lang="en-US" altLang="zh-CN" sz="3600" dirty="0">
                <a:solidFill>
                  <a:schemeClr val="bg1"/>
                </a:solidFill>
              </a:rPr>
              <a:t>But cultivate the suitable;</a:t>
            </a:r>
          </a:p>
          <a:p>
            <a:pPr marL="508500" algn="ctr">
              <a:lnSpc>
                <a:spcPct val="120000"/>
              </a:lnSpc>
            </a:pPr>
            <a:r>
              <a:rPr lang="en-US" altLang="zh-CN" sz="3600" dirty="0">
                <a:solidFill>
                  <a:schemeClr val="bg1"/>
                </a:solidFill>
              </a:rPr>
              <a:t>For one perchance so doing finds</a:t>
            </a:r>
          </a:p>
          <a:p>
            <a:pPr marL="508500" algn="ctr">
              <a:lnSpc>
                <a:spcPct val="120000"/>
              </a:lnSpc>
            </a:pPr>
            <a:r>
              <a:rPr lang="en-US" altLang="zh-CN" sz="3600" dirty="0">
                <a:solidFill>
                  <a:schemeClr val="bg1"/>
                </a:solidFill>
              </a:rPr>
              <a:t>He need not wait too long until</a:t>
            </a:r>
          </a:p>
          <a:p>
            <a:pPr marL="508500" algn="ctr">
              <a:lnSpc>
                <a:spcPct val="120000"/>
              </a:lnSpc>
            </a:pPr>
            <a:r>
              <a:rPr lang="en-US" altLang="zh-CN" sz="3600" dirty="0">
                <a:solidFill>
                  <a:schemeClr val="bg1"/>
                </a:solidFill>
              </a:rPr>
              <a:t>Absorption shall his wish fulfil</a:t>
            </a:r>
          </a:p>
        </p:txBody>
      </p:sp>
    </p:spTree>
    <p:extLst>
      <p:ext uri="{BB962C8B-B14F-4D97-AF65-F5344CB8AC3E}">
        <p14:creationId xmlns:p14="http://schemas.microsoft.com/office/powerpoint/2010/main" val="1417694187"/>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6" name="標題 5"/>
          <p:cNvSpPr txBox="1">
            <a:spLocks/>
          </p:cNvSpPr>
          <p:nvPr/>
        </p:nvSpPr>
        <p:spPr>
          <a:xfrm>
            <a:off x="332200" y="498765"/>
            <a:ext cx="11139672" cy="5915890"/>
          </a:xfrm>
          <a:prstGeom prst="rect">
            <a:avLst/>
          </a:prstGeom>
        </p:spPr>
        <p:txBody>
          <a:bodyPr vert="horz" lIns="91440" tIns="45720" rIns="91440" bIns="45720" rtlCol="0"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508500">
              <a:lnSpc>
                <a:spcPct val="120000"/>
              </a:lnSpc>
            </a:pPr>
            <a:r>
              <a:rPr lang="en-US" altLang="zh-CN" sz="3600" dirty="0">
                <a:solidFill>
                  <a:schemeClr val="bg1"/>
                </a:solidFill>
              </a:rPr>
              <a:t>[THE TEN KINDS OF SKILL IN ABSORPTION</a:t>
            </a:r>
            <a:r>
              <a:rPr lang="en-US" altLang="zh-CN" sz="3600" dirty="0" smtClean="0">
                <a:solidFill>
                  <a:schemeClr val="bg1"/>
                </a:solidFill>
              </a:rPr>
              <a:t>]</a:t>
            </a:r>
          </a:p>
          <a:p>
            <a:pPr marL="508500">
              <a:lnSpc>
                <a:spcPct val="120000"/>
              </a:lnSpc>
            </a:pPr>
            <a:endParaRPr lang="en-US" altLang="zh-CN" sz="2000" dirty="0">
              <a:solidFill>
                <a:schemeClr val="bg1"/>
              </a:solidFill>
            </a:endParaRPr>
          </a:p>
          <a:p>
            <a:pPr marL="508500">
              <a:lnSpc>
                <a:spcPct val="120000"/>
              </a:lnSpc>
            </a:pPr>
            <a:r>
              <a:rPr lang="en-US" altLang="zh-CN" sz="3600" dirty="0" smtClean="0">
                <a:solidFill>
                  <a:schemeClr val="bg1"/>
                </a:solidFill>
              </a:rPr>
              <a:t>However</a:t>
            </a:r>
            <a:r>
              <a:rPr lang="en-US" altLang="zh-CN" sz="3600" dirty="0">
                <a:solidFill>
                  <a:schemeClr val="bg1"/>
                </a:solidFill>
              </a:rPr>
              <a:t>, if this does not happen while he is practicing in this way, then </a:t>
            </a:r>
            <a:r>
              <a:rPr lang="en-US" altLang="zh-CN" sz="3600" dirty="0" smtClean="0">
                <a:solidFill>
                  <a:schemeClr val="bg1"/>
                </a:solidFill>
              </a:rPr>
              <a:t>he should </a:t>
            </a:r>
            <a:r>
              <a:rPr lang="en-US" altLang="zh-CN" sz="3600" dirty="0">
                <a:solidFill>
                  <a:schemeClr val="bg1"/>
                </a:solidFill>
              </a:rPr>
              <a:t>have recourse to the ten kinds of skill in absorption. Here is the </a:t>
            </a:r>
            <a:r>
              <a:rPr lang="en-US" altLang="zh-CN" sz="3600" dirty="0" smtClean="0">
                <a:solidFill>
                  <a:schemeClr val="bg1"/>
                </a:solidFill>
              </a:rPr>
              <a:t>method. Skill </a:t>
            </a:r>
            <a:r>
              <a:rPr lang="en-US" altLang="zh-CN" sz="3600" dirty="0">
                <a:solidFill>
                  <a:schemeClr val="bg1"/>
                </a:solidFill>
              </a:rPr>
              <a:t>in absorption needs [to be dealt with in] ten aspects: (1) making the </a:t>
            </a:r>
            <a:r>
              <a:rPr lang="en-US" altLang="zh-CN" sz="3600" dirty="0" smtClean="0">
                <a:solidFill>
                  <a:schemeClr val="bg1"/>
                </a:solidFill>
              </a:rPr>
              <a:t>basis clean</a:t>
            </a:r>
            <a:r>
              <a:rPr lang="en-US" altLang="zh-CN" sz="3600" dirty="0">
                <a:solidFill>
                  <a:schemeClr val="bg1"/>
                </a:solidFill>
              </a:rPr>
              <a:t>, (2) maintaining balanced faculties, (3) skill in the sign, (4) he exerts </a:t>
            </a:r>
            <a:r>
              <a:rPr lang="en-US" altLang="zh-CN" sz="3600" dirty="0" smtClean="0">
                <a:solidFill>
                  <a:schemeClr val="bg1"/>
                </a:solidFill>
              </a:rPr>
              <a:t>the mind </a:t>
            </a:r>
            <a:r>
              <a:rPr lang="en-US" altLang="zh-CN" sz="3600" dirty="0">
                <a:solidFill>
                  <a:schemeClr val="bg1"/>
                </a:solidFill>
              </a:rPr>
              <a:t>on an occasion when it should be exerted, </a:t>
            </a:r>
          </a:p>
        </p:txBody>
      </p:sp>
    </p:spTree>
    <p:extLst>
      <p:ext uri="{BB962C8B-B14F-4D97-AF65-F5344CB8AC3E}">
        <p14:creationId xmlns:p14="http://schemas.microsoft.com/office/powerpoint/2010/main" val="324637793"/>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3" name="標題 5"/>
          <p:cNvSpPr txBox="1">
            <a:spLocks/>
          </p:cNvSpPr>
          <p:nvPr/>
        </p:nvSpPr>
        <p:spPr>
          <a:xfrm>
            <a:off x="332200" y="498765"/>
            <a:ext cx="11139672" cy="5915890"/>
          </a:xfrm>
          <a:prstGeom prst="rect">
            <a:avLst/>
          </a:prstGeom>
        </p:spPr>
        <p:txBody>
          <a:bodyPr vert="horz" lIns="91440" tIns="45720" rIns="91440" bIns="45720" rtlCol="0"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508500">
              <a:lnSpc>
                <a:spcPct val="120000"/>
              </a:lnSpc>
            </a:pPr>
            <a:r>
              <a:rPr lang="en-US" altLang="zh-CN" sz="3600" dirty="0" smtClean="0">
                <a:solidFill>
                  <a:schemeClr val="bg1"/>
                </a:solidFill>
              </a:rPr>
              <a:t>(</a:t>
            </a:r>
            <a:r>
              <a:rPr lang="en-US" altLang="zh-CN" sz="3600" dirty="0">
                <a:solidFill>
                  <a:schemeClr val="bg1"/>
                </a:solidFill>
              </a:rPr>
              <a:t>5) he restrains the mind on </a:t>
            </a:r>
            <a:r>
              <a:rPr lang="en-US" altLang="zh-CN" sz="3600" dirty="0" smtClean="0">
                <a:solidFill>
                  <a:schemeClr val="bg1"/>
                </a:solidFill>
              </a:rPr>
              <a:t>an occasion </a:t>
            </a:r>
            <a:r>
              <a:rPr lang="en-US" altLang="zh-CN" sz="3600" dirty="0">
                <a:solidFill>
                  <a:schemeClr val="bg1"/>
                </a:solidFill>
              </a:rPr>
              <a:t>when it should be restrained, (6) he encourages the mind on </a:t>
            </a:r>
            <a:r>
              <a:rPr lang="en-US" altLang="zh-CN" sz="3600" dirty="0" smtClean="0">
                <a:solidFill>
                  <a:schemeClr val="bg1"/>
                </a:solidFill>
              </a:rPr>
              <a:t>an occasion </a:t>
            </a:r>
            <a:r>
              <a:rPr lang="en-US" altLang="zh-CN" sz="3600" dirty="0">
                <a:solidFill>
                  <a:schemeClr val="bg1"/>
                </a:solidFill>
              </a:rPr>
              <a:t>when it should be encouraged, (7) he looks on at the mind </a:t>
            </a:r>
            <a:r>
              <a:rPr lang="en-US" altLang="zh-CN" sz="3600" dirty="0" smtClean="0">
                <a:solidFill>
                  <a:schemeClr val="bg1"/>
                </a:solidFill>
              </a:rPr>
              <a:t>with equanimity </a:t>
            </a:r>
            <a:r>
              <a:rPr lang="en-US" altLang="zh-CN" sz="3600" dirty="0">
                <a:solidFill>
                  <a:schemeClr val="bg1"/>
                </a:solidFill>
              </a:rPr>
              <a:t>when it should be looked on at with equanimity, (8) avoidance </a:t>
            </a:r>
            <a:r>
              <a:rPr lang="en-US" altLang="zh-CN" sz="3600" dirty="0" smtClean="0">
                <a:solidFill>
                  <a:schemeClr val="bg1"/>
                </a:solidFill>
              </a:rPr>
              <a:t>of </a:t>
            </a:r>
            <a:r>
              <a:rPr lang="en-US" altLang="zh-CN" sz="3600" dirty="0" err="1" smtClean="0">
                <a:solidFill>
                  <a:schemeClr val="bg1"/>
                </a:solidFill>
              </a:rPr>
              <a:t>unconcentrated</a:t>
            </a:r>
            <a:r>
              <a:rPr lang="en-US" altLang="zh-CN" sz="3600" dirty="0" smtClean="0">
                <a:solidFill>
                  <a:schemeClr val="bg1"/>
                </a:solidFill>
              </a:rPr>
              <a:t> </a:t>
            </a:r>
            <a:r>
              <a:rPr lang="en-US" altLang="zh-CN" sz="3600" dirty="0">
                <a:solidFill>
                  <a:schemeClr val="bg1"/>
                </a:solidFill>
              </a:rPr>
              <a:t>persons, (9) cultivation of concentrated persons, (10) </a:t>
            </a:r>
            <a:r>
              <a:rPr lang="en-US" altLang="zh-CN" sz="3600" dirty="0" smtClean="0">
                <a:solidFill>
                  <a:schemeClr val="bg1"/>
                </a:solidFill>
              </a:rPr>
              <a:t>resoluteness upon </a:t>
            </a:r>
            <a:r>
              <a:rPr lang="en-US" altLang="zh-CN" sz="3600" dirty="0">
                <a:solidFill>
                  <a:schemeClr val="bg1"/>
                </a:solidFill>
              </a:rPr>
              <a:t>that (concentration).</a:t>
            </a:r>
          </a:p>
        </p:txBody>
      </p:sp>
    </p:spTree>
    <p:extLst>
      <p:ext uri="{BB962C8B-B14F-4D97-AF65-F5344CB8AC3E}">
        <p14:creationId xmlns:p14="http://schemas.microsoft.com/office/powerpoint/2010/main" val="3993304191"/>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5" name="標題 5"/>
          <p:cNvSpPr txBox="1">
            <a:spLocks/>
          </p:cNvSpPr>
          <p:nvPr/>
        </p:nvSpPr>
        <p:spPr>
          <a:xfrm>
            <a:off x="332200" y="158955"/>
            <a:ext cx="11139672" cy="1138505"/>
          </a:xfrm>
          <a:prstGeom prst="rect">
            <a:avLst/>
          </a:prstGeom>
        </p:spPr>
        <p:txBody>
          <a:bodyPr vert="horz" lIns="91440" tIns="45720" rIns="91440" bIns="45720" rtlCol="0"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508500">
              <a:lnSpc>
                <a:spcPct val="120000"/>
              </a:lnSpc>
            </a:pPr>
            <a:r>
              <a:rPr lang="en-US" altLang="zh-CN" sz="3600" dirty="0">
                <a:solidFill>
                  <a:schemeClr val="bg1"/>
                </a:solidFill>
              </a:rPr>
              <a:t>[THE FIRST JHÁNA]</a:t>
            </a:r>
          </a:p>
        </p:txBody>
      </p:sp>
      <p:sp>
        <p:nvSpPr>
          <p:cNvPr id="6" name="標題 5"/>
          <p:cNvSpPr txBox="1">
            <a:spLocks/>
          </p:cNvSpPr>
          <p:nvPr/>
        </p:nvSpPr>
        <p:spPr>
          <a:xfrm>
            <a:off x="332200" y="1231931"/>
            <a:ext cx="11139672" cy="5539571"/>
          </a:xfrm>
          <a:prstGeom prst="rect">
            <a:avLst/>
          </a:prstGeom>
        </p:spPr>
        <p:txBody>
          <a:bodyPr vert="horz" lIns="91440" tIns="45720" rIns="91440" bIns="45720" rtlCol="0"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508500">
              <a:lnSpc>
                <a:spcPct val="120000"/>
              </a:lnSpc>
            </a:pPr>
            <a:r>
              <a:rPr lang="en-US" altLang="zh-CN" sz="3600" dirty="0">
                <a:solidFill>
                  <a:schemeClr val="bg1"/>
                </a:solidFill>
              </a:rPr>
              <a:t>At this point, “Quite secluded from sense desires, secluded </a:t>
            </a:r>
            <a:r>
              <a:rPr lang="en-US" altLang="zh-CN" sz="3600" dirty="0" smtClean="0">
                <a:solidFill>
                  <a:schemeClr val="bg1"/>
                </a:solidFill>
              </a:rPr>
              <a:t>from unprofitable </a:t>
            </a:r>
            <a:r>
              <a:rPr lang="en-US" altLang="zh-CN" sz="3600" dirty="0">
                <a:solidFill>
                  <a:schemeClr val="bg1"/>
                </a:solidFill>
              </a:rPr>
              <a:t>things he enters upon and dwells in the first </a:t>
            </a:r>
            <a:r>
              <a:rPr lang="en-US" altLang="zh-CN" sz="3600" dirty="0" err="1">
                <a:solidFill>
                  <a:schemeClr val="bg1"/>
                </a:solidFill>
              </a:rPr>
              <a:t>jhána</a:t>
            </a:r>
            <a:r>
              <a:rPr lang="en-US" altLang="zh-CN" sz="3600" dirty="0">
                <a:solidFill>
                  <a:schemeClr val="bg1"/>
                </a:solidFill>
              </a:rPr>
              <a:t>, which </a:t>
            </a:r>
            <a:r>
              <a:rPr lang="en-US" altLang="zh-CN" sz="3600" dirty="0" smtClean="0">
                <a:solidFill>
                  <a:schemeClr val="bg1"/>
                </a:solidFill>
              </a:rPr>
              <a:t>is accompanied </a:t>
            </a:r>
            <a:r>
              <a:rPr lang="en-US" altLang="zh-CN" sz="3600" dirty="0">
                <a:solidFill>
                  <a:schemeClr val="bg1"/>
                </a:solidFill>
              </a:rPr>
              <a:t>by applied and sustained thought with happiness and bliss </a:t>
            </a:r>
            <a:r>
              <a:rPr lang="en-US" altLang="zh-CN" sz="3600" dirty="0" smtClean="0">
                <a:solidFill>
                  <a:schemeClr val="bg1"/>
                </a:solidFill>
              </a:rPr>
              <a:t>born of </a:t>
            </a:r>
            <a:r>
              <a:rPr lang="en-US" altLang="zh-CN" sz="3600" dirty="0">
                <a:solidFill>
                  <a:schemeClr val="bg1"/>
                </a:solidFill>
              </a:rPr>
              <a:t>seclusion” (</a:t>
            </a:r>
            <a:r>
              <a:rPr lang="en-US" altLang="zh-CN" sz="3600" dirty="0" err="1">
                <a:solidFill>
                  <a:schemeClr val="bg1"/>
                </a:solidFill>
              </a:rPr>
              <a:t>Vibh</a:t>
            </a:r>
            <a:r>
              <a:rPr lang="en-US" altLang="zh-CN" sz="3600" dirty="0">
                <a:solidFill>
                  <a:schemeClr val="bg1"/>
                </a:solidFill>
              </a:rPr>
              <a:t> 245), and so he has attained the first </a:t>
            </a:r>
            <a:r>
              <a:rPr lang="en-US" altLang="zh-CN" sz="3600" dirty="0" err="1">
                <a:solidFill>
                  <a:schemeClr val="bg1"/>
                </a:solidFill>
              </a:rPr>
              <a:t>jhána</a:t>
            </a:r>
            <a:r>
              <a:rPr lang="en-US" altLang="zh-CN" sz="3600" dirty="0">
                <a:solidFill>
                  <a:schemeClr val="bg1"/>
                </a:solidFill>
              </a:rPr>
              <a:t>, which </a:t>
            </a:r>
            <a:r>
              <a:rPr lang="en-US" altLang="zh-CN" sz="3600" dirty="0" smtClean="0">
                <a:solidFill>
                  <a:schemeClr val="bg1"/>
                </a:solidFill>
              </a:rPr>
              <a:t>abandons five </a:t>
            </a:r>
            <a:r>
              <a:rPr lang="en-US" altLang="zh-CN" sz="3600" dirty="0">
                <a:solidFill>
                  <a:schemeClr val="bg1"/>
                </a:solidFill>
              </a:rPr>
              <a:t>factors, possesses five </a:t>
            </a:r>
            <a:r>
              <a:rPr lang="en-US" altLang="zh-CN" sz="3600" dirty="0" smtClean="0">
                <a:solidFill>
                  <a:schemeClr val="bg1"/>
                </a:solidFill>
              </a:rPr>
              <a:t>factors.</a:t>
            </a:r>
            <a:endParaRPr lang="en-US" altLang="zh-CN" sz="3600" dirty="0">
              <a:solidFill>
                <a:schemeClr val="bg1"/>
              </a:solidFill>
            </a:endParaRPr>
          </a:p>
        </p:txBody>
      </p:sp>
    </p:spTree>
    <p:extLst>
      <p:ext uri="{BB962C8B-B14F-4D97-AF65-F5344CB8AC3E}">
        <p14:creationId xmlns:p14="http://schemas.microsoft.com/office/powerpoint/2010/main" val="2787293522"/>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4.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3" name="標題 5"/>
          <p:cNvSpPr txBox="1">
            <a:spLocks/>
          </p:cNvSpPr>
          <p:nvPr/>
        </p:nvSpPr>
        <p:spPr>
          <a:xfrm>
            <a:off x="340438" y="410582"/>
            <a:ext cx="11139672" cy="1122031"/>
          </a:xfrm>
          <a:prstGeom prst="rect">
            <a:avLst/>
          </a:prstGeom>
        </p:spPr>
        <p:txBody>
          <a:bodyPr vert="horz" lIns="91440" tIns="45720" rIns="91440" bIns="45720" rtlCol="0"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508500">
              <a:lnSpc>
                <a:spcPct val="120000"/>
              </a:lnSpc>
            </a:pPr>
            <a:r>
              <a:rPr lang="en-US" altLang="zh-CN" sz="3600" dirty="0" smtClean="0">
                <a:solidFill>
                  <a:schemeClr val="bg1"/>
                </a:solidFill>
              </a:rPr>
              <a:t>[Perfecting the first </a:t>
            </a:r>
            <a:r>
              <a:rPr lang="en-US" altLang="zh-CN" sz="3600" dirty="0" err="1" smtClean="0">
                <a:solidFill>
                  <a:schemeClr val="bg1"/>
                </a:solidFill>
              </a:rPr>
              <a:t>jhana</a:t>
            </a:r>
            <a:r>
              <a:rPr lang="en-US" altLang="zh-CN" sz="3600" dirty="0" smtClean="0">
                <a:solidFill>
                  <a:schemeClr val="bg1"/>
                </a:solidFill>
              </a:rPr>
              <a:t>]</a:t>
            </a:r>
            <a:endParaRPr lang="en-US" altLang="zh-CN" sz="3600" dirty="0">
              <a:solidFill>
                <a:schemeClr val="bg1"/>
              </a:solidFill>
            </a:endParaRPr>
          </a:p>
        </p:txBody>
      </p:sp>
      <p:sp>
        <p:nvSpPr>
          <p:cNvPr id="5" name="標題 5"/>
          <p:cNvSpPr txBox="1">
            <a:spLocks/>
          </p:cNvSpPr>
          <p:nvPr/>
        </p:nvSpPr>
        <p:spPr>
          <a:xfrm>
            <a:off x="340438" y="1452294"/>
            <a:ext cx="11139672" cy="1122031"/>
          </a:xfrm>
          <a:prstGeom prst="rect">
            <a:avLst/>
          </a:prstGeom>
        </p:spPr>
        <p:txBody>
          <a:bodyPr vert="horz" lIns="91440" tIns="45720" rIns="91440" bIns="45720" rtlCol="0"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508500">
              <a:lnSpc>
                <a:spcPct val="120000"/>
              </a:lnSpc>
            </a:pPr>
            <a:r>
              <a:rPr lang="en-US" altLang="zh-CN" sz="3600" dirty="0" smtClean="0">
                <a:solidFill>
                  <a:schemeClr val="bg1"/>
                </a:solidFill>
              </a:rPr>
              <a:t>1</a:t>
            </a:r>
            <a:r>
              <a:rPr lang="en-US" altLang="zh-CN" sz="3600" dirty="0">
                <a:solidFill>
                  <a:schemeClr val="bg1"/>
                </a:solidFill>
              </a:rPr>
              <a:t>. </a:t>
            </a:r>
            <a:r>
              <a:rPr lang="en-US" altLang="zh-CN" sz="3600" u="sng" dirty="0" smtClean="0">
                <a:solidFill>
                  <a:schemeClr val="bg1"/>
                </a:solidFill>
              </a:rPr>
              <a:t>The </a:t>
            </a:r>
            <a:r>
              <a:rPr lang="en-US" altLang="zh-CN" sz="3600" u="sng" dirty="0">
                <a:solidFill>
                  <a:schemeClr val="bg1"/>
                </a:solidFill>
              </a:rPr>
              <a:t>extension of the </a:t>
            </a:r>
            <a:r>
              <a:rPr lang="en-US" altLang="zh-CN" sz="3600" u="sng" dirty="0" smtClean="0">
                <a:solidFill>
                  <a:schemeClr val="bg1"/>
                </a:solidFill>
              </a:rPr>
              <a:t>sign</a:t>
            </a:r>
            <a:endParaRPr lang="en-US" altLang="zh-CN" sz="3600" u="sng" dirty="0">
              <a:solidFill>
                <a:schemeClr val="bg1"/>
              </a:solidFill>
            </a:endParaRPr>
          </a:p>
        </p:txBody>
      </p:sp>
      <p:sp>
        <p:nvSpPr>
          <p:cNvPr id="6" name="標題 5"/>
          <p:cNvSpPr txBox="1">
            <a:spLocks/>
          </p:cNvSpPr>
          <p:nvPr/>
        </p:nvSpPr>
        <p:spPr>
          <a:xfrm>
            <a:off x="225108" y="2574325"/>
            <a:ext cx="11139672" cy="4018005"/>
          </a:xfrm>
          <a:prstGeom prst="rect">
            <a:avLst/>
          </a:prstGeom>
        </p:spPr>
        <p:txBody>
          <a:bodyPr vert="horz" lIns="91440" tIns="45720" rIns="91440" bIns="45720" rtlCol="0"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508500">
              <a:lnSpc>
                <a:spcPct val="120000"/>
              </a:lnSpc>
            </a:pPr>
            <a:r>
              <a:rPr lang="en-US" altLang="zh-CN" sz="3600" dirty="0">
                <a:solidFill>
                  <a:schemeClr val="bg1"/>
                </a:solidFill>
              </a:rPr>
              <a:t>The extension of the sign means extending the size of the counterpart sign, the object of the </a:t>
            </a:r>
            <a:r>
              <a:rPr lang="en-US" altLang="zh-CN" sz="3600" dirty="0" err="1">
                <a:solidFill>
                  <a:schemeClr val="bg1"/>
                </a:solidFill>
              </a:rPr>
              <a:t>jhana</a:t>
            </a:r>
            <a:r>
              <a:rPr lang="en-US" altLang="zh-CN" sz="3600" dirty="0">
                <a:solidFill>
                  <a:schemeClr val="bg1"/>
                </a:solidFill>
              </a:rPr>
              <a:t>. Beginning with a small area, the size of one or two fingers, the meditator gradually learns to broaden the sign until the mental image can be made to cover the world-sphere or even </a:t>
            </a:r>
            <a:r>
              <a:rPr lang="en-US" altLang="zh-CN" sz="3600" dirty="0" smtClean="0">
                <a:solidFill>
                  <a:schemeClr val="bg1"/>
                </a:solidFill>
              </a:rPr>
              <a:t>beyond</a:t>
            </a:r>
            <a:r>
              <a:rPr lang="en-US" altLang="zh-CN" sz="3600" dirty="0">
                <a:solidFill>
                  <a:schemeClr val="bg1"/>
                </a:solidFill>
              </a:rPr>
              <a:t>.</a:t>
            </a:r>
          </a:p>
        </p:txBody>
      </p:sp>
    </p:spTree>
    <p:extLst>
      <p:ext uri="{BB962C8B-B14F-4D97-AF65-F5344CB8AC3E}">
        <p14:creationId xmlns:p14="http://schemas.microsoft.com/office/powerpoint/2010/main" val="2028089473"/>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55.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3" name="標題 5"/>
          <p:cNvSpPr txBox="1">
            <a:spLocks/>
          </p:cNvSpPr>
          <p:nvPr/>
        </p:nvSpPr>
        <p:spPr>
          <a:xfrm>
            <a:off x="350736" y="865348"/>
            <a:ext cx="11139672" cy="1122031"/>
          </a:xfrm>
          <a:prstGeom prst="rect">
            <a:avLst/>
          </a:prstGeom>
        </p:spPr>
        <p:txBody>
          <a:bodyPr vert="horz" lIns="91440" tIns="45720" rIns="91440" bIns="45720" rtlCol="0"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508500">
              <a:lnSpc>
                <a:spcPct val="120000"/>
              </a:lnSpc>
            </a:pPr>
            <a:r>
              <a:rPr lang="en-US" altLang="zh-CN" sz="3600" dirty="0" smtClean="0">
                <a:solidFill>
                  <a:schemeClr val="bg1"/>
                </a:solidFill>
              </a:rPr>
              <a:t>2</a:t>
            </a:r>
            <a:r>
              <a:rPr lang="en-US" altLang="zh-CN" sz="3600" dirty="0">
                <a:solidFill>
                  <a:schemeClr val="bg1"/>
                </a:solidFill>
              </a:rPr>
              <a:t>. </a:t>
            </a:r>
            <a:r>
              <a:rPr lang="en-US" altLang="zh-CN" sz="3600" u="sng" dirty="0" smtClean="0">
                <a:solidFill>
                  <a:schemeClr val="bg1"/>
                </a:solidFill>
              </a:rPr>
              <a:t>The </a:t>
            </a:r>
            <a:r>
              <a:rPr lang="en-US" altLang="zh-CN" sz="3600" u="sng" dirty="0">
                <a:solidFill>
                  <a:schemeClr val="bg1"/>
                </a:solidFill>
              </a:rPr>
              <a:t>achievement of the five </a:t>
            </a:r>
            <a:r>
              <a:rPr lang="en-US" altLang="zh-CN" sz="3600" u="sng" dirty="0" smtClean="0">
                <a:solidFill>
                  <a:schemeClr val="bg1"/>
                </a:solidFill>
              </a:rPr>
              <a:t>masteries</a:t>
            </a:r>
            <a:endParaRPr lang="en-US" altLang="zh-CN" sz="3600" u="sng" dirty="0">
              <a:solidFill>
                <a:schemeClr val="bg1"/>
              </a:solidFill>
            </a:endParaRPr>
          </a:p>
        </p:txBody>
      </p:sp>
      <p:sp>
        <p:nvSpPr>
          <p:cNvPr id="5" name="標題 5"/>
          <p:cNvSpPr txBox="1">
            <a:spLocks/>
          </p:cNvSpPr>
          <p:nvPr/>
        </p:nvSpPr>
        <p:spPr>
          <a:xfrm>
            <a:off x="1022120" y="2185461"/>
            <a:ext cx="8171307" cy="3683997"/>
          </a:xfrm>
          <a:prstGeom prst="rect">
            <a:avLst/>
          </a:prstGeom>
        </p:spPr>
        <p:txBody>
          <a:bodyPr vert="horz" lIns="91440" tIns="45720" rIns="91440" bIns="45720" rtlCol="0"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508500">
              <a:lnSpc>
                <a:spcPct val="120000"/>
              </a:lnSpc>
            </a:pPr>
            <a:r>
              <a:rPr lang="en-US" altLang="zh-CN" sz="3600" dirty="0" smtClean="0">
                <a:solidFill>
                  <a:schemeClr val="bg1"/>
                </a:solidFill>
              </a:rPr>
              <a:t>1) Mastery </a:t>
            </a:r>
            <a:r>
              <a:rPr lang="en-US" altLang="zh-CN" sz="3600" dirty="0">
                <a:solidFill>
                  <a:schemeClr val="bg1"/>
                </a:solidFill>
              </a:rPr>
              <a:t>in </a:t>
            </a:r>
            <a:r>
              <a:rPr lang="en-US" altLang="zh-CN" sz="3600" dirty="0" smtClean="0">
                <a:solidFill>
                  <a:schemeClr val="bg1"/>
                </a:solidFill>
              </a:rPr>
              <a:t>adverting</a:t>
            </a:r>
          </a:p>
          <a:p>
            <a:pPr marL="508500">
              <a:lnSpc>
                <a:spcPct val="120000"/>
              </a:lnSpc>
            </a:pPr>
            <a:r>
              <a:rPr lang="en-US" altLang="zh-CN" sz="3600" dirty="0" smtClean="0">
                <a:solidFill>
                  <a:schemeClr val="bg1"/>
                </a:solidFill>
              </a:rPr>
              <a:t>2) </a:t>
            </a:r>
            <a:r>
              <a:rPr lang="en-US" altLang="zh-CN" sz="3600" dirty="0">
                <a:solidFill>
                  <a:schemeClr val="bg1"/>
                </a:solidFill>
              </a:rPr>
              <a:t>Mastery </a:t>
            </a:r>
            <a:r>
              <a:rPr lang="en-US" altLang="zh-CN" sz="3600" dirty="0" smtClean="0">
                <a:solidFill>
                  <a:schemeClr val="bg1"/>
                </a:solidFill>
              </a:rPr>
              <a:t>in </a:t>
            </a:r>
            <a:r>
              <a:rPr lang="en-US" altLang="zh-CN" sz="3600" dirty="0">
                <a:solidFill>
                  <a:schemeClr val="bg1"/>
                </a:solidFill>
              </a:rPr>
              <a:t>attaining</a:t>
            </a:r>
            <a:endParaRPr lang="en-US" altLang="zh-CN" sz="3600" dirty="0" smtClean="0">
              <a:solidFill>
                <a:schemeClr val="bg1"/>
              </a:solidFill>
            </a:endParaRPr>
          </a:p>
          <a:p>
            <a:pPr marL="508500">
              <a:lnSpc>
                <a:spcPct val="120000"/>
              </a:lnSpc>
            </a:pPr>
            <a:r>
              <a:rPr lang="en-US" altLang="zh-CN" sz="3600" dirty="0" smtClean="0">
                <a:solidFill>
                  <a:schemeClr val="bg1"/>
                </a:solidFill>
              </a:rPr>
              <a:t>3)</a:t>
            </a:r>
            <a:r>
              <a:rPr lang="en-US" altLang="zh-CN" sz="3600" dirty="0">
                <a:solidFill>
                  <a:schemeClr val="bg1"/>
                </a:solidFill>
              </a:rPr>
              <a:t> Mastery </a:t>
            </a:r>
            <a:r>
              <a:rPr lang="en-US" altLang="zh-CN" sz="3600" dirty="0" smtClean="0">
                <a:solidFill>
                  <a:schemeClr val="bg1"/>
                </a:solidFill>
              </a:rPr>
              <a:t>in </a:t>
            </a:r>
            <a:r>
              <a:rPr lang="en-US" altLang="zh-CN" sz="3600" dirty="0">
                <a:solidFill>
                  <a:schemeClr val="bg1"/>
                </a:solidFill>
              </a:rPr>
              <a:t>resolving</a:t>
            </a:r>
            <a:endParaRPr lang="en-US" altLang="zh-CN" sz="3600" dirty="0" smtClean="0">
              <a:solidFill>
                <a:schemeClr val="bg1"/>
              </a:solidFill>
            </a:endParaRPr>
          </a:p>
          <a:p>
            <a:pPr marL="508500">
              <a:lnSpc>
                <a:spcPct val="120000"/>
              </a:lnSpc>
            </a:pPr>
            <a:r>
              <a:rPr lang="en-US" altLang="zh-CN" sz="3600" dirty="0" smtClean="0">
                <a:solidFill>
                  <a:schemeClr val="bg1"/>
                </a:solidFill>
              </a:rPr>
              <a:t>4)</a:t>
            </a:r>
            <a:r>
              <a:rPr lang="en-US" altLang="zh-CN" sz="3600" dirty="0">
                <a:solidFill>
                  <a:schemeClr val="bg1"/>
                </a:solidFill>
              </a:rPr>
              <a:t> Mastery </a:t>
            </a:r>
            <a:r>
              <a:rPr lang="en-US" altLang="zh-CN" sz="3600" dirty="0" smtClean="0">
                <a:solidFill>
                  <a:schemeClr val="bg1"/>
                </a:solidFill>
              </a:rPr>
              <a:t>in </a:t>
            </a:r>
            <a:r>
              <a:rPr lang="en-US" altLang="zh-CN" sz="3600" dirty="0">
                <a:solidFill>
                  <a:schemeClr val="bg1"/>
                </a:solidFill>
              </a:rPr>
              <a:t>emerging </a:t>
            </a:r>
            <a:endParaRPr lang="en-US" altLang="zh-CN" sz="3600" dirty="0" smtClean="0">
              <a:solidFill>
                <a:schemeClr val="bg1"/>
              </a:solidFill>
            </a:endParaRPr>
          </a:p>
          <a:p>
            <a:pPr marL="508500">
              <a:lnSpc>
                <a:spcPct val="120000"/>
              </a:lnSpc>
            </a:pPr>
            <a:r>
              <a:rPr lang="en-US" altLang="zh-CN" sz="3600" dirty="0" smtClean="0">
                <a:solidFill>
                  <a:schemeClr val="bg1"/>
                </a:solidFill>
              </a:rPr>
              <a:t>5)</a:t>
            </a:r>
            <a:r>
              <a:rPr lang="en-US" altLang="zh-CN" sz="3600" dirty="0">
                <a:solidFill>
                  <a:schemeClr val="bg1"/>
                </a:solidFill>
              </a:rPr>
              <a:t> Mastery </a:t>
            </a:r>
            <a:r>
              <a:rPr lang="en-US" altLang="zh-CN" sz="3600" dirty="0" smtClean="0">
                <a:solidFill>
                  <a:schemeClr val="bg1"/>
                </a:solidFill>
              </a:rPr>
              <a:t>in </a:t>
            </a:r>
            <a:r>
              <a:rPr lang="en-US" altLang="zh-CN" sz="3600" dirty="0">
                <a:solidFill>
                  <a:schemeClr val="bg1"/>
                </a:solidFill>
              </a:rPr>
              <a:t>reviewing</a:t>
            </a:r>
          </a:p>
        </p:txBody>
      </p:sp>
    </p:spTree>
    <p:extLst>
      <p:ext uri="{BB962C8B-B14F-4D97-AF65-F5344CB8AC3E}">
        <p14:creationId xmlns:p14="http://schemas.microsoft.com/office/powerpoint/2010/main" val="2150173558"/>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6.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3" name="標題 5"/>
          <p:cNvSpPr txBox="1">
            <a:spLocks/>
          </p:cNvSpPr>
          <p:nvPr/>
        </p:nvSpPr>
        <p:spPr>
          <a:xfrm>
            <a:off x="688490" y="535838"/>
            <a:ext cx="8171307" cy="1021118"/>
          </a:xfrm>
          <a:prstGeom prst="rect">
            <a:avLst/>
          </a:prstGeom>
        </p:spPr>
        <p:txBody>
          <a:bodyPr vert="horz" lIns="91440" tIns="45720" rIns="91440" bIns="45720" rtlCol="0"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508500">
              <a:lnSpc>
                <a:spcPct val="120000"/>
              </a:lnSpc>
            </a:pPr>
            <a:r>
              <a:rPr lang="en-US" altLang="zh-CN" sz="3600" dirty="0">
                <a:solidFill>
                  <a:schemeClr val="bg1"/>
                </a:solidFill>
              </a:rPr>
              <a:t>[THE </a:t>
            </a:r>
            <a:r>
              <a:rPr lang="en-US" altLang="zh-CN" sz="3600" dirty="0" smtClean="0">
                <a:solidFill>
                  <a:schemeClr val="bg1"/>
                </a:solidFill>
              </a:rPr>
              <a:t>SECOND </a:t>
            </a:r>
            <a:r>
              <a:rPr lang="en-US" altLang="zh-CN" sz="3600" dirty="0">
                <a:solidFill>
                  <a:schemeClr val="bg1"/>
                </a:solidFill>
              </a:rPr>
              <a:t>JHÁNA]</a:t>
            </a:r>
          </a:p>
        </p:txBody>
      </p:sp>
      <p:sp>
        <p:nvSpPr>
          <p:cNvPr id="5" name="標題 5"/>
          <p:cNvSpPr txBox="1">
            <a:spLocks/>
          </p:cNvSpPr>
          <p:nvPr/>
        </p:nvSpPr>
        <p:spPr>
          <a:xfrm>
            <a:off x="503975" y="426031"/>
            <a:ext cx="11068965" cy="7228703"/>
          </a:xfrm>
          <a:prstGeom prst="rect">
            <a:avLst/>
          </a:prstGeom>
        </p:spPr>
        <p:txBody>
          <a:bodyPr vert="horz" lIns="91440" tIns="45720" rIns="91440" bIns="45720" rtlCol="0"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508500">
              <a:lnSpc>
                <a:spcPct val="120000"/>
              </a:lnSpc>
            </a:pPr>
            <a:r>
              <a:rPr lang="en-US" altLang="zh-CN" sz="3600" dirty="0">
                <a:solidFill>
                  <a:schemeClr val="bg1"/>
                </a:solidFill>
              </a:rPr>
              <a:t>The second </a:t>
            </a:r>
            <a:r>
              <a:rPr lang="en-US" altLang="zh-CN" sz="3600" dirty="0" err="1">
                <a:solidFill>
                  <a:schemeClr val="bg1"/>
                </a:solidFill>
              </a:rPr>
              <a:t>jhana</a:t>
            </a:r>
            <a:r>
              <a:rPr lang="en-US" altLang="zh-CN" sz="3600" dirty="0">
                <a:solidFill>
                  <a:schemeClr val="bg1"/>
                </a:solidFill>
              </a:rPr>
              <a:t>, </a:t>
            </a:r>
            <a:r>
              <a:rPr lang="en-US" altLang="zh-CN" sz="3600" dirty="0" smtClean="0">
                <a:solidFill>
                  <a:schemeClr val="bg1"/>
                </a:solidFill>
              </a:rPr>
              <a:t>is </a:t>
            </a:r>
            <a:r>
              <a:rPr lang="en-US" altLang="zh-CN" sz="3600" dirty="0">
                <a:solidFill>
                  <a:schemeClr val="bg1"/>
                </a:solidFill>
              </a:rPr>
              <a:t>attained by eliminating </a:t>
            </a:r>
            <a:r>
              <a:rPr lang="en-US" altLang="zh-CN" sz="3600" dirty="0" smtClean="0">
                <a:solidFill>
                  <a:schemeClr val="bg1"/>
                </a:solidFill>
              </a:rPr>
              <a:t>the </a:t>
            </a:r>
            <a:r>
              <a:rPr lang="en-US" altLang="zh-CN" sz="3600" dirty="0">
                <a:solidFill>
                  <a:schemeClr val="bg1"/>
                </a:solidFill>
              </a:rPr>
              <a:t>two initial factors of the first </a:t>
            </a:r>
            <a:r>
              <a:rPr lang="en-US" altLang="zh-CN" sz="3600" dirty="0" err="1" smtClean="0">
                <a:solidFill>
                  <a:schemeClr val="bg1"/>
                </a:solidFill>
              </a:rPr>
              <a:t>jhana</a:t>
            </a:r>
            <a:r>
              <a:rPr lang="en-US" altLang="zh-CN" sz="3600" dirty="0" smtClean="0">
                <a:solidFill>
                  <a:schemeClr val="bg1"/>
                </a:solidFill>
              </a:rPr>
              <a:t>, </a:t>
            </a:r>
            <a:r>
              <a:rPr lang="en-US" altLang="zh-CN" sz="3600" dirty="0">
                <a:solidFill>
                  <a:schemeClr val="bg1"/>
                </a:solidFill>
              </a:rPr>
              <a:t>applied thought and sustained </a:t>
            </a:r>
            <a:r>
              <a:rPr lang="en-US" altLang="zh-CN" sz="3600" dirty="0" smtClean="0">
                <a:solidFill>
                  <a:schemeClr val="bg1"/>
                </a:solidFill>
              </a:rPr>
              <a:t>thought. the </a:t>
            </a:r>
            <a:r>
              <a:rPr lang="en-US" altLang="zh-CN" sz="3600" dirty="0">
                <a:solidFill>
                  <a:schemeClr val="bg1"/>
                </a:solidFill>
              </a:rPr>
              <a:t>factors of possession are the three remaining </a:t>
            </a:r>
            <a:r>
              <a:rPr lang="en-US" altLang="zh-CN" sz="3600" dirty="0" err="1">
                <a:solidFill>
                  <a:schemeClr val="bg1"/>
                </a:solidFill>
              </a:rPr>
              <a:t>jhana</a:t>
            </a:r>
            <a:r>
              <a:rPr lang="en-US" altLang="zh-CN" sz="3600" dirty="0">
                <a:solidFill>
                  <a:schemeClr val="bg1"/>
                </a:solidFill>
              </a:rPr>
              <a:t> factors, rapture, happiness and one-pointedness. Hence the formula begins "with the subsiding of applied thought and sustained thought," and then mentions the </a:t>
            </a:r>
            <a:r>
              <a:rPr lang="en-US" altLang="zh-CN" sz="3600" dirty="0" err="1">
                <a:solidFill>
                  <a:schemeClr val="bg1"/>
                </a:solidFill>
              </a:rPr>
              <a:t>jhana's</a:t>
            </a:r>
            <a:r>
              <a:rPr lang="en-US" altLang="zh-CN" sz="3600" dirty="0">
                <a:solidFill>
                  <a:schemeClr val="bg1"/>
                </a:solidFill>
              </a:rPr>
              <a:t> positive endowments.</a:t>
            </a:r>
          </a:p>
        </p:txBody>
      </p:sp>
    </p:spTree>
    <p:extLst>
      <p:ext uri="{BB962C8B-B14F-4D97-AF65-F5344CB8AC3E}">
        <p14:creationId xmlns:p14="http://schemas.microsoft.com/office/powerpoint/2010/main" val="3524255004"/>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5" name="標題 5"/>
          <p:cNvSpPr txBox="1">
            <a:spLocks/>
          </p:cNvSpPr>
          <p:nvPr/>
        </p:nvSpPr>
        <p:spPr>
          <a:xfrm>
            <a:off x="183919" y="455516"/>
            <a:ext cx="11139672" cy="5915890"/>
          </a:xfrm>
          <a:prstGeom prst="rect">
            <a:avLst/>
          </a:prstGeom>
        </p:spPr>
        <p:txBody>
          <a:bodyPr vert="horz" lIns="91440" tIns="45720" rIns="91440" bIns="45720" rtlCol="0"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508500">
              <a:lnSpc>
                <a:spcPct val="120000"/>
              </a:lnSpc>
            </a:pPr>
            <a:r>
              <a:rPr lang="en-US" altLang="zh-CN" sz="3600" dirty="0" smtClean="0">
                <a:solidFill>
                  <a:schemeClr val="bg1"/>
                </a:solidFill>
              </a:rPr>
              <a:t>“With </a:t>
            </a:r>
            <a:r>
              <a:rPr lang="en-US" altLang="zh-CN" sz="3600" dirty="0">
                <a:solidFill>
                  <a:schemeClr val="bg1"/>
                </a:solidFill>
              </a:rPr>
              <a:t>the subsiding of applied thought and sustained thought he enters and dwells in the second </a:t>
            </a:r>
            <a:r>
              <a:rPr lang="en-US" altLang="zh-CN" sz="3600" dirty="0" err="1">
                <a:solidFill>
                  <a:schemeClr val="bg1"/>
                </a:solidFill>
              </a:rPr>
              <a:t>jhana</a:t>
            </a:r>
            <a:r>
              <a:rPr lang="en-US" altLang="zh-CN" sz="3600" dirty="0">
                <a:solidFill>
                  <a:schemeClr val="bg1"/>
                </a:solidFill>
              </a:rPr>
              <a:t>, which has internal confidence and unification of mind, is without applied thought and sustained thought, and is filled with rapture and happiness born of </a:t>
            </a:r>
            <a:r>
              <a:rPr lang="en-US" altLang="zh-CN" sz="3600" dirty="0" smtClean="0">
                <a:solidFill>
                  <a:schemeClr val="bg1"/>
                </a:solidFill>
              </a:rPr>
              <a:t>concentration.”</a:t>
            </a:r>
          </a:p>
          <a:p>
            <a:pPr marL="508500">
              <a:lnSpc>
                <a:spcPct val="120000"/>
              </a:lnSpc>
            </a:pPr>
            <a:r>
              <a:rPr lang="en-US" altLang="zh-CN" sz="3600" dirty="0">
                <a:solidFill>
                  <a:schemeClr val="bg1"/>
                </a:solidFill>
              </a:rPr>
              <a:t>(M.i,181; </a:t>
            </a:r>
            <a:r>
              <a:rPr lang="en-US" altLang="zh-CN" sz="3600" dirty="0" err="1">
                <a:solidFill>
                  <a:schemeClr val="bg1"/>
                </a:solidFill>
              </a:rPr>
              <a:t>Vbh</a:t>
            </a:r>
            <a:r>
              <a:rPr lang="en-US" altLang="zh-CN" sz="3600" dirty="0">
                <a:solidFill>
                  <a:schemeClr val="bg1"/>
                </a:solidFill>
              </a:rPr>
              <a:t>. 245) </a:t>
            </a:r>
          </a:p>
        </p:txBody>
      </p:sp>
    </p:spTree>
    <p:extLst>
      <p:ext uri="{BB962C8B-B14F-4D97-AF65-F5344CB8AC3E}">
        <p14:creationId xmlns:p14="http://schemas.microsoft.com/office/powerpoint/2010/main" val="4105156767"/>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3" name="標題 5"/>
          <p:cNvSpPr txBox="1">
            <a:spLocks/>
          </p:cNvSpPr>
          <p:nvPr/>
        </p:nvSpPr>
        <p:spPr>
          <a:xfrm>
            <a:off x="688490" y="535838"/>
            <a:ext cx="8171307" cy="1021118"/>
          </a:xfrm>
          <a:prstGeom prst="rect">
            <a:avLst/>
          </a:prstGeom>
        </p:spPr>
        <p:txBody>
          <a:bodyPr vert="horz" lIns="91440" tIns="45720" rIns="91440" bIns="45720" rtlCol="0"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508500">
              <a:lnSpc>
                <a:spcPct val="120000"/>
              </a:lnSpc>
            </a:pPr>
            <a:r>
              <a:rPr lang="en-US" altLang="zh-CN" sz="3600" dirty="0">
                <a:solidFill>
                  <a:schemeClr val="bg1"/>
                </a:solidFill>
              </a:rPr>
              <a:t>[THE </a:t>
            </a:r>
            <a:r>
              <a:rPr lang="en-US" altLang="zh-CN" sz="3600" dirty="0" smtClean="0">
                <a:solidFill>
                  <a:schemeClr val="bg1"/>
                </a:solidFill>
              </a:rPr>
              <a:t>THIRD </a:t>
            </a:r>
            <a:r>
              <a:rPr lang="en-US" altLang="zh-CN" sz="3600" dirty="0">
                <a:solidFill>
                  <a:schemeClr val="bg1"/>
                </a:solidFill>
              </a:rPr>
              <a:t>JHÁNA]</a:t>
            </a:r>
          </a:p>
        </p:txBody>
      </p:sp>
      <p:sp>
        <p:nvSpPr>
          <p:cNvPr id="5" name="標題 5"/>
          <p:cNvSpPr txBox="1">
            <a:spLocks/>
          </p:cNvSpPr>
          <p:nvPr/>
        </p:nvSpPr>
        <p:spPr>
          <a:xfrm>
            <a:off x="404285" y="443162"/>
            <a:ext cx="11068965" cy="7270277"/>
          </a:xfrm>
          <a:prstGeom prst="rect">
            <a:avLst/>
          </a:prstGeom>
        </p:spPr>
        <p:txBody>
          <a:bodyPr vert="horz" lIns="91440" tIns="45720" rIns="91440" bIns="45720" rtlCol="0"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508500">
              <a:lnSpc>
                <a:spcPct val="120000"/>
              </a:lnSpc>
            </a:pPr>
            <a:r>
              <a:rPr lang="en-US" altLang="zh-CN" sz="3600" dirty="0">
                <a:solidFill>
                  <a:schemeClr val="bg1"/>
                </a:solidFill>
              </a:rPr>
              <a:t>To attain the third </a:t>
            </a:r>
            <a:r>
              <a:rPr lang="en-US" altLang="zh-CN" sz="3600" dirty="0" err="1">
                <a:solidFill>
                  <a:schemeClr val="bg1"/>
                </a:solidFill>
              </a:rPr>
              <a:t>jhana</a:t>
            </a:r>
            <a:r>
              <a:rPr lang="en-US" altLang="zh-CN" sz="3600" dirty="0">
                <a:solidFill>
                  <a:schemeClr val="bg1"/>
                </a:solidFill>
              </a:rPr>
              <a:t> the meditator must use the same method he used to ascend from the first </a:t>
            </a:r>
            <a:r>
              <a:rPr lang="en-US" altLang="zh-CN" sz="3600" dirty="0" err="1">
                <a:solidFill>
                  <a:schemeClr val="bg1"/>
                </a:solidFill>
              </a:rPr>
              <a:t>jhana</a:t>
            </a:r>
            <a:r>
              <a:rPr lang="en-US" altLang="zh-CN" sz="3600" dirty="0">
                <a:solidFill>
                  <a:schemeClr val="bg1"/>
                </a:solidFill>
              </a:rPr>
              <a:t> to the second. He must master the second </a:t>
            </a:r>
            <a:r>
              <a:rPr lang="en-US" altLang="zh-CN" sz="3600" dirty="0" err="1">
                <a:solidFill>
                  <a:schemeClr val="bg1"/>
                </a:solidFill>
              </a:rPr>
              <a:t>jhana</a:t>
            </a:r>
            <a:r>
              <a:rPr lang="en-US" altLang="zh-CN" sz="3600" dirty="0">
                <a:solidFill>
                  <a:schemeClr val="bg1"/>
                </a:solidFill>
              </a:rPr>
              <a:t> in the five ways, enter and emerge from it, and reflect upon its defects. In this case the defect </a:t>
            </a:r>
            <a:r>
              <a:rPr lang="en-US" altLang="zh-CN" sz="3600" dirty="0" smtClean="0">
                <a:solidFill>
                  <a:schemeClr val="bg1"/>
                </a:solidFill>
              </a:rPr>
              <a:t>of </a:t>
            </a:r>
            <a:r>
              <a:rPr lang="en-US" altLang="zh-CN" sz="3600" dirty="0">
                <a:solidFill>
                  <a:schemeClr val="bg1"/>
                </a:solidFill>
              </a:rPr>
              <a:t>the second </a:t>
            </a:r>
            <a:r>
              <a:rPr lang="en-US" altLang="zh-CN" sz="3600" dirty="0" err="1" smtClean="0">
                <a:solidFill>
                  <a:schemeClr val="bg1"/>
                </a:solidFill>
              </a:rPr>
              <a:t>jhana</a:t>
            </a:r>
            <a:r>
              <a:rPr lang="en-US" altLang="zh-CN" sz="3600" dirty="0" smtClean="0">
                <a:solidFill>
                  <a:schemeClr val="bg1"/>
                </a:solidFill>
              </a:rPr>
              <a:t> is </a:t>
            </a:r>
            <a:r>
              <a:rPr lang="en-US" altLang="zh-CN" sz="3600" dirty="0">
                <a:solidFill>
                  <a:schemeClr val="bg1"/>
                </a:solidFill>
              </a:rPr>
              <a:t>the presence of rapture, which now appears as a gross factor that should be discarded. </a:t>
            </a:r>
          </a:p>
        </p:txBody>
      </p:sp>
    </p:spTree>
    <p:extLst>
      <p:ext uri="{BB962C8B-B14F-4D97-AF65-F5344CB8AC3E}">
        <p14:creationId xmlns:p14="http://schemas.microsoft.com/office/powerpoint/2010/main" val="1379881022"/>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5" name="標題 5"/>
          <p:cNvSpPr txBox="1">
            <a:spLocks/>
          </p:cNvSpPr>
          <p:nvPr/>
        </p:nvSpPr>
        <p:spPr>
          <a:xfrm>
            <a:off x="188042" y="112885"/>
            <a:ext cx="11068965" cy="6745115"/>
          </a:xfrm>
          <a:prstGeom prst="rect">
            <a:avLst/>
          </a:prstGeom>
        </p:spPr>
        <p:txBody>
          <a:bodyPr vert="horz" lIns="91440" tIns="45720" rIns="91440" bIns="45720" rtlCol="0"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508500">
              <a:lnSpc>
                <a:spcPct val="120000"/>
              </a:lnSpc>
            </a:pPr>
            <a:r>
              <a:rPr lang="en-US" altLang="zh-CN" sz="3600" dirty="0" smtClean="0">
                <a:solidFill>
                  <a:schemeClr val="bg1"/>
                </a:solidFill>
              </a:rPr>
              <a:t>Aware </a:t>
            </a:r>
            <a:r>
              <a:rPr lang="en-US" altLang="zh-CN" sz="3600" dirty="0">
                <a:solidFill>
                  <a:schemeClr val="bg1"/>
                </a:solidFill>
              </a:rPr>
              <a:t>of the imperfections in the second </a:t>
            </a:r>
            <a:r>
              <a:rPr lang="en-US" altLang="zh-CN" sz="3600" dirty="0" err="1">
                <a:solidFill>
                  <a:schemeClr val="bg1"/>
                </a:solidFill>
              </a:rPr>
              <a:t>jhana</a:t>
            </a:r>
            <a:r>
              <a:rPr lang="en-US" altLang="zh-CN" sz="3600" dirty="0">
                <a:solidFill>
                  <a:schemeClr val="bg1"/>
                </a:solidFill>
              </a:rPr>
              <a:t>, the meditator cultivates indifference towards it and aspires instead for the peace and sublimity of the third </a:t>
            </a:r>
            <a:r>
              <a:rPr lang="en-US" altLang="zh-CN" sz="3600" dirty="0" err="1">
                <a:solidFill>
                  <a:schemeClr val="bg1"/>
                </a:solidFill>
              </a:rPr>
              <a:t>jhana</a:t>
            </a:r>
            <a:r>
              <a:rPr lang="en-US" altLang="zh-CN" sz="3600" dirty="0">
                <a:solidFill>
                  <a:schemeClr val="bg1"/>
                </a:solidFill>
              </a:rPr>
              <a:t>, towards the attainment of which he now directs his efforts. When his practice matures he enters the third </a:t>
            </a:r>
            <a:r>
              <a:rPr lang="en-US" altLang="zh-CN" sz="3600" dirty="0" err="1">
                <a:solidFill>
                  <a:schemeClr val="bg1"/>
                </a:solidFill>
              </a:rPr>
              <a:t>jhana</a:t>
            </a:r>
            <a:r>
              <a:rPr lang="en-US" altLang="zh-CN" sz="3600" dirty="0">
                <a:solidFill>
                  <a:schemeClr val="bg1"/>
                </a:solidFill>
              </a:rPr>
              <a:t>, which has the two </a:t>
            </a:r>
            <a:r>
              <a:rPr lang="en-US" altLang="zh-CN" sz="3600" dirty="0" err="1">
                <a:solidFill>
                  <a:schemeClr val="bg1"/>
                </a:solidFill>
              </a:rPr>
              <a:t>jhana</a:t>
            </a:r>
            <a:r>
              <a:rPr lang="en-US" altLang="zh-CN" sz="3600" dirty="0">
                <a:solidFill>
                  <a:schemeClr val="bg1"/>
                </a:solidFill>
              </a:rPr>
              <a:t> factors that remain when the rapture disappears, happiness and one-pointedness, and which the </a:t>
            </a:r>
            <a:r>
              <a:rPr lang="en-US" altLang="zh-CN" sz="3600" dirty="0" err="1">
                <a:solidFill>
                  <a:schemeClr val="bg1"/>
                </a:solidFill>
              </a:rPr>
              <a:t>suttas</a:t>
            </a:r>
            <a:r>
              <a:rPr lang="en-US" altLang="zh-CN" sz="3600" dirty="0">
                <a:solidFill>
                  <a:schemeClr val="bg1"/>
                </a:solidFill>
              </a:rPr>
              <a:t> describe as follows:</a:t>
            </a:r>
          </a:p>
        </p:txBody>
      </p:sp>
    </p:spTree>
    <p:extLst>
      <p:ext uri="{BB962C8B-B14F-4D97-AF65-F5344CB8AC3E}">
        <p14:creationId xmlns:p14="http://schemas.microsoft.com/office/powerpoint/2010/main" val="1994118998"/>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3" name="標題 5"/>
          <p:cNvSpPr txBox="1">
            <a:spLocks/>
          </p:cNvSpPr>
          <p:nvPr/>
        </p:nvSpPr>
        <p:spPr>
          <a:xfrm>
            <a:off x="188042" y="112885"/>
            <a:ext cx="11377882" cy="6745115"/>
          </a:xfrm>
          <a:prstGeom prst="rect">
            <a:avLst/>
          </a:prstGeom>
        </p:spPr>
        <p:txBody>
          <a:bodyPr vert="horz" lIns="91440" tIns="45720" rIns="91440" bIns="45720" rtlCol="0"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508500">
              <a:lnSpc>
                <a:spcPct val="120000"/>
              </a:lnSpc>
            </a:pPr>
            <a:r>
              <a:rPr lang="en-US" altLang="zh-CN" sz="3600" dirty="0" smtClean="0">
                <a:solidFill>
                  <a:schemeClr val="bg1"/>
                </a:solidFill>
              </a:rPr>
              <a:t>“With </a:t>
            </a:r>
            <a:r>
              <a:rPr lang="en-US" altLang="zh-CN" sz="3600" dirty="0">
                <a:solidFill>
                  <a:schemeClr val="bg1"/>
                </a:solidFill>
              </a:rPr>
              <a:t>the fading away of rapture, he dwells in equanimity, mindful and discerning; and he experiences in his own person that happiness of which the noble ones say: 'Happily lives he who is </a:t>
            </a:r>
            <a:r>
              <a:rPr lang="en-US" altLang="zh-CN" sz="3600" dirty="0" err="1">
                <a:solidFill>
                  <a:schemeClr val="bg1"/>
                </a:solidFill>
              </a:rPr>
              <a:t>equanimous</a:t>
            </a:r>
            <a:r>
              <a:rPr lang="en-US" altLang="zh-CN" sz="3600" dirty="0">
                <a:solidFill>
                  <a:schemeClr val="bg1"/>
                </a:solidFill>
              </a:rPr>
              <a:t> and mindful' — thus he enters and dwells in the third </a:t>
            </a:r>
            <a:r>
              <a:rPr lang="en-US" altLang="zh-CN" sz="3600" dirty="0" err="1">
                <a:solidFill>
                  <a:schemeClr val="bg1"/>
                </a:solidFill>
              </a:rPr>
              <a:t>jhana</a:t>
            </a:r>
            <a:r>
              <a:rPr lang="en-US" altLang="zh-CN" sz="3600" dirty="0">
                <a:solidFill>
                  <a:schemeClr val="bg1"/>
                </a:solidFill>
              </a:rPr>
              <a:t>. </a:t>
            </a:r>
            <a:r>
              <a:rPr lang="en-US" altLang="zh-CN" sz="3600" dirty="0" smtClean="0">
                <a:solidFill>
                  <a:schemeClr val="bg1"/>
                </a:solidFill>
              </a:rPr>
              <a:t>” </a:t>
            </a:r>
          </a:p>
          <a:p>
            <a:pPr marL="508500">
              <a:lnSpc>
                <a:spcPct val="120000"/>
              </a:lnSpc>
            </a:pPr>
            <a:r>
              <a:rPr lang="en-US" altLang="zh-CN" sz="3600" dirty="0" smtClean="0">
                <a:solidFill>
                  <a:schemeClr val="bg1"/>
                </a:solidFill>
              </a:rPr>
              <a:t>(</a:t>
            </a:r>
            <a:r>
              <a:rPr lang="en-US" altLang="zh-CN" sz="3600" dirty="0">
                <a:solidFill>
                  <a:schemeClr val="bg1"/>
                </a:solidFill>
              </a:rPr>
              <a:t>M.i,182; Vbh.245)</a:t>
            </a:r>
          </a:p>
        </p:txBody>
      </p:sp>
    </p:spTree>
    <p:extLst>
      <p:ext uri="{BB962C8B-B14F-4D97-AF65-F5344CB8AC3E}">
        <p14:creationId xmlns:p14="http://schemas.microsoft.com/office/powerpoint/2010/main" val="4189668565"/>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標題 5"/>
          <p:cNvSpPr txBox="1">
            <a:spLocks/>
          </p:cNvSpPr>
          <p:nvPr/>
        </p:nvSpPr>
        <p:spPr>
          <a:xfrm>
            <a:off x="614349" y="251634"/>
            <a:ext cx="8171307" cy="1021118"/>
          </a:xfrm>
          <a:prstGeom prst="rect">
            <a:avLst/>
          </a:prstGeom>
        </p:spPr>
        <p:txBody>
          <a:bodyPr vert="horz" lIns="91440" tIns="45720" rIns="91440" bIns="45720" rtlCol="0"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508500">
              <a:lnSpc>
                <a:spcPct val="120000"/>
              </a:lnSpc>
            </a:pPr>
            <a:r>
              <a:rPr lang="en-US" altLang="zh-CN" sz="3600" dirty="0">
                <a:solidFill>
                  <a:schemeClr val="bg1"/>
                </a:solidFill>
              </a:rPr>
              <a:t>[THE </a:t>
            </a:r>
            <a:r>
              <a:rPr lang="en-US" altLang="zh-CN" sz="3600" dirty="0" smtClean="0">
                <a:solidFill>
                  <a:schemeClr val="bg1"/>
                </a:solidFill>
              </a:rPr>
              <a:t>FOURTH </a:t>
            </a:r>
            <a:r>
              <a:rPr lang="en-US" altLang="zh-CN" sz="3600" dirty="0">
                <a:solidFill>
                  <a:schemeClr val="bg1"/>
                </a:solidFill>
              </a:rPr>
              <a:t>JHÁNA]</a:t>
            </a:r>
          </a:p>
        </p:txBody>
      </p:sp>
      <p:sp>
        <p:nvSpPr>
          <p:cNvPr id="5" name="標題 5"/>
          <p:cNvSpPr txBox="1">
            <a:spLocks/>
          </p:cNvSpPr>
          <p:nvPr/>
        </p:nvSpPr>
        <p:spPr>
          <a:xfrm>
            <a:off x="234284" y="762193"/>
            <a:ext cx="11427312" cy="6434516"/>
          </a:xfrm>
          <a:prstGeom prst="rect">
            <a:avLst/>
          </a:prstGeom>
        </p:spPr>
        <p:txBody>
          <a:bodyPr vert="horz" lIns="91440" tIns="45720" rIns="91440" bIns="45720" rtlCol="0"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508500">
              <a:lnSpc>
                <a:spcPct val="120000"/>
              </a:lnSpc>
            </a:pPr>
            <a:r>
              <a:rPr lang="en-US" altLang="zh-CN" sz="3600" dirty="0">
                <a:solidFill>
                  <a:schemeClr val="bg1"/>
                </a:solidFill>
              </a:rPr>
              <a:t>The attainment of the fourth </a:t>
            </a:r>
            <a:r>
              <a:rPr lang="en-US" altLang="zh-CN" sz="3600" dirty="0" err="1">
                <a:solidFill>
                  <a:schemeClr val="bg1"/>
                </a:solidFill>
              </a:rPr>
              <a:t>jhana</a:t>
            </a:r>
            <a:r>
              <a:rPr lang="en-US" altLang="zh-CN" sz="3600" dirty="0">
                <a:solidFill>
                  <a:schemeClr val="bg1"/>
                </a:solidFill>
              </a:rPr>
              <a:t> commences with the aforesaid procedure. In this case the meditator sees that the third </a:t>
            </a:r>
            <a:r>
              <a:rPr lang="en-US" altLang="zh-CN" sz="3600" dirty="0" err="1">
                <a:solidFill>
                  <a:schemeClr val="bg1"/>
                </a:solidFill>
              </a:rPr>
              <a:t>jhana</a:t>
            </a:r>
            <a:r>
              <a:rPr lang="en-US" altLang="zh-CN" sz="3600" dirty="0">
                <a:solidFill>
                  <a:schemeClr val="bg1"/>
                </a:solidFill>
              </a:rPr>
              <a:t> is </a:t>
            </a:r>
            <a:r>
              <a:rPr lang="en-US" altLang="zh-CN" sz="3600" dirty="0" smtClean="0">
                <a:solidFill>
                  <a:schemeClr val="bg1"/>
                </a:solidFill>
              </a:rPr>
              <a:t>defective </a:t>
            </a:r>
            <a:r>
              <a:rPr lang="en-US" altLang="zh-CN" sz="3600" dirty="0">
                <a:solidFill>
                  <a:schemeClr val="bg1"/>
                </a:solidFill>
              </a:rPr>
              <a:t>due to the presence of happiness, a gross factor which provides fuel for clinging. He then contemplates the state where </a:t>
            </a:r>
            <a:r>
              <a:rPr lang="en-US" altLang="zh-CN" sz="3600" dirty="0" err="1">
                <a:solidFill>
                  <a:schemeClr val="bg1"/>
                </a:solidFill>
              </a:rPr>
              <a:t>equanimous</a:t>
            </a:r>
            <a:r>
              <a:rPr lang="en-US" altLang="zh-CN" sz="3600" dirty="0">
                <a:solidFill>
                  <a:schemeClr val="bg1"/>
                </a:solidFill>
              </a:rPr>
              <a:t> feeling and one-pointedness subsist together — the fourth </a:t>
            </a:r>
            <a:r>
              <a:rPr lang="en-US" altLang="zh-CN" sz="3600" dirty="0" err="1">
                <a:solidFill>
                  <a:schemeClr val="bg1"/>
                </a:solidFill>
              </a:rPr>
              <a:t>jhana</a:t>
            </a:r>
            <a:r>
              <a:rPr lang="en-US" altLang="zh-CN" sz="3600" dirty="0">
                <a:solidFill>
                  <a:schemeClr val="bg1"/>
                </a:solidFill>
              </a:rPr>
              <a:t> — as far more peaceful and </a:t>
            </a:r>
            <a:r>
              <a:rPr lang="en-US" altLang="zh-CN" sz="3600" dirty="0" smtClean="0">
                <a:solidFill>
                  <a:schemeClr val="bg1"/>
                </a:solidFill>
              </a:rPr>
              <a:t>therefore </a:t>
            </a:r>
            <a:r>
              <a:rPr lang="en-US" altLang="zh-CN" sz="3600" dirty="0">
                <a:solidFill>
                  <a:schemeClr val="bg1"/>
                </a:solidFill>
              </a:rPr>
              <a:t>as far more desirable. </a:t>
            </a:r>
          </a:p>
        </p:txBody>
      </p:sp>
    </p:spTree>
    <p:extLst>
      <p:ext uri="{BB962C8B-B14F-4D97-AF65-F5344CB8AC3E}">
        <p14:creationId xmlns:p14="http://schemas.microsoft.com/office/powerpoint/2010/main" val="3822237570"/>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2.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3" name="標題 5"/>
          <p:cNvSpPr txBox="1">
            <a:spLocks/>
          </p:cNvSpPr>
          <p:nvPr/>
        </p:nvSpPr>
        <p:spPr>
          <a:xfrm>
            <a:off x="163326" y="240956"/>
            <a:ext cx="11427312" cy="6008207"/>
          </a:xfrm>
          <a:prstGeom prst="rect">
            <a:avLst/>
          </a:prstGeom>
        </p:spPr>
        <p:txBody>
          <a:bodyPr vert="horz" lIns="91440" tIns="45720" rIns="91440" bIns="45720" rtlCol="0"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508500">
              <a:lnSpc>
                <a:spcPct val="120000"/>
              </a:lnSpc>
            </a:pPr>
            <a:r>
              <a:rPr lang="en-US" altLang="zh-CN" sz="3600" dirty="0" smtClean="0">
                <a:solidFill>
                  <a:schemeClr val="bg1"/>
                </a:solidFill>
              </a:rPr>
              <a:t>Taking </a:t>
            </a:r>
            <a:r>
              <a:rPr lang="en-US" altLang="zh-CN" sz="3600" dirty="0">
                <a:solidFill>
                  <a:schemeClr val="bg1"/>
                </a:solidFill>
              </a:rPr>
              <a:t>as his object the same counterpart sign he took for the earlier </a:t>
            </a:r>
            <a:r>
              <a:rPr lang="en-US" altLang="zh-CN" sz="3600" dirty="0" err="1">
                <a:solidFill>
                  <a:schemeClr val="bg1"/>
                </a:solidFill>
              </a:rPr>
              <a:t>jhana</a:t>
            </a:r>
            <a:r>
              <a:rPr lang="en-US" altLang="zh-CN" sz="3600" dirty="0">
                <a:solidFill>
                  <a:schemeClr val="bg1"/>
                </a:solidFill>
              </a:rPr>
              <a:t>, he strengthens his efforts in concentration for the purpose of abandoning the gross factor of happiness and entering the higher </a:t>
            </a:r>
            <a:r>
              <a:rPr lang="en-US" altLang="zh-CN" sz="3600" dirty="0" err="1">
                <a:solidFill>
                  <a:schemeClr val="bg1"/>
                </a:solidFill>
              </a:rPr>
              <a:t>jhana</a:t>
            </a:r>
            <a:r>
              <a:rPr lang="en-US" altLang="zh-CN" sz="3600" dirty="0">
                <a:solidFill>
                  <a:schemeClr val="bg1"/>
                </a:solidFill>
              </a:rPr>
              <a:t>. When his practice matures the mind enters absorption into the fourth </a:t>
            </a:r>
            <a:r>
              <a:rPr lang="en-US" altLang="zh-CN" sz="3600" dirty="0" err="1">
                <a:solidFill>
                  <a:schemeClr val="bg1"/>
                </a:solidFill>
              </a:rPr>
              <a:t>jhana</a:t>
            </a:r>
            <a:r>
              <a:rPr lang="en-US" altLang="zh-CN" sz="3600" dirty="0">
                <a:solidFill>
                  <a:schemeClr val="bg1"/>
                </a:solidFill>
              </a:rPr>
              <a:t>:</a:t>
            </a:r>
          </a:p>
        </p:txBody>
      </p:sp>
    </p:spTree>
    <p:extLst>
      <p:ext uri="{BB962C8B-B14F-4D97-AF65-F5344CB8AC3E}">
        <p14:creationId xmlns:p14="http://schemas.microsoft.com/office/powerpoint/2010/main" val="2544163213"/>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3" name="標題 5"/>
          <p:cNvSpPr txBox="1">
            <a:spLocks/>
          </p:cNvSpPr>
          <p:nvPr/>
        </p:nvSpPr>
        <p:spPr>
          <a:xfrm>
            <a:off x="163326" y="240956"/>
            <a:ext cx="11427312" cy="6008207"/>
          </a:xfrm>
          <a:prstGeom prst="rect">
            <a:avLst/>
          </a:prstGeom>
        </p:spPr>
        <p:txBody>
          <a:bodyPr vert="horz" lIns="91440" tIns="45720" rIns="91440" bIns="45720" rtlCol="0"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508500">
              <a:lnSpc>
                <a:spcPct val="120000"/>
              </a:lnSpc>
            </a:pPr>
            <a:r>
              <a:rPr lang="en-US" altLang="zh-CN" sz="3600" dirty="0" smtClean="0">
                <a:solidFill>
                  <a:schemeClr val="bg1"/>
                </a:solidFill>
              </a:rPr>
              <a:t>“With </a:t>
            </a:r>
            <a:r>
              <a:rPr lang="en-US" altLang="zh-CN" sz="3600" dirty="0">
                <a:solidFill>
                  <a:schemeClr val="bg1"/>
                </a:solidFill>
              </a:rPr>
              <a:t>the abandoning of pleasure and pain, and with the previous disappearance of joy and grief, he enters and dwells in the fourth </a:t>
            </a:r>
            <a:r>
              <a:rPr lang="en-US" altLang="zh-CN" sz="3600" dirty="0" err="1">
                <a:solidFill>
                  <a:schemeClr val="bg1"/>
                </a:solidFill>
              </a:rPr>
              <a:t>jhana</a:t>
            </a:r>
            <a:r>
              <a:rPr lang="en-US" altLang="zh-CN" sz="3600" dirty="0">
                <a:solidFill>
                  <a:schemeClr val="bg1"/>
                </a:solidFill>
              </a:rPr>
              <a:t>, which has neither-pain-nor-pleasure and has purity of mindfulness due to equanimity</a:t>
            </a:r>
            <a:r>
              <a:rPr lang="en-US" altLang="zh-CN" sz="3600" dirty="0" smtClean="0">
                <a:solidFill>
                  <a:schemeClr val="bg1"/>
                </a:solidFill>
              </a:rPr>
              <a:t>.”</a:t>
            </a:r>
          </a:p>
          <a:p>
            <a:pPr marL="508500">
              <a:lnSpc>
                <a:spcPct val="120000"/>
              </a:lnSpc>
            </a:pPr>
            <a:r>
              <a:rPr lang="en-US" altLang="zh-CN" sz="3600" dirty="0" smtClean="0">
                <a:solidFill>
                  <a:schemeClr val="bg1"/>
                </a:solidFill>
              </a:rPr>
              <a:t> </a:t>
            </a:r>
            <a:r>
              <a:rPr lang="en-US" altLang="zh-CN" sz="3600" dirty="0">
                <a:solidFill>
                  <a:schemeClr val="bg1"/>
                </a:solidFill>
              </a:rPr>
              <a:t>(M.i,182; Vbh.245) </a:t>
            </a:r>
          </a:p>
        </p:txBody>
      </p:sp>
    </p:spTree>
    <p:extLst>
      <p:ext uri="{BB962C8B-B14F-4D97-AF65-F5344CB8AC3E}">
        <p14:creationId xmlns:p14="http://schemas.microsoft.com/office/powerpoint/2010/main" val="2468834744"/>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2" name="標題 5"/>
          <p:cNvSpPr txBox="1">
            <a:spLocks/>
          </p:cNvSpPr>
          <p:nvPr/>
        </p:nvSpPr>
        <p:spPr>
          <a:xfrm>
            <a:off x="326782" y="274603"/>
            <a:ext cx="11427312" cy="1065330"/>
          </a:xfrm>
          <a:prstGeom prst="rect">
            <a:avLst/>
          </a:prstGeom>
        </p:spPr>
        <p:txBody>
          <a:bodyPr vert="horz" lIns="91440" tIns="45720" rIns="91440" bIns="45720" rtlCol="0"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508500">
              <a:lnSpc>
                <a:spcPct val="120000"/>
              </a:lnSpc>
            </a:pPr>
            <a:r>
              <a:rPr lang="en-US" altLang="zh-CN" sz="3600" dirty="0" smtClean="0">
                <a:solidFill>
                  <a:schemeClr val="bg1"/>
                </a:solidFill>
              </a:rPr>
              <a:t>[THE FOUR IMMATERIAL JHANAS]</a:t>
            </a:r>
            <a:endParaRPr lang="en-US" altLang="zh-CN" sz="3600" dirty="0">
              <a:solidFill>
                <a:schemeClr val="bg1"/>
              </a:solidFill>
            </a:endParaRPr>
          </a:p>
        </p:txBody>
      </p:sp>
      <p:sp>
        <p:nvSpPr>
          <p:cNvPr id="3" name="標題 5"/>
          <p:cNvSpPr txBox="1">
            <a:spLocks/>
          </p:cNvSpPr>
          <p:nvPr/>
        </p:nvSpPr>
        <p:spPr>
          <a:xfrm>
            <a:off x="326782" y="1115014"/>
            <a:ext cx="11427312" cy="3209731"/>
          </a:xfrm>
          <a:prstGeom prst="rect">
            <a:avLst/>
          </a:prstGeom>
        </p:spPr>
        <p:txBody>
          <a:bodyPr vert="horz" lIns="91440" tIns="45720" rIns="91440" bIns="45720" rtlCol="0"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508500">
              <a:lnSpc>
                <a:spcPct val="120000"/>
              </a:lnSpc>
            </a:pPr>
            <a:r>
              <a:rPr lang="en-US" altLang="zh-CN" sz="3200" dirty="0">
                <a:solidFill>
                  <a:schemeClr val="bg1"/>
                </a:solidFill>
              </a:rPr>
              <a:t>Beyond the four </a:t>
            </a:r>
            <a:r>
              <a:rPr lang="en-US" altLang="zh-CN" sz="3200" dirty="0" err="1">
                <a:solidFill>
                  <a:schemeClr val="bg1"/>
                </a:solidFill>
              </a:rPr>
              <a:t>jhanas</a:t>
            </a:r>
            <a:r>
              <a:rPr lang="en-US" altLang="zh-CN" sz="3200" dirty="0">
                <a:solidFill>
                  <a:schemeClr val="bg1"/>
                </a:solidFill>
              </a:rPr>
              <a:t> lie four higher attainments in the scale of concentration, referred to in the </a:t>
            </a:r>
            <a:r>
              <a:rPr lang="en-US" altLang="zh-CN" sz="3200" dirty="0" err="1">
                <a:solidFill>
                  <a:schemeClr val="bg1"/>
                </a:solidFill>
              </a:rPr>
              <a:t>suttas</a:t>
            </a:r>
            <a:r>
              <a:rPr lang="en-US" altLang="zh-CN" sz="3200" dirty="0">
                <a:solidFill>
                  <a:schemeClr val="bg1"/>
                </a:solidFill>
              </a:rPr>
              <a:t> as the "peaceful immaterial liberations transcending material form" </a:t>
            </a:r>
            <a:r>
              <a:rPr lang="en-US" altLang="zh-CN" sz="3200" dirty="0" smtClean="0">
                <a:solidFill>
                  <a:schemeClr val="bg1"/>
                </a:solidFill>
              </a:rPr>
              <a:t>(M.i,33</a:t>
            </a:r>
            <a:r>
              <a:rPr lang="en-US" altLang="zh-CN" sz="3200" dirty="0">
                <a:solidFill>
                  <a:schemeClr val="bg1"/>
                </a:solidFill>
              </a:rPr>
              <a:t>). In the commentaries they are also called the immaterial </a:t>
            </a:r>
            <a:r>
              <a:rPr lang="en-US" altLang="zh-CN" sz="3200" dirty="0" err="1" smtClean="0">
                <a:solidFill>
                  <a:schemeClr val="bg1"/>
                </a:solidFill>
              </a:rPr>
              <a:t>jhanas</a:t>
            </a:r>
            <a:r>
              <a:rPr lang="en-US" altLang="zh-CN" sz="3200" dirty="0" smtClean="0">
                <a:solidFill>
                  <a:schemeClr val="bg1"/>
                </a:solidFill>
              </a:rPr>
              <a:t>. </a:t>
            </a:r>
            <a:endParaRPr lang="en-US" altLang="zh-CN" sz="3200" dirty="0">
              <a:solidFill>
                <a:schemeClr val="bg1"/>
              </a:solidFill>
            </a:endParaRPr>
          </a:p>
        </p:txBody>
      </p:sp>
      <p:sp>
        <p:nvSpPr>
          <p:cNvPr id="4" name="標題 5"/>
          <p:cNvSpPr txBox="1">
            <a:spLocks/>
          </p:cNvSpPr>
          <p:nvPr/>
        </p:nvSpPr>
        <p:spPr>
          <a:xfrm>
            <a:off x="326782" y="3946668"/>
            <a:ext cx="11427312" cy="2524924"/>
          </a:xfrm>
          <a:prstGeom prst="rect">
            <a:avLst/>
          </a:prstGeom>
        </p:spPr>
        <p:txBody>
          <a:bodyPr vert="horz" lIns="91440" tIns="45720" rIns="91440" bIns="45720" rtlCol="0"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508500">
              <a:lnSpc>
                <a:spcPct val="120000"/>
              </a:lnSpc>
            </a:pPr>
            <a:r>
              <a:rPr lang="en-US" altLang="zh-CN" sz="3200" dirty="0" smtClean="0">
                <a:solidFill>
                  <a:schemeClr val="bg1"/>
                </a:solidFill>
              </a:rPr>
              <a:t>They </a:t>
            </a:r>
            <a:r>
              <a:rPr lang="en-US" altLang="zh-CN" sz="3200" dirty="0">
                <a:solidFill>
                  <a:schemeClr val="bg1"/>
                </a:solidFill>
              </a:rPr>
              <a:t>receive the designation "immaterial" or " formless" (</a:t>
            </a:r>
            <a:r>
              <a:rPr lang="en-US" altLang="zh-CN" sz="3200" dirty="0" err="1">
                <a:solidFill>
                  <a:schemeClr val="bg1"/>
                </a:solidFill>
              </a:rPr>
              <a:t>arupa</a:t>
            </a:r>
            <a:r>
              <a:rPr lang="en-US" altLang="zh-CN" sz="3200" dirty="0">
                <a:solidFill>
                  <a:schemeClr val="bg1"/>
                </a:solidFill>
              </a:rPr>
              <a:t>) because they are achieved by surmounting all perceptions of material form, including the subtle form of the counterpart </a:t>
            </a:r>
            <a:r>
              <a:rPr lang="en-US" altLang="zh-CN" sz="3200" dirty="0" smtClean="0">
                <a:solidFill>
                  <a:schemeClr val="bg1"/>
                </a:solidFill>
              </a:rPr>
              <a:t>sign.</a:t>
            </a:r>
            <a:endParaRPr lang="en-US" altLang="zh-CN" sz="3200" dirty="0">
              <a:solidFill>
                <a:schemeClr val="bg1"/>
              </a:solidFill>
            </a:endParaRPr>
          </a:p>
        </p:txBody>
      </p:sp>
    </p:spTree>
    <p:extLst>
      <p:ext uri="{BB962C8B-B14F-4D97-AF65-F5344CB8AC3E}">
        <p14:creationId xmlns:p14="http://schemas.microsoft.com/office/powerpoint/2010/main" val="2147259517"/>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65.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2" name="標題 5"/>
          <p:cNvSpPr txBox="1">
            <a:spLocks/>
          </p:cNvSpPr>
          <p:nvPr/>
        </p:nvSpPr>
        <p:spPr>
          <a:xfrm>
            <a:off x="298790" y="-106187"/>
            <a:ext cx="11427312" cy="6643074"/>
          </a:xfrm>
          <a:prstGeom prst="rect">
            <a:avLst/>
          </a:prstGeom>
        </p:spPr>
        <p:txBody>
          <a:bodyPr vert="horz" lIns="91440" tIns="45720" rIns="91440" bIns="45720" rtlCol="0"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508500">
              <a:lnSpc>
                <a:spcPct val="120000"/>
              </a:lnSpc>
            </a:pPr>
            <a:r>
              <a:rPr lang="en-US" altLang="zh-CN" sz="3600" dirty="0" smtClean="0">
                <a:solidFill>
                  <a:schemeClr val="bg1"/>
                </a:solidFill>
              </a:rPr>
              <a:t>The </a:t>
            </a:r>
            <a:r>
              <a:rPr lang="en-US" altLang="zh-CN" sz="3600" dirty="0">
                <a:solidFill>
                  <a:schemeClr val="bg1"/>
                </a:solidFill>
              </a:rPr>
              <a:t>immaterial </a:t>
            </a:r>
            <a:r>
              <a:rPr lang="en-US" altLang="zh-CN" sz="3600" dirty="0" err="1">
                <a:solidFill>
                  <a:schemeClr val="bg1"/>
                </a:solidFill>
              </a:rPr>
              <a:t>jhanas</a:t>
            </a:r>
            <a:r>
              <a:rPr lang="en-US" altLang="zh-CN" sz="3600" dirty="0">
                <a:solidFill>
                  <a:schemeClr val="bg1"/>
                </a:solidFill>
              </a:rPr>
              <a:t> are </a:t>
            </a:r>
            <a:r>
              <a:rPr lang="en-US" altLang="zh-CN" sz="3600" dirty="0" smtClean="0">
                <a:solidFill>
                  <a:schemeClr val="bg1"/>
                </a:solidFill>
              </a:rPr>
              <a:t>designated </a:t>
            </a:r>
            <a:r>
              <a:rPr lang="en-US" altLang="zh-CN" sz="3600" dirty="0">
                <a:solidFill>
                  <a:schemeClr val="bg1"/>
                </a:solidFill>
              </a:rPr>
              <a:t>by the names of their objective spheres: </a:t>
            </a:r>
            <a:endParaRPr lang="en-US" altLang="zh-CN" sz="3600" dirty="0" smtClean="0">
              <a:solidFill>
                <a:schemeClr val="bg1"/>
              </a:solidFill>
            </a:endParaRPr>
          </a:p>
          <a:p>
            <a:pPr marL="508500">
              <a:lnSpc>
                <a:spcPct val="120000"/>
              </a:lnSpc>
            </a:pPr>
            <a:endParaRPr lang="en-US" altLang="zh-CN" sz="3600" dirty="0" smtClean="0">
              <a:solidFill>
                <a:schemeClr val="bg1"/>
              </a:solidFill>
            </a:endParaRPr>
          </a:p>
          <a:p>
            <a:pPr marL="508500">
              <a:lnSpc>
                <a:spcPct val="120000"/>
              </a:lnSpc>
            </a:pPr>
            <a:r>
              <a:rPr lang="en-US" altLang="zh-CN" sz="3600" dirty="0" smtClean="0">
                <a:solidFill>
                  <a:schemeClr val="bg1"/>
                </a:solidFill>
              </a:rPr>
              <a:t>1. The </a:t>
            </a:r>
            <a:r>
              <a:rPr lang="en-US" altLang="zh-CN" sz="3600" dirty="0">
                <a:solidFill>
                  <a:schemeClr val="bg1"/>
                </a:solidFill>
              </a:rPr>
              <a:t>base of boundless space, </a:t>
            </a:r>
            <a:endParaRPr lang="en-US" altLang="zh-CN" sz="3600" dirty="0" smtClean="0">
              <a:solidFill>
                <a:schemeClr val="bg1"/>
              </a:solidFill>
            </a:endParaRPr>
          </a:p>
          <a:p>
            <a:pPr marL="508500">
              <a:lnSpc>
                <a:spcPct val="120000"/>
              </a:lnSpc>
            </a:pPr>
            <a:r>
              <a:rPr lang="en-US" altLang="zh-CN" sz="3600" dirty="0" smtClean="0">
                <a:solidFill>
                  <a:schemeClr val="bg1"/>
                </a:solidFill>
              </a:rPr>
              <a:t>2. The </a:t>
            </a:r>
            <a:r>
              <a:rPr lang="en-US" altLang="zh-CN" sz="3600" dirty="0">
                <a:solidFill>
                  <a:schemeClr val="bg1"/>
                </a:solidFill>
              </a:rPr>
              <a:t>base of boundless consciousness, </a:t>
            </a:r>
            <a:endParaRPr lang="en-US" altLang="zh-CN" sz="3600" dirty="0" smtClean="0">
              <a:solidFill>
                <a:schemeClr val="bg1"/>
              </a:solidFill>
            </a:endParaRPr>
          </a:p>
          <a:p>
            <a:pPr marL="508500">
              <a:lnSpc>
                <a:spcPct val="120000"/>
              </a:lnSpc>
            </a:pPr>
            <a:r>
              <a:rPr lang="en-US" altLang="zh-CN" sz="3600" dirty="0" smtClean="0">
                <a:solidFill>
                  <a:schemeClr val="bg1"/>
                </a:solidFill>
              </a:rPr>
              <a:t>3. The </a:t>
            </a:r>
            <a:r>
              <a:rPr lang="en-US" altLang="zh-CN" sz="3600" dirty="0">
                <a:solidFill>
                  <a:schemeClr val="bg1"/>
                </a:solidFill>
              </a:rPr>
              <a:t>base of nothingness, </a:t>
            </a:r>
            <a:endParaRPr lang="en-US" altLang="zh-CN" sz="3600" dirty="0" smtClean="0">
              <a:solidFill>
                <a:schemeClr val="bg1"/>
              </a:solidFill>
            </a:endParaRPr>
          </a:p>
          <a:p>
            <a:pPr marL="508500">
              <a:lnSpc>
                <a:spcPct val="120000"/>
              </a:lnSpc>
            </a:pPr>
            <a:r>
              <a:rPr lang="en-US" altLang="zh-CN" sz="3600" dirty="0" smtClean="0">
                <a:solidFill>
                  <a:schemeClr val="bg1"/>
                </a:solidFill>
              </a:rPr>
              <a:t>4. The </a:t>
            </a:r>
            <a:r>
              <a:rPr lang="en-US" altLang="zh-CN" sz="3600" dirty="0">
                <a:solidFill>
                  <a:schemeClr val="bg1"/>
                </a:solidFill>
              </a:rPr>
              <a:t>base of </a:t>
            </a:r>
            <a:r>
              <a:rPr lang="en-US" altLang="zh-CN" sz="3600" dirty="0" smtClean="0">
                <a:solidFill>
                  <a:schemeClr val="bg1"/>
                </a:solidFill>
              </a:rPr>
              <a:t>neither-perception-nor-non-perception. </a:t>
            </a:r>
          </a:p>
        </p:txBody>
      </p:sp>
    </p:spTree>
    <p:extLst>
      <p:ext uri="{BB962C8B-B14F-4D97-AF65-F5344CB8AC3E}">
        <p14:creationId xmlns:p14="http://schemas.microsoft.com/office/powerpoint/2010/main" val="4030532291"/>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3" name="標題 5"/>
          <p:cNvSpPr txBox="1">
            <a:spLocks/>
          </p:cNvSpPr>
          <p:nvPr/>
        </p:nvSpPr>
        <p:spPr>
          <a:xfrm>
            <a:off x="1896541" y="0"/>
            <a:ext cx="7868356" cy="138853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lnSpc>
                <a:spcPct val="100000"/>
              </a:lnSpc>
            </a:pPr>
            <a:r>
              <a:rPr lang="en-US" altLang="zh-CN" b="1" dirty="0" smtClean="0">
                <a:solidFill>
                  <a:schemeClr val="bg1"/>
                </a:solidFill>
                <a:latin typeface="+mn-lt"/>
                <a:ea typeface="+mn-ea"/>
                <a:cs typeface="+mn-cs"/>
              </a:rPr>
              <a:t>3. </a:t>
            </a:r>
            <a:r>
              <a:rPr lang="en-US" altLang="zh-CN" b="1" u="sng" dirty="0" smtClean="0">
                <a:solidFill>
                  <a:schemeClr val="bg1"/>
                </a:solidFill>
                <a:latin typeface="+mn-lt"/>
                <a:ea typeface="+mn-ea"/>
                <a:cs typeface="+mn-cs"/>
              </a:rPr>
              <a:t>Purification of View</a:t>
            </a:r>
            <a:endParaRPr lang="en-US" altLang="zh-CN" b="1" u="sng" dirty="0">
              <a:solidFill>
                <a:schemeClr val="bg1"/>
              </a:solidFill>
              <a:latin typeface="+mn-lt"/>
              <a:ea typeface="+mn-ea"/>
              <a:cs typeface="+mn-cs"/>
            </a:endParaRPr>
          </a:p>
        </p:txBody>
      </p:sp>
      <p:sp>
        <p:nvSpPr>
          <p:cNvPr id="4" name="標題 5"/>
          <p:cNvSpPr txBox="1">
            <a:spLocks/>
          </p:cNvSpPr>
          <p:nvPr/>
        </p:nvSpPr>
        <p:spPr>
          <a:xfrm>
            <a:off x="686993" y="1020360"/>
            <a:ext cx="12763045" cy="1428848"/>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50000"/>
              </a:lnSpc>
            </a:pPr>
            <a:r>
              <a:rPr lang="en-US" altLang="zh-CN" sz="3200" b="1" dirty="0" smtClean="0">
                <a:solidFill>
                  <a:schemeClr val="bg1"/>
                </a:solidFill>
                <a:latin typeface="+mn-lt"/>
                <a:ea typeface="+mn-ea"/>
                <a:cs typeface="+mn-cs"/>
              </a:rPr>
              <a:t>(1) </a:t>
            </a:r>
            <a:r>
              <a:rPr lang="en-US" altLang="zh-CN" sz="3200" b="1" u="sng" dirty="0" smtClean="0">
                <a:solidFill>
                  <a:schemeClr val="bg1"/>
                </a:solidFill>
                <a:latin typeface="+mn-lt"/>
                <a:ea typeface="+mn-ea"/>
                <a:cs typeface="+mn-cs"/>
              </a:rPr>
              <a:t>Knowledge of delimitation of mind-and-matter </a:t>
            </a:r>
            <a:r>
              <a:rPr lang="en-US" altLang="zh-CN" sz="3200" dirty="0" smtClean="0">
                <a:solidFill>
                  <a:schemeClr val="bg1"/>
                </a:solidFill>
                <a:latin typeface="+mn-lt"/>
                <a:ea typeface="+mn-ea"/>
                <a:cs typeface="+mn-cs"/>
              </a:rPr>
              <a:t>(</a:t>
            </a:r>
            <a:r>
              <a:rPr lang="zh-CN" altLang="en-US" sz="3000" dirty="0" smtClean="0">
                <a:solidFill>
                  <a:schemeClr val="bg1"/>
                </a:solidFill>
                <a:latin typeface="+mn-lt"/>
                <a:ea typeface="+mn-ea"/>
                <a:cs typeface="+mn-cs"/>
              </a:rPr>
              <a:t>名色識別智</a:t>
            </a:r>
            <a:r>
              <a:rPr lang="en-US" altLang="zh-CN" sz="3200" dirty="0" smtClean="0">
                <a:solidFill>
                  <a:schemeClr val="bg1"/>
                </a:solidFill>
                <a:latin typeface="+mn-lt"/>
                <a:ea typeface="+mn-ea"/>
                <a:cs typeface="+mn-cs"/>
              </a:rPr>
              <a:t>)</a:t>
            </a:r>
            <a:endParaRPr lang="en-US" altLang="zh-CN" sz="3200" dirty="0">
              <a:solidFill>
                <a:schemeClr val="bg1"/>
              </a:solidFill>
              <a:latin typeface="+mn-lt"/>
              <a:ea typeface="+mn-ea"/>
              <a:cs typeface="+mn-cs"/>
            </a:endParaRPr>
          </a:p>
        </p:txBody>
      </p:sp>
      <p:sp>
        <p:nvSpPr>
          <p:cNvPr id="5" name="標題 5"/>
          <p:cNvSpPr txBox="1">
            <a:spLocks/>
          </p:cNvSpPr>
          <p:nvPr/>
        </p:nvSpPr>
        <p:spPr>
          <a:xfrm>
            <a:off x="868298" y="1969417"/>
            <a:ext cx="11139672" cy="121219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50000"/>
              </a:lnSpc>
            </a:pPr>
            <a:r>
              <a:rPr lang="en-US" altLang="zh-CN" sz="3600" u="sng" dirty="0" smtClean="0">
                <a:solidFill>
                  <a:schemeClr val="bg1"/>
                </a:solidFill>
                <a:latin typeface="+mn-lt"/>
                <a:ea typeface="+mn-ea"/>
                <a:cs typeface="+mn-cs"/>
              </a:rPr>
              <a:t>Four elements meditation</a:t>
            </a:r>
            <a:endParaRPr lang="en-US" altLang="zh-CN" sz="3600" u="sng" dirty="0">
              <a:solidFill>
                <a:schemeClr val="bg1"/>
              </a:solidFill>
              <a:latin typeface="+mn-lt"/>
              <a:ea typeface="+mn-ea"/>
              <a:cs typeface="+mn-cs"/>
            </a:endParaRPr>
          </a:p>
        </p:txBody>
      </p:sp>
      <p:sp>
        <p:nvSpPr>
          <p:cNvPr id="6" name="標題 5"/>
          <p:cNvSpPr txBox="1">
            <a:spLocks/>
          </p:cNvSpPr>
          <p:nvPr/>
        </p:nvSpPr>
        <p:spPr>
          <a:xfrm>
            <a:off x="868298" y="3075601"/>
            <a:ext cx="11139672" cy="1428848"/>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pPr>
            <a:r>
              <a:rPr lang="en-US" altLang="zh-CN" sz="3600" dirty="0" smtClean="0">
                <a:solidFill>
                  <a:schemeClr val="bg1"/>
                </a:solidFill>
                <a:latin typeface="+mn-lt"/>
                <a:ea typeface="+mn-ea"/>
                <a:cs typeface="+mn-cs"/>
              </a:rPr>
              <a:t>Earth-element: hardness, roughness, heaviness, softness, 			smoothness, lightness</a:t>
            </a:r>
            <a:endParaRPr lang="en-US" altLang="zh-CN" sz="3600" dirty="0">
              <a:solidFill>
                <a:schemeClr val="bg1"/>
              </a:solidFill>
              <a:latin typeface="+mn-lt"/>
              <a:ea typeface="+mn-ea"/>
              <a:cs typeface="+mn-cs"/>
            </a:endParaRPr>
          </a:p>
        </p:txBody>
      </p:sp>
      <p:sp>
        <p:nvSpPr>
          <p:cNvPr id="7" name="標題 5"/>
          <p:cNvSpPr txBox="1">
            <a:spLocks/>
          </p:cNvSpPr>
          <p:nvPr/>
        </p:nvSpPr>
        <p:spPr>
          <a:xfrm>
            <a:off x="868298" y="3967540"/>
            <a:ext cx="11139672" cy="1428848"/>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50000"/>
              </a:lnSpc>
            </a:pPr>
            <a:r>
              <a:rPr lang="en-US" altLang="zh-CN" sz="3600" dirty="0" smtClean="0">
                <a:solidFill>
                  <a:schemeClr val="bg1"/>
                </a:solidFill>
                <a:latin typeface="+mn-lt"/>
                <a:ea typeface="+mn-ea"/>
                <a:cs typeface="+mn-cs"/>
              </a:rPr>
              <a:t>Water-element: flowing, cohesion</a:t>
            </a:r>
            <a:endParaRPr lang="en-US" altLang="zh-CN" sz="3600" dirty="0">
              <a:solidFill>
                <a:schemeClr val="bg1"/>
              </a:solidFill>
              <a:latin typeface="+mn-lt"/>
              <a:ea typeface="+mn-ea"/>
              <a:cs typeface="+mn-cs"/>
            </a:endParaRPr>
          </a:p>
        </p:txBody>
      </p:sp>
      <p:sp>
        <p:nvSpPr>
          <p:cNvPr id="8" name="標題 5"/>
          <p:cNvSpPr txBox="1">
            <a:spLocks/>
          </p:cNvSpPr>
          <p:nvPr/>
        </p:nvSpPr>
        <p:spPr>
          <a:xfrm>
            <a:off x="868298" y="4739706"/>
            <a:ext cx="11139672" cy="1428848"/>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50000"/>
              </a:lnSpc>
            </a:pPr>
            <a:r>
              <a:rPr lang="en-US" altLang="zh-CN" sz="3600" dirty="0" smtClean="0">
                <a:solidFill>
                  <a:schemeClr val="bg1"/>
                </a:solidFill>
                <a:latin typeface="+mn-lt"/>
                <a:ea typeface="+mn-ea"/>
                <a:cs typeface="+mn-cs"/>
              </a:rPr>
              <a:t>Fire-element: heat, coldness</a:t>
            </a:r>
            <a:endParaRPr lang="en-US" altLang="zh-CN" sz="3600" dirty="0">
              <a:solidFill>
                <a:schemeClr val="bg1"/>
              </a:solidFill>
              <a:latin typeface="+mn-lt"/>
              <a:ea typeface="+mn-ea"/>
              <a:cs typeface="+mn-cs"/>
            </a:endParaRPr>
          </a:p>
        </p:txBody>
      </p:sp>
      <p:sp>
        <p:nvSpPr>
          <p:cNvPr id="9" name="標題 5"/>
          <p:cNvSpPr txBox="1">
            <a:spLocks/>
          </p:cNvSpPr>
          <p:nvPr/>
        </p:nvSpPr>
        <p:spPr>
          <a:xfrm>
            <a:off x="868298" y="5460687"/>
            <a:ext cx="11139672" cy="1428848"/>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50000"/>
              </a:lnSpc>
            </a:pPr>
            <a:r>
              <a:rPr lang="en-US" altLang="zh-CN" sz="3600" dirty="0" smtClean="0">
                <a:solidFill>
                  <a:schemeClr val="bg1"/>
                </a:solidFill>
                <a:latin typeface="+mn-lt"/>
                <a:ea typeface="+mn-ea"/>
                <a:cs typeface="+mn-cs"/>
              </a:rPr>
              <a:t>Wind-element: supporting, pushing</a:t>
            </a:r>
            <a:endParaRPr lang="en-US" altLang="zh-CN" sz="3600" dirty="0">
              <a:solidFill>
                <a:schemeClr val="bg1"/>
              </a:solidFill>
              <a:latin typeface="+mn-lt"/>
              <a:ea typeface="+mn-ea"/>
              <a:cs typeface="+mn-cs"/>
            </a:endParaRPr>
          </a:p>
        </p:txBody>
      </p:sp>
      <p:sp>
        <p:nvSpPr>
          <p:cNvPr id="10" name="左大括弧 9"/>
          <p:cNvSpPr/>
          <p:nvPr/>
        </p:nvSpPr>
        <p:spPr>
          <a:xfrm>
            <a:off x="505688" y="3498273"/>
            <a:ext cx="362610" cy="2847109"/>
          </a:xfrm>
          <a:prstGeom prst="leftBrace">
            <a:avLst/>
          </a:prstGeom>
          <a:ln w="25400">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Tree>
    <p:extLst>
      <p:ext uri="{BB962C8B-B14F-4D97-AF65-F5344CB8AC3E}">
        <p14:creationId xmlns:p14="http://schemas.microsoft.com/office/powerpoint/2010/main" val="836629782"/>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P spid="8" grpId="0"/>
      <p:bldP spid="9" grpId="0"/>
      <p:bldP spid="10" grpId="0" animBg="1"/>
    </p:bldLst>
  </p:timing>
</p:sld>
</file>

<file path=ppt/slides/slide67.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2" name="標題 5"/>
          <p:cNvSpPr txBox="1">
            <a:spLocks/>
          </p:cNvSpPr>
          <p:nvPr/>
        </p:nvSpPr>
        <p:spPr>
          <a:xfrm>
            <a:off x="383392" y="3334083"/>
            <a:ext cx="11139672" cy="121219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571500" indent="-571500">
              <a:lnSpc>
                <a:spcPct val="150000"/>
              </a:lnSpc>
              <a:buFont typeface="Wingdings" panose="05000000000000000000" pitchFamily="2" charset="2"/>
              <a:buChar char="u"/>
            </a:pPr>
            <a:r>
              <a:rPr lang="en-US" altLang="zh-CN" sz="3600" dirty="0">
                <a:solidFill>
                  <a:schemeClr val="bg1"/>
                </a:solidFill>
                <a:latin typeface="+mn-lt"/>
                <a:ea typeface="+mn-ea"/>
                <a:cs typeface="+mn-cs"/>
              </a:rPr>
              <a:t>Analysis of </a:t>
            </a:r>
            <a:r>
              <a:rPr lang="en-US" altLang="zh-CN" sz="3600" dirty="0" smtClean="0">
                <a:solidFill>
                  <a:schemeClr val="bg1"/>
                </a:solidFill>
                <a:latin typeface="+mn-lt"/>
                <a:ea typeface="+mn-ea"/>
                <a:cs typeface="+mn-cs"/>
              </a:rPr>
              <a:t>mentality</a:t>
            </a:r>
            <a:endParaRPr lang="en-US" altLang="zh-CN" sz="3600" dirty="0">
              <a:solidFill>
                <a:schemeClr val="bg1"/>
              </a:solidFill>
              <a:latin typeface="+mn-lt"/>
              <a:ea typeface="+mn-ea"/>
              <a:cs typeface="+mn-cs"/>
            </a:endParaRPr>
          </a:p>
        </p:txBody>
      </p:sp>
      <p:sp>
        <p:nvSpPr>
          <p:cNvPr id="3" name="標題 5"/>
          <p:cNvSpPr txBox="1">
            <a:spLocks/>
          </p:cNvSpPr>
          <p:nvPr/>
        </p:nvSpPr>
        <p:spPr>
          <a:xfrm>
            <a:off x="383392" y="459185"/>
            <a:ext cx="11139672" cy="121219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571500" indent="-571500">
              <a:lnSpc>
                <a:spcPct val="150000"/>
              </a:lnSpc>
              <a:buFont typeface="Wingdings" panose="05000000000000000000" pitchFamily="2" charset="2"/>
              <a:buChar char="u"/>
            </a:pPr>
            <a:r>
              <a:rPr lang="en-US" altLang="zh-CN" sz="3600" dirty="0">
                <a:solidFill>
                  <a:schemeClr val="bg1"/>
                </a:solidFill>
                <a:latin typeface="+mn-lt"/>
                <a:ea typeface="+mn-ea"/>
                <a:cs typeface="+mn-cs"/>
              </a:rPr>
              <a:t>Analysis of </a:t>
            </a:r>
            <a:r>
              <a:rPr lang="en-US" altLang="zh-CN" sz="3600" dirty="0" smtClean="0">
                <a:solidFill>
                  <a:schemeClr val="bg1"/>
                </a:solidFill>
                <a:latin typeface="+mn-lt"/>
                <a:ea typeface="+mn-ea"/>
                <a:cs typeface="+mn-cs"/>
              </a:rPr>
              <a:t>materiality</a:t>
            </a:r>
            <a:endParaRPr lang="en-US" altLang="zh-CN" sz="3600" dirty="0">
              <a:solidFill>
                <a:schemeClr val="bg1"/>
              </a:solidFill>
              <a:latin typeface="+mn-lt"/>
              <a:ea typeface="+mn-ea"/>
              <a:cs typeface="+mn-cs"/>
            </a:endParaRPr>
          </a:p>
        </p:txBody>
      </p:sp>
      <p:sp>
        <p:nvSpPr>
          <p:cNvPr id="4" name="標題 5"/>
          <p:cNvSpPr txBox="1">
            <a:spLocks/>
          </p:cNvSpPr>
          <p:nvPr/>
        </p:nvSpPr>
        <p:spPr>
          <a:xfrm>
            <a:off x="1052328" y="1733802"/>
            <a:ext cx="11139672" cy="121219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50000"/>
              </a:lnSpc>
            </a:pPr>
            <a:r>
              <a:rPr lang="en-US" altLang="zh-CN" sz="3600" dirty="0" smtClean="0">
                <a:solidFill>
                  <a:schemeClr val="bg1"/>
                </a:solidFill>
                <a:latin typeface="+mn-lt"/>
                <a:ea typeface="+mn-ea"/>
                <a:cs typeface="+mn-cs"/>
              </a:rPr>
              <a:t>__</a:t>
            </a:r>
            <a:r>
              <a:rPr lang="en-US" altLang="zh-CN" sz="3600" dirty="0" err="1" smtClean="0">
                <a:solidFill>
                  <a:schemeClr val="bg1"/>
                </a:solidFill>
                <a:latin typeface="+mn-lt"/>
                <a:ea typeface="+mn-ea"/>
                <a:cs typeface="+mn-cs"/>
              </a:rPr>
              <a:t>rupa</a:t>
            </a:r>
            <a:r>
              <a:rPr lang="en-US" altLang="zh-CN" sz="3600" dirty="0" smtClean="0">
                <a:solidFill>
                  <a:schemeClr val="bg1"/>
                </a:solidFill>
                <a:latin typeface="+mn-lt"/>
                <a:ea typeface="+mn-ea"/>
                <a:cs typeface="+mn-cs"/>
              </a:rPr>
              <a:t> Kalapa, ultimate materiality</a:t>
            </a:r>
            <a:endParaRPr lang="en-US" altLang="zh-CN" sz="3600" dirty="0">
              <a:solidFill>
                <a:schemeClr val="bg1"/>
              </a:solidFill>
              <a:latin typeface="+mn-lt"/>
              <a:ea typeface="+mn-ea"/>
              <a:cs typeface="+mn-cs"/>
            </a:endParaRPr>
          </a:p>
        </p:txBody>
      </p:sp>
      <p:sp>
        <p:nvSpPr>
          <p:cNvPr id="5" name="標題 5"/>
          <p:cNvSpPr txBox="1">
            <a:spLocks/>
          </p:cNvSpPr>
          <p:nvPr/>
        </p:nvSpPr>
        <p:spPr>
          <a:xfrm>
            <a:off x="1052328" y="4575964"/>
            <a:ext cx="11139672" cy="150123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50000"/>
              </a:lnSpc>
            </a:pPr>
            <a:r>
              <a:rPr lang="en-US" altLang="zh-CN" sz="3600" dirty="0" smtClean="0">
                <a:solidFill>
                  <a:schemeClr val="bg1"/>
                </a:solidFill>
                <a:latin typeface="+mn-lt"/>
                <a:ea typeface="+mn-ea"/>
                <a:cs typeface="+mn-cs"/>
              </a:rPr>
              <a:t>__consciousness (</a:t>
            </a:r>
            <a:r>
              <a:rPr lang="en-US" altLang="zh-CN" sz="3600" dirty="0" err="1" smtClean="0">
                <a:solidFill>
                  <a:schemeClr val="bg1"/>
                </a:solidFill>
                <a:latin typeface="+mn-lt"/>
                <a:ea typeface="+mn-ea"/>
                <a:cs typeface="+mn-cs"/>
              </a:rPr>
              <a:t>citta</a:t>
            </a:r>
            <a:r>
              <a:rPr lang="en-US" altLang="zh-CN" sz="3600" dirty="0" smtClean="0">
                <a:solidFill>
                  <a:schemeClr val="bg1"/>
                </a:solidFill>
                <a:latin typeface="+mn-lt"/>
                <a:ea typeface="+mn-ea"/>
                <a:cs typeface="+mn-cs"/>
              </a:rPr>
              <a:t>), mental-concomitants (</a:t>
            </a:r>
            <a:r>
              <a:rPr lang="en-US" altLang="zh-CN" sz="3600" dirty="0" err="1" smtClean="0">
                <a:solidFill>
                  <a:schemeClr val="bg1"/>
                </a:solidFill>
                <a:latin typeface="+mn-lt"/>
                <a:ea typeface="+mn-ea"/>
                <a:cs typeface="+mn-cs"/>
              </a:rPr>
              <a:t>cetasika</a:t>
            </a:r>
            <a:r>
              <a:rPr lang="en-US" altLang="zh-CN" sz="3600" dirty="0" smtClean="0">
                <a:solidFill>
                  <a:schemeClr val="bg1"/>
                </a:solidFill>
                <a:latin typeface="+mn-lt"/>
                <a:ea typeface="+mn-ea"/>
                <a:cs typeface="+mn-cs"/>
              </a:rPr>
              <a:t>), 	six types of thought-processes (</a:t>
            </a:r>
            <a:r>
              <a:rPr lang="en-US" altLang="zh-CN" sz="3600" dirty="0" err="1" smtClean="0">
                <a:solidFill>
                  <a:schemeClr val="bg1"/>
                </a:solidFill>
                <a:latin typeface="+mn-lt"/>
                <a:ea typeface="+mn-ea"/>
                <a:cs typeface="+mn-cs"/>
              </a:rPr>
              <a:t>vithi</a:t>
            </a:r>
            <a:r>
              <a:rPr lang="en-US" altLang="zh-CN" sz="3600" dirty="0" smtClean="0">
                <a:solidFill>
                  <a:schemeClr val="bg1"/>
                </a:solidFill>
                <a:latin typeface="+mn-lt"/>
                <a:ea typeface="+mn-ea"/>
                <a:cs typeface="+mn-cs"/>
              </a:rPr>
              <a:t>)</a:t>
            </a:r>
            <a:endParaRPr lang="en-US" altLang="zh-CN" sz="3600" dirty="0">
              <a:solidFill>
                <a:schemeClr val="bg1"/>
              </a:solidFill>
              <a:latin typeface="+mn-lt"/>
              <a:ea typeface="+mn-ea"/>
              <a:cs typeface="+mn-cs"/>
            </a:endParaRPr>
          </a:p>
        </p:txBody>
      </p:sp>
    </p:spTree>
    <p:extLst>
      <p:ext uri="{BB962C8B-B14F-4D97-AF65-F5344CB8AC3E}">
        <p14:creationId xmlns:p14="http://schemas.microsoft.com/office/powerpoint/2010/main" val="1619617640"/>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5" grpId="0"/>
    </p:bldLst>
  </p:timing>
</p:sld>
</file>

<file path=ppt/slides/slide68.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3" name="標題 5"/>
          <p:cNvSpPr txBox="1">
            <a:spLocks/>
          </p:cNvSpPr>
          <p:nvPr/>
        </p:nvSpPr>
        <p:spPr>
          <a:xfrm>
            <a:off x="1896541" y="863600"/>
            <a:ext cx="9103968" cy="138853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lnSpc>
                <a:spcPct val="100000"/>
              </a:lnSpc>
            </a:pPr>
            <a:r>
              <a:rPr lang="en-US" altLang="zh-CN" b="1" dirty="0" smtClean="0">
                <a:solidFill>
                  <a:schemeClr val="bg1"/>
                </a:solidFill>
                <a:latin typeface="+mn-lt"/>
                <a:ea typeface="+mn-ea"/>
                <a:cs typeface="+mn-cs"/>
              </a:rPr>
              <a:t>4. </a:t>
            </a:r>
            <a:r>
              <a:rPr lang="en-US" altLang="zh-CN" b="1" u="sng" dirty="0" smtClean="0">
                <a:solidFill>
                  <a:schemeClr val="bg1"/>
                </a:solidFill>
                <a:latin typeface="+mn-lt"/>
                <a:ea typeface="+mn-ea"/>
                <a:cs typeface="+mn-cs"/>
              </a:rPr>
              <a:t>Purification of Overcoming Doubt</a:t>
            </a:r>
            <a:endParaRPr lang="en-US" altLang="zh-CN" b="1" u="sng" dirty="0">
              <a:solidFill>
                <a:schemeClr val="bg1"/>
              </a:solidFill>
              <a:latin typeface="+mn-lt"/>
              <a:ea typeface="+mn-ea"/>
              <a:cs typeface="+mn-cs"/>
            </a:endParaRPr>
          </a:p>
        </p:txBody>
      </p:sp>
      <p:sp>
        <p:nvSpPr>
          <p:cNvPr id="4" name="標題 5"/>
          <p:cNvSpPr txBox="1">
            <a:spLocks/>
          </p:cNvSpPr>
          <p:nvPr/>
        </p:nvSpPr>
        <p:spPr>
          <a:xfrm>
            <a:off x="1225550" y="1981014"/>
            <a:ext cx="11462488" cy="1428848"/>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50000"/>
              </a:lnSpc>
            </a:pPr>
            <a:r>
              <a:rPr lang="en-US" altLang="zh-CN" sz="3200" b="1" dirty="0" smtClean="0">
                <a:solidFill>
                  <a:schemeClr val="bg1"/>
                </a:solidFill>
                <a:latin typeface="+mn-lt"/>
                <a:ea typeface="+mn-ea"/>
                <a:cs typeface="+mn-cs"/>
              </a:rPr>
              <a:t>(2) </a:t>
            </a:r>
            <a:r>
              <a:rPr lang="en-US" altLang="zh-CN" sz="3200" b="1" u="sng" dirty="0" smtClean="0">
                <a:solidFill>
                  <a:schemeClr val="bg1"/>
                </a:solidFill>
                <a:latin typeface="+mn-lt"/>
                <a:ea typeface="+mn-ea"/>
                <a:cs typeface="+mn-cs"/>
              </a:rPr>
              <a:t>Knowledge of discerning cause and condition </a:t>
            </a:r>
            <a:r>
              <a:rPr lang="en-US" altLang="zh-CN" sz="3200" dirty="0" smtClean="0">
                <a:solidFill>
                  <a:schemeClr val="bg1"/>
                </a:solidFill>
                <a:latin typeface="+mn-lt"/>
                <a:ea typeface="+mn-ea"/>
                <a:cs typeface="+mn-cs"/>
              </a:rPr>
              <a:t>(</a:t>
            </a:r>
            <a:r>
              <a:rPr lang="zh-CN" altLang="en-US" sz="3000" dirty="0" smtClean="0">
                <a:solidFill>
                  <a:schemeClr val="bg1"/>
                </a:solidFill>
                <a:latin typeface="+mn-lt"/>
                <a:ea typeface="+mn-ea"/>
                <a:cs typeface="+mn-cs"/>
              </a:rPr>
              <a:t>緣攝受智</a:t>
            </a:r>
            <a:r>
              <a:rPr lang="en-US" altLang="zh-CN" sz="3200" dirty="0" smtClean="0">
                <a:solidFill>
                  <a:schemeClr val="bg1"/>
                </a:solidFill>
                <a:latin typeface="+mn-lt"/>
                <a:ea typeface="+mn-ea"/>
                <a:cs typeface="+mn-cs"/>
              </a:rPr>
              <a:t>)</a:t>
            </a:r>
            <a:endParaRPr lang="en-US" altLang="zh-CN" sz="3200" dirty="0">
              <a:solidFill>
                <a:schemeClr val="bg1"/>
              </a:solidFill>
              <a:latin typeface="+mn-lt"/>
              <a:ea typeface="+mn-ea"/>
              <a:cs typeface="+mn-cs"/>
            </a:endParaRPr>
          </a:p>
        </p:txBody>
      </p:sp>
      <p:sp>
        <p:nvSpPr>
          <p:cNvPr id="6" name="標題 5"/>
          <p:cNvSpPr txBox="1">
            <a:spLocks/>
          </p:cNvSpPr>
          <p:nvPr/>
        </p:nvSpPr>
        <p:spPr>
          <a:xfrm>
            <a:off x="1608320" y="3183192"/>
            <a:ext cx="12763045" cy="1428848"/>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50000"/>
              </a:lnSpc>
            </a:pPr>
            <a:r>
              <a:rPr lang="en-US" altLang="zh-CN" sz="3200" b="1" dirty="0" smtClean="0">
                <a:solidFill>
                  <a:schemeClr val="bg1"/>
                </a:solidFill>
                <a:latin typeface="+mn-lt"/>
                <a:ea typeface="+mn-ea"/>
                <a:cs typeface="+mn-cs"/>
              </a:rPr>
              <a:t>Contemplation of dependent origination </a:t>
            </a:r>
            <a:r>
              <a:rPr lang="en-US" altLang="zh-CN" sz="3200" dirty="0" smtClean="0">
                <a:solidFill>
                  <a:schemeClr val="bg1"/>
                </a:solidFill>
                <a:latin typeface="+mn-lt"/>
                <a:ea typeface="+mn-ea"/>
                <a:cs typeface="+mn-cs"/>
              </a:rPr>
              <a:t>(</a:t>
            </a:r>
            <a:r>
              <a:rPr lang="en-US" altLang="zh-CN" sz="3200" dirty="0" err="1" smtClean="0">
                <a:solidFill>
                  <a:schemeClr val="bg1"/>
                </a:solidFill>
                <a:latin typeface="+mn-lt"/>
                <a:ea typeface="+mn-ea"/>
                <a:cs typeface="+mn-cs"/>
              </a:rPr>
              <a:t>pañiccasamuppàda</a:t>
            </a:r>
            <a:r>
              <a:rPr lang="en-US" altLang="zh-CN" sz="3200" dirty="0" smtClean="0">
                <a:solidFill>
                  <a:schemeClr val="bg1"/>
                </a:solidFill>
                <a:latin typeface="+mn-lt"/>
                <a:ea typeface="+mn-ea"/>
                <a:cs typeface="+mn-cs"/>
              </a:rPr>
              <a:t>)</a:t>
            </a:r>
            <a:endParaRPr lang="en-US" altLang="zh-CN" sz="3200" dirty="0">
              <a:solidFill>
                <a:schemeClr val="bg1"/>
              </a:solidFill>
              <a:latin typeface="+mn-lt"/>
              <a:ea typeface="+mn-ea"/>
              <a:cs typeface="+mn-cs"/>
            </a:endParaRPr>
          </a:p>
        </p:txBody>
      </p:sp>
    </p:spTree>
    <p:extLst>
      <p:ext uri="{BB962C8B-B14F-4D97-AF65-F5344CB8AC3E}">
        <p14:creationId xmlns:p14="http://schemas.microsoft.com/office/powerpoint/2010/main" val="395922535"/>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69.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2" name="標題 5"/>
          <p:cNvSpPr txBox="1">
            <a:spLocks/>
          </p:cNvSpPr>
          <p:nvPr/>
        </p:nvSpPr>
        <p:spPr>
          <a:xfrm>
            <a:off x="1185341" y="488950"/>
            <a:ext cx="9103968" cy="138853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lnSpc>
                <a:spcPct val="100000"/>
              </a:lnSpc>
            </a:pPr>
            <a:r>
              <a:rPr lang="en-US" altLang="zh-CN" b="1" dirty="0" smtClean="0">
                <a:solidFill>
                  <a:schemeClr val="bg1"/>
                </a:solidFill>
                <a:latin typeface="+mn-lt"/>
                <a:ea typeface="+mn-ea"/>
                <a:cs typeface="+mn-cs"/>
              </a:rPr>
              <a:t>5. </a:t>
            </a:r>
            <a:r>
              <a:rPr lang="en-US" altLang="zh-CN" b="1" u="sng" dirty="0" smtClean="0">
                <a:solidFill>
                  <a:schemeClr val="bg1"/>
                </a:solidFill>
                <a:latin typeface="+mn-lt"/>
                <a:ea typeface="+mn-ea"/>
                <a:cs typeface="+mn-cs"/>
              </a:rPr>
              <a:t>Purification by Knowledge and Vision of What is Path and Not-Path</a:t>
            </a:r>
            <a:endParaRPr lang="en-US" altLang="zh-CN" b="1" u="sng" dirty="0">
              <a:solidFill>
                <a:schemeClr val="bg1"/>
              </a:solidFill>
              <a:latin typeface="+mn-lt"/>
              <a:ea typeface="+mn-ea"/>
              <a:cs typeface="+mn-cs"/>
            </a:endParaRPr>
          </a:p>
        </p:txBody>
      </p:sp>
      <p:sp>
        <p:nvSpPr>
          <p:cNvPr id="3" name="標題 5"/>
          <p:cNvSpPr txBox="1">
            <a:spLocks/>
          </p:cNvSpPr>
          <p:nvPr/>
        </p:nvSpPr>
        <p:spPr>
          <a:xfrm>
            <a:off x="673100" y="1989053"/>
            <a:ext cx="11462488" cy="225443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50000"/>
              </a:lnSpc>
            </a:pPr>
            <a:r>
              <a:rPr lang="en-US" altLang="zh-CN" sz="3200" b="1" dirty="0" smtClean="0">
                <a:solidFill>
                  <a:schemeClr val="bg1"/>
                </a:solidFill>
                <a:latin typeface="+mn-lt"/>
                <a:ea typeface="+mn-ea"/>
                <a:cs typeface="+mn-cs"/>
              </a:rPr>
              <a:t>(3) </a:t>
            </a:r>
            <a:r>
              <a:rPr lang="en-US" altLang="zh-CN" sz="3200" b="1" u="sng" dirty="0" smtClean="0">
                <a:solidFill>
                  <a:schemeClr val="bg1"/>
                </a:solidFill>
                <a:latin typeface="+mn-lt"/>
                <a:ea typeface="+mn-ea"/>
                <a:cs typeface="+mn-cs"/>
              </a:rPr>
              <a:t>Knowledge of comprehension </a:t>
            </a:r>
            <a:r>
              <a:rPr lang="en-US" altLang="zh-CN" sz="3200" dirty="0" smtClean="0">
                <a:solidFill>
                  <a:schemeClr val="bg1"/>
                </a:solidFill>
                <a:latin typeface="+mn-lt"/>
                <a:ea typeface="+mn-ea"/>
                <a:cs typeface="+mn-cs"/>
              </a:rPr>
              <a:t>(</a:t>
            </a:r>
            <a:r>
              <a:rPr lang="zh-CN" altLang="en-US" sz="3200" dirty="0" smtClean="0">
                <a:solidFill>
                  <a:schemeClr val="bg1"/>
                </a:solidFill>
                <a:latin typeface="+mn-lt"/>
                <a:ea typeface="+mn-ea"/>
                <a:cs typeface="+mn-cs"/>
              </a:rPr>
              <a:t>思惟智</a:t>
            </a:r>
            <a:r>
              <a:rPr lang="en-US" altLang="zh-CN" sz="3200" dirty="0" smtClean="0">
                <a:solidFill>
                  <a:schemeClr val="bg1"/>
                </a:solidFill>
                <a:latin typeface="+mn-lt"/>
                <a:ea typeface="+mn-ea"/>
                <a:cs typeface="+mn-cs"/>
              </a:rPr>
              <a:t>)</a:t>
            </a:r>
          </a:p>
          <a:p>
            <a:pPr>
              <a:lnSpc>
                <a:spcPct val="150000"/>
              </a:lnSpc>
            </a:pPr>
            <a:r>
              <a:rPr lang="en-US" altLang="zh-CN" sz="3200" dirty="0">
                <a:solidFill>
                  <a:schemeClr val="bg1"/>
                </a:solidFill>
                <a:latin typeface="+mn-lt"/>
                <a:ea typeface="+mn-ea"/>
                <a:cs typeface="+mn-cs"/>
              </a:rPr>
              <a:t>	</a:t>
            </a:r>
            <a:r>
              <a:rPr lang="en-US" altLang="zh-CN" sz="3000" dirty="0" smtClean="0">
                <a:solidFill>
                  <a:schemeClr val="bg1"/>
                </a:solidFill>
                <a:latin typeface="+mn-lt"/>
                <a:ea typeface="+mn-ea"/>
                <a:cs typeface="+mn-cs"/>
              </a:rPr>
              <a:t>__comprehending formations by categories: forty perceptions of </a:t>
            </a:r>
            <a:r>
              <a:rPr lang="en-US" altLang="zh-CN" sz="3000" dirty="0" err="1" smtClean="0">
                <a:solidFill>
                  <a:schemeClr val="bg1"/>
                </a:solidFill>
                <a:latin typeface="+mn-lt"/>
                <a:ea typeface="+mn-ea"/>
                <a:cs typeface="+mn-cs"/>
              </a:rPr>
              <a:t>impermance</a:t>
            </a:r>
            <a:r>
              <a:rPr lang="en-US" altLang="zh-CN" sz="3000" dirty="0" smtClean="0">
                <a:solidFill>
                  <a:schemeClr val="bg1"/>
                </a:solidFill>
                <a:latin typeface="+mn-lt"/>
                <a:ea typeface="+mn-ea"/>
                <a:cs typeface="+mn-cs"/>
              </a:rPr>
              <a:t>, suffering and non-self; seven ways for mind and matter</a:t>
            </a:r>
            <a:endParaRPr lang="en-US" altLang="zh-CN" sz="3000" dirty="0">
              <a:solidFill>
                <a:schemeClr val="bg1"/>
              </a:solidFill>
              <a:latin typeface="+mn-lt"/>
              <a:ea typeface="+mn-ea"/>
              <a:cs typeface="+mn-cs"/>
            </a:endParaRPr>
          </a:p>
        </p:txBody>
      </p:sp>
      <p:sp>
        <p:nvSpPr>
          <p:cNvPr id="5" name="標題 5"/>
          <p:cNvSpPr txBox="1">
            <a:spLocks/>
          </p:cNvSpPr>
          <p:nvPr/>
        </p:nvSpPr>
        <p:spPr>
          <a:xfrm>
            <a:off x="673100" y="4603564"/>
            <a:ext cx="11462488" cy="225443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pPr>
            <a:r>
              <a:rPr lang="en-US" altLang="zh-CN" sz="3200" b="1" dirty="0" smtClean="0">
                <a:solidFill>
                  <a:schemeClr val="bg1"/>
                </a:solidFill>
                <a:latin typeface="+mn-lt"/>
                <a:ea typeface="+mn-ea"/>
                <a:cs typeface="+mn-cs"/>
              </a:rPr>
              <a:t>(4) </a:t>
            </a:r>
            <a:r>
              <a:rPr lang="en-US" altLang="zh-CN" sz="3200" b="1" u="sng" dirty="0" smtClean="0">
                <a:solidFill>
                  <a:schemeClr val="bg1"/>
                </a:solidFill>
                <a:latin typeface="+mn-lt"/>
                <a:ea typeface="+mn-ea"/>
                <a:cs typeface="+mn-cs"/>
              </a:rPr>
              <a:t>Knowledge of contemplation of arising and passing away </a:t>
            </a:r>
            <a:r>
              <a:rPr lang="en-US" altLang="zh-CN" sz="3200" b="1" dirty="0" smtClean="0">
                <a:solidFill>
                  <a:schemeClr val="bg1"/>
                </a:solidFill>
                <a:latin typeface="+mn-lt"/>
                <a:ea typeface="+mn-ea"/>
                <a:cs typeface="+mn-cs"/>
              </a:rPr>
              <a:t>	</a:t>
            </a:r>
            <a:r>
              <a:rPr lang="en-US" altLang="zh-CN" sz="3200" dirty="0" smtClean="0">
                <a:solidFill>
                  <a:schemeClr val="bg1"/>
                </a:solidFill>
                <a:latin typeface="+mn-lt"/>
                <a:ea typeface="+mn-ea"/>
                <a:cs typeface="+mn-cs"/>
              </a:rPr>
              <a:t>(</a:t>
            </a:r>
            <a:r>
              <a:rPr lang="zh-CN" altLang="en-US" sz="3000" dirty="0" smtClean="0">
                <a:solidFill>
                  <a:schemeClr val="bg1"/>
                </a:solidFill>
                <a:latin typeface="+mn-lt"/>
                <a:ea typeface="+mn-ea"/>
                <a:cs typeface="+mn-cs"/>
              </a:rPr>
              <a:t>生滅隨觀智</a:t>
            </a:r>
            <a:r>
              <a:rPr lang="en-US" altLang="zh-CN" sz="3200" dirty="0" smtClean="0">
                <a:solidFill>
                  <a:schemeClr val="bg1"/>
                </a:solidFill>
                <a:latin typeface="+mn-lt"/>
                <a:ea typeface="+mn-ea"/>
                <a:cs typeface="+mn-cs"/>
              </a:rPr>
              <a:t>)</a:t>
            </a:r>
          </a:p>
          <a:p>
            <a:pPr>
              <a:lnSpc>
                <a:spcPct val="100000"/>
              </a:lnSpc>
            </a:pPr>
            <a:r>
              <a:rPr lang="en-US" altLang="zh-CN" sz="3200" dirty="0">
                <a:solidFill>
                  <a:schemeClr val="bg1"/>
                </a:solidFill>
                <a:latin typeface="+mn-lt"/>
                <a:ea typeface="+mn-ea"/>
                <a:cs typeface="+mn-cs"/>
              </a:rPr>
              <a:t>	</a:t>
            </a:r>
            <a:r>
              <a:rPr lang="en-US" altLang="zh-CN" sz="3200" dirty="0" smtClean="0">
                <a:solidFill>
                  <a:schemeClr val="bg1"/>
                </a:solidFill>
                <a:latin typeface="+mn-lt"/>
                <a:ea typeface="+mn-ea"/>
                <a:cs typeface="+mn-cs"/>
              </a:rPr>
              <a:t>__comprehending arising, passing away, arising and passing 			away</a:t>
            </a:r>
            <a:endParaRPr lang="en-US" altLang="zh-CN" sz="3200" dirty="0">
              <a:solidFill>
                <a:schemeClr val="bg1"/>
              </a:solidFill>
              <a:latin typeface="+mn-lt"/>
              <a:ea typeface="+mn-ea"/>
              <a:cs typeface="+mn-cs"/>
            </a:endParaRPr>
          </a:p>
        </p:txBody>
      </p:sp>
    </p:spTree>
    <p:extLst>
      <p:ext uri="{BB962C8B-B14F-4D97-AF65-F5344CB8AC3E}">
        <p14:creationId xmlns:p14="http://schemas.microsoft.com/office/powerpoint/2010/main" val="393760581"/>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Lst>
  </p:timing>
</p:sld>
</file>

<file path=ppt/slides/slide70.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標題 5"/>
          <p:cNvSpPr txBox="1">
            <a:spLocks/>
          </p:cNvSpPr>
          <p:nvPr/>
        </p:nvSpPr>
        <p:spPr>
          <a:xfrm>
            <a:off x="890771" y="865442"/>
            <a:ext cx="10723380" cy="1428848"/>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50000"/>
              </a:lnSpc>
            </a:pPr>
            <a:r>
              <a:rPr lang="en-US" altLang="zh-CN" sz="3200" b="1" dirty="0" smtClean="0">
                <a:solidFill>
                  <a:schemeClr val="bg1"/>
                </a:solidFill>
                <a:latin typeface="+mn-lt"/>
                <a:ea typeface="+mn-ea"/>
                <a:cs typeface="+mn-cs"/>
              </a:rPr>
              <a:t>The Ten Imperfections of Insight (</a:t>
            </a:r>
            <a:r>
              <a:rPr lang="en-US" altLang="zh-CN" sz="3200" b="1" dirty="0" err="1" smtClean="0">
                <a:solidFill>
                  <a:schemeClr val="bg1"/>
                </a:solidFill>
                <a:latin typeface="+mn-lt"/>
                <a:ea typeface="+mn-ea"/>
                <a:cs typeface="+mn-cs"/>
              </a:rPr>
              <a:t>Dasa</a:t>
            </a:r>
            <a:r>
              <a:rPr lang="en-US" altLang="zh-CN" sz="3200" b="1" dirty="0" smtClean="0">
                <a:solidFill>
                  <a:schemeClr val="bg1"/>
                </a:solidFill>
                <a:latin typeface="+mn-lt"/>
                <a:ea typeface="+mn-ea"/>
                <a:cs typeface="+mn-cs"/>
              </a:rPr>
              <a:t> </a:t>
            </a:r>
            <a:r>
              <a:rPr lang="en-US" altLang="zh-CN" sz="3200" b="1" dirty="0" err="1" smtClean="0">
                <a:solidFill>
                  <a:schemeClr val="bg1"/>
                </a:solidFill>
                <a:latin typeface="+mn-lt"/>
                <a:ea typeface="+mn-ea"/>
                <a:cs typeface="+mn-cs"/>
              </a:rPr>
              <a:t>vipassanupakkilesa</a:t>
            </a:r>
            <a:r>
              <a:rPr lang="en-US" altLang="zh-CN" sz="3200" b="1" dirty="0" smtClean="0">
                <a:solidFill>
                  <a:schemeClr val="bg1"/>
                </a:solidFill>
                <a:latin typeface="+mn-lt"/>
                <a:ea typeface="+mn-ea"/>
                <a:cs typeface="+mn-cs"/>
              </a:rPr>
              <a:t>; </a:t>
            </a:r>
            <a:r>
              <a:rPr lang="zh-CN" altLang="en-US" sz="3000" b="1" dirty="0" smtClean="0">
                <a:solidFill>
                  <a:schemeClr val="bg1"/>
                </a:solidFill>
                <a:latin typeface="+mn-lt"/>
                <a:ea typeface="+mn-ea"/>
                <a:cs typeface="+mn-cs"/>
              </a:rPr>
              <a:t>十種觀的雜染</a:t>
            </a:r>
            <a:r>
              <a:rPr lang="en-US" altLang="zh-CN" sz="3200" b="1" dirty="0" smtClean="0">
                <a:solidFill>
                  <a:schemeClr val="bg1"/>
                </a:solidFill>
                <a:latin typeface="+mn-lt"/>
                <a:ea typeface="+mn-ea"/>
                <a:cs typeface="+mn-cs"/>
              </a:rPr>
              <a:t>)</a:t>
            </a:r>
            <a:endParaRPr lang="en-US" altLang="zh-CN" sz="3200" dirty="0">
              <a:solidFill>
                <a:schemeClr val="bg1"/>
              </a:solidFill>
              <a:latin typeface="+mn-lt"/>
              <a:ea typeface="+mn-ea"/>
              <a:cs typeface="+mn-cs"/>
            </a:endParaRPr>
          </a:p>
        </p:txBody>
      </p:sp>
      <p:pic>
        <p:nvPicPr>
          <p:cNvPr id="7" name="圖片 6"/>
          <p:cNvPicPr>
            <a:picLocks noChangeAspect="1"/>
          </p:cNvPicPr>
          <p:nvPr/>
        </p:nvPicPr>
        <p:blipFill>
          <a:blip r:embed="rId3"/>
          <a:stretch>
            <a:fillRect/>
          </a:stretch>
        </p:blipFill>
        <p:spPr>
          <a:xfrm>
            <a:off x="909622" y="2539201"/>
            <a:ext cx="9733339" cy="3302799"/>
          </a:xfrm>
          <a:prstGeom prst="rect">
            <a:avLst/>
          </a:prstGeom>
        </p:spPr>
      </p:pic>
    </p:spTree>
    <p:extLst>
      <p:ext uri="{BB962C8B-B14F-4D97-AF65-F5344CB8AC3E}">
        <p14:creationId xmlns:p14="http://schemas.microsoft.com/office/powerpoint/2010/main" val="396818364"/>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1.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2" name="標題 5"/>
          <p:cNvSpPr txBox="1">
            <a:spLocks/>
          </p:cNvSpPr>
          <p:nvPr/>
        </p:nvSpPr>
        <p:spPr>
          <a:xfrm>
            <a:off x="-281510" y="133350"/>
            <a:ext cx="12517959" cy="138853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lnSpc>
                <a:spcPct val="100000"/>
              </a:lnSpc>
            </a:pPr>
            <a:r>
              <a:rPr lang="en-US" altLang="zh-CN" b="1" dirty="0">
                <a:solidFill>
                  <a:schemeClr val="bg1"/>
                </a:solidFill>
                <a:latin typeface="+mn-lt"/>
                <a:ea typeface="+mn-ea"/>
                <a:cs typeface="+mn-cs"/>
              </a:rPr>
              <a:t>6</a:t>
            </a:r>
            <a:r>
              <a:rPr lang="en-US" altLang="zh-CN" b="1" dirty="0" smtClean="0">
                <a:solidFill>
                  <a:schemeClr val="bg1"/>
                </a:solidFill>
                <a:latin typeface="+mn-lt"/>
                <a:ea typeface="+mn-ea"/>
                <a:cs typeface="+mn-cs"/>
              </a:rPr>
              <a:t>. </a:t>
            </a:r>
            <a:r>
              <a:rPr lang="en-US" altLang="zh-CN" b="1" u="sng" dirty="0" smtClean="0">
                <a:solidFill>
                  <a:schemeClr val="bg1"/>
                </a:solidFill>
                <a:latin typeface="+mn-lt"/>
                <a:ea typeface="+mn-ea"/>
                <a:cs typeface="+mn-cs"/>
              </a:rPr>
              <a:t>Purification by Knowledge and Vision of the Path</a:t>
            </a:r>
            <a:endParaRPr lang="en-US" altLang="zh-CN" b="1" u="sng" dirty="0">
              <a:solidFill>
                <a:schemeClr val="bg1"/>
              </a:solidFill>
              <a:latin typeface="+mn-lt"/>
              <a:ea typeface="+mn-ea"/>
              <a:cs typeface="+mn-cs"/>
            </a:endParaRPr>
          </a:p>
        </p:txBody>
      </p:sp>
      <p:sp>
        <p:nvSpPr>
          <p:cNvPr id="3" name="標題 5"/>
          <p:cNvSpPr txBox="1">
            <a:spLocks/>
          </p:cNvSpPr>
          <p:nvPr/>
        </p:nvSpPr>
        <p:spPr>
          <a:xfrm>
            <a:off x="5294" y="776202"/>
            <a:ext cx="12015256" cy="5884948"/>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50000"/>
              </a:lnSpc>
            </a:pPr>
            <a:endParaRPr lang="en-US" altLang="zh-CN" sz="3200" b="1" dirty="0">
              <a:solidFill>
                <a:schemeClr val="bg1"/>
              </a:solidFill>
              <a:latin typeface="+mn-lt"/>
              <a:ea typeface="+mn-ea"/>
              <a:cs typeface="+mn-cs"/>
            </a:endParaRPr>
          </a:p>
          <a:p>
            <a:pPr>
              <a:lnSpc>
                <a:spcPct val="100000"/>
              </a:lnSpc>
            </a:pPr>
            <a:r>
              <a:rPr lang="en-US" altLang="zh-CN" sz="3200" b="1" dirty="0">
                <a:solidFill>
                  <a:schemeClr val="bg1"/>
                </a:solidFill>
                <a:latin typeface="+mn-lt"/>
                <a:ea typeface="+mn-ea"/>
                <a:cs typeface="+mn-cs"/>
              </a:rPr>
              <a:t>    </a:t>
            </a:r>
            <a:r>
              <a:rPr lang="en-US" altLang="zh-CN" sz="3200" b="1" dirty="0" smtClean="0">
                <a:solidFill>
                  <a:schemeClr val="bg1"/>
                </a:solidFill>
                <a:latin typeface="+mn-lt"/>
                <a:ea typeface="+mn-ea"/>
                <a:cs typeface="+mn-cs"/>
              </a:rPr>
              <a:t>(4) Knowledge </a:t>
            </a:r>
            <a:r>
              <a:rPr lang="en-US" altLang="zh-CN" sz="3200" b="1" dirty="0">
                <a:solidFill>
                  <a:schemeClr val="bg1"/>
                </a:solidFill>
                <a:latin typeface="+mn-lt"/>
                <a:ea typeface="+mn-ea"/>
                <a:cs typeface="+mn-cs"/>
              </a:rPr>
              <a:t>of Contemplation of Arising and Passing Away (mature </a:t>
            </a:r>
            <a:r>
              <a:rPr lang="en-US" altLang="zh-CN" sz="3200" b="1" dirty="0" smtClean="0">
                <a:solidFill>
                  <a:schemeClr val="bg1"/>
                </a:solidFill>
                <a:latin typeface="+mn-lt"/>
                <a:ea typeface="+mn-ea"/>
                <a:cs typeface="+mn-cs"/>
              </a:rPr>
              <a:t>stage; </a:t>
            </a:r>
            <a:r>
              <a:rPr lang="zh-CN" altLang="en-US" sz="2600" b="1" dirty="0">
                <a:solidFill>
                  <a:schemeClr val="bg1"/>
                </a:solidFill>
              </a:rPr>
              <a:t>生滅隨觀智</a:t>
            </a:r>
            <a:r>
              <a:rPr lang="en-US" altLang="zh-CN" sz="2600" b="1" dirty="0">
                <a:solidFill>
                  <a:schemeClr val="bg1"/>
                </a:solidFill>
              </a:rPr>
              <a:t>)</a:t>
            </a:r>
          </a:p>
          <a:p>
            <a:pPr>
              <a:lnSpc>
                <a:spcPct val="100000"/>
              </a:lnSpc>
            </a:pPr>
            <a:r>
              <a:rPr lang="en-US" altLang="zh-CN" sz="3200" b="1" dirty="0">
                <a:solidFill>
                  <a:schemeClr val="bg1"/>
                </a:solidFill>
                <a:latin typeface="+mn-lt"/>
                <a:ea typeface="+mn-ea"/>
                <a:cs typeface="+mn-cs"/>
              </a:rPr>
              <a:t>    </a:t>
            </a:r>
            <a:r>
              <a:rPr lang="en-US" altLang="zh-CN" sz="3200" b="1" dirty="0" smtClean="0">
                <a:solidFill>
                  <a:schemeClr val="bg1"/>
                </a:solidFill>
                <a:latin typeface="+mn-lt"/>
                <a:ea typeface="+mn-ea"/>
                <a:cs typeface="+mn-cs"/>
              </a:rPr>
              <a:t>(5) Knowledge </a:t>
            </a:r>
            <a:r>
              <a:rPr lang="en-US" altLang="zh-CN" sz="3200" b="1" dirty="0">
                <a:solidFill>
                  <a:schemeClr val="bg1"/>
                </a:solidFill>
                <a:latin typeface="+mn-lt"/>
                <a:ea typeface="+mn-ea"/>
                <a:cs typeface="+mn-cs"/>
              </a:rPr>
              <a:t>of Contemplation of </a:t>
            </a:r>
            <a:r>
              <a:rPr lang="en-US" altLang="zh-CN" sz="3200" b="1" dirty="0" smtClean="0">
                <a:solidFill>
                  <a:schemeClr val="bg1"/>
                </a:solidFill>
                <a:latin typeface="+mn-lt"/>
                <a:ea typeface="+mn-ea"/>
                <a:cs typeface="+mn-cs"/>
              </a:rPr>
              <a:t>Dissolution </a:t>
            </a:r>
            <a:r>
              <a:rPr lang="en-US" altLang="zh-CN" sz="2600" b="1" dirty="0" smtClean="0">
                <a:solidFill>
                  <a:schemeClr val="bg1"/>
                </a:solidFill>
              </a:rPr>
              <a:t>(</a:t>
            </a:r>
            <a:r>
              <a:rPr lang="zh-CN" altLang="en-US" sz="2600" b="1" dirty="0">
                <a:solidFill>
                  <a:schemeClr val="bg1"/>
                </a:solidFill>
              </a:rPr>
              <a:t>壞滅隨觀智</a:t>
            </a:r>
            <a:r>
              <a:rPr lang="en-US" altLang="zh-CN" sz="2600" b="1" dirty="0">
                <a:solidFill>
                  <a:schemeClr val="bg1"/>
                </a:solidFill>
              </a:rPr>
              <a:t>)</a:t>
            </a:r>
          </a:p>
          <a:p>
            <a:pPr>
              <a:lnSpc>
                <a:spcPct val="100000"/>
              </a:lnSpc>
            </a:pPr>
            <a:r>
              <a:rPr lang="en-US" altLang="zh-CN" sz="3200" b="1" dirty="0">
                <a:solidFill>
                  <a:schemeClr val="bg1"/>
                </a:solidFill>
                <a:latin typeface="+mn-lt"/>
                <a:ea typeface="+mn-ea"/>
                <a:cs typeface="+mn-cs"/>
              </a:rPr>
              <a:t>    </a:t>
            </a:r>
            <a:r>
              <a:rPr lang="en-US" altLang="zh-CN" sz="3200" b="1" dirty="0" smtClean="0">
                <a:solidFill>
                  <a:schemeClr val="bg1"/>
                </a:solidFill>
                <a:latin typeface="+mn-lt"/>
                <a:ea typeface="+mn-ea"/>
                <a:cs typeface="+mn-cs"/>
              </a:rPr>
              <a:t>(6) Knowledge </a:t>
            </a:r>
            <a:r>
              <a:rPr lang="en-US" altLang="zh-CN" sz="3200" b="1" dirty="0">
                <a:solidFill>
                  <a:schemeClr val="bg1"/>
                </a:solidFill>
                <a:latin typeface="+mn-lt"/>
                <a:ea typeface="+mn-ea"/>
                <a:cs typeface="+mn-cs"/>
              </a:rPr>
              <a:t>of Contemplation of Appearance as </a:t>
            </a:r>
            <a:r>
              <a:rPr lang="en-US" altLang="zh-CN" sz="3200" b="1" dirty="0" smtClean="0">
                <a:solidFill>
                  <a:schemeClr val="bg1"/>
                </a:solidFill>
                <a:latin typeface="+mn-lt"/>
                <a:ea typeface="+mn-ea"/>
                <a:cs typeface="+mn-cs"/>
              </a:rPr>
              <a:t>Terror</a:t>
            </a:r>
            <a:r>
              <a:rPr lang="en-US" altLang="zh-CN" sz="3200" b="1" dirty="0">
                <a:solidFill>
                  <a:schemeClr val="bg1"/>
                </a:solidFill>
              </a:rPr>
              <a:t> </a:t>
            </a:r>
            <a:r>
              <a:rPr lang="en-US" altLang="zh-CN" sz="2600" b="1" dirty="0">
                <a:solidFill>
                  <a:schemeClr val="bg1"/>
                </a:solidFill>
              </a:rPr>
              <a:t>(</a:t>
            </a:r>
            <a:r>
              <a:rPr lang="zh-CN" altLang="en-US" sz="2600" b="1" dirty="0">
                <a:solidFill>
                  <a:schemeClr val="bg1"/>
                </a:solidFill>
              </a:rPr>
              <a:t>怖畏現起智</a:t>
            </a:r>
            <a:r>
              <a:rPr lang="en-US" altLang="zh-CN" sz="2600" b="1" dirty="0">
                <a:solidFill>
                  <a:schemeClr val="bg1"/>
                </a:solidFill>
              </a:rPr>
              <a:t>)</a:t>
            </a:r>
          </a:p>
          <a:p>
            <a:pPr>
              <a:lnSpc>
                <a:spcPct val="100000"/>
              </a:lnSpc>
            </a:pPr>
            <a:r>
              <a:rPr lang="en-US" altLang="zh-CN" sz="3200" b="1" dirty="0">
                <a:solidFill>
                  <a:schemeClr val="bg1"/>
                </a:solidFill>
                <a:latin typeface="+mn-lt"/>
                <a:ea typeface="+mn-ea"/>
                <a:cs typeface="+mn-cs"/>
              </a:rPr>
              <a:t>    </a:t>
            </a:r>
            <a:r>
              <a:rPr lang="en-US" altLang="zh-CN" sz="3200" b="1" dirty="0" smtClean="0">
                <a:solidFill>
                  <a:schemeClr val="bg1"/>
                </a:solidFill>
                <a:latin typeface="+mn-lt"/>
                <a:ea typeface="+mn-ea"/>
                <a:cs typeface="+mn-cs"/>
              </a:rPr>
              <a:t>(7) Knowledge </a:t>
            </a:r>
            <a:r>
              <a:rPr lang="en-US" altLang="zh-CN" sz="3200" b="1" dirty="0">
                <a:solidFill>
                  <a:schemeClr val="bg1"/>
                </a:solidFill>
                <a:latin typeface="+mn-lt"/>
                <a:ea typeface="+mn-ea"/>
                <a:cs typeface="+mn-cs"/>
              </a:rPr>
              <a:t>of Contemplation of </a:t>
            </a:r>
            <a:r>
              <a:rPr lang="en-US" altLang="zh-CN" sz="3200" b="1" dirty="0" smtClean="0">
                <a:solidFill>
                  <a:schemeClr val="bg1"/>
                </a:solidFill>
                <a:latin typeface="+mn-lt"/>
                <a:ea typeface="+mn-ea"/>
                <a:cs typeface="+mn-cs"/>
              </a:rPr>
              <a:t>Danger</a:t>
            </a:r>
            <a:r>
              <a:rPr lang="en-US" altLang="zh-CN" sz="3200" b="1" dirty="0">
                <a:solidFill>
                  <a:schemeClr val="bg1"/>
                </a:solidFill>
              </a:rPr>
              <a:t> </a:t>
            </a:r>
            <a:r>
              <a:rPr lang="en-US" altLang="zh-CN" sz="2600" b="1" dirty="0">
                <a:solidFill>
                  <a:schemeClr val="bg1"/>
                </a:solidFill>
              </a:rPr>
              <a:t>(</a:t>
            </a:r>
            <a:r>
              <a:rPr lang="zh-CN" altLang="en-US" sz="2600" b="1" dirty="0">
                <a:solidFill>
                  <a:schemeClr val="bg1"/>
                </a:solidFill>
              </a:rPr>
              <a:t>過患隨觀智</a:t>
            </a:r>
            <a:r>
              <a:rPr lang="en-US" altLang="zh-CN" sz="2600" b="1" dirty="0">
                <a:solidFill>
                  <a:schemeClr val="bg1"/>
                </a:solidFill>
              </a:rPr>
              <a:t>)</a:t>
            </a:r>
          </a:p>
          <a:p>
            <a:pPr>
              <a:lnSpc>
                <a:spcPct val="100000"/>
              </a:lnSpc>
            </a:pPr>
            <a:r>
              <a:rPr lang="en-US" altLang="zh-CN" sz="3200" b="1" dirty="0">
                <a:solidFill>
                  <a:schemeClr val="bg1"/>
                </a:solidFill>
                <a:latin typeface="+mn-lt"/>
                <a:ea typeface="+mn-ea"/>
                <a:cs typeface="+mn-cs"/>
              </a:rPr>
              <a:t>    </a:t>
            </a:r>
            <a:r>
              <a:rPr lang="en-US" altLang="zh-CN" sz="3200" b="1" dirty="0" smtClean="0">
                <a:solidFill>
                  <a:schemeClr val="bg1"/>
                </a:solidFill>
                <a:latin typeface="+mn-lt"/>
                <a:ea typeface="+mn-ea"/>
                <a:cs typeface="+mn-cs"/>
              </a:rPr>
              <a:t>(8) Knowledge </a:t>
            </a:r>
            <a:r>
              <a:rPr lang="en-US" altLang="zh-CN" sz="3200" b="1" dirty="0">
                <a:solidFill>
                  <a:schemeClr val="bg1"/>
                </a:solidFill>
                <a:latin typeface="+mn-lt"/>
                <a:ea typeface="+mn-ea"/>
                <a:cs typeface="+mn-cs"/>
              </a:rPr>
              <a:t>of Contemplation of </a:t>
            </a:r>
            <a:r>
              <a:rPr lang="en-US" altLang="zh-CN" sz="3200" b="1" dirty="0" smtClean="0">
                <a:solidFill>
                  <a:schemeClr val="bg1"/>
                </a:solidFill>
                <a:latin typeface="+mn-lt"/>
                <a:ea typeface="+mn-ea"/>
                <a:cs typeface="+mn-cs"/>
              </a:rPr>
              <a:t>Disenchantment</a:t>
            </a:r>
            <a:r>
              <a:rPr lang="en-US" altLang="zh-CN" sz="3200" b="1" dirty="0">
                <a:solidFill>
                  <a:schemeClr val="bg1"/>
                </a:solidFill>
              </a:rPr>
              <a:t> </a:t>
            </a:r>
            <a:r>
              <a:rPr lang="en-US" altLang="zh-CN" sz="2600" b="1" dirty="0">
                <a:solidFill>
                  <a:schemeClr val="bg1"/>
                </a:solidFill>
              </a:rPr>
              <a:t>(</a:t>
            </a:r>
            <a:r>
              <a:rPr lang="zh-CN" altLang="en-US" sz="2600" b="1" dirty="0">
                <a:solidFill>
                  <a:schemeClr val="bg1"/>
                </a:solidFill>
              </a:rPr>
              <a:t>厭離隨觀智</a:t>
            </a:r>
            <a:r>
              <a:rPr lang="en-US" altLang="zh-CN" sz="2600" b="1" dirty="0">
                <a:solidFill>
                  <a:schemeClr val="bg1"/>
                </a:solidFill>
              </a:rPr>
              <a:t>)</a:t>
            </a:r>
          </a:p>
          <a:p>
            <a:pPr>
              <a:lnSpc>
                <a:spcPct val="100000"/>
              </a:lnSpc>
            </a:pPr>
            <a:r>
              <a:rPr lang="en-US" altLang="zh-CN" sz="3200" b="1" dirty="0">
                <a:solidFill>
                  <a:schemeClr val="bg1"/>
                </a:solidFill>
                <a:latin typeface="+mn-lt"/>
                <a:ea typeface="+mn-ea"/>
                <a:cs typeface="+mn-cs"/>
              </a:rPr>
              <a:t>    </a:t>
            </a:r>
            <a:r>
              <a:rPr lang="en-US" altLang="zh-CN" sz="3200" b="1" dirty="0" smtClean="0">
                <a:solidFill>
                  <a:schemeClr val="bg1"/>
                </a:solidFill>
                <a:latin typeface="+mn-lt"/>
                <a:ea typeface="+mn-ea"/>
                <a:cs typeface="+mn-cs"/>
              </a:rPr>
              <a:t>(9) Knowledge </a:t>
            </a:r>
            <a:r>
              <a:rPr lang="en-US" altLang="zh-CN" sz="3200" b="1" dirty="0">
                <a:solidFill>
                  <a:schemeClr val="bg1"/>
                </a:solidFill>
                <a:latin typeface="+mn-lt"/>
                <a:ea typeface="+mn-ea"/>
                <a:cs typeface="+mn-cs"/>
              </a:rPr>
              <a:t>of Desire for </a:t>
            </a:r>
            <a:r>
              <a:rPr lang="en-US" altLang="zh-CN" sz="3200" b="1" dirty="0" smtClean="0">
                <a:solidFill>
                  <a:schemeClr val="bg1"/>
                </a:solidFill>
                <a:latin typeface="+mn-lt"/>
                <a:ea typeface="+mn-ea"/>
                <a:cs typeface="+mn-cs"/>
              </a:rPr>
              <a:t>Deliverance</a:t>
            </a:r>
            <a:r>
              <a:rPr lang="en-US" altLang="zh-CN" sz="3200" b="1" dirty="0">
                <a:solidFill>
                  <a:schemeClr val="bg1"/>
                </a:solidFill>
              </a:rPr>
              <a:t> </a:t>
            </a:r>
            <a:r>
              <a:rPr lang="en-US" altLang="zh-CN" sz="2600" b="1" dirty="0">
                <a:solidFill>
                  <a:schemeClr val="bg1"/>
                </a:solidFill>
              </a:rPr>
              <a:t>(</a:t>
            </a:r>
            <a:r>
              <a:rPr lang="zh-CN" altLang="en-US" sz="2600" b="1" dirty="0">
                <a:solidFill>
                  <a:schemeClr val="bg1"/>
                </a:solidFill>
              </a:rPr>
              <a:t>欲解脫智</a:t>
            </a:r>
            <a:r>
              <a:rPr lang="en-US" altLang="zh-CN" sz="2600" b="1" dirty="0">
                <a:solidFill>
                  <a:schemeClr val="bg1"/>
                </a:solidFill>
              </a:rPr>
              <a:t>)</a:t>
            </a:r>
          </a:p>
          <a:p>
            <a:pPr>
              <a:lnSpc>
                <a:spcPct val="100000"/>
              </a:lnSpc>
            </a:pPr>
            <a:r>
              <a:rPr lang="en-US" altLang="zh-CN" sz="3200" b="1" dirty="0">
                <a:solidFill>
                  <a:schemeClr val="bg1"/>
                </a:solidFill>
                <a:latin typeface="+mn-lt"/>
                <a:ea typeface="+mn-ea"/>
                <a:cs typeface="+mn-cs"/>
              </a:rPr>
              <a:t>    </a:t>
            </a:r>
            <a:r>
              <a:rPr lang="en-US" altLang="zh-CN" sz="3200" b="1" dirty="0" smtClean="0">
                <a:solidFill>
                  <a:schemeClr val="bg1"/>
                </a:solidFill>
                <a:latin typeface="+mn-lt"/>
                <a:ea typeface="+mn-ea"/>
                <a:cs typeface="+mn-cs"/>
              </a:rPr>
              <a:t>(10) Knowledge </a:t>
            </a:r>
            <a:r>
              <a:rPr lang="en-US" altLang="zh-CN" sz="3200" b="1" dirty="0">
                <a:solidFill>
                  <a:schemeClr val="bg1"/>
                </a:solidFill>
                <a:latin typeface="+mn-lt"/>
                <a:ea typeface="+mn-ea"/>
                <a:cs typeface="+mn-cs"/>
              </a:rPr>
              <a:t>of Contemplation of </a:t>
            </a:r>
            <a:r>
              <a:rPr lang="en-US" altLang="zh-CN" sz="3200" b="1" dirty="0" smtClean="0">
                <a:solidFill>
                  <a:schemeClr val="bg1"/>
                </a:solidFill>
                <a:latin typeface="+mn-lt"/>
                <a:ea typeface="+mn-ea"/>
                <a:cs typeface="+mn-cs"/>
              </a:rPr>
              <a:t>Reflection</a:t>
            </a:r>
            <a:r>
              <a:rPr lang="en-US" altLang="zh-CN" sz="3200" b="1" dirty="0">
                <a:solidFill>
                  <a:schemeClr val="bg1"/>
                </a:solidFill>
              </a:rPr>
              <a:t> </a:t>
            </a:r>
            <a:r>
              <a:rPr lang="en-US" altLang="zh-CN" sz="2600" b="1" dirty="0">
                <a:solidFill>
                  <a:schemeClr val="bg1"/>
                </a:solidFill>
              </a:rPr>
              <a:t>(</a:t>
            </a:r>
            <a:r>
              <a:rPr lang="zh-CN" altLang="en-US" sz="2600" b="1" dirty="0">
                <a:solidFill>
                  <a:schemeClr val="bg1"/>
                </a:solidFill>
              </a:rPr>
              <a:t>審察隨觀智</a:t>
            </a:r>
            <a:r>
              <a:rPr lang="en-US" altLang="zh-CN" sz="2600" b="1" dirty="0">
                <a:solidFill>
                  <a:schemeClr val="bg1"/>
                </a:solidFill>
              </a:rPr>
              <a:t>)</a:t>
            </a:r>
          </a:p>
          <a:p>
            <a:pPr>
              <a:lnSpc>
                <a:spcPct val="100000"/>
              </a:lnSpc>
            </a:pPr>
            <a:r>
              <a:rPr lang="en-US" altLang="zh-CN" sz="3200" b="1" dirty="0">
                <a:solidFill>
                  <a:schemeClr val="bg1"/>
                </a:solidFill>
                <a:latin typeface="+mn-lt"/>
                <a:ea typeface="+mn-ea"/>
                <a:cs typeface="+mn-cs"/>
              </a:rPr>
              <a:t>    </a:t>
            </a:r>
            <a:r>
              <a:rPr lang="en-US" altLang="zh-CN" sz="3200" b="1" dirty="0" smtClean="0">
                <a:solidFill>
                  <a:schemeClr val="bg1"/>
                </a:solidFill>
                <a:latin typeface="+mn-lt"/>
                <a:ea typeface="+mn-ea"/>
                <a:cs typeface="+mn-cs"/>
              </a:rPr>
              <a:t>(11) Knowledge </a:t>
            </a:r>
            <a:r>
              <a:rPr lang="en-US" altLang="zh-CN" sz="3200" b="1" dirty="0">
                <a:solidFill>
                  <a:schemeClr val="bg1"/>
                </a:solidFill>
                <a:latin typeface="+mn-lt"/>
                <a:ea typeface="+mn-ea"/>
                <a:cs typeface="+mn-cs"/>
              </a:rPr>
              <a:t>of Equanimity about </a:t>
            </a:r>
            <a:r>
              <a:rPr lang="en-US" altLang="zh-CN" sz="3200" b="1" dirty="0" smtClean="0">
                <a:solidFill>
                  <a:schemeClr val="bg1"/>
                </a:solidFill>
                <a:latin typeface="+mn-lt"/>
                <a:ea typeface="+mn-ea"/>
                <a:cs typeface="+mn-cs"/>
              </a:rPr>
              <a:t>Formations</a:t>
            </a:r>
            <a:r>
              <a:rPr lang="en-US" altLang="zh-CN" sz="3200" b="1" dirty="0">
                <a:solidFill>
                  <a:schemeClr val="bg1"/>
                </a:solidFill>
              </a:rPr>
              <a:t> </a:t>
            </a:r>
            <a:r>
              <a:rPr lang="en-US" altLang="zh-CN" sz="2600" b="1" dirty="0">
                <a:solidFill>
                  <a:schemeClr val="bg1"/>
                </a:solidFill>
              </a:rPr>
              <a:t>(</a:t>
            </a:r>
            <a:r>
              <a:rPr lang="zh-CN" altLang="en-US" sz="2600" b="1" dirty="0">
                <a:solidFill>
                  <a:schemeClr val="bg1"/>
                </a:solidFill>
              </a:rPr>
              <a:t>行捨智</a:t>
            </a:r>
            <a:r>
              <a:rPr lang="en-US" altLang="zh-CN" sz="2600" b="1" dirty="0">
                <a:solidFill>
                  <a:schemeClr val="bg1"/>
                </a:solidFill>
              </a:rPr>
              <a:t>)</a:t>
            </a:r>
          </a:p>
          <a:p>
            <a:pPr>
              <a:lnSpc>
                <a:spcPct val="100000"/>
              </a:lnSpc>
            </a:pPr>
            <a:r>
              <a:rPr lang="en-US" altLang="zh-CN" sz="3200" b="1" dirty="0">
                <a:solidFill>
                  <a:schemeClr val="bg1"/>
                </a:solidFill>
                <a:latin typeface="+mn-lt"/>
                <a:ea typeface="+mn-ea"/>
                <a:cs typeface="+mn-cs"/>
              </a:rPr>
              <a:t>    </a:t>
            </a:r>
            <a:r>
              <a:rPr lang="en-US" altLang="zh-CN" sz="3200" b="1" dirty="0" smtClean="0">
                <a:solidFill>
                  <a:schemeClr val="bg1"/>
                </a:solidFill>
                <a:latin typeface="+mn-lt"/>
                <a:ea typeface="+mn-ea"/>
                <a:cs typeface="+mn-cs"/>
              </a:rPr>
              <a:t>(12) Knowledge </a:t>
            </a:r>
            <a:r>
              <a:rPr lang="en-US" altLang="zh-CN" sz="3200" b="1" dirty="0">
                <a:solidFill>
                  <a:schemeClr val="bg1"/>
                </a:solidFill>
                <a:latin typeface="+mn-lt"/>
                <a:ea typeface="+mn-ea"/>
                <a:cs typeface="+mn-cs"/>
              </a:rPr>
              <a:t>in Conformity with Truth </a:t>
            </a:r>
            <a:r>
              <a:rPr lang="en-US" altLang="zh-CN" sz="2600" b="1" dirty="0" smtClean="0">
                <a:solidFill>
                  <a:schemeClr val="bg1"/>
                </a:solidFill>
              </a:rPr>
              <a:t>(</a:t>
            </a:r>
            <a:r>
              <a:rPr lang="zh-CN" altLang="en-US" sz="2600" b="1" dirty="0" smtClean="0">
                <a:solidFill>
                  <a:schemeClr val="bg1"/>
                </a:solidFill>
              </a:rPr>
              <a:t>隨順智</a:t>
            </a:r>
            <a:r>
              <a:rPr lang="en-US" altLang="zh-CN" sz="2600" b="1" dirty="0" smtClean="0">
                <a:solidFill>
                  <a:schemeClr val="bg1"/>
                </a:solidFill>
              </a:rPr>
              <a:t>)</a:t>
            </a:r>
            <a:endParaRPr lang="en-US" altLang="zh-CN" sz="2600" dirty="0">
              <a:solidFill>
                <a:schemeClr val="bg1"/>
              </a:solidFill>
              <a:latin typeface="+mn-lt"/>
              <a:ea typeface="+mn-ea"/>
              <a:cs typeface="+mn-cs"/>
            </a:endParaRPr>
          </a:p>
        </p:txBody>
      </p:sp>
    </p:spTree>
    <p:extLst>
      <p:ext uri="{BB962C8B-B14F-4D97-AF65-F5344CB8AC3E}">
        <p14:creationId xmlns:p14="http://schemas.microsoft.com/office/powerpoint/2010/main" val="2550637820"/>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2" name="標題 5"/>
          <p:cNvSpPr txBox="1">
            <a:spLocks/>
          </p:cNvSpPr>
          <p:nvPr/>
        </p:nvSpPr>
        <p:spPr>
          <a:xfrm>
            <a:off x="-281510" y="133350"/>
            <a:ext cx="12517959" cy="138853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lnSpc>
                <a:spcPct val="100000"/>
              </a:lnSpc>
            </a:pPr>
            <a:r>
              <a:rPr lang="en-US" altLang="zh-CN" b="1" dirty="0" smtClean="0">
                <a:solidFill>
                  <a:schemeClr val="bg1"/>
                </a:solidFill>
                <a:latin typeface="+mn-lt"/>
                <a:ea typeface="+mn-ea"/>
                <a:cs typeface="+mn-cs"/>
              </a:rPr>
              <a:t>7. </a:t>
            </a:r>
            <a:r>
              <a:rPr lang="en-US" altLang="zh-CN" b="1" u="sng" dirty="0" smtClean="0">
                <a:solidFill>
                  <a:schemeClr val="bg1"/>
                </a:solidFill>
                <a:latin typeface="+mn-lt"/>
                <a:ea typeface="+mn-ea"/>
                <a:cs typeface="+mn-cs"/>
              </a:rPr>
              <a:t>Purification by Knowledge and Vision</a:t>
            </a:r>
            <a:endParaRPr lang="en-US" altLang="zh-CN" b="1" u="sng" dirty="0">
              <a:solidFill>
                <a:schemeClr val="bg1"/>
              </a:solidFill>
              <a:latin typeface="+mn-lt"/>
              <a:ea typeface="+mn-ea"/>
              <a:cs typeface="+mn-cs"/>
            </a:endParaRPr>
          </a:p>
        </p:txBody>
      </p:sp>
      <p:sp>
        <p:nvSpPr>
          <p:cNvPr id="3" name="標題 5"/>
          <p:cNvSpPr txBox="1">
            <a:spLocks/>
          </p:cNvSpPr>
          <p:nvPr/>
        </p:nvSpPr>
        <p:spPr>
          <a:xfrm>
            <a:off x="1338794" y="0"/>
            <a:ext cx="12015256" cy="5884948"/>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50000"/>
              </a:lnSpc>
            </a:pPr>
            <a:endParaRPr lang="en-US" altLang="zh-CN" sz="3200" b="1" dirty="0">
              <a:solidFill>
                <a:schemeClr val="bg1"/>
              </a:solidFill>
              <a:latin typeface="+mn-lt"/>
              <a:ea typeface="+mn-ea"/>
              <a:cs typeface="+mn-cs"/>
            </a:endParaRPr>
          </a:p>
          <a:p>
            <a:pPr>
              <a:lnSpc>
                <a:spcPct val="100000"/>
              </a:lnSpc>
            </a:pPr>
            <a:r>
              <a:rPr lang="en-US" altLang="zh-CN" sz="3200" b="1" dirty="0">
                <a:solidFill>
                  <a:schemeClr val="bg1"/>
                </a:solidFill>
                <a:latin typeface="+mn-lt"/>
                <a:ea typeface="+mn-ea"/>
                <a:cs typeface="+mn-cs"/>
              </a:rPr>
              <a:t>    </a:t>
            </a:r>
            <a:r>
              <a:rPr lang="en-US" altLang="zh-CN" sz="3200" b="1" dirty="0" smtClean="0">
                <a:solidFill>
                  <a:schemeClr val="bg1"/>
                </a:solidFill>
                <a:latin typeface="+mn-lt"/>
                <a:ea typeface="+mn-ea"/>
                <a:cs typeface="+mn-cs"/>
              </a:rPr>
              <a:t>(13) Knowledge </a:t>
            </a:r>
            <a:r>
              <a:rPr lang="en-US" altLang="zh-CN" sz="3200" b="1" dirty="0">
                <a:solidFill>
                  <a:schemeClr val="bg1"/>
                </a:solidFill>
                <a:latin typeface="+mn-lt"/>
                <a:ea typeface="+mn-ea"/>
                <a:cs typeface="+mn-cs"/>
              </a:rPr>
              <a:t>of </a:t>
            </a:r>
            <a:r>
              <a:rPr lang="en-US" altLang="zh-CN" sz="3200" b="1" dirty="0" smtClean="0">
                <a:solidFill>
                  <a:schemeClr val="bg1"/>
                </a:solidFill>
                <a:latin typeface="+mn-lt"/>
                <a:ea typeface="+mn-ea"/>
                <a:cs typeface="+mn-cs"/>
              </a:rPr>
              <a:t>Change-of-Linage </a:t>
            </a:r>
            <a:r>
              <a:rPr lang="en-US" altLang="zh-CN" sz="2600" b="1" dirty="0" smtClean="0">
                <a:solidFill>
                  <a:schemeClr val="bg1"/>
                </a:solidFill>
                <a:latin typeface="+mn-lt"/>
                <a:ea typeface="+mn-ea"/>
                <a:cs typeface="+mn-cs"/>
              </a:rPr>
              <a:t>(</a:t>
            </a:r>
            <a:r>
              <a:rPr lang="zh-CN" altLang="en-US" sz="2600" b="1" dirty="0" smtClean="0">
                <a:solidFill>
                  <a:schemeClr val="bg1"/>
                </a:solidFill>
                <a:latin typeface="+mn-lt"/>
                <a:ea typeface="+mn-ea"/>
                <a:cs typeface="+mn-cs"/>
              </a:rPr>
              <a:t>種姓</a:t>
            </a:r>
            <a:r>
              <a:rPr lang="zh-CN" altLang="en-US" sz="2600" b="1" dirty="0" smtClean="0">
                <a:solidFill>
                  <a:schemeClr val="bg1"/>
                </a:solidFill>
              </a:rPr>
              <a:t>智</a:t>
            </a:r>
            <a:r>
              <a:rPr lang="en-US" altLang="zh-CN" sz="2600" b="1" dirty="0">
                <a:solidFill>
                  <a:schemeClr val="bg1"/>
                </a:solidFill>
              </a:rPr>
              <a:t>)</a:t>
            </a:r>
          </a:p>
          <a:p>
            <a:pPr>
              <a:lnSpc>
                <a:spcPct val="100000"/>
              </a:lnSpc>
            </a:pPr>
            <a:r>
              <a:rPr lang="en-US" altLang="zh-CN" sz="3200" b="1" dirty="0">
                <a:solidFill>
                  <a:schemeClr val="bg1"/>
                </a:solidFill>
                <a:latin typeface="+mn-lt"/>
                <a:ea typeface="+mn-ea"/>
                <a:cs typeface="+mn-cs"/>
              </a:rPr>
              <a:t>    </a:t>
            </a:r>
            <a:r>
              <a:rPr lang="en-US" altLang="zh-CN" sz="3200" b="1" dirty="0" smtClean="0">
                <a:solidFill>
                  <a:schemeClr val="bg1"/>
                </a:solidFill>
                <a:latin typeface="+mn-lt"/>
                <a:ea typeface="+mn-ea"/>
                <a:cs typeface="+mn-cs"/>
              </a:rPr>
              <a:t>(14) Knowledge </a:t>
            </a:r>
            <a:r>
              <a:rPr lang="en-US" altLang="zh-CN" sz="3200" b="1" dirty="0">
                <a:solidFill>
                  <a:schemeClr val="bg1"/>
                </a:solidFill>
                <a:latin typeface="+mn-lt"/>
                <a:ea typeface="+mn-ea"/>
                <a:cs typeface="+mn-cs"/>
              </a:rPr>
              <a:t>of </a:t>
            </a:r>
            <a:r>
              <a:rPr lang="en-US" altLang="zh-CN" sz="3200" b="1" dirty="0" smtClean="0">
                <a:solidFill>
                  <a:schemeClr val="bg1"/>
                </a:solidFill>
                <a:latin typeface="+mn-lt"/>
                <a:ea typeface="+mn-ea"/>
                <a:cs typeface="+mn-cs"/>
              </a:rPr>
              <a:t>Path </a:t>
            </a:r>
            <a:r>
              <a:rPr lang="en-US" altLang="zh-CN" sz="2600" b="1" dirty="0" smtClean="0">
                <a:solidFill>
                  <a:schemeClr val="bg1"/>
                </a:solidFill>
              </a:rPr>
              <a:t>(</a:t>
            </a:r>
            <a:r>
              <a:rPr lang="zh-CN" altLang="en-US" sz="2600" b="1" dirty="0" smtClean="0">
                <a:solidFill>
                  <a:schemeClr val="bg1"/>
                </a:solidFill>
              </a:rPr>
              <a:t>道智</a:t>
            </a:r>
            <a:r>
              <a:rPr lang="en-US" altLang="zh-CN" sz="2600" b="1" dirty="0">
                <a:solidFill>
                  <a:schemeClr val="bg1"/>
                </a:solidFill>
              </a:rPr>
              <a:t>)</a:t>
            </a:r>
          </a:p>
          <a:p>
            <a:pPr>
              <a:lnSpc>
                <a:spcPct val="100000"/>
              </a:lnSpc>
            </a:pPr>
            <a:r>
              <a:rPr lang="en-US" altLang="zh-CN" sz="3200" b="1" dirty="0">
                <a:solidFill>
                  <a:schemeClr val="bg1"/>
                </a:solidFill>
                <a:latin typeface="+mn-lt"/>
                <a:ea typeface="+mn-ea"/>
                <a:cs typeface="+mn-cs"/>
              </a:rPr>
              <a:t>    </a:t>
            </a:r>
            <a:r>
              <a:rPr lang="en-US" altLang="zh-CN" sz="3200" b="1" dirty="0" smtClean="0">
                <a:solidFill>
                  <a:schemeClr val="bg1"/>
                </a:solidFill>
                <a:latin typeface="+mn-lt"/>
                <a:ea typeface="+mn-ea"/>
                <a:cs typeface="+mn-cs"/>
              </a:rPr>
              <a:t>(15) Knowledge </a:t>
            </a:r>
            <a:r>
              <a:rPr lang="en-US" altLang="zh-CN" sz="3200" b="1" dirty="0">
                <a:solidFill>
                  <a:schemeClr val="bg1"/>
                </a:solidFill>
                <a:latin typeface="+mn-lt"/>
                <a:ea typeface="+mn-ea"/>
                <a:cs typeface="+mn-cs"/>
              </a:rPr>
              <a:t>of </a:t>
            </a:r>
            <a:r>
              <a:rPr lang="en-US" altLang="zh-CN" sz="3200" b="1" dirty="0" smtClean="0">
                <a:solidFill>
                  <a:schemeClr val="bg1"/>
                </a:solidFill>
                <a:latin typeface="+mn-lt"/>
                <a:ea typeface="+mn-ea"/>
                <a:cs typeface="+mn-cs"/>
              </a:rPr>
              <a:t>Fruit </a:t>
            </a:r>
            <a:r>
              <a:rPr lang="en-US" altLang="zh-CN" sz="2600" b="1" dirty="0" smtClean="0">
                <a:solidFill>
                  <a:schemeClr val="bg1"/>
                </a:solidFill>
              </a:rPr>
              <a:t>(</a:t>
            </a:r>
            <a:r>
              <a:rPr lang="zh-CN" altLang="en-US" sz="2600" b="1" dirty="0" smtClean="0">
                <a:solidFill>
                  <a:schemeClr val="bg1"/>
                </a:solidFill>
              </a:rPr>
              <a:t>果智</a:t>
            </a:r>
            <a:r>
              <a:rPr lang="en-US" altLang="zh-CN" sz="2600" b="1" dirty="0">
                <a:solidFill>
                  <a:schemeClr val="bg1"/>
                </a:solidFill>
              </a:rPr>
              <a:t>)</a:t>
            </a:r>
          </a:p>
          <a:p>
            <a:pPr>
              <a:lnSpc>
                <a:spcPct val="100000"/>
              </a:lnSpc>
            </a:pPr>
            <a:r>
              <a:rPr lang="en-US" altLang="zh-CN" sz="3200" b="1" dirty="0">
                <a:solidFill>
                  <a:schemeClr val="bg1"/>
                </a:solidFill>
                <a:latin typeface="+mn-lt"/>
                <a:ea typeface="+mn-ea"/>
                <a:cs typeface="+mn-cs"/>
              </a:rPr>
              <a:t>    </a:t>
            </a:r>
            <a:r>
              <a:rPr lang="en-US" altLang="zh-CN" sz="3200" b="1" dirty="0" smtClean="0">
                <a:solidFill>
                  <a:schemeClr val="bg1"/>
                </a:solidFill>
                <a:latin typeface="+mn-lt"/>
                <a:ea typeface="+mn-ea"/>
                <a:cs typeface="+mn-cs"/>
              </a:rPr>
              <a:t>(16) Knowledge </a:t>
            </a:r>
            <a:r>
              <a:rPr lang="en-US" altLang="zh-CN" sz="3200" b="1" dirty="0">
                <a:solidFill>
                  <a:schemeClr val="bg1"/>
                </a:solidFill>
                <a:latin typeface="+mn-lt"/>
                <a:ea typeface="+mn-ea"/>
                <a:cs typeface="+mn-cs"/>
              </a:rPr>
              <a:t>of </a:t>
            </a:r>
            <a:r>
              <a:rPr lang="en-US" altLang="zh-CN" sz="3200" b="1" dirty="0" smtClean="0">
                <a:solidFill>
                  <a:schemeClr val="bg1"/>
                </a:solidFill>
                <a:latin typeface="+mn-lt"/>
                <a:ea typeface="+mn-ea"/>
                <a:cs typeface="+mn-cs"/>
              </a:rPr>
              <a:t>Reviewing </a:t>
            </a:r>
            <a:r>
              <a:rPr lang="en-US" altLang="zh-CN" sz="2600" b="1" dirty="0" smtClean="0">
                <a:solidFill>
                  <a:schemeClr val="bg1"/>
                </a:solidFill>
              </a:rPr>
              <a:t>(</a:t>
            </a:r>
            <a:r>
              <a:rPr lang="zh-CN" altLang="en-US" sz="2600" b="1" dirty="0" smtClean="0">
                <a:solidFill>
                  <a:schemeClr val="bg1"/>
                </a:solidFill>
              </a:rPr>
              <a:t>省察智</a:t>
            </a:r>
            <a:r>
              <a:rPr lang="en-US" altLang="zh-CN" sz="2600" b="1" dirty="0">
                <a:solidFill>
                  <a:schemeClr val="bg1"/>
                </a:solidFill>
              </a:rPr>
              <a:t>)</a:t>
            </a:r>
          </a:p>
          <a:p>
            <a:pPr>
              <a:lnSpc>
                <a:spcPct val="100000"/>
              </a:lnSpc>
            </a:pPr>
            <a:r>
              <a:rPr lang="en-US" altLang="zh-CN" sz="3200" b="1" dirty="0">
                <a:solidFill>
                  <a:schemeClr val="bg1"/>
                </a:solidFill>
                <a:latin typeface="+mn-lt"/>
                <a:ea typeface="+mn-ea"/>
                <a:cs typeface="+mn-cs"/>
              </a:rPr>
              <a:t>    </a:t>
            </a:r>
            <a:endParaRPr lang="en-US" altLang="zh-CN" sz="2600" dirty="0">
              <a:solidFill>
                <a:schemeClr val="bg1"/>
              </a:solidFill>
              <a:latin typeface="+mn-lt"/>
              <a:ea typeface="+mn-ea"/>
              <a:cs typeface="+mn-cs"/>
            </a:endParaRPr>
          </a:p>
        </p:txBody>
      </p:sp>
    </p:spTree>
    <p:extLst>
      <p:ext uri="{BB962C8B-B14F-4D97-AF65-F5344CB8AC3E}">
        <p14:creationId xmlns:p14="http://schemas.microsoft.com/office/powerpoint/2010/main" val="1220143117"/>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theme/theme1.xml><?xml version="1.0" encoding="utf-8"?>
<a:theme xmlns:a="http://schemas.openxmlformats.org/drawingml/2006/main" name="Office 佈景主題">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佈景主題">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4.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5.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6.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7.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8.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9.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10.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1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1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1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14.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15.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16.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17.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18.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19.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20.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2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2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2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24.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25.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26.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27.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28.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29.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30.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3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3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3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34.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35.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36.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37.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38.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39.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40.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4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4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4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44.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45.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46.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47.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48.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49.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50.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5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5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5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54.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55.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56.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57.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58.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59.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60.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6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6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6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64.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65.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66.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67.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68.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69.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70.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docProps/app.xml><?xml version="1.0" encoding="utf-8"?>
<Properties xmlns="http://schemas.openxmlformats.org/officeDocument/2006/extended-properties" xmlns:vt="http://schemas.openxmlformats.org/officeDocument/2006/docPropsVTypes">
  <Template/>
  <TotalTime>17083</TotalTime>
  <Words>3921</Words>
  <Application>Microsoft Office PowerPoint</Application>
  <PresentationFormat>寬螢幕</PresentationFormat>
  <Paragraphs>256</Paragraphs>
  <Slides>72</Slides>
  <Notes>1</Notes>
  <HiddenSlides>0</HiddenSlides>
  <MMClips>1</MMClips>
  <ScaleCrop>false</ScaleCrop>
  <HeadingPairs>
    <vt:vector size="6" baseType="variant">
      <vt:variant>
        <vt:lpstr>使用字型</vt:lpstr>
      </vt:variant>
      <vt:variant>
        <vt:i4>6</vt:i4>
      </vt:variant>
      <vt:variant>
        <vt:lpstr>佈景主題</vt:lpstr>
      </vt:variant>
      <vt:variant>
        <vt:i4>1</vt:i4>
      </vt:variant>
      <vt:variant>
        <vt:lpstr>投影片標題</vt:lpstr>
      </vt:variant>
      <vt:variant>
        <vt:i4>72</vt:i4>
      </vt:variant>
    </vt:vector>
  </HeadingPairs>
  <TitlesOfParts>
    <vt:vector size="79" baseType="lpstr">
      <vt:lpstr>宋体</vt:lpstr>
      <vt:lpstr>新細明體</vt:lpstr>
      <vt:lpstr>Arial</vt:lpstr>
      <vt:lpstr>Calibri</vt:lpstr>
      <vt:lpstr>Calibri Light</vt:lpstr>
      <vt:lpstr>Wingdings</vt:lpstr>
      <vt:lpstr>Office 佈景主題</vt:lpstr>
      <vt:lpstr>Meditation Practices  of  Theravada Buddhism </vt:lpstr>
      <vt:lpstr>PowerPoint 簡報</vt:lpstr>
      <vt:lpstr>Seven Purifications (七清淨)</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vector>
  </TitlesOfParts>
  <Company>Microsoft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簡報</dc:title>
  <dc:creator>shengmiao shi</dc:creator>
  <cp:lastModifiedBy>shengmiao shi</cp:lastModifiedBy>
  <cp:revision>710</cp:revision>
  <dcterms:created xsi:type="dcterms:W3CDTF">2020-01-01T14:34:00Z</dcterms:created>
  <dcterms:modified xsi:type="dcterms:W3CDTF">2020-03-03T15:36:53Z</dcterms:modified>
</cp:coreProperties>
</file>