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5"/>
  </p:notesMasterIdLst>
  <p:handoutMasterIdLst>
    <p:handoutMasterId r:id="rId26"/>
  </p:handoutMasterIdLst>
  <p:sldIdLst>
    <p:sldId id="366" r:id="rId4"/>
    <p:sldId id="379" r:id="rId5"/>
    <p:sldId id="418" r:id="rId6"/>
    <p:sldId id="419" r:id="rId7"/>
    <p:sldId id="420" r:id="rId8"/>
    <p:sldId id="421" r:id="rId9"/>
    <p:sldId id="424" r:id="rId10"/>
    <p:sldId id="422" r:id="rId11"/>
    <p:sldId id="423" r:id="rId12"/>
    <p:sldId id="425" r:id="rId13"/>
    <p:sldId id="427" r:id="rId14"/>
    <p:sldId id="429" r:id="rId15"/>
    <p:sldId id="430" r:id="rId16"/>
    <p:sldId id="431" r:id="rId17"/>
    <p:sldId id="433" r:id="rId18"/>
    <p:sldId id="432" r:id="rId19"/>
    <p:sldId id="434" r:id="rId20"/>
    <p:sldId id="436" r:id="rId21"/>
    <p:sldId id="435" r:id="rId22"/>
    <p:sldId id="437" r:id="rId23"/>
    <p:sldId id="384" r:id="rId24"/>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0" d="100"/>
          <a:sy n="50" d="100"/>
        </p:scale>
        <p:origin x="1408"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44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19/03/2019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19/03/2019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19/03/2019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19/03/2019</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19/03/2019</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19/03/2019</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19/03/2019</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19/03/2019</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19/03/2019</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19/03/2019</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19/03/2019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19/03/2019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19/03/2019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19/03/2019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19/03/2019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19/03/2019</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19/03/2019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19/03/2019</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521767" y="2196542"/>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4</a:t>
            </a:r>
            <a:endParaRPr lang="en-GB" dirty="0">
              <a:solidFill>
                <a:schemeClr val="bg1"/>
              </a:solidFill>
            </a:endParaRPr>
          </a:p>
        </p:txBody>
      </p:sp>
      <p:sp>
        <p:nvSpPr>
          <p:cNvPr id="3" name="Subtitle 2">
            <a:extLst>
              <a:ext uri="{FF2B5EF4-FFF2-40B4-BE49-F238E27FC236}">
                <a16:creationId xmlns:a16="http://schemas.microsoft.com/office/drawing/2014/main" id="{ACEB7747-B5E7-41A2-964D-ADCABEEF9150}"/>
              </a:ext>
            </a:extLst>
          </p:cNvPr>
          <p:cNvSpPr>
            <a:spLocks noGrp="1"/>
          </p:cNvSpPr>
          <p:nvPr>
            <p:ph type="subTitle" idx="1"/>
          </p:nvPr>
        </p:nvSpPr>
        <p:spPr>
          <a:xfrm>
            <a:off x="1043608" y="5109840"/>
            <a:ext cx="6400800" cy="1752600"/>
          </a:xfrm>
        </p:spPr>
        <p:txBody>
          <a:bodyPr/>
          <a:lstStyle/>
          <a:p>
            <a:r>
              <a:rPr lang="en-GB" dirty="0">
                <a:highlight>
                  <a:srgbClr val="00FFFF"/>
                </a:highlight>
              </a:rPr>
              <a:t>Yajesh Kumar</a:t>
            </a: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19/03/2019</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340768"/>
            <a:ext cx="8229600" cy="3916363"/>
          </a:xfrm>
        </p:spPr>
        <p:txBody>
          <a:bodyPr/>
          <a:lstStyle/>
          <a:p>
            <a:pPr marL="0" indent="0">
              <a:buNone/>
            </a:pPr>
            <a:r>
              <a:rPr lang="en-GB" dirty="0"/>
              <a:t>Framework of emotional (EI) that reflects how an individual’s potential for mastering the skills of </a:t>
            </a:r>
          </a:p>
          <a:p>
            <a:r>
              <a:rPr lang="en-GB" dirty="0"/>
              <a:t>Self-Awareness, </a:t>
            </a:r>
          </a:p>
          <a:p>
            <a:r>
              <a:rPr lang="en-GB" dirty="0"/>
              <a:t>Self-Management, </a:t>
            </a:r>
          </a:p>
          <a:p>
            <a:r>
              <a:rPr lang="en-GB" dirty="0"/>
              <a:t>Social Awareness, and </a:t>
            </a:r>
          </a:p>
          <a:p>
            <a:r>
              <a:rPr lang="en-GB" dirty="0"/>
              <a:t>Relationship Management </a:t>
            </a:r>
          </a:p>
          <a:p>
            <a:pPr marL="0" indent="0">
              <a:buNone/>
            </a:pPr>
            <a:r>
              <a:rPr lang="en-GB" dirty="0"/>
              <a:t>translates into on-the-job success.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Goleman’s Framework of emotional Intelligent (EI)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pic>
        <p:nvPicPr>
          <p:cNvPr id="1026" name="Picture 2" descr="Image result for EI framework of Self-Awareness, Self-Management, Social Awareness, and Relationship Management">
            <a:extLst>
              <a:ext uri="{FF2B5EF4-FFF2-40B4-BE49-F238E27FC236}">
                <a16:creationId xmlns:a16="http://schemas.microsoft.com/office/drawing/2014/main" id="{75F96FC0-A188-4E59-BF8E-B1F38EAD625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95500" y="1375568"/>
            <a:ext cx="5861050" cy="4553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284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250145"/>
            <a:ext cx="8229600" cy="3916363"/>
          </a:xfrm>
        </p:spPr>
        <p:txBody>
          <a:bodyPr/>
          <a:lstStyle/>
          <a:p>
            <a:r>
              <a:rPr lang="en-GB" dirty="0"/>
              <a:t>This model is based on EI competencies that have been identified in internal research at hundreds of corporations and organizations as distinguishing outstanding performers. </a:t>
            </a:r>
          </a:p>
          <a:p>
            <a:r>
              <a:rPr lang="en-GB" dirty="0"/>
              <a:t>An emotional competence is “a learned capability based on emotional intelligence that results in outstanding performance at work”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1762270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250145"/>
            <a:ext cx="8229600" cy="3916363"/>
          </a:xfrm>
        </p:spPr>
        <p:txBody>
          <a:bodyPr/>
          <a:lstStyle/>
          <a:p>
            <a:r>
              <a:rPr lang="en-GB" dirty="0"/>
              <a:t>David McClelland has demonstrated that competencies operate on a category, or cluster, level and not just individually.</a:t>
            </a:r>
          </a:p>
          <a:p>
            <a:r>
              <a:rPr lang="en-GB" dirty="0"/>
              <a:t>Many of us have known intuitively what McClelland advocates that there is no one single set of characteristics that lead to success; rather there are alternative configurations and combinations of competencies that produce results.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42768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470818"/>
            <a:ext cx="8229600" cy="3916363"/>
          </a:xfrm>
        </p:spPr>
        <p:txBody>
          <a:bodyPr/>
          <a:lstStyle/>
          <a:p>
            <a:r>
              <a:rPr lang="en-GB" dirty="0"/>
              <a:t>Too many consultants and companies operate on the assumption that we need to discover the one best set of competencies that lead to success.</a:t>
            </a:r>
          </a:p>
          <a:p>
            <a:r>
              <a:rPr lang="en-GB" dirty="0"/>
              <a:t>We are acting like cookie cutters.</a:t>
            </a:r>
          </a:p>
          <a:p>
            <a:r>
              <a:rPr lang="en-GB" dirty="0"/>
              <a:t>We are trying to find the best competency </a:t>
            </a:r>
            <a:r>
              <a:rPr lang="en-GB" dirty="0" err="1"/>
              <a:t>mold</a:t>
            </a:r>
            <a:r>
              <a:rPr lang="en-GB" dirty="0"/>
              <a:t> so that we can pick or shape individuals to fit that </a:t>
            </a:r>
            <a:r>
              <a:rPr lang="en-GB" dirty="0" err="1"/>
              <a:t>mold</a:t>
            </a:r>
            <a:r>
              <a:rPr lang="en-GB" dirty="0"/>
              <a: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1100261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628800"/>
            <a:ext cx="8229600" cy="3916363"/>
          </a:xfrm>
        </p:spPr>
        <p:txBody>
          <a:bodyPr/>
          <a:lstStyle/>
          <a:p>
            <a:r>
              <a:rPr lang="en-GB" dirty="0"/>
              <a:t>Yet everyone who has been in a business for any length of time has observed instances in which the same job has been performed very well by two people who appear to have quite different characteristics.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2846165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250145"/>
            <a:ext cx="8229600" cy="3916363"/>
          </a:xfrm>
        </p:spPr>
        <p:txBody>
          <a:bodyPr/>
          <a:lstStyle/>
          <a:p>
            <a:r>
              <a:rPr lang="en-GB" dirty="0"/>
              <a:t>The fact is that often various combinations of competencies lead to success.</a:t>
            </a:r>
          </a:p>
          <a:p>
            <a:r>
              <a:rPr lang="en-GB" dirty="0"/>
              <a:t>McClelland referred to this phenomenon as a formula, or algorithm, for success.</a:t>
            </a:r>
          </a:p>
          <a:p>
            <a:r>
              <a:rPr lang="en-GB" dirty="0"/>
              <a:t>Competency model algorithms work on the cluster level.</a:t>
            </a:r>
          </a:p>
          <a:p>
            <a:r>
              <a:rPr lang="en-GB" dirty="0"/>
              <a:t>In order to demonstrate mastery of a cluster, the criteria for that cluster must be met.</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2068205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137977"/>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628800"/>
            <a:ext cx="8229600" cy="3916363"/>
          </a:xfrm>
        </p:spPr>
        <p:txBody>
          <a:bodyPr/>
          <a:lstStyle/>
          <a:p>
            <a:r>
              <a:rPr lang="en-GB" dirty="0"/>
              <a:t>For example, let’s create a cluster called Getting Results that consists of the following competencies: • Self-Confidence • Achievement Orientation • Initiative </a:t>
            </a:r>
          </a:p>
          <a:p>
            <a:pPr marL="0" indent="0">
              <a:buNone/>
            </a:pPr>
            <a:r>
              <a:rPr lang="en-GB" dirty="0"/>
              <a:t>Let’s also say that the algorithm for this cluster requires that the individual demonstrate a certain level of mastery of at least two out of the three competencies.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9</a:t>
            </a:fld>
            <a:endParaRPr lang="en-GB"/>
          </a:p>
        </p:txBody>
      </p:sp>
    </p:spTree>
    <p:extLst>
      <p:ext uri="{BB962C8B-B14F-4D97-AF65-F5344CB8AC3E}">
        <p14:creationId xmlns:p14="http://schemas.microsoft.com/office/powerpoint/2010/main" val="2865564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David McClelland’s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8196" y="1939436"/>
            <a:ext cx="8229600" cy="3916363"/>
          </a:xfrm>
        </p:spPr>
        <p:txBody>
          <a:bodyPr/>
          <a:lstStyle/>
          <a:p>
            <a:r>
              <a:rPr lang="en-GB" dirty="0"/>
              <a:t>If the individual masters only one of the competencies, for example, Initiative, he would not fulfil the criteria for the cluster and therefore would not meet the algorithm for that competency model.</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3478712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pPr marL="0" indent="0">
              <a:buNone/>
            </a:pPr>
            <a:r>
              <a:rPr lang="en-GB" dirty="0"/>
              <a:t>Richard Boyatzis spells out four different groupings of relationships that may exist between competencies in a cluster: </a:t>
            </a:r>
          </a:p>
          <a:p>
            <a:r>
              <a:rPr lang="en-GB" dirty="0"/>
              <a:t>Complementary, </a:t>
            </a:r>
          </a:p>
          <a:p>
            <a:r>
              <a:rPr lang="en-GB" dirty="0"/>
              <a:t>Alternate manifestations, </a:t>
            </a:r>
          </a:p>
          <a:p>
            <a:r>
              <a:rPr lang="en-GB" dirty="0"/>
              <a:t>Compensatory, and </a:t>
            </a:r>
          </a:p>
          <a:p>
            <a:r>
              <a:rPr lang="en-GB" dirty="0"/>
              <a:t>Antagonistic</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3278617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Competencies that have a complementary relationship enhance a person’s effectiveness when used in conjunction with each other. </a:t>
            </a:r>
          </a:p>
          <a:p>
            <a:r>
              <a:rPr lang="en-GB" dirty="0"/>
              <a:t>Demonstrating one competence does not interfere with the ability to demonstrate the other.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2984412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For example, Boyatzis (1999a) explores the relationship between Adaptability and Conscientiousness: A person can demonstrate flexibility in adapting to situations.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1085085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His/her demonstration of reliability and consistency (i.e., Conscientiousness) would not interfere with the demonstration of Adaptability, but if the person can use both competencies their effectiveness would increase in many situations.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3018834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The second competency relationship, alternate manifestations, occurs between competencies that represent the same set of capabilities although each competence possesses behaviours that are situation specific. For example, Leading Others and Change Catalyst are alternate manifestations of Leadership behaviour.</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3359973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For example, if the situation changed but a reliable response was still needed, the use of Adaptability and Conscientiousness would allow for continued appropriate behaviour even in the new situation.</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2179810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Leading Others is more general and is seen in traditional leadership roles, whereas Change Catalyst is a manifestation of Leadership specific to organizations undergoing change as a result of mergers, reengineering, or rapid growth, for example. </a:t>
            </a:r>
          </a:p>
          <a:p>
            <a:pPr marL="0" indent="0">
              <a:buNone/>
            </a:pPr>
            <a:endParaRPr lang="en-GB"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23962440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Competencies that have a compensatory relationship are able to make up for the lack of use of or weakness in each other. </a:t>
            </a:r>
          </a:p>
          <a:p>
            <a:r>
              <a:rPr lang="en-GB" dirty="0"/>
              <a:t>Achievement Orientation and Initiative are examples of compensatory competencies.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1863769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The fourth and final type of competency relationship is antagonistic. Being very strong in one competence may prevent the use or demonstration of another. Often the person who has the ability to balance the use of antagonistic competencies demonstrates the best performance.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4221982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23728"/>
            <a:ext cx="8229600" cy="1143000"/>
          </a:xfrm>
        </p:spPr>
        <p:txBody>
          <a:bodyPr/>
          <a:lstStyle/>
          <a:p>
            <a:r>
              <a:rPr lang="en-GB" dirty="0"/>
              <a:t>Richard Boyatzis’ Framework of emotional Intelligent (EI) </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44996" y="1801745"/>
            <a:ext cx="8229600" cy="3916363"/>
          </a:xfrm>
        </p:spPr>
        <p:txBody>
          <a:bodyPr/>
          <a:lstStyle/>
          <a:p>
            <a:r>
              <a:rPr lang="en-GB" dirty="0"/>
              <a:t>In the emotional intelligence competence model, Self-Control can be antagonistic to Initiative. As Boyatzis (1999a) reports: “If someone demonstrates a great deal of Self-control and inhibits their impulses and actions, they would have an increasingly difficult time demonstrating Initiative and starting things before anyone asks.”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20</a:t>
            </a:fld>
            <a:endParaRPr lang="en-GB"/>
          </a:p>
        </p:txBody>
      </p:sp>
    </p:spTree>
    <p:extLst>
      <p:ext uri="{BB962C8B-B14F-4D97-AF65-F5344CB8AC3E}">
        <p14:creationId xmlns:p14="http://schemas.microsoft.com/office/powerpoint/2010/main" val="2275694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39316" y="1066800"/>
            <a:ext cx="8229600" cy="3916363"/>
          </a:xfrm>
        </p:spPr>
        <p:txBody>
          <a:bodyPr/>
          <a:lstStyle/>
          <a:p>
            <a:r>
              <a:rPr lang="en-GB" sz="2800" dirty="0" err="1"/>
              <a:t>Cherniss</a:t>
            </a:r>
            <a:r>
              <a:rPr lang="en-GB" sz="2800" dirty="0"/>
              <a:t>, Goleman, </a:t>
            </a:r>
            <a:r>
              <a:rPr lang="en-GB" sz="2800" dirty="0" err="1"/>
              <a:t>Cherniss</a:t>
            </a:r>
            <a:r>
              <a:rPr lang="en-GB" sz="2800" dirty="0"/>
              <a:t>, Cary, and Goleman, Daniel. </a:t>
            </a:r>
            <a:r>
              <a:rPr lang="en-GB" sz="2800" i="1" dirty="0"/>
              <a:t>The Emotionally Intelligent Workplace How to Select For, Measure, and Improve Emotional Intelligence in Individuals, Groups, and Organizations</a:t>
            </a:r>
            <a:r>
              <a:rPr lang="en-GB" sz="2800" dirty="0"/>
              <a:t>. 1st ed. San Francisco: Jossey-Bass, 2001. Jossey-Bass Business &amp; Management Ser. Web.</a:t>
            </a:r>
          </a:p>
          <a:p>
            <a:r>
              <a:rPr lang="en-GB" sz="2800" dirty="0"/>
              <a:t>Daniel Goleman AN EI-BASED THEORY OF PERFORMANCE Daniel Goleman </a:t>
            </a:r>
            <a:r>
              <a:rPr lang="en-GB" sz="2800" dirty="0" err="1"/>
              <a:t>Iintelligence</a:t>
            </a:r>
            <a:r>
              <a:rPr lang="en-GB" sz="2800" dirty="0"/>
              <a:t> 1998, in Working with Emotional Intelligence, </a:t>
            </a:r>
          </a:p>
          <a:p>
            <a:endParaRPr lang="en-GB" sz="2800" dirty="0"/>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19/03/2019</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21</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6147</TotalTime>
  <Words>981</Words>
  <Application>Microsoft Office PowerPoint</Application>
  <PresentationFormat>On-screen Show (4:3)</PresentationFormat>
  <Paragraphs>103</Paragraphs>
  <Slides>21</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21</vt:i4>
      </vt:variant>
    </vt:vector>
  </HeadingPairs>
  <TitlesOfParts>
    <vt:vector size="27"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4</vt:lpstr>
      <vt:lpstr>Framework of emotional Intelligent (EI) </vt:lpstr>
      <vt:lpstr>Goleman’s Framework of emotional Intelligent (EI) </vt:lpstr>
      <vt:lpstr>Framework of emotional Intelligent (EI) </vt:lpstr>
      <vt:lpstr>David McClelland’s Framework of emotional Intelligent (EI) </vt:lpstr>
      <vt:lpstr>David McClelland’s Framework of emotional Intelligent (EI) </vt:lpstr>
      <vt:lpstr>David McClelland’s Framework of emotional Intelligent (EI) </vt:lpstr>
      <vt:lpstr>David McClelland’s Framework of emotional Intelligent (EI) </vt:lpstr>
      <vt:lpstr>David McClelland’s Framework of emotional Intelligent (EI) </vt:lpstr>
      <vt:lpstr>David McClelland’s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Richard Boyatzis’ Framework of emotional Intelligent (EI) </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Yajesh Kumar</cp:lastModifiedBy>
  <cp:revision>154</cp:revision>
  <dcterms:created xsi:type="dcterms:W3CDTF">2000-07-11T10:51:26Z</dcterms:created>
  <dcterms:modified xsi:type="dcterms:W3CDTF">2019-03-19T21:15:02Z</dcterms:modified>
</cp:coreProperties>
</file>