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125" d="100"/>
          <a:sy n="125" d="100"/>
        </p:scale>
        <p:origin x="180" y="5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49257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students to the final taught session. This deck walks through everything covered in BMSW5014.</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Run through each topic briefly. Ask students which areas they feel least confident about.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exam area. Students often confuse ontology and epistemology. Cite Saunders et al. (2019) Research Methods for Business Students as the core text.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alignment: philosophy should lead logically to approach, which leads to methods. Examiners look for coherence.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Challenge students who default to convenience sampling: why convenience? What does it mean for generalisability?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students to justify their chosen method in their proposal. Why that method for that research question? Validity and reliability must be addressed.</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their own proposal: they must submit an ethics form before any data collection. Remind them of the UWTSD process and supervisor sign-off requirement.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students to think of the literature review as making the case for their study: it should argue why their research is needed.</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Section 05 (Methodology) is where most marks are lost. Students must justify every methodological decision.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students to use this as a genuine self-review tool before submitting. Peer review in pairs can also be effective.</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Encourage students to engage with these texts directly rather than relying on secondary citations. The Saunders et al. text is the module cornerstone.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warmly. Remind students of submission deadline and office hours. Invite any final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E6A817"/>
          </a:solidFill>
          <a:ln w="12700">
            <a:solidFill>
              <a:srgbClr val="E6A817"/>
            </a:solidFill>
            <a:prstDash val="solid"/>
          </a:ln>
        </p:spPr>
        <p:txBody>
          <a:bodyPr/>
          <a:lstStyle/>
          <a:p>
            <a:endParaRPr lang="en-GB"/>
          </a:p>
        </p:txBody>
      </p:sp>
      <p:sp>
        <p:nvSpPr>
          <p:cNvPr id="3" name="Shape 1"/>
          <p:cNvSpPr/>
          <p:nvPr/>
        </p:nvSpPr>
        <p:spPr>
          <a:xfrm>
            <a:off x="0" y="5070348"/>
            <a:ext cx="9144000" cy="73152"/>
          </a:xfrm>
          <a:prstGeom prst="rect">
            <a:avLst/>
          </a:prstGeom>
          <a:solidFill>
            <a:srgbClr val="E6A817"/>
          </a:solidFill>
          <a:ln w="12700">
            <a:solidFill>
              <a:srgbClr val="E6A817"/>
            </a:solidFill>
            <a:prstDash val="solid"/>
          </a:ln>
        </p:spPr>
        <p:txBody>
          <a:bodyPr/>
          <a:lstStyle/>
          <a:p>
            <a:endParaRPr lang="en-GB"/>
          </a:p>
        </p:txBody>
      </p:sp>
      <p:sp>
        <p:nvSpPr>
          <p:cNvPr id="4" name="Text 2"/>
          <p:cNvSpPr/>
          <p:nvPr/>
        </p:nvSpPr>
        <p:spPr>
          <a:xfrm>
            <a:off x="548640" y="502920"/>
            <a:ext cx="8046720" cy="457200"/>
          </a:xfrm>
          <a:prstGeom prst="rect">
            <a:avLst/>
          </a:prstGeom>
          <a:noFill/>
          <a:ln/>
        </p:spPr>
        <p:txBody>
          <a:bodyPr wrap="square" lIns="0" tIns="0" rIns="0" bIns="0" rtlCol="0" anchor="ctr"/>
          <a:lstStyle/>
          <a:p>
            <a:pPr marL="0" indent="0" algn="l">
              <a:buNone/>
            </a:pPr>
            <a:r>
              <a:rPr lang="en-US" sz="1400" b="1" dirty="0">
                <a:solidFill>
                  <a:srgbClr val="E6A817"/>
                </a:solidFill>
                <a:latin typeface="Calibri" pitchFamily="34" charset="0"/>
                <a:ea typeface="Calibri" pitchFamily="34" charset="-122"/>
                <a:cs typeface="Calibri" pitchFamily="34" charset="-120"/>
              </a:rPr>
              <a:t>BMSW5014</a:t>
            </a:r>
            <a:endParaRPr lang="en-US" sz="1400" dirty="0"/>
          </a:p>
        </p:txBody>
      </p:sp>
      <p:sp>
        <p:nvSpPr>
          <p:cNvPr id="5" name="Text 3"/>
          <p:cNvSpPr/>
          <p:nvPr/>
        </p:nvSpPr>
        <p:spPr>
          <a:xfrm>
            <a:off x="548640" y="1005840"/>
            <a:ext cx="8046720" cy="731520"/>
          </a:xfrm>
          <a:prstGeom prst="rect">
            <a:avLst/>
          </a:prstGeom>
          <a:noFill/>
          <a:ln/>
        </p:spPr>
        <p:txBody>
          <a:bodyPr wrap="square" lIns="0" tIns="0" rIns="0" bIns="0" rtlCol="0" anchor="ctr"/>
          <a:lstStyle/>
          <a:p>
            <a:pPr marL="0" indent="0" algn="l">
              <a:buNone/>
            </a:pPr>
            <a:r>
              <a:rPr lang="en-US" sz="3200" b="1" dirty="0">
                <a:solidFill>
                  <a:srgbClr val="FFFFFF"/>
                </a:solidFill>
                <a:latin typeface="Cambria" pitchFamily="34" charset="0"/>
                <a:ea typeface="Cambria" pitchFamily="34" charset="-122"/>
                <a:cs typeface="Cambria" pitchFamily="34" charset="-120"/>
              </a:rPr>
              <a:t>Developing a Research Proposal</a:t>
            </a:r>
            <a:endParaRPr lang="en-US" sz="3200" dirty="0"/>
          </a:p>
        </p:txBody>
      </p:sp>
      <p:sp>
        <p:nvSpPr>
          <p:cNvPr id="6" name="Text 4"/>
          <p:cNvSpPr/>
          <p:nvPr/>
        </p:nvSpPr>
        <p:spPr>
          <a:xfrm>
            <a:off x="548640" y="1691640"/>
            <a:ext cx="8046720" cy="548640"/>
          </a:xfrm>
          <a:prstGeom prst="rect">
            <a:avLst/>
          </a:prstGeom>
          <a:noFill/>
          <a:ln/>
        </p:spPr>
        <p:txBody>
          <a:bodyPr wrap="square" lIns="0" tIns="0" rIns="0" bIns="0" rtlCol="0" anchor="ctr"/>
          <a:lstStyle/>
          <a:p>
            <a:pPr marL="0" indent="0" algn="l">
              <a:buNone/>
            </a:pPr>
            <a:r>
              <a:rPr lang="en-US" sz="2800" i="1" dirty="0">
                <a:solidFill>
                  <a:srgbClr val="4A90C4"/>
                </a:solidFill>
                <a:latin typeface="Cambria" pitchFamily="34" charset="0"/>
                <a:ea typeface="Cambria" pitchFamily="34" charset="-122"/>
                <a:cs typeface="Cambria" pitchFamily="34" charset="-120"/>
              </a:rPr>
              <a:t>Module Recap</a:t>
            </a:r>
            <a:endParaRPr lang="en-US" sz="2800" dirty="0"/>
          </a:p>
        </p:txBody>
      </p:sp>
      <p:sp>
        <p:nvSpPr>
          <p:cNvPr id="7" name="Text 5"/>
          <p:cNvSpPr/>
          <p:nvPr/>
        </p:nvSpPr>
        <p:spPr>
          <a:xfrm>
            <a:off x="548640" y="4206240"/>
            <a:ext cx="8046720" cy="365760"/>
          </a:xfrm>
          <a:prstGeom prst="rect">
            <a:avLst/>
          </a:prstGeom>
          <a:noFill/>
          <a:ln/>
        </p:spPr>
        <p:txBody>
          <a:bodyPr wrap="square" lIns="0" tIns="0" rIns="0" bIns="0" rtlCol="0" anchor="ctr"/>
          <a:lstStyle/>
          <a:p>
            <a:pPr marL="0" indent="0" algn="l">
              <a:buNone/>
            </a:pPr>
            <a:r>
              <a:rPr lang="en-US" sz="1300" dirty="0">
                <a:solidFill>
                  <a:srgbClr val="718096"/>
                </a:solidFill>
                <a:latin typeface="Calibri" pitchFamily="34" charset="0"/>
                <a:ea typeface="Calibri" pitchFamily="34" charset="-122"/>
                <a:cs typeface="Calibri" pitchFamily="34" charset="-120"/>
              </a:rPr>
              <a:t>Final Taught Session  |  Jaliya De Silva</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C"/>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9436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What We Covered This Module</a:t>
            </a:r>
            <a:endParaRPr lang="en-US" sz="2800" dirty="0"/>
          </a:p>
        </p:txBody>
      </p:sp>
      <p:sp>
        <p:nvSpPr>
          <p:cNvPr id="3" name="Shape 1"/>
          <p:cNvSpPr/>
          <p:nvPr/>
        </p:nvSpPr>
        <p:spPr>
          <a:xfrm>
            <a:off x="320040" y="914400"/>
            <a:ext cx="384048" cy="384048"/>
          </a:xfrm>
          <a:prstGeom prst="ellipse">
            <a:avLst/>
          </a:prstGeom>
          <a:solidFill>
            <a:srgbClr val="1A2E52"/>
          </a:solidFill>
          <a:ln w="12700">
            <a:solidFill>
              <a:srgbClr val="1A2E52"/>
            </a:solidFill>
            <a:prstDash val="solid"/>
          </a:ln>
        </p:spPr>
        <p:txBody>
          <a:bodyPr/>
          <a:lstStyle/>
          <a:p>
            <a:endParaRPr lang="en-GB"/>
          </a:p>
        </p:txBody>
      </p:sp>
      <p:sp>
        <p:nvSpPr>
          <p:cNvPr id="4" name="Text 2"/>
          <p:cNvSpPr/>
          <p:nvPr/>
        </p:nvSpPr>
        <p:spPr>
          <a:xfrm>
            <a:off x="320040" y="91440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1</a:t>
            </a:r>
            <a:endParaRPr lang="en-US" sz="1300" dirty="0"/>
          </a:p>
        </p:txBody>
      </p:sp>
      <p:sp>
        <p:nvSpPr>
          <p:cNvPr id="5" name="Text 3"/>
          <p:cNvSpPr/>
          <p:nvPr/>
        </p:nvSpPr>
        <p:spPr>
          <a:xfrm>
            <a:off x="777240" y="91440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The Nature of Research</a:t>
            </a:r>
            <a:endParaRPr lang="en-US" sz="1300" dirty="0"/>
          </a:p>
        </p:txBody>
      </p:sp>
      <p:sp>
        <p:nvSpPr>
          <p:cNvPr id="6" name="Text 4"/>
          <p:cNvSpPr/>
          <p:nvPr/>
        </p:nvSpPr>
        <p:spPr>
          <a:xfrm>
            <a:off x="777240" y="118872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Why research matters; types of knowledge; academic vs applied inquiry</a:t>
            </a:r>
            <a:endParaRPr lang="en-US" sz="1050" dirty="0"/>
          </a:p>
        </p:txBody>
      </p:sp>
      <p:sp>
        <p:nvSpPr>
          <p:cNvPr id="7" name="Shape 5"/>
          <p:cNvSpPr/>
          <p:nvPr/>
        </p:nvSpPr>
        <p:spPr>
          <a:xfrm>
            <a:off x="320040" y="1920240"/>
            <a:ext cx="384048" cy="384048"/>
          </a:xfrm>
          <a:prstGeom prst="ellipse">
            <a:avLst/>
          </a:prstGeom>
          <a:solidFill>
            <a:srgbClr val="1A2E52"/>
          </a:solidFill>
          <a:ln w="12700">
            <a:solidFill>
              <a:srgbClr val="1A2E52"/>
            </a:solidFill>
            <a:prstDash val="solid"/>
          </a:ln>
        </p:spPr>
        <p:txBody>
          <a:bodyPr/>
          <a:lstStyle/>
          <a:p>
            <a:endParaRPr lang="en-GB"/>
          </a:p>
        </p:txBody>
      </p:sp>
      <p:sp>
        <p:nvSpPr>
          <p:cNvPr id="8" name="Text 6"/>
          <p:cNvSpPr/>
          <p:nvPr/>
        </p:nvSpPr>
        <p:spPr>
          <a:xfrm>
            <a:off x="320040" y="192024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2</a:t>
            </a:r>
            <a:endParaRPr lang="en-US" sz="1300" dirty="0"/>
          </a:p>
        </p:txBody>
      </p:sp>
      <p:sp>
        <p:nvSpPr>
          <p:cNvPr id="9" name="Text 7"/>
          <p:cNvSpPr/>
          <p:nvPr/>
        </p:nvSpPr>
        <p:spPr>
          <a:xfrm>
            <a:off x="777240" y="192024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Literature Review</a:t>
            </a:r>
            <a:endParaRPr lang="en-US" sz="1300" dirty="0"/>
          </a:p>
        </p:txBody>
      </p:sp>
      <p:sp>
        <p:nvSpPr>
          <p:cNvPr id="10" name="Text 8"/>
          <p:cNvSpPr/>
          <p:nvPr/>
        </p:nvSpPr>
        <p:spPr>
          <a:xfrm>
            <a:off x="777240" y="219456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Searching databases; synthesising sources; identifying gaps; avoiding plagiarism</a:t>
            </a:r>
            <a:endParaRPr lang="en-US" sz="1050" dirty="0"/>
          </a:p>
        </p:txBody>
      </p:sp>
      <p:sp>
        <p:nvSpPr>
          <p:cNvPr id="11" name="Shape 9"/>
          <p:cNvSpPr/>
          <p:nvPr/>
        </p:nvSpPr>
        <p:spPr>
          <a:xfrm>
            <a:off x="320040" y="2926080"/>
            <a:ext cx="384048" cy="384048"/>
          </a:xfrm>
          <a:prstGeom prst="ellipse">
            <a:avLst/>
          </a:prstGeom>
          <a:solidFill>
            <a:srgbClr val="1A2E52"/>
          </a:solidFill>
          <a:ln w="12700">
            <a:solidFill>
              <a:srgbClr val="1A2E52"/>
            </a:solidFill>
            <a:prstDash val="solid"/>
          </a:ln>
        </p:spPr>
        <p:txBody>
          <a:bodyPr/>
          <a:lstStyle/>
          <a:p>
            <a:endParaRPr lang="en-GB"/>
          </a:p>
        </p:txBody>
      </p:sp>
      <p:sp>
        <p:nvSpPr>
          <p:cNvPr id="12" name="Text 10"/>
          <p:cNvSpPr/>
          <p:nvPr/>
        </p:nvSpPr>
        <p:spPr>
          <a:xfrm>
            <a:off x="320040" y="292608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3</a:t>
            </a:r>
            <a:endParaRPr lang="en-US" sz="1300" dirty="0"/>
          </a:p>
        </p:txBody>
      </p:sp>
      <p:sp>
        <p:nvSpPr>
          <p:cNvPr id="13" name="Text 11"/>
          <p:cNvSpPr/>
          <p:nvPr/>
        </p:nvSpPr>
        <p:spPr>
          <a:xfrm>
            <a:off x="777240" y="292608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Research Philosophy</a:t>
            </a:r>
            <a:endParaRPr lang="en-US" sz="1300" dirty="0"/>
          </a:p>
        </p:txBody>
      </p:sp>
      <p:sp>
        <p:nvSpPr>
          <p:cNvPr id="14" name="Text 12"/>
          <p:cNvSpPr/>
          <p:nvPr/>
        </p:nvSpPr>
        <p:spPr>
          <a:xfrm>
            <a:off x="777240" y="320040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Ontology &amp; epistemology; positivism, interpretivism, critical realism</a:t>
            </a:r>
            <a:endParaRPr lang="en-US" sz="1050" dirty="0"/>
          </a:p>
        </p:txBody>
      </p:sp>
      <p:sp>
        <p:nvSpPr>
          <p:cNvPr id="15" name="Shape 13"/>
          <p:cNvSpPr/>
          <p:nvPr/>
        </p:nvSpPr>
        <p:spPr>
          <a:xfrm>
            <a:off x="320040" y="3931920"/>
            <a:ext cx="384048" cy="384048"/>
          </a:xfrm>
          <a:prstGeom prst="ellipse">
            <a:avLst/>
          </a:prstGeom>
          <a:solidFill>
            <a:srgbClr val="1A2E52"/>
          </a:solidFill>
          <a:ln w="12700">
            <a:solidFill>
              <a:srgbClr val="1A2E52"/>
            </a:solidFill>
            <a:prstDash val="solid"/>
          </a:ln>
        </p:spPr>
        <p:txBody>
          <a:bodyPr/>
          <a:lstStyle/>
          <a:p>
            <a:endParaRPr lang="en-GB"/>
          </a:p>
        </p:txBody>
      </p:sp>
      <p:sp>
        <p:nvSpPr>
          <p:cNvPr id="16" name="Text 14"/>
          <p:cNvSpPr/>
          <p:nvPr/>
        </p:nvSpPr>
        <p:spPr>
          <a:xfrm>
            <a:off x="320040" y="393192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4</a:t>
            </a:r>
            <a:endParaRPr lang="en-US" sz="1300" dirty="0"/>
          </a:p>
        </p:txBody>
      </p:sp>
      <p:sp>
        <p:nvSpPr>
          <p:cNvPr id="17" name="Text 15"/>
          <p:cNvSpPr/>
          <p:nvPr/>
        </p:nvSpPr>
        <p:spPr>
          <a:xfrm>
            <a:off x="777240" y="393192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Research Design &amp; Approaches</a:t>
            </a:r>
            <a:endParaRPr lang="en-US" sz="1300" dirty="0"/>
          </a:p>
        </p:txBody>
      </p:sp>
      <p:sp>
        <p:nvSpPr>
          <p:cNvPr id="18" name="Text 16"/>
          <p:cNvSpPr/>
          <p:nvPr/>
        </p:nvSpPr>
        <p:spPr>
          <a:xfrm>
            <a:off x="777240" y="420624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Qualitative, quantitative, mixed methods; inductive vs deductive reasoning</a:t>
            </a:r>
            <a:endParaRPr lang="en-US" sz="1050" dirty="0"/>
          </a:p>
        </p:txBody>
      </p:sp>
      <p:sp>
        <p:nvSpPr>
          <p:cNvPr id="19" name="Shape 17"/>
          <p:cNvSpPr/>
          <p:nvPr/>
        </p:nvSpPr>
        <p:spPr>
          <a:xfrm>
            <a:off x="4754880" y="914400"/>
            <a:ext cx="384048" cy="384048"/>
          </a:xfrm>
          <a:prstGeom prst="ellipse">
            <a:avLst/>
          </a:prstGeom>
          <a:solidFill>
            <a:srgbClr val="1A2E52"/>
          </a:solidFill>
          <a:ln w="12700">
            <a:solidFill>
              <a:srgbClr val="1A2E52"/>
            </a:solidFill>
            <a:prstDash val="solid"/>
          </a:ln>
        </p:spPr>
        <p:txBody>
          <a:bodyPr/>
          <a:lstStyle/>
          <a:p>
            <a:endParaRPr lang="en-GB"/>
          </a:p>
        </p:txBody>
      </p:sp>
      <p:sp>
        <p:nvSpPr>
          <p:cNvPr id="20" name="Text 18"/>
          <p:cNvSpPr/>
          <p:nvPr/>
        </p:nvSpPr>
        <p:spPr>
          <a:xfrm>
            <a:off x="4754880" y="91440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5</a:t>
            </a:r>
            <a:endParaRPr lang="en-US" sz="1300" dirty="0"/>
          </a:p>
        </p:txBody>
      </p:sp>
      <p:sp>
        <p:nvSpPr>
          <p:cNvPr id="21" name="Text 19"/>
          <p:cNvSpPr/>
          <p:nvPr/>
        </p:nvSpPr>
        <p:spPr>
          <a:xfrm>
            <a:off x="5212080" y="91440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Sampling</a:t>
            </a:r>
            <a:endParaRPr lang="en-US" sz="1300" dirty="0"/>
          </a:p>
        </p:txBody>
      </p:sp>
      <p:sp>
        <p:nvSpPr>
          <p:cNvPr id="22" name="Text 20"/>
          <p:cNvSpPr/>
          <p:nvPr/>
        </p:nvSpPr>
        <p:spPr>
          <a:xfrm>
            <a:off x="5212080" y="118872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Probability and non probability sampling; sample size; saturation</a:t>
            </a:r>
            <a:endParaRPr lang="en-US" sz="1050" dirty="0"/>
          </a:p>
        </p:txBody>
      </p:sp>
      <p:sp>
        <p:nvSpPr>
          <p:cNvPr id="23" name="Shape 21"/>
          <p:cNvSpPr/>
          <p:nvPr/>
        </p:nvSpPr>
        <p:spPr>
          <a:xfrm>
            <a:off x="4754880" y="1920240"/>
            <a:ext cx="384048" cy="384048"/>
          </a:xfrm>
          <a:prstGeom prst="ellipse">
            <a:avLst/>
          </a:prstGeom>
          <a:solidFill>
            <a:srgbClr val="1A2E52"/>
          </a:solidFill>
          <a:ln w="12700">
            <a:solidFill>
              <a:srgbClr val="1A2E52"/>
            </a:solidFill>
            <a:prstDash val="solid"/>
          </a:ln>
        </p:spPr>
        <p:txBody>
          <a:bodyPr/>
          <a:lstStyle/>
          <a:p>
            <a:endParaRPr lang="en-GB"/>
          </a:p>
        </p:txBody>
      </p:sp>
      <p:sp>
        <p:nvSpPr>
          <p:cNvPr id="24" name="Text 22"/>
          <p:cNvSpPr/>
          <p:nvPr/>
        </p:nvSpPr>
        <p:spPr>
          <a:xfrm>
            <a:off x="4754880" y="192024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6</a:t>
            </a:r>
            <a:endParaRPr lang="en-US" sz="1300" dirty="0"/>
          </a:p>
        </p:txBody>
      </p:sp>
      <p:sp>
        <p:nvSpPr>
          <p:cNvPr id="25" name="Text 23"/>
          <p:cNvSpPr/>
          <p:nvPr/>
        </p:nvSpPr>
        <p:spPr>
          <a:xfrm>
            <a:off x="5212080" y="192024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Data Collection</a:t>
            </a:r>
            <a:endParaRPr lang="en-US" sz="1300" dirty="0"/>
          </a:p>
        </p:txBody>
      </p:sp>
      <p:sp>
        <p:nvSpPr>
          <p:cNvPr id="26" name="Text 24"/>
          <p:cNvSpPr/>
          <p:nvPr/>
        </p:nvSpPr>
        <p:spPr>
          <a:xfrm>
            <a:off x="5212080" y="219456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Interviews, surveys, observation, documents; validity &amp; reliability</a:t>
            </a:r>
            <a:endParaRPr lang="en-US" sz="1050" dirty="0"/>
          </a:p>
        </p:txBody>
      </p:sp>
      <p:sp>
        <p:nvSpPr>
          <p:cNvPr id="27" name="Shape 25"/>
          <p:cNvSpPr/>
          <p:nvPr/>
        </p:nvSpPr>
        <p:spPr>
          <a:xfrm>
            <a:off x="4754880" y="2926080"/>
            <a:ext cx="384048" cy="384048"/>
          </a:xfrm>
          <a:prstGeom prst="ellipse">
            <a:avLst/>
          </a:prstGeom>
          <a:solidFill>
            <a:srgbClr val="1A2E52"/>
          </a:solidFill>
          <a:ln w="12700">
            <a:solidFill>
              <a:srgbClr val="1A2E52"/>
            </a:solidFill>
            <a:prstDash val="solid"/>
          </a:ln>
        </p:spPr>
        <p:txBody>
          <a:bodyPr/>
          <a:lstStyle/>
          <a:p>
            <a:endParaRPr lang="en-GB"/>
          </a:p>
        </p:txBody>
      </p:sp>
      <p:sp>
        <p:nvSpPr>
          <p:cNvPr id="28" name="Text 26"/>
          <p:cNvSpPr/>
          <p:nvPr/>
        </p:nvSpPr>
        <p:spPr>
          <a:xfrm>
            <a:off x="4754880" y="292608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7</a:t>
            </a:r>
            <a:endParaRPr lang="en-US" sz="1300" dirty="0"/>
          </a:p>
        </p:txBody>
      </p:sp>
      <p:sp>
        <p:nvSpPr>
          <p:cNvPr id="29" name="Text 27"/>
          <p:cNvSpPr/>
          <p:nvPr/>
        </p:nvSpPr>
        <p:spPr>
          <a:xfrm>
            <a:off x="5212080" y="292608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Ethics</a:t>
            </a:r>
            <a:endParaRPr lang="en-US" sz="1300" dirty="0"/>
          </a:p>
        </p:txBody>
      </p:sp>
      <p:sp>
        <p:nvSpPr>
          <p:cNvPr id="30" name="Text 28"/>
          <p:cNvSpPr/>
          <p:nvPr/>
        </p:nvSpPr>
        <p:spPr>
          <a:xfrm>
            <a:off x="5212080" y="320040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Informed consent; confidentiality; data protection; institutional approval</a:t>
            </a:r>
            <a:endParaRPr lang="en-US" sz="1050" dirty="0"/>
          </a:p>
        </p:txBody>
      </p:sp>
      <p:sp>
        <p:nvSpPr>
          <p:cNvPr id="31" name="Shape 29"/>
          <p:cNvSpPr/>
          <p:nvPr/>
        </p:nvSpPr>
        <p:spPr>
          <a:xfrm>
            <a:off x="4754880" y="3931920"/>
            <a:ext cx="384048" cy="384048"/>
          </a:xfrm>
          <a:prstGeom prst="ellipse">
            <a:avLst/>
          </a:prstGeom>
          <a:solidFill>
            <a:srgbClr val="1A2E52"/>
          </a:solidFill>
          <a:ln w="12700">
            <a:solidFill>
              <a:srgbClr val="1A2E52"/>
            </a:solidFill>
            <a:prstDash val="solid"/>
          </a:ln>
        </p:spPr>
        <p:txBody>
          <a:bodyPr/>
          <a:lstStyle/>
          <a:p>
            <a:endParaRPr lang="en-GB"/>
          </a:p>
        </p:txBody>
      </p:sp>
      <p:sp>
        <p:nvSpPr>
          <p:cNvPr id="32" name="Text 30"/>
          <p:cNvSpPr/>
          <p:nvPr/>
        </p:nvSpPr>
        <p:spPr>
          <a:xfrm>
            <a:off x="4754880" y="3931920"/>
            <a:ext cx="384048"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8</a:t>
            </a:r>
            <a:endParaRPr lang="en-US" sz="1300" dirty="0"/>
          </a:p>
        </p:txBody>
      </p:sp>
      <p:sp>
        <p:nvSpPr>
          <p:cNvPr id="33" name="Text 31"/>
          <p:cNvSpPr/>
          <p:nvPr/>
        </p:nvSpPr>
        <p:spPr>
          <a:xfrm>
            <a:off x="5212080" y="3931920"/>
            <a:ext cx="3931920" cy="274320"/>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Writing Your Proposal</a:t>
            </a:r>
            <a:endParaRPr lang="en-US" sz="1300" dirty="0"/>
          </a:p>
        </p:txBody>
      </p:sp>
      <p:sp>
        <p:nvSpPr>
          <p:cNvPr id="34" name="Text 32"/>
          <p:cNvSpPr/>
          <p:nvPr/>
        </p:nvSpPr>
        <p:spPr>
          <a:xfrm>
            <a:off x="5212080" y="4206240"/>
            <a:ext cx="3931920" cy="50292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Structure, argument, academic voice; referencing (Harvard)</a:t>
            </a:r>
            <a:endParaRPr lang="en-US" sz="10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Research Philosophy</a:t>
            </a:r>
            <a:endParaRPr lang="en-US" sz="2800" dirty="0"/>
          </a:p>
        </p:txBody>
      </p:sp>
      <p:sp>
        <p:nvSpPr>
          <p:cNvPr id="3" name="Text 1"/>
          <p:cNvSpPr/>
          <p:nvPr/>
        </p:nvSpPr>
        <p:spPr>
          <a:xfrm>
            <a:off x="457200" y="713232"/>
            <a:ext cx="8229600" cy="320040"/>
          </a:xfrm>
          <a:prstGeom prst="rect">
            <a:avLst/>
          </a:prstGeom>
          <a:noFill/>
          <a:ln/>
        </p:spPr>
        <p:txBody>
          <a:bodyPr wrap="square" lIns="0" tIns="0" rIns="0" bIns="0" rtlCol="0" anchor="ctr"/>
          <a:lstStyle/>
          <a:p>
            <a:pPr marL="0" indent="0" algn="l">
              <a:buNone/>
            </a:pPr>
            <a:r>
              <a:rPr lang="en-US" sz="1400" i="1" dirty="0">
                <a:solidFill>
                  <a:srgbClr val="4A90C4"/>
                </a:solidFill>
                <a:latin typeface="Calibri" pitchFamily="34" charset="0"/>
                <a:ea typeface="Calibri" pitchFamily="34" charset="-122"/>
                <a:cs typeface="Calibri" pitchFamily="34" charset="-120"/>
              </a:rPr>
              <a:t>Ontology, Epistemology &amp; Paradigms</a:t>
            </a:r>
            <a:endParaRPr lang="en-US" sz="1400" dirty="0"/>
          </a:p>
        </p:txBody>
      </p:sp>
      <p:sp>
        <p:nvSpPr>
          <p:cNvPr id="4" name="Shape 2"/>
          <p:cNvSpPr/>
          <p:nvPr/>
        </p:nvSpPr>
        <p:spPr>
          <a:xfrm>
            <a:off x="274320" y="1143000"/>
            <a:ext cx="2743200" cy="1554480"/>
          </a:xfrm>
          <a:prstGeom prst="roundRect">
            <a:avLst>
              <a:gd name="adj" fmla="val 4706"/>
            </a:avLst>
          </a:prstGeom>
          <a:solidFill>
            <a:srgbClr val="1A2E52"/>
          </a:solidFill>
          <a:ln w="12700">
            <a:solidFill>
              <a:srgbClr val="1A2E52"/>
            </a:solidFill>
            <a:prstDash val="solid"/>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384048" y="123444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Ontology</a:t>
            </a:r>
            <a:endParaRPr lang="en-US" sz="1300" dirty="0"/>
          </a:p>
        </p:txBody>
      </p:sp>
      <p:sp>
        <p:nvSpPr>
          <p:cNvPr id="6" name="Text 4"/>
          <p:cNvSpPr/>
          <p:nvPr/>
        </p:nvSpPr>
        <p:spPr>
          <a:xfrm>
            <a:off x="384048" y="152704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What is the nature of reality?</a:t>
            </a:r>
            <a:endParaRPr lang="en-US" sz="1000" dirty="0"/>
          </a:p>
        </p:txBody>
      </p:sp>
      <p:sp>
        <p:nvSpPr>
          <p:cNvPr id="7" name="Text 5"/>
          <p:cNvSpPr/>
          <p:nvPr/>
        </p:nvSpPr>
        <p:spPr>
          <a:xfrm>
            <a:off x="384048" y="180136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Multiple social realities vs a single objective reality.</a:t>
            </a:r>
            <a:endParaRPr lang="en-US" sz="1000" dirty="0"/>
          </a:p>
        </p:txBody>
      </p:sp>
      <p:sp>
        <p:nvSpPr>
          <p:cNvPr id="8" name="Shape 6"/>
          <p:cNvSpPr/>
          <p:nvPr/>
        </p:nvSpPr>
        <p:spPr>
          <a:xfrm>
            <a:off x="3246120" y="1143000"/>
            <a:ext cx="2743200" cy="1554480"/>
          </a:xfrm>
          <a:prstGeom prst="roundRect">
            <a:avLst>
              <a:gd name="adj" fmla="val 4706"/>
            </a:avLst>
          </a:prstGeom>
          <a:solidFill>
            <a:srgbClr val="4A90C4"/>
          </a:solidFill>
          <a:ln w="12700">
            <a:solidFill>
              <a:srgbClr val="4A90C4"/>
            </a:solidFill>
            <a:prstDash val="solid"/>
          </a:ln>
          <a:effectLst>
            <a:outerShdw blurRad="101600" dist="38100" dir="2700000" algn="bl" rotWithShape="0">
              <a:srgbClr val="000000">
                <a:alpha val="13000"/>
              </a:srgbClr>
            </a:outerShdw>
          </a:effectLst>
        </p:spPr>
        <p:txBody>
          <a:bodyPr/>
          <a:lstStyle/>
          <a:p>
            <a:endParaRPr lang="en-GB"/>
          </a:p>
        </p:txBody>
      </p:sp>
      <p:sp>
        <p:nvSpPr>
          <p:cNvPr id="9" name="Text 7"/>
          <p:cNvSpPr/>
          <p:nvPr/>
        </p:nvSpPr>
        <p:spPr>
          <a:xfrm>
            <a:off x="3355848" y="123444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Epistemology</a:t>
            </a:r>
            <a:endParaRPr lang="en-US" sz="1300" dirty="0"/>
          </a:p>
        </p:txBody>
      </p:sp>
      <p:sp>
        <p:nvSpPr>
          <p:cNvPr id="10" name="Text 8"/>
          <p:cNvSpPr/>
          <p:nvPr/>
        </p:nvSpPr>
        <p:spPr>
          <a:xfrm>
            <a:off x="3355848" y="152704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What can we know and how?</a:t>
            </a:r>
            <a:endParaRPr lang="en-US" sz="1000" dirty="0"/>
          </a:p>
        </p:txBody>
      </p:sp>
      <p:sp>
        <p:nvSpPr>
          <p:cNvPr id="11" name="Text 9"/>
          <p:cNvSpPr/>
          <p:nvPr/>
        </p:nvSpPr>
        <p:spPr>
          <a:xfrm>
            <a:off x="3355848" y="180136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Knowledge shaped by the observer vs knowledge discovered independently.</a:t>
            </a:r>
            <a:endParaRPr lang="en-US" sz="1000" dirty="0"/>
          </a:p>
        </p:txBody>
      </p:sp>
      <p:sp>
        <p:nvSpPr>
          <p:cNvPr id="12" name="Shape 10"/>
          <p:cNvSpPr/>
          <p:nvPr/>
        </p:nvSpPr>
        <p:spPr>
          <a:xfrm>
            <a:off x="6217920" y="1143000"/>
            <a:ext cx="2743200" cy="1554480"/>
          </a:xfrm>
          <a:prstGeom prst="roundRect">
            <a:avLst>
              <a:gd name="adj" fmla="val 4706"/>
            </a:avLst>
          </a:prstGeom>
          <a:solidFill>
            <a:srgbClr val="2E7D51"/>
          </a:solidFill>
          <a:ln w="12700">
            <a:solidFill>
              <a:srgbClr val="2E7D51"/>
            </a:solidFill>
            <a:prstDash val="solid"/>
          </a:ln>
          <a:effectLst>
            <a:outerShdw blurRad="101600" dist="38100" dir="2700000" algn="bl" rotWithShape="0">
              <a:srgbClr val="000000">
                <a:alpha val="13000"/>
              </a:srgbClr>
            </a:outerShdw>
          </a:effectLst>
        </p:spPr>
        <p:txBody>
          <a:bodyPr/>
          <a:lstStyle/>
          <a:p>
            <a:endParaRPr lang="en-GB"/>
          </a:p>
        </p:txBody>
      </p:sp>
      <p:sp>
        <p:nvSpPr>
          <p:cNvPr id="13" name="Text 11"/>
          <p:cNvSpPr/>
          <p:nvPr/>
        </p:nvSpPr>
        <p:spPr>
          <a:xfrm>
            <a:off x="6327648" y="123444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Positivism</a:t>
            </a:r>
            <a:endParaRPr lang="en-US" sz="1300" dirty="0"/>
          </a:p>
        </p:txBody>
      </p:sp>
      <p:sp>
        <p:nvSpPr>
          <p:cNvPr id="14" name="Text 12"/>
          <p:cNvSpPr/>
          <p:nvPr/>
        </p:nvSpPr>
        <p:spPr>
          <a:xfrm>
            <a:off x="6327648" y="152704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Scientific, measurable, generalisable</a:t>
            </a:r>
            <a:endParaRPr lang="en-US" sz="1000" dirty="0"/>
          </a:p>
        </p:txBody>
      </p:sp>
      <p:sp>
        <p:nvSpPr>
          <p:cNvPr id="15" name="Text 13"/>
          <p:cNvSpPr/>
          <p:nvPr/>
        </p:nvSpPr>
        <p:spPr>
          <a:xfrm>
            <a:off x="6327648" y="180136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Favours quantitative data; researcher stands outside the phenomena.</a:t>
            </a:r>
            <a:endParaRPr lang="en-US" sz="1000" dirty="0"/>
          </a:p>
        </p:txBody>
      </p:sp>
      <p:sp>
        <p:nvSpPr>
          <p:cNvPr id="16" name="Shape 14"/>
          <p:cNvSpPr/>
          <p:nvPr/>
        </p:nvSpPr>
        <p:spPr>
          <a:xfrm>
            <a:off x="274320" y="2834640"/>
            <a:ext cx="2743200" cy="1554480"/>
          </a:xfrm>
          <a:prstGeom prst="roundRect">
            <a:avLst>
              <a:gd name="adj" fmla="val 4706"/>
            </a:avLst>
          </a:prstGeom>
          <a:solidFill>
            <a:srgbClr val="7E3B8A"/>
          </a:solidFill>
          <a:ln w="12700">
            <a:solidFill>
              <a:srgbClr val="7E3B8A"/>
            </a:solidFill>
            <a:prstDash val="solid"/>
          </a:ln>
          <a:effectLst>
            <a:outerShdw blurRad="101600" dist="38100" dir="2700000" algn="bl" rotWithShape="0">
              <a:srgbClr val="000000">
                <a:alpha val="13000"/>
              </a:srgbClr>
            </a:outerShdw>
          </a:effectLst>
        </p:spPr>
        <p:txBody>
          <a:bodyPr/>
          <a:lstStyle/>
          <a:p>
            <a:endParaRPr lang="en-GB"/>
          </a:p>
        </p:txBody>
      </p:sp>
      <p:sp>
        <p:nvSpPr>
          <p:cNvPr id="17" name="Text 15"/>
          <p:cNvSpPr/>
          <p:nvPr/>
        </p:nvSpPr>
        <p:spPr>
          <a:xfrm>
            <a:off x="384048" y="292608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Interpretivism</a:t>
            </a:r>
            <a:endParaRPr lang="en-US" sz="1300" dirty="0"/>
          </a:p>
        </p:txBody>
      </p:sp>
      <p:sp>
        <p:nvSpPr>
          <p:cNvPr id="18" name="Text 16"/>
          <p:cNvSpPr/>
          <p:nvPr/>
        </p:nvSpPr>
        <p:spPr>
          <a:xfrm>
            <a:off x="384048" y="321868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Meaning, context, lived experience</a:t>
            </a:r>
            <a:endParaRPr lang="en-US" sz="1000" dirty="0"/>
          </a:p>
        </p:txBody>
      </p:sp>
      <p:sp>
        <p:nvSpPr>
          <p:cNvPr id="19" name="Text 17"/>
          <p:cNvSpPr/>
          <p:nvPr/>
        </p:nvSpPr>
        <p:spPr>
          <a:xfrm>
            <a:off x="384048" y="349300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Favours qualitative data; researcher is part of the process.</a:t>
            </a:r>
            <a:endParaRPr lang="en-US" sz="1000" dirty="0"/>
          </a:p>
        </p:txBody>
      </p:sp>
      <p:sp>
        <p:nvSpPr>
          <p:cNvPr id="20" name="Shape 18"/>
          <p:cNvSpPr/>
          <p:nvPr/>
        </p:nvSpPr>
        <p:spPr>
          <a:xfrm>
            <a:off x="3246120" y="2834640"/>
            <a:ext cx="2743200" cy="1554480"/>
          </a:xfrm>
          <a:prstGeom prst="roundRect">
            <a:avLst>
              <a:gd name="adj" fmla="val 4706"/>
            </a:avLst>
          </a:prstGeom>
          <a:solidFill>
            <a:srgbClr val="C45A00"/>
          </a:solidFill>
          <a:ln w="12700">
            <a:solidFill>
              <a:srgbClr val="C45A00"/>
            </a:solidFill>
            <a:prstDash val="solid"/>
          </a:ln>
          <a:effectLst>
            <a:outerShdw blurRad="101600" dist="38100" dir="2700000" algn="bl" rotWithShape="0">
              <a:srgbClr val="000000">
                <a:alpha val="13000"/>
              </a:srgbClr>
            </a:outerShdw>
          </a:effectLst>
        </p:spPr>
        <p:txBody>
          <a:bodyPr/>
          <a:lstStyle/>
          <a:p>
            <a:endParaRPr lang="en-GB"/>
          </a:p>
        </p:txBody>
      </p:sp>
      <p:sp>
        <p:nvSpPr>
          <p:cNvPr id="21" name="Text 19"/>
          <p:cNvSpPr/>
          <p:nvPr/>
        </p:nvSpPr>
        <p:spPr>
          <a:xfrm>
            <a:off x="3355848" y="292608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Critical Realism</a:t>
            </a:r>
            <a:endParaRPr lang="en-US" sz="1300" dirty="0"/>
          </a:p>
        </p:txBody>
      </p:sp>
      <p:sp>
        <p:nvSpPr>
          <p:cNvPr id="22" name="Text 20"/>
          <p:cNvSpPr/>
          <p:nvPr/>
        </p:nvSpPr>
        <p:spPr>
          <a:xfrm>
            <a:off x="3355848" y="321868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Structures beyond the observable</a:t>
            </a:r>
            <a:endParaRPr lang="en-US" sz="1000" dirty="0"/>
          </a:p>
        </p:txBody>
      </p:sp>
      <p:sp>
        <p:nvSpPr>
          <p:cNvPr id="23" name="Text 21"/>
          <p:cNvSpPr/>
          <p:nvPr/>
        </p:nvSpPr>
        <p:spPr>
          <a:xfrm>
            <a:off x="3355848" y="349300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Unobservable mechanisms generate observable events.</a:t>
            </a:r>
            <a:endParaRPr lang="en-US" sz="1000" dirty="0"/>
          </a:p>
        </p:txBody>
      </p:sp>
      <p:sp>
        <p:nvSpPr>
          <p:cNvPr id="24" name="Shape 22"/>
          <p:cNvSpPr/>
          <p:nvPr/>
        </p:nvSpPr>
        <p:spPr>
          <a:xfrm>
            <a:off x="6217920" y="2834640"/>
            <a:ext cx="2743200" cy="1554480"/>
          </a:xfrm>
          <a:prstGeom prst="roundRect">
            <a:avLst>
              <a:gd name="adj" fmla="val 4706"/>
            </a:avLst>
          </a:prstGeom>
          <a:solidFill>
            <a:srgbClr val="1A5276"/>
          </a:solidFill>
          <a:ln w="12700">
            <a:solidFill>
              <a:srgbClr val="1A5276"/>
            </a:solidFill>
            <a:prstDash val="solid"/>
          </a:ln>
          <a:effectLst>
            <a:outerShdw blurRad="101600" dist="38100" dir="2700000" algn="bl" rotWithShape="0">
              <a:srgbClr val="000000">
                <a:alpha val="13000"/>
              </a:srgbClr>
            </a:outerShdw>
          </a:effectLst>
        </p:spPr>
        <p:txBody>
          <a:bodyPr/>
          <a:lstStyle/>
          <a:p>
            <a:endParaRPr lang="en-GB"/>
          </a:p>
        </p:txBody>
      </p:sp>
      <p:sp>
        <p:nvSpPr>
          <p:cNvPr id="25" name="Text 23"/>
          <p:cNvSpPr/>
          <p:nvPr/>
        </p:nvSpPr>
        <p:spPr>
          <a:xfrm>
            <a:off x="6327648" y="2926080"/>
            <a:ext cx="2523744" cy="292608"/>
          </a:xfrm>
          <a:prstGeom prst="rect">
            <a:avLst/>
          </a:prstGeom>
          <a:noFill/>
          <a:ln/>
        </p:spPr>
        <p:txBody>
          <a:bodyPr wrap="square" lIns="0" tIns="0" rIns="0" bIns="0" rtlCol="0" anchor="ctr"/>
          <a:lstStyle/>
          <a:p>
            <a:pPr marL="0" indent="0" algn="l">
              <a:buNone/>
            </a:pPr>
            <a:r>
              <a:rPr lang="en-US" sz="1300" b="1" dirty="0">
                <a:solidFill>
                  <a:srgbClr val="FFFFFF"/>
                </a:solidFill>
                <a:latin typeface="Calibri" pitchFamily="34" charset="0"/>
                <a:ea typeface="Calibri" pitchFamily="34" charset="-122"/>
                <a:cs typeface="Calibri" pitchFamily="34" charset="-120"/>
              </a:rPr>
              <a:t>Pragmatism</a:t>
            </a:r>
            <a:endParaRPr lang="en-US" sz="1300" dirty="0"/>
          </a:p>
        </p:txBody>
      </p:sp>
      <p:sp>
        <p:nvSpPr>
          <p:cNvPr id="26" name="Text 24"/>
          <p:cNvSpPr/>
          <p:nvPr/>
        </p:nvSpPr>
        <p:spPr>
          <a:xfrm>
            <a:off x="6327648" y="3218688"/>
            <a:ext cx="2523744" cy="256032"/>
          </a:xfrm>
          <a:prstGeom prst="rect">
            <a:avLst/>
          </a:prstGeom>
          <a:noFill/>
          <a:ln/>
        </p:spPr>
        <p:txBody>
          <a:bodyPr wrap="square" lIns="0" tIns="0" rIns="0" bIns="0" rtlCol="0" anchor="ctr"/>
          <a:lstStyle/>
          <a:p>
            <a:pPr marL="0" indent="0" algn="l">
              <a:buNone/>
            </a:pPr>
            <a:r>
              <a:rPr lang="en-US" sz="1000" i="1" dirty="0">
                <a:solidFill>
                  <a:srgbClr val="D0E8FF"/>
                </a:solidFill>
                <a:latin typeface="Calibri" pitchFamily="34" charset="0"/>
                <a:ea typeface="Calibri" pitchFamily="34" charset="-122"/>
                <a:cs typeface="Calibri" pitchFamily="34" charset="-120"/>
              </a:rPr>
              <a:t>What works best for the question?</a:t>
            </a:r>
            <a:endParaRPr lang="en-US" sz="1000" dirty="0"/>
          </a:p>
        </p:txBody>
      </p:sp>
      <p:sp>
        <p:nvSpPr>
          <p:cNvPr id="27" name="Text 25"/>
          <p:cNvSpPr/>
          <p:nvPr/>
        </p:nvSpPr>
        <p:spPr>
          <a:xfrm>
            <a:off x="6327648" y="3493008"/>
            <a:ext cx="2523744" cy="749808"/>
          </a:xfrm>
          <a:prstGeom prst="rect">
            <a:avLst/>
          </a:prstGeom>
          <a:noFill/>
          <a:ln/>
        </p:spPr>
        <p:txBody>
          <a:bodyPr wrap="square" lIns="0" tIns="0" rIns="0" bIns="0" rtlCol="0" anchor="ctr"/>
          <a:lstStyle/>
          <a:p>
            <a:pPr marL="0" indent="0" algn="l">
              <a:buNone/>
            </a:pPr>
            <a:r>
              <a:rPr lang="en-US" sz="1000" dirty="0">
                <a:solidFill>
                  <a:srgbClr val="E8F2FA"/>
                </a:solidFill>
                <a:latin typeface="Calibri" pitchFamily="34" charset="0"/>
                <a:ea typeface="Calibri" pitchFamily="34" charset="-122"/>
                <a:cs typeface="Calibri" pitchFamily="34" charset="-120"/>
              </a:rPr>
              <a:t>Mixed methods; focus on practical outcomes over strict paradigms.</a:t>
            </a:r>
            <a:endParaRPr lang="en-US" sz="1000" dirty="0"/>
          </a:p>
        </p:txBody>
      </p:sp>
      <p:sp>
        <p:nvSpPr>
          <p:cNvPr id="28" name="Text 26"/>
          <p:cNvSpPr/>
          <p:nvPr/>
        </p:nvSpPr>
        <p:spPr>
          <a:xfrm>
            <a:off x="274320" y="4736592"/>
            <a:ext cx="8595360" cy="256032"/>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Saunders et al. (2019); Creswell &amp; Creswell (2018); Bhaskar (1978)</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7FC"/>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Research Approaches &amp; Design</a:t>
            </a:r>
            <a:endParaRPr lang="en-US" sz="2800" dirty="0"/>
          </a:p>
        </p:txBody>
      </p:sp>
      <p:sp>
        <p:nvSpPr>
          <p:cNvPr id="3" name="Shape 1"/>
          <p:cNvSpPr/>
          <p:nvPr/>
        </p:nvSpPr>
        <p:spPr>
          <a:xfrm>
            <a:off x="274320" y="868680"/>
            <a:ext cx="2743200" cy="4023360"/>
          </a:xfrm>
          <a:prstGeom prst="roundRect">
            <a:avLst>
              <a:gd name="adj" fmla="val 3333"/>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4" name="Shape 2"/>
          <p:cNvSpPr/>
          <p:nvPr/>
        </p:nvSpPr>
        <p:spPr>
          <a:xfrm>
            <a:off x="274320" y="868680"/>
            <a:ext cx="2743200" cy="502920"/>
          </a:xfrm>
          <a:prstGeom prst="roundRect">
            <a:avLst>
              <a:gd name="adj" fmla="val 18182"/>
            </a:avLst>
          </a:prstGeom>
          <a:solidFill>
            <a:srgbClr val="1A2E52"/>
          </a:solidFill>
          <a:ln w="12700">
            <a:solidFill>
              <a:srgbClr val="1A2E52"/>
            </a:solidFill>
            <a:prstDash val="solid"/>
          </a:ln>
        </p:spPr>
        <p:txBody>
          <a:bodyPr/>
          <a:lstStyle/>
          <a:p>
            <a:endParaRPr lang="en-GB"/>
          </a:p>
        </p:txBody>
      </p:sp>
      <p:sp>
        <p:nvSpPr>
          <p:cNvPr id="5" name="Text 3"/>
          <p:cNvSpPr/>
          <p:nvPr/>
        </p:nvSpPr>
        <p:spPr>
          <a:xfrm>
            <a:off x="365760" y="868680"/>
            <a:ext cx="256032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Qualitative</a:t>
            </a:r>
            <a:endParaRPr lang="en-US" sz="1500" dirty="0"/>
          </a:p>
        </p:txBody>
      </p:sp>
      <p:sp>
        <p:nvSpPr>
          <p:cNvPr id="6" name="Text 4"/>
          <p:cNvSpPr/>
          <p:nvPr/>
        </p:nvSpPr>
        <p:spPr>
          <a:xfrm>
            <a:off x="365760" y="146304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Explores meaning and experience</a:t>
            </a:r>
            <a:endParaRPr lang="en-US" sz="1100" dirty="0"/>
          </a:p>
        </p:txBody>
      </p:sp>
      <p:sp>
        <p:nvSpPr>
          <p:cNvPr id="7" name="Text 5"/>
          <p:cNvSpPr/>
          <p:nvPr/>
        </p:nvSpPr>
        <p:spPr>
          <a:xfrm>
            <a:off x="365760" y="1975104"/>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Small, purposive samples</a:t>
            </a:r>
            <a:endParaRPr lang="en-US" sz="1100" dirty="0"/>
          </a:p>
        </p:txBody>
      </p:sp>
      <p:sp>
        <p:nvSpPr>
          <p:cNvPr id="8" name="Text 6"/>
          <p:cNvSpPr/>
          <p:nvPr/>
        </p:nvSpPr>
        <p:spPr>
          <a:xfrm>
            <a:off x="365760" y="2487168"/>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Inductive reasoning</a:t>
            </a:r>
            <a:endParaRPr lang="en-US" sz="1100" dirty="0"/>
          </a:p>
        </p:txBody>
      </p:sp>
      <p:sp>
        <p:nvSpPr>
          <p:cNvPr id="9" name="Text 7"/>
          <p:cNvSpPr/>
          <p:nvPr/>
        </p:nvSpPr>
        <p:spPr>
          <a:xfrm>
            <a:off x="365760" y="2999232"/>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Interviews, focus groups, observation</a:t>
            </a:r>
            <a:endParaRPr lang="en-US" sz="1100" dirty="0"/>
          </a:p>
        </p:txBody>
      </p:sp>
      <p:sp>
        <p:nvSpPr>
          <p:cNvPr id="10" name="Text 8"/>
          <p:cNvSpPr/>
          <p:nvPr/>
        </p:nvSpPr>
        <p:spPr>
          <a:xfrm>
            <a:off x="365760" y="3511296"/>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Thematic analysis, grounded theory</a:t>
            </a:r>
            <a:endParaRPr lang="en-US" sz="1100" dirty="0"/>
          </a:p>
        </p:txBody>
      </p:sp>
      <p:sp>
        <p:nvSpPr>
          <p:cNvPr id="11" name="Text 9"/>
          <p:cNvSpPr/>
          <p:nvPr/>
        </p:nvSpPr>
        <p:spPr>
          <a:xfrm>
            <a:off x="365760" y="402336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Interpretivist paradigm</a:t>
            </a:r>
            <a:endParaRPr lang="en-US" sz="1100" dirty="0"/>
          </a:p>
        </p:txBody>
      </p:sp>
      <p:sp>
        <p:nvSpPr>
          <p:cNvPr id="12" name="Shape 10"/>
          <p:cNvSpPr/>
          <p:nvPr/>
        </p:nvSpPr>
        <p:spPr>
          <a:xfrm>
            <a:off x="3246120" y="868680"/>
            <a:ext cx="2743200" cy="4023360"/>
          </a:xfrm>
          <a:prstGeom prst="roundRect">
            <a:avLst>
              <a:gd name="adj" fmla="val 3333"/>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3" name="Shape 11"/>
          <p:cNvSpPr/>
          <p:nvPr/>
        </p:nvSpPr>
        <p:spPr>
          <a:xfrm>
            <a:off x="3246120" y="868680"/>
            <a:ext cx="2743200" cy="502920"/>
          </a:xfrm>
          <a:prstGeom prst="roundRect">
            <a:avLst>
              <a:gd name="adj" fmla="val 18182"/>
            </a:avLst>
          </a:prstGeom>
          <a:solidFill>
            <a:srgbClr val="4A90C4"/>
          </a:solidFill>
          <a:ln w="12700">
            <a:solidFill>
              <a:srgbClr val="4A90C4"/>
            </a:solidFill>
            <a:prstDash val="solid"/>
          </a:ln>
        </p:spPr>
        <p:txBody>
          <a:bodyPr/>
          <a:lstStyle/>
          <a:p>
            <a:endParaRPr lang="en-GB"/>
          </a:p>
        </p:txBody>
      </p:sp>
      <p:sp>
        <p:nvSpPr>
          <p:cNvPr id="14" name="Text 12"/>
          <p:cNvSpPr/>
          <p:nvPr/>
        </p:nvSpPr>
        <p:spPr>
          <a:xfrm>
            <a:off x="3337560" y="868680"/>
            <a:ext cx="256032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Mixed Methods</a:t>
            </a:r>
            <a:endParaRPr lang="en-US" sz="1500" dirty="0"/>
          </a:p>
        </p:txBody>
      </p:sp>
      <p:sp>
        <p:nvSpPr>
          <p:cNvPr id="15" name="Text 13"/>
          <p:cNvSpPr/>
          <p:nvPr/>
        </p:nvSpPr>
        <p:spPr>
          <a:xfrm>
            <a:off x="3337560" y="146304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Combines qualitative and quantitative</a:t>
            </a:r>
            <a:endParaRPr lang="en-US" sz="1100" dirty="0"/>
          </a:p>
        </p:txBody>
      </p:sp>
      <p:sp>
        <p:nvSpPr>
          <p:cNvPr id="16" name="Text 14"/>
          <p:cNvSpPr/>
          <p:nvPr/>
        </p:nvSpPr>
        <p:spPr>
          <a:xfrm>
            <a:off x="3337560" y="1975104"/>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Sequential or concurrent design</a:t>
            </a:r>
            <a:endParaRPr lang="en-US" sz="1100" dirty="0"/>
          </a:p>
        </p:txBody>
      </p:sp>
      <p:sp>
        <p:nvSpPr>
          <p:cNvPr id="17" name="Text 15"/>
          <p:cNvSpPr/>
          <p:nvPr/>
        </p:nvSpPr>
        <p:spPr>
          <a:xfrm>
            <a:off x="3337560" y="2487168"/>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Triangulation for validity</a:t>
            </a:r>
            <a:endParaRPr lang="en-US" sz="1100" dirty="0"/>
          </a:p>
        </p:txBody>
      </p:sp>
      <p:sp>
        <p:nvSpPr>
          <p:cNvPr id="18" name="Text 16"/>
          <p:cNvSpPr/>
          <p:nvPr/>
        </p:nvSpPr>
        <p:spPr>
          <a:xfrm>
            <a:off x="3337560" y="2999232"/>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Pragmatist paradigm</a:t>
            </a:r>
            <a:endParaRPr lang="en-US" sz="1100" dirty="0"/>
          </a:p>
        </p:txBody>
      </p:sp>
      <p:sp>
        <p:nvSpPr>
          <p:cNvPr id="19" name="Text 17"/>
          <p:cNvSpPr/>
          <p:nvPr/>
        </p:nvSpPr>
        <p:spPr>
          <a:xfrm>
            <a:off x="3337560" y="3511296"/>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Richer, more complete picture</a:t>
            </a:r>
            <a:endParaRPr lang="en-US" sz="1100" dirty="0"/>
          </a:p>
        </p:txBody>
      </p:sp>
      <p:sp>
        <p:nvSpPr>
          <p:cNvPr id="20" name="Text 18"/>
          <p:cNvSpPr/>
          <p:nvPr/>
        </p:nvSpPr>
        <p:spPr>
          <a:xfrm>
            <a:off x="3337560" y="402336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Resource intensive</a:t>
            </a:r>
            <a:endParaRPr lang="en-US" sz="1100" dirty="0"/>
          </a:p>
        </p:txBody>
      </p:sp>
      <p:sp>
        <p:nvSpPr>
          <p:cNvPr id="21" name="Shape 19"/>
          <p:cNvSpPr/>
          <p:nvPr/>
        </p:nvSpPr>
        <p:spPr>
          <a:xfrm>
            <a:off x="6217920" y="868680"/>
            <a:ext cx="2743200" cy="4023360"/>
          </a:xfrm>
          <a:prstGeom prst="roundRect">
            <a:avLst>
              <a:gd name="adj" fmla="val 3333"/>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2" name="Shape 20"/>
          <p:cNvSpPr/>
          <p:nvPr/>
        </p:nvSpPr>
        <p:spPr>
          <a:xfrm>
            <a:off x="6217920" y="868680"/>
            <a:ext cx="2743200" cy="502920"/>
          </a:xfrm>
          <a:prstGeom prst="roundRect">
            <a:avLst>
              <a:gd name="adj" fmla="val 18182"/>
            </a:avLst>
          </a:prstGeom>
          <a:solidFill>
            <a:srgbClr val="2E7D51"/>
          </a:solidFill>
          <a:ln w="12700">
            <a:solidFill>
              <a:srgbClr val="2E7D51"/>
            </a:solidFill>
            <a:prstDash val="solid"/>
          </a:ln>
        </p:spPr>
        <p:txBody>
          <a:bodyPr/>
          <a:lstStyle/>
          <a:p>
            <a:endParaRPr lang="en-GB"/>
          </a:p>
        </p:txBody>
      </p:sp>
      <p:sp>
        <p:nvSpPr>
          <p:cNvPr id="23" name="Text 21"/>
          <p:cNvSpPr/>
          <p:nvPr/>
        </p:nvSpPr>
        <p:spPr>
          <a:xfrm>
            <a:off x="6309360" y="868680"/>
            <a:ext cx="2560320" cy="502920"/>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Quantitative</a:t>
            </a:r>
            <a:endParaRPr lang="en-US" sz="1500" dirty="0"/>
          </a:p>
        </p:txBody>
      </p:sp>
      <p:sp>
        <p:nvSpPr>
          <p:cNvPr id="24" name="Text 22"/>
          <p:cNvSpPr/>
          <p:nvPr/>
        </p:nvSpPr>
        <p:spPr>
          <a:xfrm>
            <a:off x="6309360" y="146304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Tests hypotheses</a:t>
            </a:r>
            <a:endParaRPr lang="en-US" sz="1100" dirty="0"/>
          </a:p>
        </p:txBody>
      </p:sp>
      <p:sp>
        <p:nvSpPr>
          <p:cNvPr id="25" name="Text 23"/>
          <p:cNvSpPr/>
          <p:nvPr/>
        </p:nvSpPr>
        <p:spPr>
          <a:xfrm>
            <a:off x="6309360" y="1975104"/>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Large, representative samples</a:t>
            </a:r>
            <a:endParaRPr lang="en-US" sz="1100" dirty="0"/>
          </a:p>
        </p:txBody>
      </p:sp>
      <p:sp>
        <p:nvSpPr>
          <p:cNvPr id="26" name="Text 24"/>
          <p:cNvSpPr/>
          <p:nvPr/>
        </p:nvSpPr>
        <p:spPr>
          <a:xfrm>
            <a:off x="6309360" y="2487168"/>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Deductive reasoning</a:t>
            </a:r>
            <a:endParaRPr lang="en-US" sz="1100" dirty="0"/>
          </a:p>
        </p:txBody>
      </p:sp>
      <p:sp>
        <p:nvSpPr>
          <p:cNvPr id="27" name="Text 25"/>
          <p:cNvSpPr/>
          <p:nvPr/>
        </p:nvSpPr>
        <p:spPr>
          <a:xfrm>
            <a:off x="6309360" y="2999232"/>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Surveys, experiments</a:t>
            </a:r>
            <a:endParaRPr lang="en-US" sz="1100" dirty="0"/>
          </a:p>
        </p:txBody>
      </p:sp>
      <p:sp>
        <p:nvSpPr>
          <p:cNvPr id="28" name="Text 26"/>
          <p:cNvSpPr/>
          <p:nvPr/>
        </p:nvSpPr>
        <p:spPr>
          <a:xfrm>
            <a:off x="6309360" y="3511296"/>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Statistical analysis</a:t>
            </a:r>
            <a:endParaRPr lang="en-US" sz="1100" dirty="0"/>
          </a:p>
        </p:txBody>
      </p:sp>
      <p:sp>
        <p:nvSpPr>
          <p:cNvPr id="29" name="Text 27"/>
          <p:cNvSpPr/>
          <p:nvPr/>
        </p:nvSpPr>
        <p:spPr>
          <a:xfrm>
            <a:off x="6309360" y="4023360"/>
            <a:ext cx="2560320" cy="457200"/>
          </a:xfrm>
          <a:prstGeom prst="rect">
            <a:avLst/>
          </a:prstGeom>
          <a:noFill/>
          <a:ln/>
        </p:spPr>
        <p:txBody>
          <a:bodyPr wrap="square" lIns="0" tIns="0" rIns="0" bIns="0" rtlCol="0" anchor="ctr"/>
          <a:lstStyle/>
          <a:p>
            <a:pPr marL="342900" indent="-342900" algn="l">
              <a:buSzPct val="100000"/>
              <a:buChar char="•"/>
            </a:pPr>
            <a:r>
              <a:rPr lang="en-US" sz="1100" dirty="0">
                <a:solidFill>
                  <a:srgbClr val="4A5568"/>
                </a:solidFill>
                <a:latin typeface="Calibri" pitchFamily="34" charset="0"/>
                <a:ea typeface="Calibri" pitchFamily="34" charset="-122"/>
                <a:cs typeface="Calibri" pitchFamily="34" charset="-120"/>
              </a:rPr>
              <a:t>Positivist paradigm</a:t>
            </a:r>
            <a:endParaRPr lang="en-US" sz="1100" dirty="0"/>
          </a:p>
        </p:txBody>
      </p:sp>
      <p:sp>
        <p:nvSpPr>
          <p:cNvPr id="30" name="Text 28"/>
          <p:cNvSpPr/>
          <p:nvPr/>
        </p:nvSpPr>
        <p:spPr>
          <a:xfrm>
            <a:off x="274320" y="4828032"/>
            <a:ext cx="8595360" cy="228600"/>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Bryman (2016); Creswell &amp; Creswell (2018); Denzin &amp; Lincoln (2018)</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Sampling</a:t>
            </a:r>
            <a:endParaRPr lang="en-US" sz="2800" dirty="0"/>
          </a:p>
        </p:txBody>
      </p:sp>
      <p:sp>
        <p:nvSpPr>
          <p:cNvPr id="3" name="Text 1"/>
          <p:cNvSpPr/>
          <p:nvPr/>
        </p:nvSpPr>
        <p:spPr>
          <a:xfrm>
            <a:off x="457200" y="713232"/>
            <a:ext cx="8229600" cy="320040"/>
          </a:xfrm>
          <a:prstGeom prst="rect">
            <a:avLst/>
          </a:prstGeom>
          <a:noFill/>
          <a:ln/>
        </p:spPr>
        <p:txBody>
          <a:bodyPr wrap="square" lIns="0" tIns="0" rIns="0" bIns="0" rtlCol="0" anchor="ctr"/>
          <a:lstStyle/>
          <a:p>
            <a:pPr marL="0" indent="0" algn="l">
              <a:buNone/>
            </a:pPr>
            <a:r>
              <a:rPr lang="en-US" sz="1300" i="1" dirty="0">
                <a:solidFill>
                  <a:srgbClr val="4A90C4"/>
                </a:solidFill>
                <a:latin typeface="Calibri" pitchFamily="34" charset="0"/>
                <a:ea typeface="Calibri" pitchFamily="34" charset="-122"/>
                <a:cs typeface="Calibri" pitchFamily="34" charset="-120"/>
              </a:rPr>
              <a:t>Who you include in your study and why matters enormously</a:t>
            </a:r>
            <a:endParaRPr lang="en-US" sz="1300" dirty="0"/>
          </a:p>
        </p:txBody>
      </p:sp>
      <p:sp>
        <p:nvSpPr>
          <p:cNvPr id="4" name="Shape 2"/>
          <p:cNvSpPr/>
          <p:nvPr/>
        </p:nvSpPr>
        <p:spPr>
          <a:xfrm>
            <a:off x="274320" y="1097280"/>
            <a:ext cx="4114800" cy="3566160"/>
          </a:xfrm>
          <a:prstGeom prst="roundRect">
            <a:avLst>
              <a:gd name="adj" fmla="val 2564"/>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5" name="Text 3"/>
          <p:cNvSpPr/>
          <p:nvPr/>
        </p:nvSpPr>
        <p:spPr>
          <a:xfrm>
            <a:off x="411480" y="1207008"/>
            <a:ext cx="3840480" cy="365760"/>
          </a:xfrm>
          <a:prstGeom prst="rect">
            <a:avLst/>
          </a:prstGeom>
          <a:noFill/>
          <a:ln/>
        </p:spPr>
        <p:txBody>
          <a:bodyPr wrap="square" lIns="0" tIns="0" rIns="0" bIns="0" rtlCol="0" anchor="ctr"/>
          <a:lstStyle/>
          <a:p>
            <a:pPr marL="0" indent="0" algn="l">
              <a:buNone/>
            </a:pPr>
            <a:r>
              <a:rPr lang="en-US" sz="1500" b="1" dirty="0">
                <a:solidFill>
                  <a:srgbClr val="2E7D51"/>
                </a:solidFill>
                <a:latin typeface="Calibri" pitchFamily="34" charset="0"/>
                <a:ea typeface="Calibri" pitchFamily="34" charset="-122"/>
                <a:cs typeface="Calibri" pitchFamily="34" charset="-120"/>
              </a:rPr>
              <a:t>Probability Sampling</a:t>
            </a:r>
            <a:endParaRPr lang="en-US" sz="1500" dirty="0"/>
          </a:p>
        </p:txBody>
      </p:sp>
      <p:sp>
        <p:nvSpPr>
          <p:cNvPr id="6" name="Text 4"/>
          <p:cNvSpPr/>
          <p:nvPr/>
        </p:nvSpPr>
        <p:spPr>
          <a:xfrm>
            <a:off x="457200" y="16916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Simple Random</a:t>
            </a:r>
            <a:endParaRPr lang="en-US" sz="1200" dirty="0"/>
          </a:p>
        </p:txBody>
      </p:sp>
      <p:sp>
        <p:nvSpPr>
          <p:cNvPr id="7" name="Text 5"/>
          <p:cNvSpPr/>
          <p:nvPr/>
        </p:nvSpPr>
        <p:spPr>
          <a:xfrm>
            <a:off x="457200" y="19476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Every member has equal chance of selection</a:t>
            </a:r>
            <a:endParaRPr lang="en-US" sz="1050" dirty="0"/>
          </a:p>
        </p:txBody>
      </p:sp>
      <p:sp>
        <p:nvSpPr>
          <p:cNvPr id="8" name="Text 6"/>
          <p:cNvSpPr/>
          <p:nvPr/>
        </p:nvSpPr>
        <p:spPr>
          <a:xfrm>
            <a:off x="457200" y="23774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Stratified</a:t>
            </a:r>
            <a:endParaRPr lang="en-US" sz="1200" dirty="0"/>
          </a:p>
        </p:txBody>
      </p:sp>
      <p:sp>
        <p:nvSpPr>
          <p:cNvPr id="9" name="Text 7"/>
          <p:cNvSpPr/>
          <p:nvPr/>
        </p:nvSpPr>
        <p:spPr>
          <a:xfrm>
            <a:off x="457200" y="26334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Population divided into subgroups, random from each</a:t>
            </a:r>
            <a:endParaRPr lang="en-US" sz="1050" dirty="0"/>
          </a:p>
        </p:txBody>
      </p:sp>
      <p:sp>
        <p:nvSpPr>
          <p:cNvPr id="10" name="Text 8"/>
          <p:cNvSpPr/>
          <p:nvPr/>
        </p:nvSpPr>
        <p:spPr>
          <a:xfrm>
            <a:off x="457200" y="30632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Cluster</a:t>
            </a:r>
            <a:endParaRPr lang="en-US" sz="1200" dirty="0"/>
          </a:p>
        </p:txBody>
      </p:sp>
      <p:sp>
        <p:nvSpPr>
          <p:cNvPr id="11" name="Text 9"/>
          <p:cNvSpPr/>
          <p:nvPr/>
        </p:nvSpPr>
        <p:spPr>
          <a:xfrm>
            <a:off x="457200" y="33192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Groups selected randomly, then all members included</a:t>
            </a:r>
            <a:endParaRPr lang="en-US" sz="1050" dirty="0"/>
          </a:p>
        </p:txBody>
      </p:sp>
      <p:sp>
        <p:nvSpPr>
          <p:cNvPr id="12" name="Text 10"/>
          <p:cNvSpPr/>
          <p:nvPr/>
        </p:nvSpPr>
        <p:spPr>
          <a:xfrm>
            <a:off x="457200" y="37490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Systematic</a:t>
            </a:r>
            <a:endParaRPr lang="en-US" sz="1200" dirty="0"/>
          </a:p>
        </p:txBody>
      </p:sp>
      <p:sp>
        <p:nvSpPr>
          <p:cNvPr id="13" name="Text 11"/>
          <p:cNvSpPr/>
          <p:nvPr/>
        </p:nvSpPr>
        <p:spPr>
          <a:xfrm>
            <a:off x="457200" y="40050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Every nth person on a list</a:t>
            </a:r>
            <a:endParaRPr lang="en-US" sz="1050" dirty="0"/>
          </a:p>
        </p:txBody>
      </p:sp>
      <p:sp>
        <p:nvSpPr>
          <p:cNvPr id="14" name="Shape 12"/>
          <p:cNvSpPr/>
          <p:nvPr/>
        </p:nvSpPr>
        <p:spPr>
          <a:xfrm>
            <a:off x="4663440" y="1097280"/>
            <a:ext cx="4114800" cy="3566160"/>
          </a:xfrm>
          <a:prstGeom prst="roundRect">
            <a:avLst>
              <a:gd name="adj" fmla="val 2564"/>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5" name="Text 13"/>
          <p:cNvSpPr/>
          <p:nvPr/>
        </p:nvSpPr>
        <p:spPr>
          <a:xfrm>
            <a:off x="4800600" y="1207008"/>
            <a:ext cx="3840480" cy="365760"/>
          </a:xfrm>
          <a:prstGeom prst="rect">
            <a:avLst/>
          </a:prstGeom>
          <a:noFill/>
          <a:ln/>
        </p:spPr>
        <p:txBody>
          <a:bodyPr wrap="square" lIns="0" tIns="0" rIns="0" bIns="0" rtlCol="0" anchor="ctr"/>
          <a:lstStyle/>
          <a:p>
            <a:pPr marL="0" indent="0" algn="l">
              <a:buNone/>
            </a:pPr>
            <a:r>
              <a:rPr lang="en-US" sz="1500" b="1" dirty="0">
                <a:solidFill>
                  <a:srgbClr val="1A2E52"/>
                </a:solidFill>
                <a:latin typeface="Calibri" pitchFamily="34" charset="0"/>
                <a:ea typeface="Calibri" pitchFamily="34" charset="-122"/>
                <a:cs typeface="Calibri" pitchFamily="34" charset="-120"/>
              </a:rPr>
              <a:t>Non-Probability Sampling</a:t>
            </a:r>
            <a:endParaRPr lang="en-US" sz="1500" dirty="0"/>
          </a:p>
        </p:txBody>
      </p:sp>
      <p:sp>
        <p:nvSpPr>
          <p:cNvPr id="16" name="Text 14"/>
          <p:cNvSpPr/>
          <p:nvPr/>
        </p:nvSpPr>
        <p:spPr>
          <a:xfrm>
            <a:off x="4846320" y="16916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Purposive</a:t>
            </a:r>
            <a:endParaRPr lang="en-US" sz="1200" dirty="0"/>
          </a:p>
        </p:txBody>
      </p:sp>
      <p:sp>
        <p:nvSpPr>
          <p:cNvPr id="17" name="Text 15"/>
          <p:cNvSpPr/>
          <p:nvPr/>
        </p:nvSpPr>
        <p:spPr>
          <a:xfrm>
            <a:off x="4846320" y="19476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Participants chosen for specific characteristics</a:t>
            </a:r>
            <a:endParaRPr lang="en-US" sz="1050" dirty="0"/>
          </a:p>
        </p:txBody>
      </p:sp>
      <p:sp>
        <p:nvSpPr>
          <p:cNvPr id="18" name="Text 16"/>
          <p:cNvSpPr/>
          <p:nvPr/>
        </p:nvSpPr>
        <p:spPr>
          <a:xfrm>
            <a:off x="4846320" y="23774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Snowball</a:t>
            </a:r>
            <a:endParaRPr lang="en-US" sz="1200" dirty="0"/>
          </a:p>
        </p:txBody>
      </p:sp>
      <p:sp>
        <p:nvSpPr>
          <p:cNvPr id="19" name="Text 17"/>
          <p:cNvSpPr/>
          <p:nvPr/>
        </p:nvSpPr>
        <p:spPr>
          <a:xfrm>
            <a:off x="4846320" y="26334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Existing participants recruit further participants</a:t>
            </a:r>
            <a:endParaRPr lang="en-US" sz="1050" dirty="0"/>
          </a:p>
        </p:txBody>
      </p:sp>
      <p:sp>
        <p:nvSpPr>
          <p:cNvPr id="20" name="Text 18"/>
          <p:cNvSpPr/>
          <p:nvPr/>
        </p:nvSpPr>
        <p:spPr>
          <a:xfrm>
            <a:off x="4846320" y="30632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Convenience</a:t>
            </a:r>
            <a:endParaRPr lang="en-US" sz="1200" dirty="0"/>
          </a:p>
        </p:txBody>
      </p:sp>
      <p:sp>
        <p:nvSpPr>
          <p:cNvPr id="21" name="Text 19"/>
          <p:cNvSpPr/>
          <p:nvPr/>
        </p:nvSpPr>
        <p:spPr>
          <a:xfrm>
            <a:off x="4846320" y="33192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Whoever is most accessible</a:t>
            </a:r>
            <a:endParaRPr lang="en-US" sz="1050" dirty="0"/>
          </a:p>
        </p:txBody>
      </p:sp>
      <p:sp>
        <p:nvSpPr>
          <p:cNvPr id="22" name="Text 20"/>
          <p:cNvSpPr/>
          <p:nvPr/>
        </p:nvSpPr>
        <p:spPr>
          <a:xfrm>
            <a:off x="4846320" y="3749040"/>
            <a:ext cx="374904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Theoretical</a:t>
            </a:r>
            <a:endParaRPr lang="en-US" sz="1200" dirty="0"/>
          </a:p>
        </p:txBody>
      </p:sp>
      <p:sp>
        <p:nvSpPr>
          <p:cNvPr id="23" name="Text 21"/>
          <p:cNvSpPr/>
          <p:nvPr/>
        </p:nvSpPr>
        <p:spPr>
          <a:xfrm>
            <a:off x="4846320" y="4005072"/>
            <a:ext cx="3749040" cy="320040"/>
          </a:xfrm>
          <a:prstGeom prst="rect">
            <a:avLst/>
          </a:prstGeom>
          <a:noFill/>
          <a:ln/>
        </p:spPr>
        <p:txBody>
          <a:bodyPr wrap="square" lIns="0" tIns="0" rIns="0" bIns="0" rtlCol="0" anchor="ctr"/>
          <a:lstStyle/>
          <a:p>
            <a:pPr marL="0" indent="0" algn="l">
              <a:buNone/>
            </a:pPr>
            <a:r>
              <a:rPr lang="en-US" sz="1050" dirty="0">
                <a:solidFill>
                  <a:srgbClr val="4A5568"/>
                </a:solidFill>
                <a:latin typeface="Calibri" pitchFamily="34" charset="0"/>
                <a:ea typeface="Calibri" pitchFamily="34" charset="-122"/>
                <a:cs typeface="Calibri" pitchFamily="34" charset="-120"/>
              </a:rPr>
              <a:t>Sampling continues until theoretical saturation</a:t>
            </a:r>
            <a:endParaRPr lang="en-US" sz="1050" dirty="0"/>
          </a:p>
        </p:txBody>
      </p:sp>
      <p:sp>
        <p:nvSpPr>
          <p:cNvPr id="24" name="Text 22"/>
          <p:cNvSpPr/>
          <p:nvPr/>
        </p:nvSpPr>
        <p:spPr>
          <a:xfrm>
            <a:off x="274320" y="4736592"/>
            <a:ext cx="8595360" cy="256032"/>
          </a:xfrm>
          <a:prstGeom prst="rect">
            <a:avLst/>
          </a:prstGeom>
          <a:noFill/>
          <a:ln/>
        </p:spPr>
        <p:txBody>
          <a:bodyPr wrap="square" lIns="0" tIns="0" rIns="0" bIns="0" rtlCol="0" anchor="ctr"/>
          <a:lstStyle/>
          <a:p>
            <a:pPr marL="0" indent="0" algn="l">
              <a:buNone/>
            </a:pPr>
            <a:r>
              <a:rPr lang="en-US" sz="950" i="1" dirty="0">
                <a:solidFill>
                  <a:srgbClr val="718096"/>
                </a:solidFill>
                <a:latin typeface="Calibri" pitchFamily="34" charset="0"/>
                <a:ea typeface="Calibri" pitchFamily="34" charset="-122"/>
                <a:cs typeface="Calibri" pitchFamily="34" charset="-120"/>
              </a:rPr>
              <a:t>Key question: Does your sampling strategy align with your methodology?  |  Qualitative: purposive / snowball  |  Quantitative: probability</a:t>
            </a:r>
            <a:endParaRPr lang="en-US" sz="950" dirty="0"/>
          </a:p>
        </p:txBody>
      </p:sp>
      <p:sp>
        <p:nvSpPr>
          <p:cNvPr id="25" name="Text 23"/>
          <p:cNvSpPr/>
          <p:nvPr/>
        </p:nvSpPr>
        <p:spPr>
          <a:xfrm>
            <a:off x="274320" y="4956048"/>
            <a:ext cx="8595360" cy="164592"/>
          </a:xfrm>
          <a:prstGeom prst="rect">
            <a:avLst/>
          </a:prstGeom>
          <a:noFill/>
          <a:ln/>
        </p:spPr>
        <p:txBody>
          <a:bodyPr wrap="square" lIns="0" tIns="0" rIns="0" bIns="0" rtlCol="0" anchor="ctr"/>
          <a:lstStyle/>
          <a:p>
            <a:pPr marL="0" indent="0" algn="l">
              <a:buNone/>
            </a:pPr>
            <a:r>
              <a:rPr lang="en-US" sz="850" i="1" dirty="0">
                <a:solidFill>
                  <a:srgbClr val="718096"/>
                </a:solidFill>
                <a:latin typeface="Calibri" pitchFamily="34" charset="0"/>
                <a:ea typeface="Calibri" pitchFamily="34" charset="-122"/>
                <a:cs typeface="Calibri" pitchFamily="34" charset="-120"/>
              </a:rPr>
              <a:t>Bryman (2016); Patton (2015); Glaser &amp; Strauss (1967)</a:t>
            </a: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7FC"/>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Data Collection Methods</a:t>
            </a:r>
            <a:endParaRPr lang="en-US" sz="2800" dirty="0"/>
          </a:p>
        </p:txBody>
      </p:sp>
      <p:sp>
        <p:nvSpPr>
          <p:cNvPr id="3" name="Shape 1"/>
          <p:cNvSpPr/>
          <p:nvPr/>
        </p:nvSpPr>
        <p:spPr>
          <a:xfrm>
            <a:off x="228600" y="868680"/>
            <a:ext cx="1627632" cy="3840480"/>
          </a:xfrm>
          <a:prstGeom prst="roundRect">
            <a:avLst>
              <a:gd name="adj" fmla="val 5618"/>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4" name="Shape 2"/>
          <p:cNvSpPr/>
          <p:nvPr/>
        </p:nvSpPr>
        <p:spPr>
          <a:xfrm>
            <a:off x="228600" y="868680"/>
            <a:ext cx="1627632" cy="777240"/>
          </a:xfrm>
          <a:prstGeom prst="roundRect">
            <a:avLst>
              <a:gd name="adj" fmla="val 11765"/>
            </a:avLst>
          </a:prstGeom>
          <a:solidFill>
            <a:srgbClr val="1A2E52"/>
          </a:solidFill>
          <a:ln w="12700">
            <a:solidFill>
              <a:srgbClr val="1A2E52"/>
            </a:solidFill>
            <a:prstDash val="solid"/>
          </a:ln>
        </p:spPr>
        <p:txBody>
          <a:bodyPr/>
          <a:lstStyle/>
          <a:p>
            <a:endParaRPr lang="en-GB"/>
          </a:p>
        </p:txBody>
      </p:sp>
      <p:sp>
        <p:nvSpPr>
          <p:cNvPr id="5" name="Text 3"/>
          <p:cNvSpPr/>
          <p:nvPr/>
        </p:nvSpPr>
        <p:spPr>
          <a:xfrm>
            <a:off x="283464" y="905256"/>
            <a:ext cx="1517904"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Semi Structured</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Interviews</a:t>
            </a:r>
            <a:endParaRPr lang="en-US" sz="1100" dirty="0"/>
          </a:p>
        </p:txBody>
      </p:sp>
      <p:sp>
        <p:nvSpPr>
          <p:cNvPr id="6" name="Text 4"/>
          <p:cNvSpPr/>
          <p:nvPr/>
        </p:nvSpPr>
        <p:spPr>
          <a:xfrm>
            <a:off x="283464" y="1737360"/>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In depth, flexible</a:t>
            </a:r>
            <a:endParaRPr lang="en-US" sz="950" dirty="0"/>
          </a:p>
        </p:txBody>
      </p:sp>
      <p:sp>
        <p:nvSpPr>
          <p:cNvPr id="7" name="Text 5"/>
          <p:cNvSpPr/>
          <p:nvPr/>
        </p:nvSpPr>
        <p:spPr>
          <a:xfrm>
            <a:off x="283464" y="2450592"/>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Rich qualitative data</a:t>
            </a:r>
            <a:endParaRPr lang="en-US" sz="950" dirty="0"/>
          </a:p>
        </p:txBody>
      </p:sp>
      <p:sp>
        <p:nvSpPr>
          <p:cNvPr id="8" name="Text 6"/>
          <p:cNvSpPr/>
          <p:nvPr/>
        </p:nvSpPr>
        <p:spPr>
          <a:xfrm>
            <a:off x="283464" y="3163824"/>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Time intensive</a:t>
            </a:r>
            <a:endParaRPr lang="en-US" sz="950" dirty="0"/>
          </a:p>
        </p:txBody>
      </p:sp>
      <p:sp>
        <p:nvSpPr>
          <p:cNvPr id="9" name="Text 7"/>
          <p:cNvSpPr/>
          <p:nvPr/>
        </p:nvSpPr>
        <p:spPr>
          <a:xfrm>
            <a:off x="283464" y="3877056"/>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Transcription needed</a:t>
            </a:r>
            <a:endParaRPr lang="en-US" sz="950" dirty="0"/>
          </a:p>
        </p:txBody>
      </p:sp>
      <p:sp>
        <p:nvSpPr>
          <p:cNvPr id="10" name="Shape 8"/>
          <p:cNvSpPr/>
          <p:nvPr/>
        </p:nvSpPr>
        <p:spPr>
          <a:xfrm>
            <a:off x="1984248" y="868680"/>
            <a:ext cx="1627632" cy="3840480"/>
          </a:xfrm>
          <a:prstGeom prst="roundRect">
            <a:avLst>
              <a:gd name="adj" fmla="val 5618"/>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1" name="Shape 9"/>
          <p:cNvSpPr/>
          <p:nvPr/>
        </p:nvSpPr>
        <p:spPr>
          <a:xfrm>
            <a:off x="1984248" y="868680"/>
            <a:ext cx="1627632" cy="777240"/>
          </a:xfrm>
          <a:prstGeom prst="roundRect">
            <a:avLst>
              <a:gd name="adj" fmla="val 11765"/>
            </a:avLst>
          </a:prstGeom>
          <a:solidFill>
            <a:srgbClr val="4A7CBF"/>
          </a:solidFill>
          <a:ln w="12700">
            <a:solidFill>
              <a:srgbClr val="4A7CBF"/>
            </a:solidFill>
            <a:prstDash val="solid"/>
          </a:ln>
        </p:spPr>
        <p:txBody>
          <a:bodyPr/>
          <a:lstStyle/>
          <a:p>
            <a:endParaRPr lang="en-GB"/>
          </a:p>
        </p:txBody>
      </p:sp>
      <p:sp>
        <p:nvSpPr>
          <p:cNvPr id="12" name="Text 10"/>
          <p:cNvSpPr/>
          <p:nvPr/>
        </p:nvSpPr>
        <p:spPr>
          <a:xfrm>
            <a:off x="2039112" y="905256"/>
            <a:ext cx="1517904"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Focus Groups</a:t>
            </a:r>
            <a:endParaRPr lang="en-US" sz="1100" dirty="0"/>
          </a:p>
        </p:txBody>
      </p:sp>
      <p:sp>
        <p:nvSpPr>
          <p:cNvPr id="13" name="Text 11"/>
          <p:cNvSpPr/>
          <p:nvPr/>
        </p:nvSpPr>
        <p:spPr>
          <a:xfrm>
            <a:off x="2039112" y="1737360"/>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Group dynamics</a:t>
            </a:r>
            <a:endParaRPr lang="en-US" sz="950" dirty="0"/>
          </a:p>
        </p:txBody>
      </p:sp>
      <p:sp>
        <p:nvSpPr>
          <p:cNvPr id="14" name="Text 12"/>
          <p:cNvSpPr/>
          <p:nvPr/>
        </p:nvSpPr>
        <p:spPr>
          <a:xfrm>
            <a:off x="2039112" y="2450592"/>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6 to 10 participants</a:t>
            </a:r>
            <a:endParaRPr lang="en-US" sz="950" dirty="0"/>
          </a:p>
        </p:txBody>
      </p:sp>
      <p:sp>
        <p:nvSpPr>
          <p:cNvPr id="15" name="Text 13"/>
          <p:cNvSpPr/>
          <p:nvPr/>
        </p:nvSpPr>
        <p:spPr>
          <a:xfrm>
            <a:off x="2039112" y="3163824"/>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Moderator skill critical</a:t>
            </a:r>
            <a:endParaRPr lang="en-US" sz="950" dirty="0"/>
          </a:p>
        </p:txBody>
      </p:sp>
      <p:sp>
        <p:nvSpPr>
          <p:cNvPr id="16" name="Text 14"/>
          <p:cNvSpPr/>
          <p:nvPr/>
        </p:nvSpPr>
        <p:spPr>
          <a:xfrm>
            <a:off x="2039112" y="3877056"/>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Social desirability risk</a:t>
            </a:r>
            <a:endParaRPr lang="en-US" sz="950" dirty="0"/>
          </a:p>
        </p:txBody>
      </p:sp>
      <p:sp>
        <p:nvSpPr>
          <p:cNvPr id="17" name="Shape 15"/>
          <p:cNvSpPr/>
          <p:nvPr/>
        </p:nvSpPr>
        <p:spPr>
          <a:xfrm>
            <a:off x="3739896" y="868680"/>
            <a:ext cx="1627632" cy="3840480"/>
          </a:xfrm>
          <a:prstGeom prst="roundRect">
            <a:avLst>
              <a:gd name="adj" fmla="val 5618"/>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8" name="Shape 16"/>
          <p:cNvSpPr/>
          <p:nvPr/>
        </p:nvSpPr>
        <p:spPr>
          <a:xfrm>
            <a:off x="3739896" y="868680"/>
            <a:ext cx="1627632" cy="777240"/>
          </a:xfrm>
          <a:prstGeom prst="roundRect">
            <a:avLst>
              <a:gd name="adj" fmla="val 11765"/>
            </a:avLst>
          </a:prstGeom>
          <a:solidFill>
            <a:srgbClr val="2E7D51"/>
          </a:solidFill>
          <a:ln w="12700">
            <a:solidFill>
              <a:srgbClr val="2E7D51"/>
            </a:solidFill>
            <a:prstDash val="solid"/>
          </a:ln>
        </p:spPr>
        <p:txBody>
          <a:bodyPr/>
          <a:lstStyle/>
          <a:p>
            <a:endParaRPr lang="en-GB"/>
          </a:p>
        </p:txBody>
      </p:sp>
      <p:sp>
        <p:nvSpPr>
          <p:cNvPr id="19" name="Text 17"/>
          <p:cNvSpPr/>
          <p:nvPr/>
        </p:nvSpPr>
        <p:spPr>
          <a:xfrm>
            <a:off x="3794760" y="905256"/>
            <a:ext cx="1517904"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Questionnaires</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&amp; Surveys</a:t>
            </a:r>
            <a:endParaRPr lang="en-US" sz="1100" dirty="0"/>
          </a:p>
        </p:txBody>
      </p:sp>
      <p:sp>
        <p:nvSpPr>
          <p:cNvPr id="20" name="Text 18"/>
          <p:cNvSpPr/>
          <p:nvPr/>
        </p:nvSpPr>
        <p:spPr>
          <a:xfrm>
            <a:off x="3794760" y="1737360"/>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Large scale</a:t>
            </a:r>
            <a:endParaRPr lang="en-US" sz="950" dirty="0"/>
          </a:p>
        </p:txBody>
      </p:sp>
      <p:sp>
        <p:nvSpPr>
          <p:cNvPr id="21" name="Text 19"/>
          <p:cNvSpPr/>
          <p:nvPr/>
        </p:nvSpPr>
        <p:spPr>
          <a:xfrm>
            <a:off x="3794760" y="2450592"/>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Standardised</a:t>
            </a:r>
            <a:endParaRPr lang="en-US" sz="950" dirty="0"/>
          </a:p>
        </p:txBody>
      </p:sp>
      <p:sp>
        <p:nvSpPr>
          <p:cNvPr id="22" name="Text 20"/>
          <p:cNvSpPr/>
          <p:nvPr/>
        </p:nvSpPr>
        <p:spPr>
          <a:xfrm>
            <a:off x="3794760" y="3163824"/>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Low response rates</a:t>
            </a:r>
            <a:endParaRPr lang="en-US" sz="950" dirty="0"/>
          </a:p>
        </p:txBody>
      </p:sp>
      <p:sp>
        <p:nvSpPr>
          <p:cNvPr id="23" name="Text 21"/>
          <p:cNvSpPr/>
          <p:nvPr/>
        </p:nvSpPr>
        <p:spPr>
          <a:xfrm>
            <a:off x="3794760" y="3877056"/>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Closed and open items</a:t>
            </a:r>
            <a:endParaRPr lang="en-US" sz="950" dirty="0"/>
          </a:p>
        </p:txBody>
      </p:sp>
      <p:sp>
        <p:nvSpPr>
          <p:cNvPr id="24" name="Shape 22"/>
          <p:cNvSpPr/>
          <p:nvPr/>
        </p:nvSpPr>
        <p:spPr>
          <a:xfrm>
            <a:off x="5495544" y="868680"/>
            <a:ext cx="1627632" cy="3840480"/>
          </a:xfrm>
          <a:prstGeom prst="roundRect">
            <a:avLst>
              <a:gd name="adj" fmla="val 5618"/>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5" name="Shape 23"/>
          <p:cNvSpPr/>
          <p:nvPr/>
        </p:nvSpPr>
        <p:spPr>
          <a:xfrm>
            <a:off x="5495544" y="868680"/>
            <a:ext cx="1627632" cy="777240"/>
          </a:xfrm>
          <a:prstGeom prst="roundRect">
            <a:avLst>
              <a:gd name="adj" fmla="val 11765"/>
            </a:avLst>
          </a:prstGeom>
          <a:solidFill>
            <a:srgbClr val="7E3B8A"/>
          </a:solidFill>
          <a:ln w="12700">
            <a:solidFill>
              <a:srgbClr val="7E3B8A"/>
            </a:solidFill>
            <a:prstDash val="solid"/>
          </a:ln>
        </p:spPr>
        <p:txBody>
          <a:bodyPr/>
          <a:lstStyle/>
          <a:p>
            <a:endParaRPr lang="en-GB"/>
          </a:p>
        </p:txBody>
      </p:sp>
      <p:sp>
        <p:nvSpPr>
          <p:cNvPr id="26" name="Text 24"/>
          <p:cNvSpPr/>
          <p:nvPr/>
        </p:nvSpPr>
        <p:spPr>
          <a:xfrm>
            <a:off x="5550408" y="905256"/>
            <a:ext cx="1517904"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Observation</a:t>
            </a:r>
            <a:endParaRPr lang="en-US" sz="1100" dirty="0"/>
          </a:p>
        </p:txBody>
      </p:sp>
      <p:sp>
        <p:nvSpPr>
          <p:cNvPr id="27" name="Text 25"/>
          <p:cNvSpPr/>
          <p:nvPr/>
        </p:nvSpPr>
        <p:spPr>
          <a:xfrm>
            <a:off x="5550408" y="1737360"/>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Natural behaviour</a:t>
            </a:r>
            <a:endParaRPr lang="en-US" sz="950" dirty="0"/>
          </a:p>
        </p:txBody>
      </p:sp>
      <p:sp>
        <p:nvSpPr>
          <p:cNvPr id="28" name="Text 26"/>
          <p:cNvSpPr/>
          <p:nvPr/>
        </p:nvSpPr>
        <p:spPr>
          <a:xfrm>
            <a:off x="5550408" y="2450592"/>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Covert or overt</a:t>
            </a:r>
            <a:endParaRPr lang="en-US" sz="950" dirty="0"/>
          </a:p>
        </p:txBody>
      </p:sp>
      <p:sp>
        <p:nvSpPr>
          <p:cNvPr id="29" name="Text 27"/>
          <p:cNvSpPr/>
          <p:nvPr/>
        </p:nvSpPr>
        <p:spPr>
          <a:xfrm>
            <a:off x="5550408" y="3163824"/>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Researcher effect</a:t>
            </a:r>
            <a:endParaRPr lang="en-US" sz="950" dirty="0"/>
          </a:p>
        </p:txBody>
      </p:sp>
      <p:sp>
        <p:nvSpPr>
          <p:cNvPr id="30" name="Text 28"/>
          <p:cNvSpPr/>
          <p:nvPr/>
        </p:nvSpPr>
        <p:spPr>
          <a:xfrm>
            <a:off x="5550408" y="3877056"/>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Rich contextual data</a:t>
            </a:r>
            <a:endParaRPr lang="en-US" sz="950" dirty="0"/>
          </a:p>
        </p:txBody>
      </p:sp>
      <p:sp>
        <p:nvSpPr>
          <p:cNvPr id="31" name="Shape 29"/>
          <p:cNvSpPr/>
          <p:nvPr/>
        </p:nvSpPr>
        <p:spPr>
          <a:xfrm>
            <a:off x="7251192" y="868680"/>
            <a:ext cx="1627632" cy="3840480"/>
          </a:xfrm>
          <a:prstGeom prst="roundRect">
            <a:avLst>
              <a:gd name="adj" fmla="val 5618"/>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32" name="Shape 30"/>
          <p:cNvSpPr/>
          <p:nvPr/>
        </p:nvSpPr>
        <p:spPr>
          <a:xfrm>
            <a:off x="7251192" y="868680"/>
            <a:ext cx="1627632" cy="777240"/>
          </a:xfrm>
          <a:prstGeom prst="roundRect">
            <a:avLst>
              <a:gd name="adj" fmla="val 11765"/>
            </a:avLst>
          </a:prstGeom>
          <a:solidFill>
            <a:srgbClr val="C45A00"/>
          </a:solidFill>
          <a:ln w="12700">
            <a:solidFill>
              <a:srgbClr val="C45A00"/>
            </a:solidFill>
            <a:prstDash val="solid"/>
          </a:ln>
        </p:spPr>
        <p:txBody>
          <a:bodyPr/>
          <a:lstStyle/>
          <a:p>
            <a:endParaRPr lang="en-GB"/>
          </a:p>
        </p:txBody>
      </p:sp>
      <p:sp>
        <p:nvSpPr>
          <p:cNvPr id="33" name="Text 31"/>
          <p:cNvSpPr/>
          <p:nvPr/>
        </p:nvSpPr>
        <p:spPr>
          <a:xfrm>
            <a:off x="7306056" y="905256"/>
            <a:ext cx="1517904" cy="713232"/>
          </a:xfrm>
          <a:prstGeom prst="rect">
            <a:avLst/>
          </a:prstGeom>
          <a:noFill/>
          <a:ln/>
        </p:spPr>
        <p:txBody>
          <a:bodyPr wrap="square" lIns="0" tIns="0" rIns="0" bIns="0" rtlCol="0" anchor="ctr"/>
          <a:lstStyle/>
          <a:p>
            <a:pPr marL="0" indent="0" algn="ctr">
              <a:buNone/>
            </a:pPr>
            <a:r>
              <a:rPr lang="en-US" sz="1100" b="1" dirty="0">
                <a:solidFill>
                  <a:srgbClr val="FFFFFF"/>
                </a:solidFill>
                <a:latin typeface="Calibri" pitchFamily="34" charset="0"/>
                <a:ea typeface="Calibri" pitchFamily="34" charset="-122"/>
                <a:cs typeface="Calibri" pitchFamily="34" charset="-120"/>
              </a:rPr>
              <a:t>Document</a:t>
            </a:r>
            <a:endParaRPr lang="en-US" sz="1100" dirty="0"/>
          </a:p>
          <a:p>
            <a:pPr marL="0" indent="0" algn="ctr">
              <a:buNone/>
            </a:pPr>
            <a:r>
              <a:rPr lang="en-US" sz="1100" b="1" dirty="0">
                <a:solidFill>
                  <a:srgbClr val="FFFFFF"/>
                </a:solidFill>
                <a:latin typeface="Calibri" pitchFamily="34" charset="0"/>
                <a:ea typeface="Calibri" pitchFamily="34" charset="-122"/>
                <a:cs typeface="Calibri" pitchFamily="34" charset="-120"/>
              </a:rPr>
              <a:t>Analysis</a:t>
            </a:r>
            <a:endParaRPr lang="en-US" sz="1100" dirty="0"/>
          </a:p>
        </p:txBody>
      </p:sp>
      <p:sp>
        <p:nvSpPr>
          <p:cNvPr id="34" name="Text 32"/>
          <p:cNvSpPr/>
          <p:nvPr/>
        </p:nvSpPr>
        <p:spPr>
          <a:xfrm>
            <a:off x="7306056" y="1737360"/>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Existing records</a:t>
            </a:r>
            <a:endParaRPr lang="en-US" sz="950" dirty="0"/>
          </a:p>
        </p:txBody>
      </p:sp>
      <p:sp>
        <p:nvSpPr>
          <p:cNvPr id="35" name="Text 33"/>
          <p:cNvSpPr/>
          <p:nvPr/>
        </p:nvSpPr>
        <p:spPr>
          <a:xfrm>
            <a:off x="7306056" y="2450592"/>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Non -reactive</a:t>
            </a:r>
            <a:endParaRPr lang="en-US" sz="950" dirty="0"/>
          </a:p>
        </p:txBody>
      </p:sp>
      <p:sp>
        <p:nvSpPr>
          <p:cNvPr id="36" name="Text 34"/>
          <p:cNvSpPr/>
          <p:nvPr/>
        </p:nvSpPr>
        <p:spPr>
          <a:xfrm>
            <a:off x="7306056" y="3163824"/>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Access limitations</a:t>
            </a:r>
            <a:endParaRPr lang="en-US" sz="950" dirty="0"/>
          </a:p>
        </p:txBody>
      </p:sp>
      <p:sp>
        <p:nvSpPr>
          <p:cNvPr id="37" name="Text 35"/>
          <p:cNvSpPr/>
          <p:nvPr/>
        </p:nvSpPr>
        <p:spPr>
          <a:xfrm>
            <a:off x="7306056" y="3877056"/>
            <a:ext cx="1517904" cy="658368"/>
          </a:xfrm>
          <a:prstGeom prst="rect">
            <a:avLst/>
          </a:prstGeom>
          <a:noFill/>
          <a:ln/>
        </p:spPr>
        <p:txBody>
          <a:bodyPr wrap="square" lIns="0" tIns="0" rIns="0" bIns="0" rtlCol="0" anchor="ctr"/>
          <a:lstStyle/>
          <a:p>
            <a:pPr marL="342900" indent="-342900" algn="l">
              <a:buSzPct val="100000"/>
              <a:buChar char="•"/>
            </a:pPr>
            <a:r>
              <a:rPr lang="en-US" sz="950" dirty="0">
                <a:solidFill>
                  <a:srgbClr val="4A5568"/>
                </a:solidFill>
                <a:latin typeface="Calibri" pitchFamily="34" charset="0"/>
                <a:ea typeface="Calibri" pitchFamily="34" charset="-122"/>
                <a:cs typeface="Calibri" pitchFamily="34" charset="-120"/>
              </a:rPr>
              <a:t>Authenticity checks</a:t>
            </a:r>
            <a:endParaRPr lang="en-US" sz="950" dirty="0"/>
          </a:p>
        </p:txBody>
      </p:sp>
      <p:sp>
        <p:nvSpPr>
          <p:cNvPr id="38" name="Text 36"/>
          <p:cNvSpPr/>
          <p:nvPr/>
        </p:nvSpPr>
        <p:spPr>
          <a:xfrm>
            <a:off x="274320" y="4846320"/>
            <a:ext cx="8595360" cy="228600"/>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Kvale &amp; Brinkmann (2015); Bryman (2016); Bowen (2009)</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Research Ethics</a:t>
            </a:r>
            <a:endParaRPr lang="en-US" sz="2800" dirty="0"/>
          </a:p>
        </p:txBody>
      </p:sp>
      <p:sp>
        <p:nvSpPr>
          <p:cNvPr id="3" name="Text 1"/>
          <p:cNvSpPr/>
          <p:nvPr/>
        </p:nvSpPr>
        <p:spPr>
          <a:xfrm>
            <a:off x="457200" y="713232"/>
            <a:ext cx="8229600" cy="320040"/>
          </a:xfrm>
          <a:prstGeom prst="rect">
            <a:avLst/>
          </a:prstGeom>
          <a:noFill/>
          <a:ln/>
        </p:spPr>
        <p:txBody>
          <a:bodyPr wrap="square" lIns="0" tIns="0" rIns="0" bIns="0" rtlCol="0" anchor="ctr"/>
          <a:lstStyle/>
          <a:p>
            <a:pPr marL="0" indent="0" algn="l">
              <a:buNone/>
            </a:pPr>
            <a:r>
              <a:rPr lang="en-US" sz="1300" i="1" dirty="0">
                <a:solidFill>
                  <a:srgbClr val="4A90C4"/>
                </a:solidFill>
                <a:latin typeface="Calibri" pitchFamily="34" charset="0"/>
                <a:ea typeface="Calibri" pitchFamily="34" charset="-122"/>
                <a:cs typeface="Calibri" pitchFamily="34" charset="-120"/>
              </a:rPr>
              <a:t>Ethical rigour is not a box ticking exercise - it is built into every stage of research</a:t>
            </a:r>
            <a:endParaRPr lang="en-US" sz="1300" dirty="0"/>
          </a:p>
        </p:txBody>
      </p:sp>
      <p:sp>
        <p:nvSpPr>
          <p:cNvPr id="4" name="Shape 2"/>
          <p:cNvSpPr/>
          <p:nvPr/>
        </p:nvSpPr>
        <p:spPr>
          <a:xfrm>
            <a:off x="274320" y="114300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5" name="Shape 3"/>
          <p:cNvSpPr/>
          <p:nvPr/>
        </p:nvSpPr>
        <p:spPr>
          <a:xfrm>
            <a:off x="365760" y="1490472"/>
            <a:ext cx="347472" cy="347472"/>
          </a:xfrm>
          <a:prstGeom prst="ellipse">
            <a:avLst/>
          </a:prstGeom>
          <a:solidFill>
            <a:srgbClr val="E6A817"/>
          </a:solidFill>
          <a:ln w="12700">
            <a:solidFill>
              <a:srgbClr val="E6A817"/>
            </a:solidFill>
            <a:prstDash val="solid"/>
          </a:ln>
        </p:spPr>
        <p:txBody>
          <a:bodyPr/>
          <a:lstStyle/>
          <a:p>
            <a:endParaRPr lang="en-GB"/>
          </a:p>
        </p:txBody>
      </p:sp>
      <p:sp>
        <p:nvSpPr>
          <p:cNvPr id="6" name="Text 4"/>
          <p:cNvSpPr/>
          <p:nvPr/>
        </p:nvSpPr>
        <p:spPr>
          <a:xfrm>
            <a:off x="365760" y="149047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7" name="Text 5"/>
          <p:cNvSpPr/>
          <p:nvPr/>
        </p:nvSpPr>
        <p:spPr>
          <a:xfrm>
            <a:off x="804672" y="123444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Informed Consent</a:t>
            </a:r>
            <a:endParaRPr lang="en-US" sz="1300" dirty="0"/>
          </a:p>
        </p:txBody>
      </p:sp>
      <p:sp>
        <p:nvSpPr>
          <p:cNvPr id="8" name="Text 6"/>
          <p:cNvSpPr/>
          <p:nvPr/>
        </p:nvSpPr>
        <p:spPr>
          <a:xfrm>
            <a:off x="804672" y="153619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Participants must understand the purpose, process, and their right to withdraw before agreeing to take part.</a:t>
            </a:r>
            <a:endParaRPr lang="en-US" sz="1000" dirty="0"/>
          </a:p>
        </p:txBody>
      </p:sp>
      <p:sp>
        <p:nvSpPr>
          <p:cNvPr id="9" name="Shape 7"/>
          <p:cNvSpPr/>
          <p:nvPr/>
        </p:nvSpPr>
        <p:spPr>
          <a:xfrm>
            <a:off x="274320" y="237744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0" name="Shape 8"/>
          <p:cNvSpPr/>
          <p:nvPr/>
        </p:nvSpPr>
        <p:spPr>
          <a:xfrm>
            <a:off x="365760" y="2724912"/>
            <a:ext cx="347472" cy="347472"/>
          </a:xfrm>
          <a:prstGeom prst="ellipse">
            <a:avLst/>
          </a:prstGeom>
          <a:solidFill>
            <a:srgbClr val="E6A817"/>
          </a:solidFill>
          <a:ln w="12700">
            <a:solidFill>
              <a:srgbClr val="E6A817"/>
            </a:solidFill>
            <a:prstDash val="solid"/>
          </a:ln>
        </p:spPr>
        <p:txBody>
          <a:bodyPr/>
          <a:lstStyle/>
          <a:p>
            <a:endParaRPr lang="en-GB"/>
          </a:p>
        </p:txBody>
      </p:sp>
      <p:sp>
        <p:nvSpPr>
          <p:cNvPr id="11" name="Text 9"/>
          <p:cNvSpPr/>
          <p:nvPr/>
        </p:nvSpPr>
        <p:spPr>
          <a:xfrm>
            <a:off x="365760" y="272491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12" name="Text 10"/>
          <p:cNvSpPr/>
          <p:nvPr/>
        </p:nvSpPr>
        <p:spPr>
          <a:xfrm>
            <a:off x="804672" y="246888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Confidentiality &amp; Anonymity</a:t>
            </a:r>
            <a:endParaRPr lang="en-US" sz="1300" dirty="0"/>
          </a:p>
        </p:txBody>
      </p:sp>
      <p:sp>
        <p:nvSpPr>
          <p:cNvPr id="13" name="Text 11"/>
          <p:cNvSpPr/>
          <p:nvPr/>
        </p:nvSpPr>
        <p:spPr>
          <a:xfrm>
            <a:off x="804672" y="277063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Personal data must be protected. Names are typically replaced with pseudonyms or participant codes.</a:t>
            </a:r>
            <a:endParaRPr lang="en-US" sz="1000" dirty="0"/>
          </a:p>
        </p:txBody>
      </p:sp>
      <p:sp>
        <p:nvSpPr>
          <p:cNvPr id="14" name="Shape 12"/>
          <p:cNvSpPr/>
          <p:nvPr/>
        </p:nvSpPr>
        <p:spPr>
          <a:xfrm>
            <a:off x="274320" y="361188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5" name="Shape 13"/>
          <p:cNvSpPr/>
          <p:nvPr/>
        </p:nvSpPr>
        <p:spPr>
          <a:xfrm>
            <a:off x="365760" y="3959352"/>
            <a:ext cx="347472" cy="347472"/>
          </a:xfrm>
          <a:prstGeom prst="ellipse">
            <a:avLst/>
          </a:prstGeom>
          <a:solidFill>
            <a:srgbClr val="E6A817"/>
          </a:solidFill>
          <a:ln w="12700">
            <a:solidFill>
              <a:srgbClr val="E6A817"/>
            </a:solidFill>
            <a:prstDash val="solid"/>
          </a:ln>
        </p:spPr>
        <p:txBody>
          <a:bodyPr/>
          <a:lstStyle/>
          <a:p>
            <a:endParaRPr lang="en-GB"/>
          </a:p>
        </p:txBody>
      </p:sp>
      <p:sp>
        <p:nvSpPr>
          <p:cNvPr id="16" name="Text 14"/>
          <p:cNvSpPr/>
          <p:nvPr/>
        </p:nvSpPr>
        <p:spPr>
          <a:xfrm>
            <a:off x="365760" y="395935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17" name="Text 15"/>
          <p:cNvSpPr/>
          <p:nvPr/>
        </p:nvSpPr>
        <p:spPr>
          <a:xfrm>
            <a:off x="804672" y="370332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Data Protection</a:t>
            </a:r>
            <a:endParaRPr lang="en-US" sz="1300" dirty="0"/>
          </a:p>
        </p:txBody>
      </p:sp>
      <p:sp>
        <p:nvSpPr>
          <p:cNvPr id="18" name="Text 16"/>
          <p:cNvSpPr/>
          <p:nvPr/>
        </p:nvSpPr>
        <p:spPr>
          <a:xfrm>
            <a:off x="804672" y="400507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Comply with GDPR (UK). Data stored securely; destroyed after agreed retention period.</a:t>
            </a:r>
            <a:endParaRPr lang="en-US" sz="1000" dirty="0"/>
          </a:p>
        </p:txBody>
      </p:sp>
      <p:sp>
        <p:nvSpPr>
          <p:cNvPr id="19" name="Shape 17"/>
          <p:cNvSpPr/>
          <p:nvPr/>
        </p:nvSpPr>
        <p:spPr>
          <a:xfrm>
            <a:off x="4709160" y="114300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0" name="Shape 18"/>
          <p:cNvSpPr/>
          <p:nvPr/>
        </p:nvSpPr>
        <p:spPr>
          <a:xfrm>
            <a:off x="4800600" y="1490472"/>
            <a:ext cx="347472" cy="347472"/>
          </a:xfrm>
          <a:prstGeom prst="ellipse">
            <a:avLst/>
          </a:prstGeom>
          <a:solidFill>
            <a:srgbClr val="E6A817"/>
          </a:solidFill>
          <a:ln w="12700">
            <a:solidFill>
              <a:srgbClr val="E6A817"/>
            </a:solidFill>
            <a:prstDash val="solid"/>
          </a:ln>
        </p:spPr>
        <p:txBody>
          <a:bodyPr/>
          <a:lstStyle/>
          <a:p>
            <a:endParaRPr lang="en-GB"/>
          </a:p>
        </p:txBody>
      </p:sp>
      <p:sp>
        <p:nvSpPr>
          <p:cNvPr id="21" name="Text 19"/>
          <p:cNvSpPr/>
          <p:nvPr/>
        </p:nvSpPr>
        <p:spPr>
          <a:xfrm>
            <a:off x="4800600" y="149047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22" name="Text 20"/>
          <p:cNvSpPr/>
          <p:nvPr/>
        </p:nvSpPr>
        <p:spPr>
          <a:xfrm>
            <a:off x="5239512" y="123444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Avoidance of Harm</a:t>
            </a:r>
            <a:endParaRPr lang="en-US" sz="1300" dirty="0"/>
          </a:p>
        </p:txBody>
      </p:sp>
      <p:sp>
        <p:nvSpPr>
          <p:cNvPr id="23" name="Text 21"/>
          <p:cNvSpPr/>
          <p:nvPr/>
        </p:nvSpPr>
        <p:spPr>
          <a:xfrm>
            <a:off x="5239512" y="153619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Physical, psychological, social, and economic harm must be considered and minimised.</a:t>
            </a:r>
            <a:endParaRPr lang="en-US" sz="1000" dirty="0"/>
          </a:p>
        </p:txBody>
      </p:sp>
      <p:sp>
        <p:nvSpPr>
          <p:cNvPr id="24" name="Shape 22"/>
          <p:cNvSpPr/>
          <p:nvPr/>
        </p:nvSpPr>
        <p:spPr>
          <a:xfrm>
            <a:off x="4709160" y="237744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5" name="Shape 23"/>
          <p:cNvSpPr/>
          <p:nvPr/>
        </p:nvSpPr>
        <p:spPr>
          <a:xfrm>
            <a:off x="4800600" y="2724912"/>
            <a:ext cx="347472" cy="347472"/>
          </a:xfrm>
          <a:prstGeom prst="ellipse">
            <a:avLst/>
          </a:prstGeom>
          <a:solidFill>
            <a:srgbClr val="E6A817"/>
          </a:solidFill>
          <a:ln w="12700">
            <a:solidFill>
              <a:srgbClr val="E6A817"/>
            </a:solidFill>
            <a:prstDash val="solid"/>
          </a:ln>
        </p:spPr>
        <p:txBody>
          <a:bodyPr/>
          <a:lstStyle/>
          <a:p>
            <a:endParaRPr lang="en-GB"/>
          </a:p>
        </p:txBody>
      </p:sp>
      <p:sp>
        <p:nvSpPr>
          <p:cNvPr id="26" name="Text 24"/>
          <p:cNvSpPr/>
          <p:nvPr/>
        </p:nvSpPr>
        <p:spPr>
          <a:xfrm>
            <a:off x="4800600" y="272491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27" name="Text 25"/>
          <p:cNvSpPr/>
          <p:nvPr/>
        </p:nvSpPr>
        <p:spPr>
          <a:xfrm>
            <a:off x="5239512" y="246888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Institutional Approval</a:t>
            </a:r>
            <a:endParaRPr lang="en-US" sz="1300" dirty="0"/>
          </a:p>
        </p:txBody>
      </p:sp>
      <p:sp>
        <p:nvSpPr>
          <p:cNvPr id="28" name="Text 26"/>
          <p:cNvSpPr/>
          <p:nvPr/>
        </p:nvSpPr>
        <p:spPr>
          <a:xfrm>
            <a:off x="5239512" y="277063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UWTSD Research Ethics Committee approval required before fieldwork begins, not after.</a:t>
            </a:r>
            <a:endParaRPr lang="en-US" sz="1000" dirty="0"/>
          </a:p>
        </p:txBody>
      </p:sp>
      <p:sp>
        <p:nvSpPr>
          <p:cNvPr id="29" name="Shape 27"/>
          <p:cNvSpPr/>
          <p:nvPr/>
        </p:nvSpPr>
        <p:spPr>
          <a:xfrm>
            <a:off x="4709160" y="3611880"/>
            <a:ext cx="4160520" cy="1097280"/>
          </a:xfrm>
          <a:prstGeom prst="roundRect">
            <a:avLst>
              <a:gd name="adj" fmla="val 6667"/>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30" name="Shape 28"/>
          <p:cNvSpPr/>
          <p:nvPr/>
        </p:nvSpPr>
        <p:spPr>
          <a:xfrm>
            <a:off x="4800600" y="3959352"/>
            <a:ext cx="347472" cy="347472"/>
          </a:xfrm>
          <a:prstGeom prst="ellipse">
            <a:avLst/>
          </a:prstGeom>
          <a:solidFill>
            <a:srgbClr val="E6A817"/>
          </a:solidFill>
          <a:ln w="12700">
            <a:solidFill>
              <a:srgbClr val="E6A817"/>
            </a:solidFill>
            <a:prstDash val="solid"/>
          </a:ln>
        </p:spPr>
        <p:txBody>
          <a:bodyPr/>
          <a:lstStyle/>
          <a:p>
            <a:endParaRPr lang="en-GB"/>
          </a:p>
        </p:txBody>
      </p:sp>
      <p:sp>
        <p:nvSpPr>
          <p:cNvPr id="31" name="Text 29"/>
          <p:cNvSpPr/>
          <p:nvPr/>
        </p:nvSpPr>
        <p:spPr>
          <a:xfrm>
            <a:off x="4800600" y="395935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32" name="Text 30"/>
          <p:cNvSpPr/>
          <p:nvPr/>
        </p:nvSpPr>
        <p:spPr>
          <a:xfrm>
            <a:off x="5239512" y="3703320"/>
            <a:ext cx="3520440" cy="292608"/>
          </a:xfrm>
          <a:prstGeom prst="rect">
            <a:avLst/>
          </a:prstGeom>
          <a:noFill/>
          <a:ln/>
        </p:spPr>
        <p:txBody>
          <a:bodyPr wrap="square" lIns="0" tIns="0" rIns="0" bIns="0" rtlCol="0" anchor="ctr"/>
          <a:lstStyle/>
          <a:p>
            <a:pPr marL="0" indent="0" algn="l">
              <a:buNone/>
            </a:pPr>
            <a:r>
              <a:rPr lang="en-US" sz="1300" b="1" dirty="0">
                <a:solidFill>
                  <a:srgbClr val="1A2E52"/>
                </a:solidFill>
                <a:latin typeface="Calibri" pitchFamily="34" charset="0"/>
                <a:ea typeface="Calibri" pitchFamily="34" charset="-122"/>
                <a:cs typeface="Calibri" pitchFamily="34" charset="-120"/>
              </a:rPr>
              <a:t>Honesty &amp; Integrity</a:t>
            </a:r>
            <a:endParaRPr lang="en-US" sz="1300" dirty="0"/>
          </a:p>
        </p:txBody>
      </p:sp>
      <p:sp>
        <p:nvSpPr>
          <p:cNvPr id="33" name="Text 31"/>
          <p:cNvSpPr/>
          <p:nvPr/>
        </p:nvSpPr>
        <p:spPr>
          <a:xfrm>
            <a:off x="5239512" y="4005072"/>
            <a:ext cx="3520440" cy="59436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No fabrication, falsification, or plagiarism. Transparent about limitations and methods.</a:t>
            </a:r>
            <a:endParaRPr lang="en-US" sz="1000" dirty="0"/>
          </a:p>
        </p:txBody>
      </p:sp>
      <p:sp>
        <p:nvSpPr>
          <p:cNvPr id="34" name="Text 32"/>
          <p:cNvSpPr/>
          <p:nvPr/>
        </p:nvSpPr>
        <p:spPr>
          <a:xfrm>
            <a:off x="274320" y="4846320"/>
            <a:ext cx="8595360" cy="228600"/>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BPS (2021); BERA (2018); Israel &amp; Hay (2006); UK Research Integrity Office (2019)</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7FC"/>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The Literature Review</a:t>
            </a:r>
            <a:endParaRPr lang="en-US" sz="2800" dirty="0"/>
          </a:p>
        </p:txBody>
      </p:sp>
      <p:sp>
        <p:nvSpPr>
          <p:cNvPr id="3" name="Text 1"/>
          <p:cNvSpPr/>
          <p:nvPr/>
        </p:nvSpPr>
        <p:spPr>
          <a:xfrm>
            <a:off x="457200" y="713232"/>
            <a:ext cx="8229600" cy="320040"/>
          </a:xfrm>
          <a:prstGeom prst="rect">
            <a:avLst/>
          </a:prstGeom>
          <a:noFill/>
          <a:ln/>
        </p:spPr>
        <p:txBody>
          <a:bodyPr wrap="square" lIns="0" tIns="0" rIns="0" bIns="0" rtlCol="0" anchor="ctr"/>
          <a:lstStyle/>
          <a:p>
            <a:pPr marL="0" indent="0" algn="l">
              <a:buNone/>
            </a:pPr>
            <a:r>
              <a:rPr lang="en-US" sz="1300" i="1" dirty="0">
                <a:solidFill>
                  <a:srgbClr val="4A90C4"/>
                </a:solidFill>
                <a:latin typeface="Calibri" pitchFamily="34" charset="0"/>
                <a:ea typeface="Calibri" pitchFamily="34" charset="-122"/>
                <a:cs typeface="Calibri" pitchFamily="34" charset="-120"/>
              </a:rPr>
              <a:t>More than a list of sources: a critical conversation with existing knowledge</a:t>
            </a:r>
            <a:endParaRPr lang="en-US" sz="1300" dirty="0"/>
          </a:p>
        </p:txBody>
      </p:sp>
      <p:sp>
        <p:nvSpPr>
          <p:cNvPr id="4" name="Shape 2"/>
          <p:cNvSpPr/>
          <p:nvPr/>
        </p:nvSpPr>
        <p:spPr>
          <a:xfrm>
            <a:off x="274320" y="1051560"/>
            <a:ext cx="4754880" cy="3657600"/>
          </a:xfrm>
          <a:prstGeom prst="roundRect">
            <a:avLst>
              <a:gd name="adj" fmla="val 2500"/>
            </a:avLst>
          </a:prstGeom>
          <a:solidFill>
            <a:srgbClr val="FFFFFF"/>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5" name="Shape 3"/>
          <p:cNvSpPr/>
          <p:nvPr/>
        </p:nvSpPr>
        <p:spPr>
          <a:xfrm>
            <a:off x="411480" y="1243584"/>
            <a:ext cx="292608" cy="292608"/>
          </a:xfrm>
          <a:prstGeom prst="ellipse">
            <a:avLst/>
          </a:prstGeom>
          <a:solidFill>
            <a:srgbClr val="1A2E52"/>
          </a:solidFill>
          <a:ln w="12700">
            <a:solidFill>
              <a:srgbClr val="1A2E52"/>
            </a:solidFill>
            <a:prstDash val="solid"/>
          </a:ln>
        </p:spPr>
        <p:txBody>
          <a:bodyPr/>
          <a:lstStyle/>
          <a:p>
            <a:endParaRPr lang="en-GB"/>
          </a:p>
        </p:txBody>
      </p:sp>
      <p:sp>
        <p:nvSpPr>
          <p:cNvPr id="6" name="Text 4"/>
          <p:cNvSpPr/>
          <p:nvPr/>
        </p:nvSpPr>
        <p:spPr>
          <a:xfrm>
            <a:off x="411480" y="1243584"/>
            <a:ext cx="292608"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1</a:t>
            </a:r>
            <a:endParaRPr lang="en-US" sz="1000" dirty="0"/>
          </a:p>
        </p:txBody>
      </p:sp>
      <p:sp>
        <p:nvSpPr>
          <p:cNvPr id="7" name="Text 5"/>
          <p:cNvSpPr/>
          <p:nvPr/>
        </p:nvSpPr>
        <p:spPr>
          <a:xfrm>
            <a:off x="777240" y="1188720"/>
            <a:ext cx="411480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1. Define scope</a:t>
            </a:r>
            <a:endParaRPr lang="en-US" sz="1200" dirty="0"/>
          </a:p>
        </p:txBody>
      </p:sp>
      <p:sp>
        <p:nvSpPr>
          <p:cNvPr id="8" name="Text 6"/>
          <p:cNvSpPr/>
          <p:nvPr/>
        </p:nvSpPr>
        <p:spPr>
          <a:xfrm>
            <a:off x="777240" y="1453896"/>
            <a:ext cx="4114800" cy="32004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What are the key concepts, debates, and boundaries of your topic?</a:t>
            </a:r>
            <a:endParaRPr lang="en-US" sz="1000" dirty="0"/>
          </a:p>
        </p:txBody>
      </p:sp>
      <p:sp>
        <p:nvSpPr>
          <p:cNvPr id="9" name="Shape 7"/>
          <p:cNvSpPr/>
          <p:nvPr/>
        </p:nvSpPr>
        <p:spPr>
          <a:xfrm>
            <a:off x="411480" y="1929384"/>
            <a:ext cx="292608" cy="292608"/>
          </a:xfrm>
          <a:prstGeom prst="ellipse">
            <a:avLst/>
          </a:prstGeom>
          <a:solidFill>
            <a:srgbClr val="1A2E52"/>
          </a:solidFill>
          <a:ln w="12700">
            <a:solidFill>
              <a:srgbClr val="1A2E52"/>
            </a:solidFill>
            <a:prstDash val="solid"/>
          </a:ln>
        </p:spPr>
        <p:txBody>
          <a:bodyPr/>
          <a:lstStyle/>
          <a:p>
            <a:endParaRPr lang="en-GB"/>
          </a:p>
        </p:txBody>
      </p:sp>
      <p:sp>
        <p:nvSpPr>
          <p:cNvPr id="10" name="Text 8"/>
          <p:cNvSpPr/>
          <p:nvPr/>
        </p:nvSpPr>
        <p:spPr>
          <a:xfrm>
            <a:off x="411480" y="1929384"/>
            <a:ext cx="292608"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2</a:t>
            </a:r>
            <a:endParaRPr lang="en-US" sz="1000" dirty="0"/>
          </a:p>
        </p:txBody>
      </p:sp>
      <p:sp>
        <p:nvSpPr>
          <p:cNvPr id="11" name="Text 9"/>
          <p:cNvSpPr/>
          <p:nvPr/>
        </p:nvSpPr>
        <p:spPr>
          <a:xfrm>
            <a:off x="777240" y="1874520"/>
            <a:ext cx="411480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2. Search systematically</a:t>
            </a:r>
            <a:endParaRPr lang="en-US" sz="1200" dirty="0"/>
          </a:p>
        </p:txBody>
      </p:sp>
      <p:sp>
        <p:nvSpPr>
          <p:cNvPr id="12" name="Text 10"/>
          <p:cNvSpPr/>
          <p:nvPr/>
        </p:nvSpPr>
        <p:spPr>
          <a:xfrm>
            <a:off x="777240" y="2139696"/>
            <a:ext cx="4114800" cy="32004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UWTSD library, JSTOR, Google Scholar, Scopus. Use Boolean operators.</a:t>
            </a:r>
            <a:endParaRPr lang="en-US" sz="1000" dirty="0"/>
          </a:p>
        </p:txBody>
      </p:sp>
      <p:sp>
        <p:nvSpPr>
          <p:cNvPr id="13" name="Shape 11"/>
          <p:cNvSpPr/>
          <p:nvPr/>
        </p:nvSpPr>
        <p:spPr>
          <a:xfrm>
            <a:off x="411480" y="2615184"/>
            <a:ext cx="292608" cy="292608"/>
          </a:xfrm>
          <a:prstGeom prst="ellipse">
            <a:avLst/>
          </a:prstGeom>
          <a:solidFill>
            <a:srgbClr val="1A2E52"/>
          </a:solidFill>
          <a:ln w="12700">
            <a:solidFill>
              <a:srgbClr val="1A2E52"/>
            </a:solidFill>
            <a:prstDash val="solid"/>
          </a:ln>
        </p:spPr>
        <p:txBody>
          <a:bodyPr/>
          <a:lstStyle/>
          <a:p>
            <a:endParaRPr lang="en-GB"/>
          </a:p>
        </p:txBody>
      </p:sp>
      <p:sp>
        <p:nvSpPr>
          <p:cNvPr id="14" name="Text 12"/>
          <p:cNvSpPr/>
          <p:nvPr/>
        </p:nvSpPr>
        <p:spPr>
          <a:xfrm>
            <a:off x="411480" y="2615184"/>
            <a:ext cx="292608"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3</a:t>
            </a:r>
            <a:endParaRPr lang="en-US" sz="1000" dirty="0"/>
          </a:p>
        </p:txBody>
      </p:sp>
      <p:sp>
        <p:nvSpPr>
          <p:cNvPr id="15" name="Text 13"/>
          <p:cNvSpPr/>
          <p:nvPr/>
        </p:nvSpPr>
        <p:spPr>
          <a:xfrm>
            <a:off x="777240" y="2560320"/>
            <a:ext cx="411480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3. Evaluate critically</a:t>
            </a:r>
            <a:endParaRPr lang="en-US" sz="1200" dirty="0"/>
          </a:p>
        </p:txBody>
      </p:sp>
      <p:sp>
        <p:nvSpPr>
          <p:cNvPr id="16" name="Text 14"/>
          <p:cNvSpPr/>
          <p:nvPr/>
        </p:nvSpPr>
        <p:spPr>
          <a:xfrm>
            <a:off x="777240" y="2825496"/>
            <a:ext cx="4114800" cy="32004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Currency, authority, accuracy, purpose (CAAP). Peer reviewed preferred.</a:t>
            </a:r>
            <a:endParaRPr lang="en-US" sz="1000" dirty="0"/>
          </a:p>
        </p:txBody>
      </p:sp>
      <p:sp>
        <p:nvSpPr>
          <p:cNvPr id="17" name="Shape 15"/>
          <p:cNvSpPr/>
          <p:nvPr/>
        </p:nvSpPr>
        <p:spPr>
          <a:xfrm>
            <a:off x="411480" y="3300984"/>
            <a:ext cx="292608" cy="292608"/>
          </a:xfrm>
          <a:prstGeom prst="ellipse">
            <a:avLst/>
          </a:prstGeom>
          <a:solidFill>
            <a:srgbClr val="1A2E52"/>
          </a:solidFill>
          <a:ln w="12700">
            <a:solidFill>
              <a:srgbClr val="1A2E52"/>
            </a:solidFill>
            <a:prstDash val="solid"/>
          </a:ln>
        </p:spPr>
        <p:txBody>
          <a:bodyPr/>
          <a:lstStyle/>
          <a:p>
            <a:endParaRPr lang="en-GB"/>
          </a:p>
        </p:txBody>
      </p:sp>
      <p:sp>
        <p:nvSpPr>
          <p:cNvPr id="18" name="Text 16"/>
          <p:cNvSpPr/>
          <p:nvPr/>
        </p:nvSpPr>
        <p:spPr>
          <a:xfrm>
            <a:off x="411480" y="3300984"/>
            <a:ext cx="292608"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4</a:t>
            </a:r>
            <a:endParaRPr lang="en-US" sz="1000" dirty="0"/>
          </a:p>
        </p:txBody>
      </p:sp>
      <p:sp>
        <p:nvSpPr>
          <p:cNvPr id="19" name="Text 17"/>
          <p:cNvSpPr/>
          <p:nvPr/>
        </p:nvSpPr>
        <p:spPr>
          <a:xfrm>
            <a:off x="777240" y="3246120"/>
            <a:ext cx="411480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4. Synthesise, do not summarise</a:t>
            </a:r>
            <a:endParaRPr lang="en-US" sz="1200" dirty="0"/>
          </a:p>
        </p:txBody>
      </p:sp>
      <p:sp>
        <p:nvSpPr>
          <p:cNvPr id="20" name="Text 18"/>
          <p:cNvSpPr/>
          <p:nvPr/>
        </p:nvSpPr>
        <p:spPr>
          <a:xfrm>
            <a:off x="777240" y="3511296"/>
            <a:ext cx="4114800" cy="32004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Group sources by theme or argument, not by author. What do they collectively say?</a:t>
            </a:r>
            <a:endParaRPr lang="en-US" sz="1000" dirty="0"/>
          </a:p>
        </p:txBody>
      </p:sp>
      <p:sp>
        <p:nvSpPr>
          <p:cNvPr id="21" name="Shape 19"/>
          <p:cNvSpPr/>
          <p:nvPr/>
        </p:nvSpPr>
        <p:spPr>
          <a:xfrm>
            <a:off x="411480" y="3986784"/>
            <a:ext cx="292608" cy="292608"/>
          </a:xfrm>
          <a:prstGeom prst="ellipse">
            <a:avLst/>
          </a:prstGeom>
          <a:solidFill>
            <a:srgbClr val="1A2E52"/>
          </a:solidFill>
          <a:ln w="12700">
            <a:solidFill>
              <a:srgbClr val="1A2E52"/>
            </a:solidFill>
            <a:prstDash val="solid"/>
          </a:ln>
        </p:spPr>
        <p:txBody>
          <a:bodyPr/>
          <a:lstStyle/>
          <a:p>
            <a:endParaRPr lang="en-GB"/>
          </a:p>
        </p:txBody>
      </p:sp>
      <p:sp>
        <p:nvSpPr>
          <p:cNvPr id="22" name="Text 20"/>
          <p:cNvSpPr/>
          <p:nvPr/>
        </p:nvSpPr>
        <p:spPr>
          <a:xfrm>
            <a:off x="411480" y="3986784"/>
            <a:ext cx="292608" cy="292608"/>
          </a:xfrm>
          <a:prstGeom prst="rect">
            <a:avLst/>
          </a:prstGeom>
          <a:noFill/>
          <a:ln/>
        </p:spPr>
        <p:txBody>
          <a:bodyPr wrap="square" lIns="0" tIns="0" rIns="0" bIns="0" rtlCol="0" anchor="ctr"/>
          <a:lstStyle/>
          <a:p>
            <a:pPr marL="0" indent="0" algn="ctr">
              <a:buNone/>
            </a:pPr>
            <a:r>
              <a:rPr lang="en-US" sz="1000" b="1" dirty="0">
                <a:solidFill>
                  <a:srgbClr val="FFFFFF"/>
                </a:solidFill>
                <a:latin typeface="Calibri" pitchFamily="34" charset="0"/>
                <a:ea typeface="Calibri" pitchFamily="34" charset="-122"/>
                <a:cs typeface="Calibri" pitchFamily="34" charset="-120"/>
              </a:rPr>
              <a:t>5</a:t>
            </a:r>
            <a:endParaRPr lang="en-US" sz="1000" dirty="0"/>
          </a:p>
        </p:txBody>
      </p:sp>
      <p:sp>
        <p:nvSpPr>
          <p:cNvPr id="23" name="Text 21"/>
          <p:cNvSpPr/>
          <p:nvPr/>
        </p:nvSpPr>
        <p:spPr>
          <a:xfrm>
            <a:off x="777240" y="3931920"/>
            <a:ext cx="4114800" cy="256032"/>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5. Identify the gap</a:t>
            </a:r>
            <a:endParaRPr lang="en-US" sz="1200" dirty="0"/>
          </a:p>
        </p:txBody>
      </p:sp>
      <p:sp>
        <p:nvSpPr>
          <p:cNvPr id="24" name="Text 22"/>
          <p:cNvSpPr/>
          <p:nvPr/>
        </p:nvSpPr>
        <p:spPr>
          <a:xfrm>
            <a:off x="777240" y="4197096"/>
            <a:ext cx="4114800" cy="320040"/>
          </a:xfrm>
          <a:prstGeom prst="rect">
            <a:avLst/>
          </a:prstGeom>
          <a:noFill/>
          <a:ln/>
        </p:spPr>
        <p:txBody>
          <a:bodyPr wrap="square" lIns="0" tIns="0" rIns="0" bIns="0" rtlCol="0" anchor="ctr"/>
          <a:lstStyle/>
          <a:p>
            <a:pPr marL="0" indent="0" algn="l">
              <a:buNone/>
            </a:pPr>
            <a:r>
              <a:rPr lang="en-US" sz="1000" dirty="0">
                <a:solidFill>
                  <a:srgbClr val="4A5568"/>
                </a:solidFill>
                <a:latin typeface="Calibri" pitchFamily="34" charset="0"/>
                <a:ea typeface="Calibri" pitchFamily="34" charset="-122"/>
                <a:cs typeface="Calibri" pitchFamily="34" charset="-120"/>
              </a:rPr>
              <a:t>Your research must fill a gap. The literature review makes that gap visible.</a:t>
            </a:r>
            <a:endParaRPr lang="en-US" sz="1000" dirty="0"/>
          </a:p>
        </p:txBody>
      </p:sp>
      <p:sp>
        <p:nvSpPr>
          <p:cNvPr id="25" name="Shape 23"/>
          <p:cNvSpPr/>
          <p:nvPr/>
        </p:nvSpPr>
        <p:spPr>
          <a:xfrm>
            <a:off x="5212080" y="1051560"/>
            <a:ext cx="3657600" cy="3657600"/>
          </a:xfrm>
          <a:prstGeom prst="roundRect">
            <a:avLst>
              <a:gd name="adj" fmla="val 2500"/>
            </a:avLst>
          </a:prstGeom>
          <a:solidFill>
            <a:srgbClr val="1A2E52"/>
          </a:solidFill>
          <a:ln w="12700">
            <a:solidFill>
              <a:srgbClr val="1A2E52"/>
            </a:solidFill>
            <a:prstDash val="solid"/>
          </a:ln>
          <a:effectLst>
            <a:outerShdw blurRad="101600" dist="38100" dir="2700000" algn="bl" rotWithShape="0">
              <a:srgbClr val="000000">
                <a:alpha val="13000"/>
              </a:srgbClr>
            </a:outerShdw>
          </a:effectLst>
        </p:spPr>
        <p:txBody>
          <a:bodyPr/>
          <a:lstStyle/>
          <a:p>
            <a:endParaRPr lang="en-GB"/>
          </a:p>
        </p:txBody>
      </p:sp>
      <p:sp>
        <p:nvSpPr>
          <p:cNvPr id="26" name="Text 24"/>
          <p:cNvSpPr/>
          <p:nvPr/>
        </p:nvSpPr>
        <p:spPr>
          <a:xfrm>
            <a:off x="5349240" y="1143000"/>
            <a:ext cx="3383280" cy="365760"/>
          </a:xfrm>
          <a:prstGeom prst="rect">
            <a:avLst/>
          </a:prstGeom>
          <a:noFill/>
          <a:ln/>
        </p:spPr>
        <p:txBody>
          <a:bodyPr wrap="square" lIns="0" tIns="0" rIns="0" bIns="0" rtlCol="0" anchor="ctr"/>
          <a:lstStyle/>
          <a:p>
            <a:pPr marL="0" indent="0" algn="l">
              <a:buNone/>
            </a:pPr>
            <a:r>
              <a:rPr lang="en-US" sz="1400" b="1" dirty="0">
                <a:solidFill>
                  <a:srgbClr val="E6A817"/>
                </a:solidFill>
                <a:latin typeface="Calibri" pitchFamily="34" charset="0"/>
                <a:ea typeface="Calibri" pitchFamily="34" charset="-122"/>
                <a:cs typeface="Calibri" pitchFamily="34" charset="-120"/>
              </a:rPr>
              <a:t>Common Pitfalls</a:t>
            </a:r>
            <a:endParaRPr lang="en-US" sz="1400" dirty="0"/>
          </a:p>
        </p:txBody>
      </p:sp>
      <p:sp>
        <p:nvSpPr>
          <p:cNvPr id="27" name="Text 25"/>
          <p:cNvSpPr/>
          <p:nvPr/>
        </p:nvSpPr>
        <p:spPr>
          <a:xfrm>
            <a:off x="5349240" y="1600200"/>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Annotated bibliography instead of synthesis</a:t>
            </a:r>
            <a:endParaRPr lang="en-US" sz="1050" dirty="0"/>
          </a:p>
        </p:txBody>
      </p:sp>
      <p:sp>
        <p:nvSpPr>
          <p:cNvPr id="28" name="Text 26"/>
          <p:cNvSpPr/>
          <p:nvPr/>
        </p:nvSpPr>
        <p:spPr>
          <a:xfrm>
            <a:off x="5349240" y="2093976"/>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Over reliance on websites; too few journals</a:t>
            </a:r>
            <a:endParaRPr lang="en-US" sz="1050" dirty="0"/>
          </a:p>
        </p:txBody>
      </p:sp>
      <p:sp>
        <p:nvSpPr>
          <p:cNvPr id="29" name="Text 27"/>
          <p:cNvSpPr/>
          <p:nvPr/>
        </p:nvSpPr>
        <p:spPr>
          <a:xfrm>
            <a:off x="5349240" y="2587752"/>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Sources over 10 years old without justification</a:t>
            </a:r>
            <a:endParaRPr lang="en-US" sz="1050" dirty="0"/>
          </a:p>
        </p:txBody>
      </p:sp>
      <p:sp>
        <p:nvSpPr>
          <p:cNvPr id="30" name="Text 28"/>
          <p:cNvSpPr/>
          <p:nvPr/>
        </p:nvSpPr>
        <p:spPr>
          <a:xfrm>
            <a:off x="5349240" y="3081528"/>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Padding with quotes instead of critical analysis</a:t>
            </a:r>
            <a:endParaRPr lang="en-US" sz="1050" dirty="0"/>
          </a:p>
        </p:txBody>
      </p:sp>
      <p:sp>
        <p:nvSpPr>
          <p:cNvPr id="31" name="Text 29"/>
          <p:cNvSpPr/>
          <p:nvPr/>
        </p:nvSpPr>
        <p:spPr>
          <a:xfrm>
            <a:off x="5349240" y="3575304"/>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No clear thread linking back to research question</a:t>
            </a:r>
            <a:endParaRPr lang="en-US" sz="1050" dirty="0"/>
          </a:p>
        </p:txBody>
      </p:sp>
      <p:sp>
        <p:nvSpPr>
          <p:cNvPr id="32" name="Text 30"/>
          <p:cNvSpPr/>
          <p:nvPr/>
        </p:nvSpPr>
        <p:spPr>
          <a:xfrm>
            <a:off x="5349240" y="4069080"/>
            <a:ext cx="3383280" cy="438912"/>
          </a:xfrm>
          <a:prstGeom prst="rect">
            <a:avLst/>
          </a:prstGeom>
          <a:noFill/>
          <a:ln/>
        </p:spPr>
        <p:txBody>
          <a:bodyPr wrap="square" lIns="0" tIns="0" rIns="0" bIns="0" rtlCol="0" anchor="ctr"/>
          <a:lstStyle/>
          <a:p>
            <a:pPr marL="342900" indent="-342900" algn="l">
              <a:buSzPct val="100000"/>
              <a:buChar char="•"/>
            </a:pPr>
            <a:r>
              <a:rPr lang="en-US" sz="1050" dirty="0">
                <a:solidFill>
                  <a:srgbClr val="D0E8FF"/>
                </a:solidFill>
                <a:latin typeface="Calibri" pitchFamily="34" charset="0"/>
                <a:ea typeface="Calibri" pitchFamily="34" charset="-122"/>
                <a:cs typeface="Calibri" pitchFamily="34" charset="-120"/>
              </a:rPr>
              <a:t>Harvard referencing errors throughout</a:t>
            </a:r>
            <a:endParaRPr lang="en-US" sz="1050" dirty="0"/>
          </a:p>
        </p:txBody>
      </p:sp>
      <p:sp>
        <p:nvSpPr>
          <p:cNvPr id="33" name="Text 31"/>
          <p:cNvSpPr/>
          <p:nvPr/>
        </p:nvSpPr>
        <p:spPr>
          <a:xfrm>
            <a:off x="274320" y="4773168"/>
            <a:ext cx="8595360" cy="228600"/>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Hart (1998); Jesson et al. (2011); Ridley (2012)</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Structuring Your Research Proposal</a:t>
            </a:r>
            <a:endParaRPr lang="en-US" sz="2800" dirty="0"/>
          </a:p>
        </p:txBody>
      </p:sp>
      <p:sp>
        <p:nvSpPr>
          <p:cNvPr id="3" name="Shape 1"/>
          <p:cNvSpPr/>
          <p:nvPr/>
        </p:nvSpPr>
        <p:spPr>
          <a:xfrm>
            <a:off x="274320" y="914400"/>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4" name="Shape 2"/>
          <p:cNvSpPr/>
          <p:nvPr/>
        </p:nvSpPr>
        <p:spPr>
          <a:xfrm>
            <a:off x="274320" y="914400"/>
            <a:ext cx="502920" cy="914400"/>
          </a:xfrm>
          <a:prstGeom prst="roundRect">
            <a:avLst>
              <a:gd name="adj" fmla="val 14545"/>
            </a:avLst>
          </a:prstGeom>
          <a:solidFill>
            <a:srgbClr val="1A2E52"/>
          </a:solidFill>
          <a:ln w="12700">
            <a:solidFill>
              <a:srgbClr val="1A2E52"/>
            </a:solidFill>
            <a:prstDash val="solid"/>
          </a:ln>
        </p:spPr>
        <p:txBody>
          <a:bodyPr/>
          <a:lstStyle/>
          <a:p>
            <a:endParaRPr lang="en-GB"/>
          </a:p>
        </p:txBody>
      </p:sp>
      <p:sp>
        <p:nvSpPr>
          <p:cNvPr id="5" name="Text 3"/>
          <p:cNvSpPr/>
          <p:nvPr/>
        </p:nvSpPr>
        <p:spPr>
          <a:xfrm>
            <a:off x="274320" y="914400"/>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01</a:t>
            </a:r>
            <a:endParaRPr lang="en-US" sz="1300" dirty="0"/>
          </a:p>
        </p:txBody>
      </p:sp>
      <p:sp>
        <p:nvSpPr>
          <p:cNvPr id="6" name="Text 4"/>
          <p:cNvSpPr/>
          <p:nvPr/>
        </p:nvSpPr>
        <p:spPr>
          <a:xfrm>
            <a:off x="841248" y="987552"/>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Title &amp; Abstract</a:t>
            </a:r>
            <a:endParaRPr lang="en-US" sz="1200" dirty="0"/>
          </a:p>
        </p:txBody>
      </p:sp>
      <p:sp>
        <p:nvSpPr>
          <p:cNvPr id="7" name="Text 5"/>
          <p:cNvSpPr/>
          <p:nvPr/>
        </p:nvSpPr>
        <p:spPr>
          <a:xfrm>
            <a:off x="841248" y="1280160"/>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Working title; 150 to 200 word summary of aims, methods, and expected contribution.</a:t>
            </a:r>
            <a:endParaRPr lang="en-US" sz="950" dirty="0"/>
          </a:p>
        </p:txBody>
      </p:sp>
      <p:sp>
        <p:nvSpPr>
          <p:cNvPr id="8" name="Shape 6"/>
          <p:cNvSpPr/>
          <p:nvPr/>
        </p:nvSpPr>
        <p:spPr>
          <a:xfrm>
            <a:off x="274320" y="1938528"/>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9" name="Shape 7"/>
          <p:cNvSpPr/>
          <p:nvPr/>
        </p:nvSpPr>
        <p:spPr>
          <a:xfrm>
            <a:off x="274320" y="1938528"/>
            <a:ext cx="502920" cy="914400"/>
          </a:xfrm>
          <a:prstGeom prst="roundRect">
            <a:avLst>
              <a:gd name="adj" fmla="val 14545"/>
            </a:avLst>
          </a:prstGeom>
          <a:solidFill>
            <a:srgbClr val="4A7CBF"/>
          </a:solidFill>
          <a:ln w="12700">
            <a:solidFill>
              <a:srgbClr val="4A7CBF"/>
            </a:solidFill>
            <a:prstDash val="solid"/>
          </a:ln>
        </p:spPr>
        <p:txBody>
          <a:bodyPr/>
          <a:lstStyle/>
          <a:p>
            <a:endParaRPr lang="en-GB"/>
          </a:p>
        </p:txBody>
      </p:sp>
      <p:sp>
        <p:nvSpPr>
          <p:cNvPr id="10" name="Text 8"/>
          <p:cNvSpPr/>
          <p:nvPr/>
        </p:nvSpPr>
        <p:spPr>
          <a:xfrm>
            <a:off x="274320" y="1938528"/>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02</a:t>
            </a:r>
            <a:endParaRPr lang="en-US" sz="1300" dirty="0"/>
          </a:p>
        </p:txBody>
      </p:sp>
      <p:sp>
        <p:nvSpPr>
          <p:cNvPr id="11" name="Text 9"/>
          <p:cNvSpPr/>
          <p:nvPr/>
        </p:nvSpPr>
        <p:spPr>
          <a:xfrm>
            <a:off x="841248" y="2011680"/>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Introduction &amp; Background</a:t>
            </a:r>
            <a:endParaRPr lang="en-US" sz="1200" dirty="0"/>
          </a:p>
        </p:txBody>
      </p:sp>
      <p:sp>
        <p:nvSpPr>
          <p:cNvPr id="12" name="Text 10"/>
          <p:cNvSpPr/>
          <p:nvPr/>
        </p:nvSpPr>
        <p:spPr>
          <a:xfrm>
            <a:off x="841248" y="2304288"/>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Context and significance; research problem clearly stated; why this, why now.</a:t>
            </a:r>
            <a:endParaRPr lang="en-US" sz="950" dirty="0"/>
          </a:p>
        </p:txBody>
      </p:sp>
      <p:sp>
        <p:nvSpPr>
          <p:cNvPr id="13" name="Shape 11"/>
          <p:cNvSpPr/>
          <p:nvPr/>
        </p:nvSpPr>
        <p:spPr>
          <a:xfrm>
            <a:off x="274320" y="2962656"/>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4" name="Shape 12"/>
          <p:cNvSpPr/>
          <p:nvPr/>
        </p:nvSpPr>
        <p:spPr>
          <a:xfrm>
            <a:off x="274320" y="2962656"/>
            <a:ext cx="502920" cy="914400"/>
          </a:xfrm>
          <a:prstGeom prst="roundRect">
            <a:avLst>
              <a:gd name="adj" fmla="val 14545"/>
            </a:avLst>
          </a:prstGeom>
          <a:solidFill>
            <a:srgbClr val="2E7D51"/>
          </a:solidFill>
          <a:ln w="12700">
            <a:solidFill>
              <a:srgbClr val="2E7D51"/>
            </a:solidFill>
            <a:prstDash val="solid"/>
          </a:ln>
        </p:spPr>
        <p:txBody>
          <a:bodyPr/>
          <a:lstStyle/>
          <a:p>
            <a:endParaRPr lang="en-GB"/>
          </a:p>
        </p:txBody>
      </p:sp>
      <p:sp>
        <p:nvSpPr>
          <p:cNvPr id="15" name="Text 13"/>
          <p:cNvSpPr/>
          <p:nvPr/>
        </p:nvSpPr>
        <p:spPr>
          <a:xfrm>
            <a:off x="274320" y="2962656"/>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03</a:t>
            </a:r>
            <a:endParaRPr lang="en-US" sz="1300" dirty="0"/>
          </a:p>
        </p:txBody>
      </p:sp>
      <p:sp>
        <p:nvSpPr>
          <p:cNvPr id="16" name="Text 14"/>
          <p:cNvSpPr/>
          <p:nvPr/>
        </p:nvSpPr>
        <p:spPr>
          <a:xfrm>
            <a:off x="841248" y="3035808"/>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Research Aim &amp; Objectives</a:t>
            </a:r>
            <a:endParaRPr lang="en-US" sz="1200" dirty="0"/>
          </a:p>
        </p:txBody>
      </p:sp>
      <p:sp>
        <p:nvSpPr>
          <p:cNvPr id="17" name="Text 15"/>
          <p:cNvSpPr/>
          <p:nvPr/>
        </p:nvSpPr>
        <p:spPr>
          <a:xfrm>
            <a:off x="841248" y="3328416"/>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One clear aim; 3 to 5 SMART objectives that map directly to your methodology.</a:t>
            </a:r>
            <a:endParaRPr lang="en-US" sz="950" dirty="0"/>
          </a:p>
        </p:txBody>
      </p:sp>
      <p:sp>
        <p:nvSpPr>
          <p:cNvPr id="18" name="Shape 16"/>
          <p:cNvSpPr/>
          <p:nvPr/>
        </p:nvSpPr>
        <p:spPr>
          <a:xfrm>
            <a:off x="274320" y="3986784"/>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19" name="Shape 17"/>
          <p:cNvSpPr/>
          <p:nvPr/>
        </p:nvSpPr>
        <p:spPr>
          <a:xfrm>
            <a:off x="274320" y="3986784"/>
            <a:ext cx="502920" cy="914400"/>
          </a:xfrm>
          <a:prstGeom prst="roundRect">
            <a:avLst>
              <a:gd name="adj" fmla="val 14545"/>
            </a:avLst>
          </a:prstGeom>
          <a:solidFill>
            <a:srgbClr val="7E3B8A"/>
          </a:solidFill>
          <a:ln w="12700">
            <a:solidFill>
              <a:srgbClr val="7E3B8A"/>
            </a:solidFill>
            <a:prstDash val="solid"/>
          </a:ln>
        </p:spPr>
        <p:txBody>
          <a:bodyPr/>
          <a:lstStyle/>
          <a:p>
            <a:endParaRPr lang="en-GB"/>
          </a:p>
        </p:txBody>
      </p:sp>
      <p:sp>
        <p:nvSpPr>
          <p:cNvPr id="20" name="Text 18"/>
          <p:cNvSpPr/>
          <p:nvPr/>
        </p:nvSpPr>
        <p:spPr>
          <a:xfrm>
            <a:off x="274320" y="3986784"/>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04</a:t>
            </a:r>
            <a:endParaRPr lang="en-US" sz="1300" dirty="0"/>
          </a:p>
        </p:txBody>
      </p:sp>
      <p:sp>
        <p:nvSpPr>
          <p:cNvPr id="21" name="Text 19"/>
          <p:cNvSpPr/>
          <p:nvPr/>
        </p:nvSpPr>
        <p:spPr>
          <a:xfrm>
            <a:off x="841248" y="4059936"/>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Literature Review</a:t>
            </a:r>
            <a:endParaRPr lang="en-US" sz="1200" dirty="0"/>
          </a:p>
        </p:txBody>
      </p:sp>
      <p:sp>
        <p:nvSpPr>
          <p:cNvPr id="22" name="Text 20"/>
          <p:cNvSpPr/>
          <p:nvPr/>
        </p:nvSpPr>
        <p:spPr>
          <a:xfrm>
            <a:off x="841248" y="4352544"/>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Critical synthesis; theoretical framework; identification of the research gap.</a:t>
            </a:r>
            <a:endParaRPr lang="en-US" sz="950" dirty="0"/>
          </a:p>
        </p:txBody>
      </p:sp>
      <p:sp>
        <p:nvSpPr>
          <p:cNvPr id="23" name="Shape 21"/>
          <p:cNvSpPr/>
          <p:nvPr/>
        </p:nvSpPr>
        <p:spPr>
          <a:xfrm>
            <a:off x="4709160" y="914400"/>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4" name="Shape 22"/>
          <p:cNvSpPr/>
          <p:nvPr/>
        </p:nvSpPr>
        <p:spPr>
          <a:xfrm>
            <a:off x="4709160" y="914400"/>
            <a:ext cx="502920" cy="914400"/>
          </a:xfrm>
          <a:prstGeom prst="roundRect">
            <a:avLst>
              <a:gd name="adj" fmla="val 14545"/>
            </a:avLst>
          </a:prstGeom>
          <a:solidFill>
            <a:srgbClr val="C45A00"/>
          </a:solidFill>
          <a:ln w="12700">
            <a:solidFill>
              <a:srgbClr val="C45A00"/>
            </a:solidFill>
            <a:prstDash val="solid"/>
          </a:ln>
        </p:spPr>
        <p:txBody>
          <a:bodyPr/>
          <a:lstStyle/>
          <a:p>
            <a:endParaRPr lang="en-GB"/>
          </a:p>
        </p:txBody>
      </p:sp>
      <p:sp>
        <p:nvSpPr>
          <p:cNvPr id="25" name="Text 23"/>
          <p:cNvSpPr/>
          <p:nvPr/>
        </p:nvSpPr>
        <p:spPr>
          <a:xfrm>
            <a:off x="4709160" y="914400"/>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05</a:t>
            </a:r>
            <a:endParaRPr lang="en-US" sz="1300" dirty="0"/>
          </a:p>
        </p:txBody>
      </p:sp>
      <p:sp>
        <p:nvSpPr>
          <p:cNvPr id="26" name="Text 24"/>
          <p:cNvSpPr/>
          <p:nvPr/>
        </p:nvSpPr>
        <p:spPr>
          <a:xfrm>
            <a:off x="5276088" y="987552"/>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Methodology</a:t>
            </a:r>
            <a:endParaRPr lang="en-US" sz="1200" dirty="0"/>
          </a:p>
        </p:txBody>
      </p:sp>
      <p:sp>
        <p:nvSpPr>
          <p:cNvPr id="27" name="Text 25"/>
          <p:cNvSpPr/>
          <p:nvPr/>
        </p:nvSpPr>
        <p:spPr>
          <a:xfrm>
            <a:off x="5276088" y="1280160"/>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Philosophy to approach to design to sampling to data collection to analysis. Justify every choice.</a:t>
            </a:r>
            <a:endParaRPr lang="en-US" sz="950" dirty="0"/>
          </a:p>
        </p:txBody>
      </p:sp>
      <p:sp>
        <p:nvSpPr>
          <p:cNvPr id="28" name="Shape 26"/>
          <p:cNvSpPr/>
          <p:nvPr/>
        </p:nvSpPr>
        <p:spPr>
          <a:xfrm>
            <a:off x="4709160" y="1938528"/>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29" name="Shape 27"/>
          <p:cNvSpPr/>
          <p:nvPr/>
        </p:nvSpPr>
        <p:spPr>
          <a:xfrm>
            <a:off x="4709160" y="1938528"/>
            <a:ext cx="502920" cy="914400"/>
          </a:xfrm>
          <a:prstGeom prst="roundRect">
            <a:avLst>
              <a:gd name="adj" fmla="val 14545"/>
            </a:avLst>
          </a:prstGeom>
          <a:solidFill>
            <a:srgbClr val="1A5276"/>
          </a:solidFill>
          <a:ln w="12700">
            <a:solidFill>
              <a:srgbClr val="1A5276"/>
            </a:solidFill>
            <a:prstDash val="solid"/>
          </a:ln>
        </p:spPr>
        <p:txBody>
          <a:bodyPr/>
          <a:lstStyle/>
          <a:p>
            <a:endParaRPr lang="en-GB"/>
          </a:p>
        </p:txBody>
      </p:sp>
      <p:sp>
        <p:nvSpPr>
          <p:cNvPr id="30" name="Text 28"/>
          <p:cNvSpPr/>
          <p:nvPr/>
        </p:nvSpPr>
        <p:spPr>
          <a:xfrm>
            <a:off x="4709160" y="1938528"/>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06</a:t>
            </a:r>
            <a:endParaRPr lang="en-US" sz="1300" dirty="0"/>
          </a:p>
        </p:txBody>
      </p:sp>
      <p:sp>
        <p:nvSpPr>
          <p:cNvPr id="31" name="Text 29"/>
          <p:cNvSpPr/>
          <p:nvPr/>
        </p:nvSpPr>
        <p:spPr>
          <a:xfrm>
            <a:off x="5276088" y="2011680"/>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Ethics</a:t>
            </a:r>
            <a:endParaRPr lang="en-US" sz="1200" dirty="0"/>
          </a:p>
        </p:txBody>
      </p:sp>
      <p:sp>
        <p:nvSpPr>
          <p:cNvPr id="32" name="Text 30"/>
          <p:cNvSpPr/>
          <p:nvPr/>
        </p:nvSpPr>
        <p:spPr>
          <a:xfrm>
            <a:off x="5276088" y="2304288"/>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Consent, confidentiality, data protection, institutional approval, risk assessment.</a:t>
            </a:r>
            <a:endParaRPr lang="en-US" sz="950" dirty="0"/>
          </a:p>
        </p:txBody>
      </p:sp>
      <p:sp>
        <p:nvSpPr>
          <p:cNvPr id="33" name="Shape 31"/>
          <p:cNvSpPr/>
          <p:nvPr/>
        </p:nvSpPr>
        <p:spPr>
          <a:xfrm>
            <a:off x="4709160" y="2962656"/>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34" name="Shape 32"/>
          <p:cNvSpPr/>
          <p:nvPr/>
        </p:nvSpPr>
        <p:spPr>
          <a:xfrm>
            <a:off x="4709160" y="2962656"/>
            <a:ext cx="502920" cy="914400"/>
          </a:xfrm>
          <a:prstGeom prst="roundRect">
            <a:avLst>
              <a:gd name="adj" fmla="val 14545"/>
            </a:avLst>
          </a:prstGeom>
          <a:solidFill>
            <a:srgbClr val="5D4037"/>
          </a:solidFill>
          <a:ln w="12700">
            <a:solidFill>
              <a:srgbClr val="5D4037"/>
            </a:solidFill>
            <a:prstDash val="solid"/>
          </a:ln>
        </p:spPr>
        <p:txBody>
          <a:bodyPr/>
          <a:lstStyle/>
          <a:p>
            <a:endParaRPr lang="en-GB"/>
          </a:p>
        </p:txBody>
      </p:sp>
      <p:sp>
        <p:nvSpPr>
          <p:cNvPr id="35" name="Text 33"/>
          <p:cNvSpPr/>
          <p:nvPr/>
        </p:nvSpPr>
        <p:spPr>
          <a:xfrm>
            <a:off x="4709160" y="2962656"/>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07</a:t>
            </a:r>
            <a:endParaRPr lang="en-US" sz="1300" dirty="0"/>
          </a:p>
        </p:txBody>
      </p:sp>
      <p:sp>
        <p:nvSpPr>
          <p:cNvPr id="36" name="Text 34"/>
          <p:cNvSpPr/>
          <p:nvPr/>
        </p:nvSpPr>
        <p:spPr>
          <a:xfrm>
            <a:off x="5276088" y="3035808"/>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Timeline &amp; Gantt Chart</a:t>
            </a:r>
            <a:endParaRPr lang="en-US" sz="1200" dirty="0"/>
          </a:p>
        </p:txBody>
      </p:sp>
      <p:sp>
        <p:nvSpPr>
          <p:cNvPr id="37" name="Text 35"/>
          <p:cNvSpPr/>
          <p:nvPr/>
        </p:nvSpPr>
        <p:spPr>
          <a:xfrm>
            <a:off x="5276088" y="3328416"/>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Realistic schedule from ethics approval through data collection to submission.</a:t>
            </a:r>
            <a:endParaRPr lang="en-US" sz="950" dirty="0"/>
          </a:p>
        </p:txBody>
      </p:sp>
      <p:sp>
        <p:nvSpPr>
          <p:cNvPr id="38" name="Shape 36"/>
          <p:cNvSpPr/>
          <p:nvPr/>
        </p:nvSpPr>
        <p:spPr>
          <a:xfrm>
            <a:off x="4709160" y="3986784"/>
            <a:ext cx="4160520" cy="914400"/>
          </a:xfrm>
          <a:prstGeom prst="roundRect">
            <a:avLst>
              <a:gd name="adj" fmla="val 8000"/>
            </a:avLst>
          </a:prstGeom>
          <a:solidFill>
            <a:srgbClr val="F4F7FC"/>
          </a:solidFill>
          <a:ln w="12700">
            <a:solidFill>
              <a:srgbClr val="E2E8F0"/>
            </a:solidFill>
            <a:prstDash val="solid"/>
          </a:ln>
          <a:effectLst>
            <a:outerShdw blurRad="101600" dist="38100" dir="2700000" algn="bl" rotWithShape="0">
              <a:srgbClr val="000000">
                <a:alpha val="13000"/>
              </a:srgbClr>
            </a:outerShdw>
          </a:effectLst>
        </p:spPr>
        <p:txBody>
          <a:bodyPr/>
          <a:lstStyle/>
          <a:p>
            <a:endParaRPr lang="en-GB"/>
          </a:p>
        </p:txBody>
      </p:sp>
      <p:sp>
        <p:nvSpPr>
          <p:cNvPr id="39" name="Shape 37"/>
          <p:cNvSpPr/>
          <p:nvPr/>
        </p:nvSpPr>
        <p:spPr>
          <a:xfrm>
            <a:off x="4709160" y="3986784"/>
            <a:ext cx="502920" cy="914400"/>
          </a:xfrm>
          <a:prstGeom prst="roundRect">
            <a:avLst>
              <a:gd name="adj" fmla="val 14545"/>
            </a:avLst>
          </a:prstGeom>
          <a:solidFill>
            <a:srgbClr val="37474F"/>
          </a:solidFill>
          <a:ln w="12700">
            <a:solidFill>
              <a:srgbClr val="37474F"/>
            </a:solidFill>
            <a:prstDash val="solid"/>
          </a:ln>
        </p:spPr>
        <p:txBody>
          <a:bodyPr/>
          <a:lstStyle/>
          <a:p>
            <a:endParaRPr lang="en-GB"/>
          </a:p>
        </p:txBody>
      </p:sp>
      <p:sp>
        <p:nvSpPr>
          <p:cNvPr id="40" name="Text 38"/>
          <p:cNvSpPr/>
          <p:nvPr/>
        </p:nvSpPr>
        <p:spPr>
          <a:xfrm>
            <a:off x="4709160" y="3986784"/>
            <a:ext cx="502920" cy="914400"/>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08</a:t>
            </a:r>
            <a:endParaRPr lang="en-US" sz="1300" dirty="0"/>
          </a:p>
        </p:txBody>
      </p:sp>
      <p:sp>
        <p:nvSpPr>
          <p:cNvPr id="41" name="Text 39"/>
          <p:cNvSpPr/>
          <p:nvPr/>
        </p:nvSpPr>
        <p:spPr>
          <a:xfrm>
            <a:off x="5276088" y="4059936"/>
            <a:ext cx="3493008" cy="274320"/>
          </a:xfrm>
          <a:prstGeom prst="rect">
            <a:avLst/>
          </a:prstGeom>
          <a:noFill/>
          <a:ln/>
        </p:spPr>
        <p:txBody>
          <a:bodyPr wrap="square" lIns="0" tIns="0" rIns="0" bIns="0" rtlCol="0" anchor="ctr"/>
          <a:lstStyle/>
          <a:p>
            <a:pPr marL="0" indent="0" algn="l">
              <a:buNone/>
            </a:pPr>
            <a:r>
              <a:rPr lang="en-US" sz="1200" b="1" dirty="0">
                <a:solidFill>
                  <a:srgbClr val="1A2E52"/>
                </a:solidFill>
                <a:latin typeface="Calibri" pitchFamily="34" charset="0"/>
                <a:ea typeface="Calibri" pitchFamily="34" charset="-122"/>
                <a:cs typeface="Calibri" pitchFamily="34" charset="-120"/>
              </a:rPr>
              <a:t>References</a:t>
            </a:r>
            <a:endParaRPr lang="en-US" sz="1200" dirty="0"/>
          </a:p>
        </p:txBody>
      </p:sp>
      <p:sp>
        <p:nvSpPr>
          <p:cNvPr id="42" name="Text 40"/>
          <p:cNvSpPr/>
          <p:nvPr/>
        </p:nvSpPr>
        <p:spPr>
          <a:xfrm>
            <a:off x="5276088" y="4352544"/>
            <a:ext cx="3493008" cy="457200"/>
          </a:xfrm>
          <a:prstGeom prst="rect">
            <a:avLst/>
          </a:prstGeom>
          <a:noFill/>
          <a:ln/>
        </p:spPr>
        <p:txBody>
          <a:bodyPr wrap="square" lIns="0" tIns="0" rIns="0" bIns="0" rtlCol="0" anchor="ctr"/>
          <a:lstStyle/>
          <a:p>
            <a:pPr marL="0" indent="0" algn="l">
              <a:buNone/>
            </a:pPr>
            <a:r>
              <a:rPr lang="en-US" sz="950" dirty="0">
                <a:solidFill>
                  <a:srgbClr val="4A5568"/>
                </a:solidFill>
                <a:latin typeface="Calibri" pitchFamily="34" charset="0"/>
                <a:ea typeface="Calibri" pitchFamily="34" charset="-122"/>
                <a:cs typeface="Calibri" pitchFamily="34" charset="-120"/>
              </a:rPr>
              <a:t>Harvard referencing throughout. Consistency is not optional.</a:t>
            </a:r>
            <a:endParaRPr lang="en-US" sz="950" dirty="0"/>
          </a:p>
        </p:txBody>
      </p:sp>
      <p:sp>
        <p:nvSpPr>
          <p:cNvPr id="43" name="Text 41"/>
          <p:cNvSpPr/>
          <p:nvPr/>
        </p:nvSpPr>
        <p:spPr>
          <a:xfrm>
            <a:off x="274320" y="4919472"/>
            <a:ext cx="8595360" cy="201168"/>
          </a:xfrm>
          <a:prstGeom prst="rect">
            <a:avLst/>
          </a:prstGeom>
          <a:noFill/>
          <a:ln/>
        </p:spPr>
        <p:txBody>
          <a:bodyPr wrap="square" lIns="0" tIns="0" rIns="0" bIns="0" rtlCol="0" anchor="ctr"/>
          <a:lstStyle/>
          <a:p>
            <a:pPr marL="0" indent="0" algn="l">
              <a:buNone/>
            </a:pPr>
            <a:r>
              <a:rPr lang="en-US" sz="900" i="1" dirty="0">
                <a:solidFill>
                  <a:srgbClr val="718096"/>
                </a:solidFill>
                <a:latin typeface="Calibri" pitchFamily="34" charset="0"/>
                <a:ea typeface="Calibri" pitchFamily="34" charset="-122"/>
                <a:cs typeface="Calibri" pitchFamily="34" charset="-120"/>
              </a:rPr>
              <a:t>Saunders et al. (2019); Bell et al. (2019); Robson &amp; McCartan (2016)</a:t>
            </a:r>
            <a:endParaRPr lang="en-US" sz="9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1A2E52"/>
        </a:solidFill>
        <a:effectLst/>
      </p:bgPr>
    </p:bg>
    <p:spTree>
      <p:nvGrpSpPr>
        <p:cNvPr id="1" name=""/>
        <p:cNvGrpSpPr/>
        <p:nvPr/>
      </p:nvGrpSpPr>
      <p:grpSpPr>
        <a:xfrm>
          <a:off x="0" y="0"/>
          <a:ext cx="0" cy="0"/>
          <a:chOff x="0" y="0"/>
          <a:chExt cx="0" cy="0"/>
        </a:xfrm>
      </p:grpSpPr>
      <p:sp>
        <p:nvSpPr>
          <p:cNvPr id="2" name="Text 0"/>
          <p:cNvSpPr/>
          <p:nvPr/>
        </p:nvSpPr>
        <p:spPr>
          <a:xfrm>
            <a:off x="457200" y="182880"/>
            <a:ext cx="8229600" cy="548640"/>
          </a:xfrm>
          <a:prstGeom prst="rect">
            <a:avLst/>
          </a:prstGeom>
          <a:noFill/>
          <a:ln/>
        </p:spPr>
        <p:txBody>
          <a:bodyPr wrap="square" lIns="0" tIns="0" rIns="0" bIns="0" rtlCol="0" anchor="ctr"/>
          <a:lstStyle/>
          <a:p>
            <a:pPr marL="0" indent="0" algn="l">
              <a:buNone/>
            </a:pPr>
            <a:r>
              <a:rPr lang="en-US" sz="2800" b="1" dirty="0">
                <a:solidFill>
                  <a:srgbClr val="FFFFFF"/>
                </a:solidFill>
                <a:latin typeface="Cambria" pitchFamily="34" charset="0"/>
                <a:ea typeface="Cambria" pitchFamily="34" charset="-122"/>
                <a:cs typeface="Cambria" pitchFamily="34" charset="-120"/>
              </a:rPr>
              <a:t>Before You Submit</a:t>
            </a:r>
            <a:endParaRPr lang="en-US" sz="2800" dirty="0"/>
          </a:p>
        </p:txBody>
      </p:sp>
      <p:sp>
        <p:nvSpPr>
          <p:cNvPr id="3" name="Text 1"/>
          <p:cNvSpPr/>
          <p:nvPr/>
        </p:nvSpPr>
        <p:spPr>
          <a:xfrm>
            <a:off x="457200" y="713232"/>
            <a:ext cx="8229600" cy="320040"/>
          </a:xfrm>
          <a:prstGeom prst="rect">
            <a:avLst/>
          </a:prstGeom>
          <a:noFill/>
          <a:ln/>
        </p:spPr>
        <p:txBody>
          <a:bodyPr wrap="square" lIns="0" tIns="0" rIns="0" bIns="0" rtlCol="0" anchor="ctr"/>
          <a:lstStyle/>
          <a:p>
            <a:pPr marL="0" indent="0" algn="l">
              <a:buNone/>
            </a:pPr>
            <a:r>
              <a:rPr lang="en-US" sz="1400" i="1" dirty="0">
                <a:solidFill>
                  <a:srgbClr val="E6A817"/>
                </a:solidFill>
                <a:latin typeface="Calibri" pitchFamily="34" charset="0"/>
                <a:ea typeface="Calibri" pitchFamily="34" charset="-122"/>
                <a:cs typeface="Calibri" pitchFamily="34" charset="-120"/>
              </a:rPr>
              <a:t>Assessment checklist &amp; final reminders</a:t>
            </a:r>
            <a:endParaRPr lang="en-US" sz="1400" dirty="0"/>
          </a:p>
        </p:txBody>
      </p:sp>
      <p:sp>
        <p:nvSpPr>
          <p:cNvPr id="4" name="Shape 2"/>
          <p:cNvSpPr/>
          <p:nvPr/>
        </p:nvSpPr>
        <p:spPr>
          <a:xfrm>
            <a:off x="365760" y="1143000"/>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5" name="Shape 3"/>
          <p:cNvSpPr/>
          <p:nvPr/>
        </p:nvSpPr>
        <p:spPr>
          <a:xfrm>
            <a:off x="438912" y="1289304"/>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6" name="Text 4"/>
          <p:cNvSpPr/>
          <p:nvPr/>
        </p:nvSpPr>
        <p:spPr>
          <a:xfrm>
            <a:off x="438912" y="1289304"/>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7" name="Text 5"/>
          <p:cNvSpPr/>
          <p:nvPr/>
        </p:nvSpPr>
        <p:spPr>
          <a:xfrm>
            <a:off x="859536" y="1234440"/>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Does your title clearly signal the topic, approach, and context?</a:t>
            </a:r>
            <a:endParaRPr lang="en-US" sz="950" dirty="0"/>
          </a:p>
        </p:txBody>
      </p:sp>
      <p:sp>
        <p:nvSpPr>
          <p:cNvPr id="8" name="Shape 6"/>
          <p:cNvSpPr/>
          <p:nvPr/>
        </p:nvSpPr>
        <p:spPr>
          <a:xfrm>
            <a:off x="365760" y="1911096"/>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9" name="Shape 7"/>
          <p:cNvSpPr/>
          <p:nvPr/>
        </p:nvSpPr>
        <p:spPr>
          <a:xfrm>
            <a:off x="438912" y="2057400"/>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10" name="Text 8"/>
          <p:cNvSpPr/>
          <p:nvPr/>
        </p:nvSpPr>
        <p:spPr>
          <a:xfrm>
            <a:off x="438912" y="2057400"/>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11" name="Text 9"/>
          <p:cNvSpPr/>
          <p:nvPr/>
        </p:nvSpPr>
        <p:spPr>
          <a:xfrm>
            <a:off x="859536" y="2002536"/>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Is your research question specific, researchable, and original?</a:t>
            </a:r>
            <a:endParaRPr lang="en-US" sz="950" dirty="0"/>
          </a:p>
        </p:txBody>
      </p:sp>
      <p:sp>
        <p:nvSpPr>
          <p:cNvPr id="12" name="Shape 10"/>
          <p:cNvSpPr/>
          <p:nvPr/>
        </p:nvSpPr>
        <p:spPr>
          <a:xfrm>
            <a:off x="365760" y="2679192"/>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13" name="Shape 11"/>
          <p:cNvSpPr/>
          <p:nvPr/>
        </p:nvSpPr>
        <p:spPr>
          <a:xfrm>
            <a:off x="438912" y="2825496"/>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14" name="Text 12"/>
          <p:cNvSpPr/>
          <p:nvPr/>
        </p:nvSpPr>
        <p:spPr>
          <a:xfrm>
            <a:off x="438912" y="2825496"/>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15" name="Text 13"/>
          <p:cNvSpPr/>
          <p:nvPr/>
        </p:nvSpPr>
        <p:spPr>
          <a:xfrm>
            <a:off x="859536" y="2770632"/>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Does your methodology chapter justify, not just describe, every decision?</a:t>
            </a:r>
            <a:endParaRPr lang="en-US" sz="950" dirty="0"/>
          </a:p>
        </p:txBody>
      </p:sp>
      <p:sp>
        <p:nvSpPr>
          <p:cNvPr id="16" name="Shape 14"/>
          <p:cNvSpPr/>
          <p:nvPr/>
        </p:nvSpPr>
        <p:spPr>
          <a:xfrm>
            <a:off x="365760" y="3447288"/>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17" name="Shape 15"/>
          <p:cNvSpPr/>
          <p:nvPr/>
        </p:nvSpPr>
        <p:spPr>
          <a:xfrm>
            <a:off x="438912" y="3593592"/>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18" name="Text 16"/>
          <p:cNvSpPr/>
          <p:nvPr/>
        </p:nvSpPr>
        <p:spPr>
          <a:xfrm>
            <a:off x="438912" y="359359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19" name="Text 17"/>
          <p:cNvSpPr/>
          <p:nvPr/>
        </p:nvSpPr>
        <p:spPr>
          <a:xfrm>
            <a:off x="859536" y="3538728"/>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Is your philosophical stance (ontology and epistemology) made explicit?</a:t>
            </a:r>
            <a:endParaRPr lang="en-US" sz="950" dirty="0"/>
          </a:p>
        </p:txBody>
      </p:sp>
      <p:sp>
        <p:nvSpPr>
          <p:cNvPr id="20" name="Shape 18"/>
          <p:cNvSpPr/>
          <p:nvPr/>
        </p:nvSpPr>
        <p:spPr>
          <a:xfrm>
            <a:off x="365760" y="4215384"/>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21" name="Shape 19"/>
          <p:cNvSpPr/>
          <p:nvPr/>
        </p:nvSpPr>
        <p:spPr>
          <a:xfrm>
            <a:off x="438912" y="4361688"/>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22" name="Text 20"/>
          <p:cNvSpPr/>
          <p:nvPr/>
        </p:nvSpPr>
        <p:spPr>
          <a:xfrm>
            <a:off x="438912" y="4361688"/>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23" name="Text 21"/>
          <p:cNvSpPr/>
          <p:nvPr/>
        </p:nvSpPr>
        <p:spPr>
          <a:xfrm>
            <a:off x="859536" y="4306824"/>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Have you aligned philosophy to approach to design to methods consistently?</a:t>
            </a:r>
            <a:endParaRPr lang="en-US" sz="950" dirty="0"/>
          </a:p>
        </p:txBody>
      </p:sp>
      <p:sp>
        <p:nvSpPr>
          <p:cNvPr id="24" name="Shape 22"/>
          <p:cNvSpPr/>
          <p:nvPr/>
        </p:nvSpPr>
        <p:spPr>
          <a:xfrm>
            <a:off x="4754880" y="1143000"/>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25" name="Shape 23"/>
          <p:cNvSpPr/>
          <p:nvPr/>
        </p:nvSpPr>
        <p:spPr>
          <a:xfrm>
            <a:off x="4828032" y="1289304"/>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26" name="Text 24"/>
          <p:cNvSpPr/>
          <p:nvPr/>
        </p:nvSpPr>
        <p:spPr>
          <a:xfrm>
            <a:off x="4828032" y="1289304"/>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27" name="Text 25"/>
          <p:cNvSpPr/>
          <p:nvPr/>
        </p:nvSpPr>
        <p:spPr>
          <a:xfrm>
            <a:off x="5248656" y="1234440"/>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Is your sampling strategy appropriate and justified for your paradigm?</a:t>
            </a:r>
            <a:endParaRPr lang="en-US" sz="950" dirty="0"/>
          </a:p>
        </p:txBody>
      </p:sp>
      <p:sp>
        <p:nvSpPr>
          <p:cNvPr id="28" name="Shape 26"/>
          <p:cNvSpPr/>
          <p:nvPr/>
        </p:nvSpPr>
        <p:spPr>
          <a:xfrm>
            <a:off x="4754880" y="1911096"/>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29" name="Shape 27"/>
          <p:cNvSpPr/>
          <p:nvPr/>
        </p:nvSpPr>
        <p:spPr>
          <a:xfrm>
            <a:off x="4828032" y="2057400"/>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30" name="Text 28"/>
          <p:cNvSpPr/>
          <p:nvPr/>
        </p:nvSpPr>
        <p:spPr>
          <a:xfrm>
            <a:off x="4828032" y="2057400"/>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31" name="Text 29"/>
          <p:cNvSpPr/>
          <p:nvPr/>
        </p:nvSpPr>
        <p:spPr>
          <a:xfrm>
            <a:off x="5248656" y="2002536"/>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Have you addressed ethics thoroughly, including UWTSD approval?</a:t>
            </a:r>
            <a:endParaRPr lang="en-US" sz="950" dirty="0"/>
          </a:p>
        </p:txBody>
      </p:sp>
      <p:sp>
        <p:nvSpPr>
          <p:cNvPr id="32" name="Shape 30"/>
          <p:cNvSpPr/>
          <p:nvPr/>
        </p:nvSpPr>
        <p:spPr>
          <a:xfrm>
            <a:off x="4754880" y="2679192"/>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33" name="Shape 31"/>
          <p:cNvSpPr/>
          <p:nvPr/>
        </p:nvSpPr>
        <p:spPr>
          <a:xfrm>
            <a:off x="4828032" y="2825496"/>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34" name="Text 32"/>
          <p:cNvSpPr/>
          <p:nvPr/>
        </p:nvSpPr>
        <p:spPr>
          <a:xfrm>
            <a:off x="4828032" y="2825496"/>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35" name="Text 33"/>
          <p:cNvSpPr/>
          <p:nvPr/>
        </p:nvSpPr>
        <p:spPr>
          <a:xfrm>
            <a:off x="5248656" y="2770632"/>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Is your literature review critical and synthetic, not descriptive?</a:t>
            </a:r>
            <a:endParaRPr lang="en-US" sz="950" dirty="0"/>
          </a:p>
        </p:txBody>
      </p:sp>
      <p:sp>
        <p:nvSpPr>
          <p:cNvPr id="36" name="Shape 34"/>
          <p:cNvSpPr/>
          <p:nvPr/>
        </p:nvSpPr>
        <p:spPr>
          <a:xfrm>
            <a:off x="4754880" y="3447288"/>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37" name="Shape 35"/>
          <p:cNvSpPr/>
          <p:nvPr/>
        </p:nvSpPr>
        <p:spPr>
          <a:xfrm>
            <a:off x="4828032" y="3593592"/>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38" name="Text 36"/>
          <p:cNvSpPr/>
          <p:nvPr/>
        </p:nvSpPr>
        <p:spPr>
          <a:xfrm>
            <a:off x="4828032" y="3593592"/>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39" name="Text 37"/>
          <p:cNvSpPr/>
          <p:nvPr/>
        </p:nvSpPr>
        <p:spPr>
          <a:xfrm>
            <a:off x="5248656" y="3538728"/>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Is Harvard referencing applied correctly and consistently throughout?</a:t>
            </a:r>
            <a:endParaRPr lang="en-US" sz="950" dirty="0"/>
          </a:p>
        </p:txBody>
      </p:sp>
      <p:sp>
        <p:nvSpPr>
          <p:cNvPr id="40" name="Shape 38"/>
          <p:cNvSpPr/>
          <p:nvPr/>
        </p:nvSpPr>
        <p:spPr>
          <a:xfrm>
            <a:off x="4754880" y="4215384"/>
            <a:ext cx="3977640" cy="640080"/>
          </a:xfrm>
          <a:prstGeom prst="roundRect">
            <a:avLst>
              <a:gd name="adj" fmla="val 10000"/>
            </a:avLst>
          </a:prstGeom>
          <a:solidFill>
            <a:srgbClr val="253C6B"/>
          </a:solidFill>
          <a:ln w="12700">
            <a:solidFill>
              <a:srgbClr val="3A5A8A"/>
            </a:solidFill>
            <a:prstDash val="solid"/>
          </a:ln>
        </p:spPr>
        <p:txBody>
          <a:bodyPr/>
          <a:lstStyle/>
          <a:p>
            <a:endParaRPr lang="en-GB"/>
          </a:p>
        </p:txBody>
      </p:sp>
      <p:sp>
        <p:nvSpPr>
          <p:cNvPr id="41" name="Shape 39"/>
          <p:cNvSpPr/>
          <p:nvPr/>
        </p:nvSpPr>
        <p:spPr>
          <a:xfrm>
            <a:off x="4828032" y="4361688"/>
            <a:ext cx="347472" cy="347472"/>
          </a:xfrm>
          <a:prstGeom prst="roundRect">
            <a:avLst>
              <a:gd name="adj" fmla="val 13158"/>
            </a:avLst>
          </a:prstGeom>
          <a:solidFill>
            <a:srgbClr val="E6A817"/>
          </a:solidFill>
          <a:ln w="12700">
            <a:solidFill>
              <a:srgbClr val="E6A817"/>
            </a:solidFill>
            <a:prstDash val="solid"/>
          </a:ln>
        </p:spPr>
        <p:txBody>
          <a:bodyPr/>
          <a:lstStyle/>
          <a:p>
            <a:endParaRPr lang="en-GB"/>
          </a:p>
        </p:txBody>
      </p:sp>
      <p:sp>
        <p:nvSpPr>
          <p:cNvPr id="42" name="Text 40"/>
          <p:cNvSpPr/>
          <p:nvPr/>
        </p:nvSpPr>
        <p:spPr>
          <a:xfrm>
            <a:off x="4828032" y="4361688"/>
            <a:ext cx="347472" cy="347472"/>
          </a:xfrm>
          <a:prstGeom prst="rect">
            <a:avLst/>
          </a:prstGeom>
          <a:noFill/>
          <a:ln/>
        </p:spPr>
        <p:txBody>
          <a:bodyPr wrap="square" lIns="0" tIns="0" rIns="0" bIns="0" rtlCol="0" anchor="ctr"/>
          <a:lstStyle/>
          <a:p>
            <a:pPr marL="0" indent="0" algn="ctr">
              <a:buNone/>
            </a:pPr>
            <a:r>
              <a:rPr lang="en-US" sz="1400" b="1" dirty="0">
                <a:solidFill>
                  <a:srgbClr val="1A2E52"/>
                </a:solidFill>
                <a:latin typeface="Calibri" pitchFamily="34" charset="0"/>
                <a:ea typeface="Calibri" pitchFamily="34" charset="-122"/>
                <a:cs typeface="Calibri" pitchFamily="34" charset="-120"/>
              </a:rPr>
              <a:t>✓</a:t>
            </a:r>
            <a:endParaRPr lang="en-US" sz="1400" dirty="0"/>
          </a:p>
        </p:txBody>
      </p:sp>
      <p:sp>
        <p:nvSpPr>
          <p:cNvPr id="43" name="Text 41"/>
          <p:cNvSpPr/>
          <p:nvPr/>
        </p:nvSpPr>
        <p:spPr>
          <a:xfrm>
            <a:off x="5248656" y="4306824"/>
            <a:ext cx="3383280" cy="457200"/>
          </a:xfrm>
          <a:prstGeom prst="rect">
            <a:avLst/>
          </a:prstGeom>
          <a:noFill/>
          <a:ln/>
        </p:spPr>
        <p:txBody>
          <a:bodyPr wrap="square" lIns="0" tIns="0" rIns="0" bIns="0" rtlCol="0" anchor="ctr"/>
          <a:lstStyle/>
          <a:p>
            <a:pPr marL="0" indent="0" algn="l">
              <a:buNone/>
            </a:pPr>
            <a:r>
              <a:rPr lang="en-US" sz="950" dirty="0">
                <a:solidFill>
                  <a:srgbClr val="D0E8FF"/>
                </a:solidFill>
                <a:latin typeface="Calibri" pitchFamily="34" charset="0"/>
                <a:ea typeface="Calibri" pitchFamily="34" charset="-122"/>
                <a:cs typeface="Calibri" pitchFamily="34" charset="-120"/>
              </a:rPr>
              <a:t>Have you proof read for academic voice, grammar, and word count?</a:t>
            </a:r>
            <a:endParaRPr lang="en-US" sz="9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7FC"/>
        </a:solidFill>
        <a:effectLst/>
      </p:bgPr>
    </p:bg>
    <p:spTree>
      <p:nvGrpSpPr>
        <p:cNvPr id="1" name=""/>
        <p:cNvGrpSpPr/>
        <p:nvPr/>
      </p:nvGrpSpPr>
      <p:grpSpPr>
        <a:xfrm>
          <a:off x="0" y="0"/>
          <a:ext cx="0" cy="0"/>
          <a:chOff x="0" y="0"/>
          <a:chExt cx="0" cy="0"/>
        </a:xfrm>
      </p:grpSpPr>
      <p:sp>
        <p:nvSpPr>
          <p:cNvPr id="2" name="Text 0"/>
          <p:cNvSpPr/>
          <p:nvPr/>
        </p:nvSpPr>
        <p:spPr>
          <a:xfrm>
            <a:off x="457200" y="164592"/>
            <a:ext cx="8229600" cy="548640"/>
          </a:xfrm>
          <a:prstGeom prst="rect">
            <a:avLst/>
          </a:prstGeom>
          <a:noFill/>
          <a:ln/>
        </p:spPr>
        <p:txBody>
          <a:bodyPr wrap="square" lIns="0" tIns="0" rIns="0" bIns="0" rtlCol="0" anchor="ctr"/>
          <a:lstStyle/>
          <a:p>
            <a:pPr marL="0" indent="0" algn="l">
              <a:buNone/>
            </a:pPr>
            <a:r>
              <a:rPr lang="en-US" sz="2800" b="1" dirty="0">
                <a:solidFill>
                  <a:srgbClr val="1A2E52"/>
                </a:solidFill>
                <a:latin typeface="Cambria" pitchFamily="34" charset="0"/>
                <a:ea typeface="Cambria" pitchFamily="34" charset="-122"/>
                <a:cs typeface="Cambria" pitchFamily="34" charset="-120"/>
              </a:rPr>
              <a:t>Key Academic References</a:t>
            </a:r>
            <a:endParaRPr lang="en-US" sz="2800" dirty="0"/>
          </a:p>
        </p:txBody>
      </p:sp>
      <p:sp>
        <p:nvSpPr>
          <p:cNvPr id="3" name="Text 1"/>
          <p:cNvSpPr/>
          <p:nvPr/>
        </p:nvSpPr>
        <p:spPr>
          <a:xfrm>
            <a:off x="457200" y="667512"/>
            <a:ext cx="8229600" cy="292608"/>
          </a:xfrm>
          <a:prstGeom prst="rect">
            <a:avLst/>
          </a:prstGeom>
          <a:noFill/>
          <a:ln/>
        </p:spPr>
        <p:txBody>
          <a:bodyPr wrap="square" lIns="0" tIns="0" rIns="0" bIns="0" rtlCol="0" anchor="ctr"/>
          <a:lstStyle/>
          <a:p>
            <a:pPr marL="0" indent="0" algn="l">
              <a:buNone/>
            </a:pPr>
            <a:r>
              <a:rPr lang="en-US" sz="1300" i="1" dirty="0">
                <a:solidFill>
                  <a:srgbClr val="4A90C4"/>
                </a:solidFill>
                <a:latin typeface="Calibri" pitchFamily="34" charset="0"/>
                <a:ea typeface="Calibri" pitchFamily="34" charset="-122"/>
                <a:cs typeface="Calibri" pitchFamily="34" charset="-120"/>
              </a:rPr>
              <a:t>Core reading for BMSW5014  |  Harvard format</a:t>
            </a:r>
            <a:endParaRPr lang="en-US" sz="1300" dirty="0"/>
          </a:p>
        </p:txBody>
      </p:sp>
      <p:sp>
        <p:nvSpPr>
          <p:cNvPr id="4" name="Shape 2"/>
          <p:cNvSpPr/>
          <p:nvPr/>
        </p:nvSpPr>
        <p:spPr>
          <a:xfrm>
            <a:off x="274320" y="1005840"/>
            <a:ext cx="201168" cy="256032"/>
          </a:xfrm>
          <a:prstGeom prst="roundRect">
            <a:avLst>
              <a:gd name="adj" fmla="val 13636"/>
            </a:avLst>
          </a:prstGeom>
          <a:solidFill>
            <a:srgbClr val="1A2E52"/>
          </a:solidFill>
          <a:ln w="12700">
            <a:solidFill>
              <a:srgbClr val="1A2E52"/>
            </a:solidFill>
            <a:prstDash val="solid"/>
          </a:ln>
        </p:spPr>
        <p:txBody>
          <a:bodyPr/>
          <a:lstStyle/>
          <a:p>
            <a:endParaRPr lang="en-GB"/>
          </a:p>
        </p:txBody>
      </p:sp>
      <p:sp>
        <p:nvSpPr>
          <p:cNvPr id="5" name="Text 3"/>
          <p:cNvSpPr/>
          <p:nvPr/>
        </p:nvSpPr>
        <p:spPr>
          <a:xfrm>
            <a:off x="530352" y="1005840"/>
            <a:ext cx="4114800" cy="256032"/>
          </a:xfrm>
          <a:prstGeom prst="rect">
            <a:avLst/>
          </a:prstGeom>
          <a:noFill/>
          <a:ln/>
        </p:spPr>
        <p:txBody>
          <a:bodyPr wrap="square" lIns="0" tIns="0" rIns="0" bIns="0" rtlCol="0" anchor="ctr"/>
          <a:lstStyle/>
          <a:p>
            <a:pPr marL="0" indent="0" algn="l">
              <a:buNone/>
            </a:pPr>
            <a:r>
              <a:rPr lang="en-US" sz="1100" b="1" dirty="0">
                <a:solidFill>
                  <a:srgbClr val="1A2E52"/>
                </a:solidFill>
                <a:latin typeface="Calibri" pitchFamily="34" charset="0"/>
                <a:ea typeface="Calibri" pitchFamily="34" charset="-122"/>
                <a:cs typeface="Calibri" pitchFamily="34" charset="-120"/>
              </a:rPr>
              <a:t>Research Methods</a:t>
            </a:r>
            <a:endParaRPr lang="en-US" sz="1100" dirty="0"/>
          </a:p>
        </p:txBody>
      </p:sp>
      <p:sp>
        <p:nvSpPr>
          <p:cNvPr id="6" name="Text 4"/>
          <p:cNvSpPr/>
          <p:nvPr/>
        </p:nvSpPr>
        <p:spPr>
          <a:xfrm>
            <a:off x="365760" y="129844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Saunders, M., Lewis, P. and Thornhill, A. (2019) Research Methods for Business Students. 8th edn. Harlow: Pearson.</a:t>
            </a:r>
            <a:endParaRPr lang="en-US" sz="850" dirty="0"/>
          </a:p>
        </p:txBody>
      </p:sp>
      <p:sp>
        <p:nvSpPr>
          <p:cNvPr id="7" name="Text 5"/>
          <p:cNvSpPr/>
          <p:nvPr/>
        </p:nvSpPr>
        <p:spPr>
          <a:xfrm>
            <a:off x="365760" y="180136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Bryman, A. (2016) Social Research Methods. 5th edn. Oxford: Oxford University Press.</a:t>
            </a:r>
            <a:endParaRPr lang="en-US" sz="850" dirty="0"/>
          </a:p>
        </p:txBody>
      </p:sp>
      <p:sp>
        <p:nvSpPr>
          <p:cNvPr id="8" name="Text 6"/>
          <p:cNvSpPr/>
          <p:nvPr/>
        </p:nvSpPr>
        <p:spPr>
          <a:xfrm>
            <a:off x="365760" y="230428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Creswell, J.W. and Creswell, J.D. (2018) Research Design: Qualitative, Quantitative and Mixed Methods Approaches. 5th edn. London: Sage.</a:t>
            </a:r>
            <a:endParaRPr lang="en-US" sz="850" dirty="0"/>
          </a:p>
        </p:txBody>
      </p:sp>
      <p:sp>
        <p:nvSpPr>
          <p:cNvPr id="9" name="Text 7"/>
          <p:cNvSpPr/>
          <p:nvPr/>
        </p:nvSpPr>
        <p:spPr>
          <a:xfrm>
            <a:off x="365760" y="280720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Bell, E., Bryman, A. and Harley, B. (2019) Business Research Methods. 5th edn. Oxford: Oxford University Press.</a:t>
            </a:r>
            <a:endParaRPr lang="en-US" sz="850" dirty="0"/>
          </a:p>
        </p:txBody>
      </p:sp>
      <p:sp>
        <p:nvSpPr>
          <p:cNvPr id="10" name="Shape 8"/>
          <p:cNvSpPr/>
          <p:nvPr/>
        </p:nvSpPr>
        <p:spPr>
          <a:xfrm>
            <a:off x="274320" y="3447288"/>
            <a:ext cx="201168" cy="256032"/>
          </a:xfrm>
          <a:prstGeom prst="roundRect">
            <a:avLst>
              <a:gd name="adj" fmla="val 13636"/>
            </a:avLst>
          </a:prstGeom>
          <a:solidFill>
            <a:srgbClr val="4A7CBF"/>
          </a:solidFill>
          <a:ln w="12700">
            <a:solidFill>
              <a:srgbClr val="4A7CBF"/>
            </a:solidFill>
            <a:prstDash val="solid"/>
          </a:ln>
        </p:spPr>
        <p:txBody>
          <a:bodyPr/>
          <a:lstStyle/>
          <a:p>
            <a:endParaRPr lang="en-GB"/>
          </a:p>
        </p:txBody>
      </p:sp>
      <p:sp>
        <p:nvSpPr>
          <p:cNvPr id="11" name="Text 9"/>
          <p:cNvSpPr/>
          <p:nvPr/>
        </p:nvSpPr>
        <p:spPr>
          <a:xfrm>
            <a:off x="530352" y="3447288"/>
            <a:ext cx="4114800" cy="256032"/>
          </a:xfrm>
          <a:prstGeom prst="rect">
            <a:avLst/>
          </a:prstGeom>
          <a:noFill/>
          <a:ln/>
        </p:spPr>
        <p:txBody>
          <a:bodyPr wrap="square" lIns="0" tIns="0" rIns="0" bIns="0" rtlCol="0" anchor="ctr"/>
          <a:lstStyle/>
          <a:p>
            <a:pPr marL="0" indent="0" algn="l">
              <a:buNone/>
            </a:pPr>
            <a:r>
              <a:rPr lang="en-US" sz="1100" b="1" dirty="0">
                <a:solidFill>
                  <a:srgbClr val="4A7CBF"/>
                </a:solidFill>
                <a:latin typeface="Calibri" pitchFamily="34" charset="0"/>
                <a:ea typeface="Calibri" pitchFamily="34" charset="-122"/>
                <a:cs typeface="Calibri" pitchFamily="34" charset="-120"/>
              </a:rPr>
              <a:t>Philosophy &amp; Design</a:t>
            </a:r>
            <a:endParaRPr lang="en-US" sz="1100" dirty="0"/>
          </a:p>
        </p:txBody>
      </p:sp>
      <p:sp>
        <p:nvSpPr>
          <p:cNvPr id="12" name="Text 10"/>
          <p:cNvSpPr/>
          <p:nvPr/>
        </p:nvSpPr>
        <p:spPr>
          <a:xfrm>
            <a:off x="365760" y="373989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Bhaskar, R. (1978) A Realist Theory of Science. Brighton: Harvester.</a:t>
            </a:r>
            <a:endParaRPr lang="en-US" sz="850" dirty="0"/>
          </a:p>
        </p:txBody>
      </p:sp>
      <p:sp>
        <p:nvSpPr>
          <p:cNvPr id="13" name="Text 11"/>
          <p:cNvSpPr/>
          <p:nvPr/>
        </p:nvSpPr>
        <p:spPr>
          <a:xfrm>
            <a:off x="365760" y="424281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Denzin, N.K. and Lincoln, Y.S. (2018) The Sage Handbook of Qualitative Research. 5th edn. London: Sage.</a:t>
            </a:r>
            <a:endParaRPr lang="en-US" sz="850" dirty="0"/>
          </a:p>
        </p:txBody>
      </p:sp>
      <p:sp>
        <p:nvSpPr>
          <p:cNvPr id="14" name="Text 12"/>
          <p:cNvSpPr/>
          <p:nvPr/>
        </p:nvSpPr>
        <p:spPr>
          <a:xfrm>
            <a:off x="365760" y="474573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Robson, C. and McCartan, K. (2016) Real World Research. 4th edn. Chichester: Wiley.</a:t>
            </a:r>
            <a:endParaRPr lang="en-US" sz="850" dirty="0"/>
          </a:p>
        </p:txBody>
      </p:sp>
      <p:sp>
        <p:nvSpPr>
          <p:cNvPr id="15" name="Shape 13"/>
          <p:cNvSpPr/>
          <p:nvPr/>
        </p:nvSpPr>
        <p:spPr>
          <a:xfrm>
            <a:off x="4709160" y="1005840"/>
            <a:ext cx="201168" cy="256032"/>
          </a:xfrm>
          <a:prstGeom prst="roundRect">
            <a:avLst>
              <a:gd name="adj" fmla="val 13636"/>
            </a:avLst>
          </a:prstGeom>
          <a:solidFill>
            <a:srgbClr val="2E7D51"/>
          </a:solidFill>
          <a:ln w="12700">
            <a:solidFill>
              <a:srgbClr val="2E7D51"/>
            </a:solidFill>
            <a:prstDash val="solid"/>
          </a:ln>
        </p:spPr>
        <p:txBody>
          <a:bodyPr/>
          <a:lstStyle/>
          <a:p>
            <a:endParaRPr lang="en-GB"/>
          </a:p>
        </p:txBody>
      </p:sp>
      <p:sp>
        <p:nvSpPr>
          <p:cNvPr id="16" name="Text 14"/>
          <p:cNvSpPr/>
          <p:nvPr/>
        </p:nvSpPr>
        <p:spPr>
          <a:xfrm>
            <a:off x="4965192" y="1005840"/>
            <a:ext cx="4114800" cy="256032"/>
          </a:xfrm>
          <a:prstGeom prst="rect">
            <a:avLst/>
          </a:prstGeom>
          <a:noFill/>
          <a:ln/>
        </p:spPr>
        <p:txBody>
          <a:bodyPr wrap="square" lIns="0" tIns="0" rIns="0" bIns="0" rtlCol="0" anchor="ctr"/>
          <a:lstStyle/>
          <a:p>
            <a:pPr marL="0" indent="0" algn="l">
              <a:buNone/>
            </a:pPr>
            <a:r>
              <a:rPr lang="en-US" sz="1100" b="1" dirty="0">
                <a:solidFill>
                  <a:srgbClr val="2E7D51"/>
                </a:solidFill>
                <a:latin typeface="Calibri" pitchFamily="34" charset="0"/>
                <a:ea typeface="Calibri" pitchFamily="34" charset="-122"/>
                <a:cs typeface="Calibri" pitchFamily="34" charset="-120"/>
              </a:rPr>
              <a:t>Sampling &amp; Data Collection</a:t>
            </a:r>
            <a:endParaRPr lang="en-US" sz="1100" dirty="0"/>
          </a:p>
        </p:txBody>
      </p:sp>
      <p:sp>
        <p:nvSpPr>
          <p:cNvPr id="17" name="Text 15"/>
          <p:cNvSpPr/>
          <p:nvPr/>
        </p:nvSpPr>
        <p:spPr>
          <a:xfrm>
            <a:off x="4800600" y="129844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Patton, M.Q. (2015) Qualitative Research &amp; Evaluation Methods. 4th edn. London: Sage.</a:t>
            </a:r>
            <a:endParaRPr lang="en-US" sz="850" dirty="0"/>
          </a:p>
        </p:txBody>
      </p:sp>
      <p:sp>
        <p:nvSpPr>
          <p:cNvPr id="18" name="Text 16"/>
          <p:cNvSpPr/>
          <p:nvPr/>
        </p:nvSpPr>
        <p:spPr>
          <a:xfrm>
            <a:off x="4800600" y="180136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Kvale, S. and Brinkmann, S. (2015) InterViews: Learning the Craft of Qualitative Research Interviewing. 3rd edn. London: Sage.</a:t>
            </a:r>
            <a:endParaRPr lang="en-US" sz="850" dirty="0"/>
          </a:p>
        </p:txBody>
      </p:sp>
      <p:sp>
        <p:nvSpPr>
          <p:cNvPr id="19" name="Text 17"/>
          <p:cNvSpPr/>
          <p:nvPr/>
        </p:nvSpPr>
        <p:spPr>
          <a:xfrm>
            <a:off x="4800600" y="230428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Glaser, B. and Strauss, A. (1967) The Discovery of Grounded Theory. Chicago: Aldine.</a:t>
            </a:r>
            <a:endParaRPr lang="en-US" sz="850" dirty="0"/>
          </a:p>
        </p:txBody>
      </p:sp>
      <p:sp>
        <p:nvSpPr>
          <p:cNvPr id="20" name="Text 18"/>
          <p:cNvSpPr/>
          <p:nvPr/>
        </p:nvSpPr>
        <p:spPr>
          <a:xfrm>
            <a:off x="4800600" y="2807208"/>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Bowen, G.A. (2009) Document analysis as a qualitative research method. Qualitative Research Journal, 9(2), pp. 27 to 40.</a:t>
            </a:r>
            <a:endParaRPr lang="en-US" sz="850" dirty="0"/>
          </a:p>
        </p:txBody>
      </p:sp>
      <p:sp>
        <p:nvSpPr>
          <p:cNvPr id="21" name="Shape 19"/>
          <p:cNvSpPr/>
          <p:nvPr/>
        </p:nvSpPr>
        <p:spPr>
          <a:xfrm>
            <a:off x="4709160" y="3447288"/>
            <a:ext cx="201168" cy="256032"/>
          </a:xfrm>
          <a:prstGeom prst="roundRect">
            <a:avLst>
              <a:gd name="adj" fmla="val 13636"/>
            </a:avLst>
          </a:prstGeom>
          <a:solidFill>
            <a:srgbClr val="7E3B8A"/>
          </a:solidFill>
          <a:ln w="12700">
            <a:solidFill>
              <a:srgbClr val="7E3B8A"/>
            </a:solidFill>
            <a:prstDash val="solid"/>
          </a:ln>
        </p:spPr>
        <p:txBody>
          <a:bodyPr/>
          <a:lstStyle/>
          <a:p>
            <a:endParaRPr lang="en-GB"/>
          </a:p>
        </p:txBody>
      </p:sp>
      <p:sp>
        <p:nvSpPr>
          <p:cNvPr id="22" name="Text 20"/>
          <p:cNvSpPr/>
          <p:nvPr/>
        </p:nvSpPr>
        <p:spPr>
          <a:xfrm>
            <a:off x="4965192" y="3447288"/>
            <a:ext cx="4114800" cy="256032"/>
          </a:xfrm>
          <a:prstGeom prst="rect">
            <a:avLst/>
          </a:prstGeom>
          <a:noFill/>
          <a:ln/>
        </p:spPr>
        <p:txBody>
          <a:bodyPr wrap="square" lIns="0" tIns="0" rIns="0" bIns="0" rtlCol="0" anchor="ctr"/>
          <a:lstStyle/>
          <a:p>
            <a:pPr marL="0" indent="0" algn="l">
              <a:buNone/>
            </a:pPr>
            <a:r>
              <a:rPr lang="en-US" sz="1100" b="1" dirty="0">
                <a:solidFill>
                  <a:srgbClr val="7E3B8A"/>
                </a:solidFill>
                <a:latin typeface="Calibri" pitchFamily="34" charset="0"/>
                <a:ea typeface="Calibri" pitchFamily="34" charset="-122"/>
                <a:cs typeface="Calibri" pitchFamily="34" charset="-120"/>
              </a:rPr>
              <a:t>Literature Review &amp; Ethics</a:t>
            </a:r>
            <a:endParaRPr lang="en-US" sz="1100" dirty="0"/>
          </a:p>
        </p:txBody>
      </p:sp>
      <p:sp>
        <p:nvSpPr>
          <p:cNvPr id="23" name="Text 21"/>
          <p:cNvSpPr/>
          <p:nvPr/>
        </p:nvSpPr>
        <p:spPr>
          <a:xfrm>
            <a:off x="4800600" y="373989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Hart, C. (1998) Doing a Literature Review. London: Sage.</a:t>
            </a:r>
            <a:endParaRPr lang="en-US" sz="850" dirty="0"/>
          </a:p>
        </p:txBody>
      </p:sp>
      <p:sp>
        <p:nvSpPr>
          <p:cNvPr id="24" name="Text 22"/>
          <p:cNvSpPr/>
          <p:nvPr/>
        </p:nvSpPr>
        <p:spPr>
          <a:xfrm>
            <a:off x="4800600" y="424281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Ridley, D. (2012) The Literature Review: A Step by Step Guide for Students. 2nd edn. London: Sage.</a:t>
            </a:r>
            <a:endParaRPr lang="en-US" sz="850" dirty="0"/>
          </a:p>
        </p:txBody>
      </p:sp>
      <p:sp>
        <p:nvSpPr>
          <p:cNvPr id="25" name="Text 23"/>
          <p:cNvSpPr/>
          <p:nvPr/>
        </p:nvSpPr>
        <p:spPr>
          <a:xfrm>
            <a:off x="4800600" y="474573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BERA (2018) Ethical Guidelines for Educational Research. 4th edn. London: BERA.</a:t>
            </a:r>
            <a:endParaRPr lang="en-US" sz="850" dirty="0"/>
          </a:p>
        </p:txBody>
      </p:sp>
      <p:sp>
        <p:nvSpPr>
          <p:cNvPr id="26" name="Text 24"/>
          <p:cNvSpPr/>
          <p:nvPr/>
        </p:nvSpPr>
        <p:spPr>
          <a:xfrm>
            <a:off x="4800600" y="5248656"/>
            <a:ext cx="4160520" cy="475488"/>
          </a:xfrm>
          <a:prstGeom prst="rect">
            <a:avLst/>
          </a:prstGeom>
          <a:noFill/>
          <a:ln/>
        </p:spPr>
        <p:txBody>
          <a:bodyPr wrap="square" lIns="0" tIns="0" rIns="0" bIns="0" rtlCol="0" anchor="ctr"/>
          <a:lstStyle/>
          <a:p>
            <a:pPr marL="0" indent="0" algn="l">
              <a:buNone/>
            </a:pPr>
            <a:r>
              <a:rPr lang="en-US" sz="850" dirty="0">
                <a:solidFill>
                  <a:srgbClr val="4A5568"/>
                </a:solidFill>
                <a:latin typeface="Calibri" pitchFamily="34" charset="0"/>
                <a:ea typeface="Calibri" pitchFamily="34" charset="-122"/>
                <a:cs typeface="Calibri" pitchFamily="34" charset="-120"/>
              </a:rPr>
              <a:t>Israel, M. and Hay, I. (2006) Research Ethics for Social Scientists. London: Sage.</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1A2E52"/>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E6A817"/>
          </a:solidFill>
          <a:ln w="12700">
            <a:solidFill>
              <a:srgbClr val="E6A817"/>
            </a:solidFill>
            <a:prstDash val="solid"/>
          </a:ln>
        </p:spPr>
        <p:txBody>
          <a:bodyPr/>
          <a:lstStyle/>
          <a:p>
            <a:endParaRPr lang="en-GB"/>
          </a:p>
        </p:txBody>
      </p:sp>
      <p:sp>
        <p:nvSpPr>
          <p:cNvPr id="3" name="Shape 1"/>
          <p:cNvSpPr/>
          <p:nvPr/>
        </p:nvSpPr>
        <p:spPr>
          <a:xfrm>
            <a:off x="0" y="5070348"/>
            <a:ext cx="9144000" cy="73152"/>
          </a:xfrm>
          <a:prstGeom prst="rect">
            <a:avLst/>
          </a:prstGeom>
          <a:solidFill>
            <a:srgbClr val="E6A817"/>
          </a:solidFill>
          <a:ln w="12700">
            <a:solidFill>
              <a:srgbClr val="E6A817"/>
            </a:solidFill>
            <a:prstDash val="solid"/>
          </a:ln>
        </p:spPr>
        <p:txBody>
          <a:bodyPr/>
          <a:lstStyle/>
          <a:p>
            <a:endParaRPr lang="en-GB"/>
          </a:p>
        </p:txBody>
      </p:sp>
      <p:sp>
        <p:nvSpPr>
          <p:cNvPr id="4" name="Text 2"/>
          <p:cNvSpPr/>
          <p:nvPr/>
        </p:nvSpPr>
        <p:spPr>
          <a:xfrm>
            <a:off x="548640" y="914400"/>
            <a:ext cx="8046720" cy="685800"/>
          </a:xfrm>
          <a:prstGeom prst="rect">
            <a:avLst/>
          </a:prstGeom>
          <a:noFill/>
          <a:ln/>
        </p:spPr>
        <p:txBody>
          <a:bodyPr wrap="square" lIns="0" tIns="0" rIns="0" bIns="0" rtlCol="0" anchor="ctr"/>
          <a:lstStyle/>
          <a:p>
            <a:pPr marL="0" indent="0" algn="l">
              <a:buNone/>
            </a:pPr>
            <a:r>
              <a:rPr lang="en-US" sz="3400" b="1" dirty="0">
                <a:solidFill>
                  <a:srgbClr val="FFFFFF"/>
                </a:solidFill>
                <a:latin typeface="Cambria" pitchFamily="34" charset="0"/>
                <a:ea typeface="Cambria" pitchFamily="34" charset="-122"/>
                <a:cs typeface="Cambria" pitchFamily="34" charset="-120"/>
              </a:rPr>
              <a:t>It has been a privilege.</a:t>
            </a:r>
            <a:endParaRPr lang="en-US" sz="3400" dirty="0"/>
          </a:p>
        </p:txBody>
      </p:sp>
      <p:sp>
        <p:nvSpPr>
          <p:cNvPr id="5" name="Text 3"/>
          <p:cNvSpPr/>
          <p:nvPr/>
        </p:nvSpPr>
        <p:spPr>
          <a:xfrm>
            <a:off x="548640" y="1737360"/>
            <a:ext cx="7680960" cy="1371600"/>
          </a:xfrm>
          <a:prstGeom prst="rect">
            <a:avLst/>
          </a:prstGeom>
          <a:noFill/>
          <a:ln/>
        </p:spPr>
        <p:txBody>
          <a:bodyPr wrap="square" lIns="0" tIns="0" rIns="0" bIns="0" rtlCol="0" anchor="ctr"/>
          <a:lstStyle/>
          <a:p>
            <a:pPr marL="0" indent="0" algn="l">
              <a:buNone/>
            </a:pPr>
            <a:r>
              <a:rPr lang="en-US" sz="1400" dirty="0">
                <a:solidFill>
                  <a:srgbClr val="C8DCF4"/>
                </a:solidFill>
                <a:latin typeface="Calibri" pitchFamily="34" charset="0"/>
                <a:ea typeface="Calibri" pitchFamily="34" charset="-122"/>
                <a:cs typeface="Calibri" pitchFamily="34" charset="-120"/>
              </a:rPr>
              <a:t>Research is not a mechanical process. It is a disciplined way of thinking. Every choice you make in your proposal tells the reader something about how you understand knowledge and how seriously you take your craft. Carry that rigour forward.</a:t>
            </a:r>
            <a:endParaRPr lang="en-US" sz="1400" dirty="0"/>
          </a:p>
        </p:txBody>
      </p:sp>
      <p:sp>
        <p:nvSpPr>
          <p:cNvPr id="6" name="Text 4"/>
          <p:cNvSpPr/>
          <p:nvPr/>
        </p:nvSpPr>
        <p:spPr>
          <a:xfrm>
            <a:off x="548640" y="3291840"/>
            <a:ext cx="1097280" cy="320040"/>
          </a:xfrm>
          <a:prstGeom prst="rect">
            <a:avLst/>
          </a:prstGeom>
          <a:noFill/>
          <a:ln/>
        </p:spPr>
        <p:txBody>
          <a:bodyPr wrap="square" lIns="0" tIns="0" rIns="0" bIns="0" rtlCol="0" anchor="ctr"/>
          <a:lstStyle/>
          <a:p>
            <a:pPr marL="0" indent="0" algn="l">
              <a:buNone/>
            </a:pPr>
            <a:r>
              <a:rPr lang="en-US" sz="1200" b="1" dirty="0">
                <a:solidFill>
                  <a:srgbClr val="E6A817"/>
                </a:solidFill>
                <a:latin typeface="Calibri" pitchFamily="34" charset="0"/>
                <a:ea typeface="Calibri" pitchFamily="34" charset="-122"/>
                <a:cs typeface="Calibri" pitchFamily="34" charset="-120"/>
              </a:rPr>
              <a:t>Module:</a:t>
            </a:r>
            <a:endParaRPr lang="en-US" sz="1200" dirty="0"/>
          </a:p>
        </p:txBody>
      </p:sp>
      <p:sp>
        <p:nvSpPr>
          <p:cNvPr id="7" name="Text 5"/>
          <p:cNvSpPr/>
          <p:nvPr/>
        </p:nvSpPr>
        <p:spPr>
          <a:xfrm>
            <a:off x="1691640" y="3291840"/>
            <a:ext cx="6400800" cy="320040"/>
          </a:xfrm>
          <a:prstGeom prst="rect">
            <a:avLst/>
          </a:prstGeom>
          <a:noFill/>
          <a:ln/>
        </p:spPr>
        <p:txBody>
          <a:bodyPr wrap="square" lIns="0" tIns="0" rIns="0" bIns="0" rtlCol="0" anchor="ctr"/>
          <a:lstStyle/>
          <a:p>
            <a:pPr marL="0" indent="0" algn="l">
              <a:buNone/>
            </a:pPr>
            <a:r>
              <a:rPr lang="en-US" sz="1200" dirty="0">
                <a:solidFill>
                  <a:srgbClr val="FFFFFF"/>
                </a:solidFill>
                <a:latin typeface="Calibri" pitchFamily="34" charset="0"/>
                <a:ea typeface="Calibri" pitchFamily="34" charset="-122"/>
                <a:cs typeface="Calibri" pitchFamily="34" charset="-120"/>
              </a:rPr>
              <a:t>BMSW5014 Developing a Research Proposal</a:t>
            </a:r>
            <a:endParaRPr lang="en-US" sz="1200" dirty="0"/>
          </a:p>
        </p:txBody>
      </p:sp>
      <p:sp>
        <p:nvSpPr>
          <p:cNvPr id="8" name="Text 6"/>
          <p:cNvSpPr/>
          <p:nvPr/>
        </p:nvSpPr>
        <p:spPr>
          <a:xfrm>
            <a:off x="548640" y="3675888"/>
            <a:ext cx="1097280" cy="320040"/>
          </a:xfrm>
          <a:prstGeom prst="rect">
            <a:avLst/>
          </a:prstGeom>
          <a:noFill/>
          <a:ln/>
        </p:spPr>
        <p:txBody>
          <a:bodyPr wrap="square" lIns="0" tIns="0" rIns="0" bIns="0" rtlCol="0" anchor="ctr"/>
          <a:lstStyle/>
          <a:p>
            <a:pPr marL="0" indent="0" algn="l">
              <a:buNone/>
            </a:pPr>
            <a:r>
              <a:rPr lang="en-US" sz="1200" b="1" dirty="0">
                <a:solidFill>
                  <a:srgbClr val="E6A817"/>
                </a:solidFill>
                <a:latin typeface="Calibri" pitchFamily="34" charset="0"/>
                <a:ea typeface="Calibri" pitchFamily="34" charset="-122"/>
                <a:cs typeface="Calibri" pitchFamily="34" charset="-120"/>
              </a:rPr>
              <a:t>Email:</a:t>
            </a:r>
            <a:endParaRPr lang="en-US" sz="1200" dirty="0"/>
          </a:p>
        </p:txBody>
      </p:sp>
      <p:sp>
        <p:nvSpPr>
          <p:cNvPr id="9" name="Text 7"/>
          <p:cNvSpPr/>
          <p:nvPr/>
        </p:nvSpPr>
        <p:spPr>
          <a:xfrm>
            <a:off x="1691640" y="3675888"/>
            <a:ext cx="6400800" cy="320040"/>
          </a:xfrm>
          <a:prstGeom prst="rect">
            <a:avLst/>
          </a:prstGeom>
          <a:noFill/>
          <a:ln/>
        </p:spPr>
        <p:txBody>
          <a:bodyPr wrap="square" lIns="0" tIns="0" rIns="0" bIns="0" rtlCol="0" anchor="ctr"/>
          <a:lstStyle/>
          <a:p>
            <a:pPr marL="0" indent="0" algn="l">
              <a:buNone/>
            </a:pPr>
            <a:r>
              <a:rPr lang="en-US" sz="1200" dirty="0">
                <a:solidFill>
                  <a:srgbClr val="FFFFFF"/>
                </a:solidFill>
                <a:latin typeface="Calibri" pitchFamily="34" charset="0"/>
                <a:ea typeface="Calibri" pitchFamily="34" charset="-122"/>
                <a:cs typeface="Calibri" pitchFamily="34" charset="-120"/>
              </a:rPr>
              <a:t>j.de-silva@uwtsd.ac.uk</a:t>
            </a:r>
            <a:endParaRPr lang="en-US" sz="1200" dirty="0"/>
          </a:p>
        </p:txBody>
      </p:sp>
      <p:sp>
        <p:nvSpPr>
          <p:cNvPr id="10" name="Text 8"/>
          <p:cNvSpPr/>
          <p:nvPr/>
        </p:nvSpPr>
        <p:spPr>
          <a:xfrm>
            <a:off x="548640" y="4059936"/>
            <a:ext cx="1097280" cy="320040"/>
          </a:xfrm>
          <a:prstGeom prst="rect">
            <a:avLst/>
          </a:prstGeom>
          <a:noFill/>
          <a:ln/>
        </p:spPr>
        <p:txBody>
          <a:bodyPr wrap="square" lIns="0" tIns="0" rIns="0" bIns="0" rtlCol="0" anchor="ctr"/>
          <a:lstStyle/>
          <a:p>
            <a:pPr marL="0" indent="0" algn="l">
              <a:buNone/>
            </a:pPr>
            <a:r>
              <a:rPr lang="en-US" sz="1200" b="1" dirty="0">
                <a:solidFill>
                  <a:srgbClr val="E6A817"/>
                </a:solidFill>
                <a:latin typeface="Calibri" pitchFamily="34" charset="0"/>
                <a:ea typeface="Calibri" pitchFamily="34" charset="-122"/>
                <a:cs typeface="Calibri" pitchFamily="34" charset="-120"/>
              </a:rPr>
              <a:t>Office hours:</a:t>
            </a:r>
            <a:endParaRPr lang="en-US" sz="1200" dirty="0"/>
          </a:p>
        </p:txBody>
      </p:sp>
      <p:sp>
        <p:nvSpPr>
          <p:cNvPr id="11" name="Text 9"/>
          <p:cNvSpPr/>
          <p:nvPr/>
        </p:nvSpPr>
        <p:spPr>
          <a:xfrm>
            <a:off x="1691640" y="4059936"/>
            <a:ext cx="6400800" cy="320040"/>
          </a:xfrm>
          <a:prstGeom prst="rect">
            <a:avLst/>
          </a:prstGeom>
          <a:noFill/>
          <a:ln/>
        </p:spPr>
        <p:txBody>
          <a:bodyPr wrap="square" lIns="0" tIns="0" rIns="0" bIns="0" rtlCol="0" anchor="ctr"/>
          <a:lstStyle/>
          <a:p>
            <a:pPr marL="0" indent="0" algn="l">
              <a:buNone/>
            </a:pPr>
            <a:r>
              <a:rPr lang="en-US" sz="1200" dirty="0">
                <a:solidFill>
                  <a:srgbClr val="FFFFFF"/>
                </a:solidFill>
                <a:latin typeface="Calibri" pitchFamily="34" charset="0"/>
                <a:ea typeface="Calibri" pitchFamily="34" charset="-122"/>
                <a:cs typeface="Calibri" pitchFamily="34" charset="-120"/>
              </a:rPr>
              <a:t>As posted on the VLE</a:t>
            </a:r>
            <a:endParaRPr lang="en-US" sz="1200" dirty="0"/>
          </a:p>
        </p:txBody>
      </p:sp>
      <p:sp>
        <p:nvSpPr>
          <p:cNvPr id="12" name="Text 10"/>
          <p:cNvSpPr/>
          <p:nvPr/>
        </p:nvSpPr>
        <p:spPr>
          <a:xfrm>
            <a:off x="548640" y="4526280"/>
            <a:ext cx="8046720" cy="320040"/>
          </a:xfrm>
          <a:prstGeom prst="rect">
            <a:avLst/>
          </a:prstGeom>
          <a:noFill/>
          <a:ln/>
        </p:spPr>
        <p:txBody>
          <a:bodyPr wrap="square" lIns="0" tIns="0" rIns="0" bIns="0" rtlCol="0" anchor="ctr"/>
          <a:lstStyle/>
          <a:p>
            <a:pPr marL="0" indent="0" algn="l">
              <a:buNone/>
            </a:pPr>
            <a:r>
              <a:rPr lang="en-US" sz="1300" i="1" dirty="0">
                <a:solidFill>
                  <a:srgbClr val="4A90C4"/>
                </a:solidFill>
                <a:latin typeface="Calibri" pitchFamily="34" charset="0"/>
                <a:ea typeface="Calibri" pitchFamily="34" charset="-122"/>
                <a:cs typeface="Calibri" pitchFamily="34" charset="-120"/>
              </a:rPr>
              <a:t>Good luck with your proposals.</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1895</Words>
  <Application>Microsoft Office PowerPoint</Application>
  <PresentationFormat>On-screen Show (16:9)</PresentationFormat>
  <Paragraphs>273</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BMSW5014 Developing a Research Proposal: Module Recap</dc:title>
  <dc:subject>PptxGenJS Presentation</dc:subject>
  <dc:creator>PptxGenJS</dc:creator>
  <cp:lastModifiedBy>Jaliya De Silva</cp:lastModifiedBy>
  <cp:revision>2</cp:revision>
  <dcterms:created xsi:type="dcterms:W3CDTF">2026-06-21T11:28:05Z</dcterms:created>
  <dcterms:modified xsi:type="dcterms:W3CDTF">2026-06-21T23:45:11Z</dcterms:modified>
</cp:coreProperties>
</file>