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3"/>
  </p:notesMasterIdLst>
  <p:sldIdLst>
    <p:sldId id="256" r:id="rId2"/>
    <p:sldId id="257" r:id="rId3"/>
    <p:sldId id="259" r:id="rId4"/>
    <p:sldId id="260" r:id="rId5"/>
    <p:sldId id="258" r:id="rId6"/>
    <p:sldId id="261" r:id="rId7"/>
    <p:sldId id="266" r:id="rId8"/>
    <p:sldId id="269" r:id="rId9"/>
    <p:sldId id="291" r:id="rId10"/>
    <p:sldId id="270" r:id="rId11"/>
    <p:sldId id="289" r:id="rId12"/>
    <p:sldId id="292" r:id="rId13"/>
    <p:sldId id="290" r:id="rId14"/>
    <p:sldId id="293" r:id="rId15"/>
    <p:sldId id="265" r:id="rId16"/>
    <p:sldId id="294" r:id="rId17"/>
    <p:sldId id="295" r:id="rId18"/>
    <p:sldId id="297" r:id="rId19"/>
    <p:sldId id="298" r:id="rId20"/>
    <p:sldId id="268" r:id="rId21"/>
    <p:sldId id="296" r:id="rId22"/>
    <p:sldId id="281" r:id="rId23"/>
    <p:sldId id="283" r:id="rId24"/>
    <p:sldId id="267" r:id="rId25"/>
    <p:sldId id="284" r:id="rId26"/>
    <p:sldId id="286" r:id="rId27"/>
    <p:sldId id="285" r:id="rId28"/>
    <p:sldId id="287" r:id="rId29"/>
    <p:sldId id="288" r:id="rId30"/>
    <p:sldId id="299" r:id="rId31"/>
    <p:sldId id="262" r:id="rId32"/>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B4A7651-ED16-6EE9-5369-D9FFB1D5A9FF}" v="275" dt="2025-05-16T22:21:15.48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72" autoAdjust="0"/>
    <p:restoredTop sz="94660"/>
  </p:normalViewPr>
  <p:slideViewPr>
    <p:cSldViewPr snapToGrid="0">
      <p:cViewPr varScale="1">
        <p:scale>
          <a:sx n="81" d="100"/>
          <a:sy n="81" d="100"/>
        </p:scale>
        <p:origin x="451" y="67"/>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microsoft.com/office/2015/10/relationships/revisionInfo" Target="revisionInfo.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notesMaster" Target="notesMasters/notesMaster1.xml"/><Relationship Id="rId38"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eyed Nasirpourosgoei" userId="S::s.nasirpourosgoei@uwtsd.ac.uk::8a75ea4e-ecac-45b3-87c9-3beca8841112" providerId="AD" clId="Web-{7B4A7651-ED16-6EE9-5369-D9FFB1D5A9FF}"/>
    <pc:docChg chg="modSld">
      <pc:chgData name="Seyed Nasirpourosgoei" userId="S::s.nasirpourosgoei@uwtsd.ac.uk::8a75ea4e-ecac-45b3-87c9-3beca8841112" providerId="AD" clId="Web-{7B4A7651-ED16-6EE9-5369-D9FFB1D5A9FF}" dt="2025-05-16T22:21:15.485" v="275" actId="14100"/>
      <pc:docMkLst>
        <pc:docMk/>
      </pc:docMkLst>
      <pc:sldChg chg="modSp">
        <pc:chgData name="Seyed Nasirpourosgoei" userId="S::s.nasirpourosgoei@uwtsd.ac.uk::8a75ea4e-ecac-45b3-87c9-3beca8841112" providerId="AD" clId="Web-{7B4A7651-ED16-6EE9-5369-D9FFB1D5A9FF}" dt="2025-05-16T20:20:13.653" v="9" actId="20577"/>
        <pc:sldMkLst>
          <pc:docMk/>
          <pc:sldMk cId="1414019871" sldId="256"/>
        </pc:sldMkLst>
        <pc:spChg chg="mod">
          <ac:chgData name="Seyed Nasirpourosgoei" userId="S::s.nasirpourosgoei@uwtsd.ac.uk::8a75ea4e-ecac-45b3-87c9-3beca8841112" providerId="AD" clId="Web-{7B4A7651-ED16-6EE9-5369-D9FFB1D5A9FF}" dt="2025-05-16T20:20:13.653" v="9" actId="20577"/>
          <ac:spMkLst>
            <pc:docMk/>
            <pc:sldMk cId="1414019871" sldId="256"/>
            <ac:spMk id="3" creationId="{1315FFF1-43FC-FCFE-BEC0-38B41837CFA3}"/>
          </ac:spMkLst>
        </pc:spChg>
        <pc:picChg chg="mod">
          <ac:chgData name="Seyed Nasirpourosgoei" userId="S::s.nasirpourosgoei@uwtsd.ac.uk::8a75ea4e-ecac-45b3-87c9-3beca8841112" providerId="AD" clId="Web-{7B4A7651-ED16-6EE9-5369-D9FFB1D5A9FF}" dt="2025-05-16T20:19:53.730" v="5" actId="1076"/>
          <ac:picMkLst>
            <pc:docMk/>
            <pc:sldMk cId="1414019871" sldId="256"/>
            <ac:picMk id="4" creationId="{CE8A5DD2-C2BE-5608-0522-9DDD21F37737}"/>
          </ac:picMkLst>
        </pc:picChg>
      </pc:sldChg>
      <pc:sldChg chg="modSp">
        <pc:chgData name="Seyed Nasirpourosgoei" userId="S::s.nasirpourosgoei@uwtsd.ac.uk::8a75ea4e-ecac-45b3-87c9-3beca8841112" providerId="AD" clId="Web-{7B4A7651-ED16-6EE9-5369-D9FFB1D5A9FF}" dt="2025-05-16T20:20:30.888" v="13" actId="20577"/>
        <pc:sldMkLst>
          <pc:docMk/>
          <pc:sldMk cId="517909775" sldId="257"/>
        </pc:sldMkLst>
        <pc:spChg chg="mod">
          <ac:chgData name="Seyed Nasirpourosgoei" userId="S::s.nasirpourosgoei@uwtsd.ac.uk::8a75ea4e-ecac-45b3-87c9-3beca8841112" providerId="AD" clId="Web-{7B4A7651-ED16-6EE9-5369-D9FFB1D5A9FF}" dt="2025-05-16T20:20:30.888" v="13" actId="20577"/>
          <ac:spMkLst>
            <pc:docMk/>
            <pc:sldMk cId="517909775" sldId="257"/>
            <ac:spMk id="3" creationId="{1315FFF1-43FC-FCFE-BEC0-38B41837CFA3}"/>
          </ac:spMkLst>
        </pc:spChg>
      </pc:sldChg>
      <pc:sldChg chg="modSp">
        <pc:chgData name="Seyed Nasirpourosgoei" userId="S::s.nasirpourosgoei@uwtsd.ac.uk::8a75ea4e-ecac-45b3-87c9-3beca8841112" providerId="AD" clId="Web-{7B4A7651-ED16-6EE9-5369-D9FFB1D5A9FF}" dt="2025-05-16T20:21:56.891" v="27" actId="20577"/>
        <pc:sldMkLst>
          <pc:docMk/>
          <pc:sldMk cId="1742980919" sldId="261"/>
        </pc:sldMkLst>
        <pc:spChg chg="mod">
          <ac:chgData name="Seyed Nasirpourosgoei" userId="S::s.nasirpourosgoei@uwtsd.ac.uk::8a75ea4e-ecac-45b3-87c9-3beca8841112" providerId="AD" clId="Web-{7B4A7651-ED16-6EE9-5369-D9FFB1D5A9FF}" dt="2025-05-16T20:21:56.891" v="27" actId="20577"/>
          <ac:spMkLst>
            <pc:docMk/>
            <pc:sldMk cId="1742980919" sldId="261"/>
            <ac:spMk id="3" creationId="{1315FFF1-43FC-FCFE-BEC0-38B41837CFA3}"/>
          </ac:spMkLst>
        </pc:spChg>
      </pc:sldChg>
      <pc:sldChg chg="modSp">
        <pc:chgData name="Seyed Nasirpourosgoei" userId="S::s.nasirpourosgoei@uwtsd.ac.uk::8a75ea4e-ecac-45b3-87c9-3beca8841112" providerId="AD" clId="Web-{7B4A7651-ED16-6EE9-5369-D9FFB1D5A9FF}" dt="2025-05-16T20:27:15.792" v="119" actId="1076"/>
        <pc:sldMkLst>
          <pc:docMk/>
          <pc:sldMk cId="2964811970" sldId="265"/>
        </pc:sldMkLst>
        <pc:spChg chg="mod">
          <ac:chgData name="Seyed Nasirpourosgoei" userId="S::s.nasirpourosgoei@uwtsd.ac.uk::8a75ea4e-ecac-45b3-87c9-3beca8841112" providerId="AD" clId="Web-{7B4A7651-ED16-6EE9-5369-D9FFB1D5A9FF}" dt="2025-05-16T20:27:15.792" v="119" actId="1076"/>
          <ac:spMkLst>
            <pc:docMk/>
            <pc:sldMk cId="2964811970" sldId="265"/>
            <ac:spMk id="4" creationId="{BB1B243D-D1FA-AFB4-A51C-E6FCCCAE4FD0}"/>
          </ac:spMkLst>
        </pc:spChg>
      </pc:sldChg>
      <pc:sldChg chg="addSp modSp">
        <pc:chgData name="Seyed Nasirpourosgoei" userId="S::s.nasirpourosgoei@uwtsd.ac.uk::8a75ea4e-ecac-45b3-87c9-3beca8841112" providerId="AD" clId="Web-{7B4A7651-ED16-6EE9-5369-D9FFB1D5A9FF}" dt="2025-05-16T22:13:10.217" v="250"/>
        <pc:sldMkLst>
          <pc:docMk/>
          <pc:sldMk cId="3392241887" sldId="266"/>
        </pc:sldMkLst>
        <pc:spChg chg="add mod">
          <ac:chgData name="Seyed Nasirpourosgoei" userId="S::s.nasirpourosgoei@uwtsd.ac.uk::8a75ea4e-ecac-45b3-87c9-3beca8841112" providerId="AD" clId="Web-{7B4A7651-ED16-6EE9-5369-D9FFB1D5A9FF}" dt="2025-05-16T22:13:10.217" v="250"/>
          <ac:spMkLst>
            <pc:docMk/>
            <pc:sldMk cId="3392241887" sldId="266"/>
            <ac:spMk id="2" creationId="{E962CBCA-63F8-0A27-9F7B-4476D034EE90}"/>
          </ac:spMkLst>
        </pc:spChg>
        <pc:spChg chg="mod">
          <ac:chgData name="Seyed Nasirpourosgoei" userId="S::s.nasirpourosgoei@uwtsd.ac.uk::8a75ea4e-ecac-45b3-87c9-3beca8841112" providerId="AD" clId="Web-{7B4A7651-ED16-6EE9-5369-D9FFB1D5A9FF}" dt="2025-05-16T22:12:57.217" v="244" actId="20577"/>
          <ac:spMkLst>
            <pc:docMk/>
            <pc:sldMk cId="3392241887" sldId="266"/>
            <ac:spMk id="4" creationId="{BB1B243D-D1FA-AFB4-A51C-E6FCCCAE4FD0}"/>
          </ac:spMkLst>
        </pc:spChg>
      </pc:sldChg>
      <pc:sldChg chg="modSp">
        <pc:chgData name="Seyed Nasirpourosgoei" userId="S::s.nasirpourosgoei@uwtsd.ac.uk::8a75ea4e-ecac-45b3-87c9-3beca8841112" providerId="AD" clId="Web-{7B4A7651-ED16-6EE9-5369-D9FFB1D5A9FF}" dt="2025-05-16T20:30:26.236" v="176" actId="14100"/>
        <pc:sldMkLst>
          <pc:docMk/>
          <pc:sldMk cId="511000915" sldId="267"/>
        </pc:sldMkLst>
        <pc:spChg chg="mod">
          <ac:chgData name="Seyed Nasirpourosgoei" userId="S::s.nasirpourosgoei@uwtsd.ac.uk::8a75ea4e-ecac-45b3-87c9-3beca8841112" providerId="AD" clId="Web-{7B4A7651-ED16-6EE9-5369-D9FFB1D5A9FF}" dt="2025-05-16T20:30:26.236" v="176" actId="14100"/>
          <ac:spMkLst>
            <pc:docMk/>
            <pc:sldMk cId="511000915" sldId="267"/>
            <ac:spMk id="4" creationId="{BB1B243D-D1FA-AFB4-A51C-E6FCCCAE4FD0}"/>
          </ac:spMkLst>
        </pc:spChg>
      </pc:sldChg>
      <pc:sldChg chg="modSp">
        <pc:chgData name="Seyed Nasirpourosgoei" userId="S::s.nasirpourosgoei@uwtsd.ac.uk::8a75ea4e-ecac-45b3-87c9-3beca8841112" providerId="AD" clId="Web-{7B4A7651-ED16-6EE9-5369-D9FFB1D5A9FF}" dt="2025-05-16T20:28:58.092" v="157" actId="1076"/>
        <pc:sldMkLst>
          <pc:docMk/>
          <pc:sldMk cId="2975333960" sldId="268"/>
        </pc:sldMkLst>
        <pc:spChg chg="mod">
          <ac:chgData name="Seyed Nasirpourosgoei" userId="S::s.nasirpourosgoei@uwtsd.ac.uk::8a75ea4e-ecac-45b3-87c9-3beca8841112" providerId="AD" clId="Web-{7B4A7651-ED16-6EE9-5369-D9FFB1D5A9FF}" dt="2025-05-16T20:28:58.092" v="157" actId="1076"/>
          <ac:spMkLst>
            <pc:docMk/>
            <pc:sldMk cId="2975333960" sldId="268"/>
            <ac:spMk id="4" creationId="{BB1B243D-D1FA-AFB4-A51C-E6FCCCAE4FD0}"/>
          </ac:spMkLst>
        </pc:spChg>
      </pc:sldChg>
      <pc:sldChg chg="modSp">
        <pc:chgData name="Seyed Nasirpourosgoei" userId="S::s.nasirpourosgoei@uwtsd.ac.uk::8a75ea4e-ecac-45b3-87c9-3beca8841112" providerId="AD" clId="Web-{7B4A7651-ED16-6EE9-5369-D9FFB1D5A9FF}" dt="2025-05-16T22:19:15.387" v="263" actId="20577"/>
        <pc:sldMkLst>
          <pc:docMk/>
          <pc:sldMk cId="722754073" sldId="269"/>
        </pc:sldMkLst>
        <pc:spChg chg="mod">
          <ac:chgData name="Seyed Nasirpourosgoei" userId="S::s.nasirpourosgoei@uwtsd.ac.uk::8a75ea4e-ecac-45b3-87c9-3beca8841112" providerId="AD" clId="Web-{7B4A7651-ED16-6EE9-5369-D9FFB1D5A9FF}" dt="2025-05-16T22:19:15.387" v="263" actId="20577"/>
          <ac:spMkLst>
            <pc:docMk/>
            <pc:sldMk cId="722754073" sldId="269"/>
            <ac:spMk id="4" creationId="{BB1B243D-D1FA-AFB4-A51C-E6FCCCAE4FD0}"/>
          </ac:spMkLst>
        </pc:spChg>
      </pc:sldChg>
      <pc:sldChg chg="modSp">
        <pc:chgData name="Seyed Nasirpourosgoei" userId="S::s.nasirpourosgoei@uwtsd.ac.uk::8a75ea4e-ecac-45b3-87c9-3beca8841112" providerId="AD" clId="Web-{7B4A7651-ED16-6EE9-5369-D9FFB1D5A9FF}" dt="2025-05-16T22:21:15.485" v="275" actId="14100"/>
        <pc:sldMkLst>
          <pc:docMk/>
          <pc:sldMk cId="3051524116" sldId="270"/>
        </pc:sldMkLst>
        <pc:spChg chg="mod">
          <ac:chgData name="Seyed Nasirpourosgoei" userId="S::s.nasirpourosgoei@uwtsd.ac.uk::8a75ea4e-ecac-45b3-87c9-3beca8841112" providerId="AD" clId="Web-{7B4A7651-ED16-6EE9-5369-D9FFB1D5A9FF}" dt="2025-05-16T22:21:15.485" v="275" actId="14100"/>
          <ac:spMkLst>
            <pc:docMk/>
            <pc:sldMk cId="3051524116" sldId="270"/>
            <ac:spMk id="4" creationId="{BB1B243D-D1FA-AFB4-A51C-E6FCCCAE4FD0}"/>
          </ac:spMkLst>
        </pc:spChg>
      </pc:sldChg>
      <pc:sldChg chg="modSp">
        <pc:chgData name="Seyed Nasirpourosgoei" userId="S::s.nasirpourosgoei@uwtsd.ac.uk::8a75ea4e-ecac-45b3-87c9-3beca8841112" providerId="AD" clId="Web-{7B4A7651-ED16-6EE9-5369-D9FFB1D5A9FF}" dt="2025-05-16T20:30:04.266" v="167" actId="20577"/>
        <pc:sldMkLst>
          <pc:docMk/>
          <pc:sldMk cId="1846535011" sldId="283"/>
        </pc:sldMkLst>
        <pc:spChg chg="mod">
          <ac:chgData name="Seyed Nasirpourosgoei" userId="S::s.nasirpourosgoei@uwtsd.ac.uk::8a75ea4e-ecac-45b3-87c9-3beca8841112" providerId="AD" clId="Web-{7B4A7651-ED16-6EE9-5369-D9FFB1D5A9FF}" dt="2025-05-16T20:30:04.266" v="167" actId="20577"/>
          <ac:spMkLst>
            <pc:docMk/>
            <pc:sldMk cId="1846535011" sldId="283"/>
            <ac:spMk id="4" creationId="{BB1B243D-D1FA-AFB4-A51C-E6FCCCAE4FD0}"/>
          </ac:spMkLst>
        </pc:spChg>
      </pc:sldChg>
      <pc:sldChg chg="modSp">
        <pc:chgData name="Seyed Nasirpourosgoei" userId="S::s.nasirpourosgoei@uwtsd.ac.uk::8a75ea4e-ecac-45b3-87c9-3beca8841112" providerId="AD" clId="Web-{7B4A7651-ED16-6EE9-5369-D9FFB1D5A9FF}" dt="2025-05-16T20:31:22.894" v="193" actId="20577"/>
        <pc:sldMkLst>
          <pc:docMk/>
          <pc:sldMk cId="51292185" sldId="284"/>
        </pc:sldMkLst>
        <pc:spChg chg="mod">
          <ac:chgData name="Seyed Nasirpourosgoei" userId="S::s.nasirpourosgoei@uwtsd.ac.uk::8a75ea4e-ecac-45b3-87c9-3beca8841112" providerId="AD" clId="Web-{7B4A7651-ED16-6EE9-5369-D9FFB1D5A9FF}" dt="2025-05-16T20:31:22.894" v="193" actId="20577"/>
          <ac:spMkLst>
            <pc:docMk/>
            <pc:sldMk cId="51292185" sldId="284"/>
            <ac:spMk id="4" creationId="{BB1B243D-D1FA-AFB4-A51C-E6FCCCAE4FD0}"/>
          </ac:spMkLst>
        </pc:spChg>
      </pc:sldChg>
      <pc:sldChg chg="modSp">
        <pc:chgData name="Seyed Nasirpourosgoei" userId="S::s.nasirpourosgoei@uwtsd.ac.uk::8a75ea4e-ecac-45b3-87c9-3beca8841112" providerId="AD" clId="Web-{7B4A7651-ED16-6EE9-5369-D9FFB1D5A9FF}" dt="2025-05-16T20:32:52.881" v="221" actId="1076"/>
        <pc:sldMkLst>
          <pc:docMk/>
          <pc:sldMk cId="4208276109" sldId="285"/>
        </pc:sldMkLst>
        <pc:spChg chg="mod">
          <ac:chgData name="Seyed Nasirpourosgoei" userId="S::s.nasirpourosgoei@uwtsd.ac.uk::8a75ea4e-ecac-45b3-87c9-3beca8841112" providerId="AD" clId="Web-{7B4A7651-ED16-6EE9-5369-D9FFB1D5A9FF}" dt="2025-05-16T20:32:52.881" v="221" actId="1076"/>
          <ac:spMkLst>
            <pc:docMk/>
            <pc:sldMk cId="4208276109" sldId="285"/>
            <ac:spMk id="4" creationId="{BB1B243D-D1FA-AFB4-A51C-E6FCCCAE4FD0}"/>
          </ac:spMkLst>
        </pc:spChg>
      </pc:sldChg>
      <pc:sldChg chg="modSp">
        <pc:chgData name="Seyed Nasirpourosgoei" userId="S::s.nasirpourosgoei@uwtsd.ac.uk::8a75ea4e-ecac-45b3-87c9-3beca8841112" providerId="AD" clId="Web-{7B4A7651-ED16-6EE9-5369-D9FFB1D5A9FF}" dt="2025-05-16T20:32:07.458" v="208" actId="14100"/>
        <pc:sldMkLst>
          <pc:docMk/>
          <pc:sldMk cId="3852990021" sldId="286"/>
        </pc:sldMkLst>
        <pc:spChg chg="mod">
          <ac:chgData name="Seyed Nasirpourosgoei" userId="S::s.nasirpourosgoei@uwtsd.ac.uk::8a75ea4e-ecac-45b3-87c9-3beca8841112" providerId="AD" clId="Web-{7B4A7651-ED16-6EE9-5369-D9FFB1D5A9FF}" dt="2025-05-16T20:32:07.458" v="208" actId="14100"/>
          <ac:spMkLst>
            <pc:docMk/>
            <pc:sldMk cId="3852990021" sldId="286"/>
            <ac:spMk id="4" creationId="{BB1B243D-D1FA-AFB4-A51C-E6FCCCAE4FD0}"/>
          </ac:spMkLst>
        </pc:spChg>
      </pc:sldChg>
      <pc:sldChg chg="modSp">
        <pc:chgData name="Seyed Nasirpourosgoei" userId="S::s.nasirpourosgoei@uwtsd.ac.uk::8a75ea4e-ecac-45b3-87c9-3beca8841112" providerId="AD" clId="Web-{7B4A7651-ED16-6EE9-5369-D9FFB1D5A9FF}" dt="2025-05-16T20:33:25.429" v="228" actId="1076"/>
        <pc:sldMkLst>
          <pc:docMk/>
          <pc:sldMk cId="405175230" sldId="287"/>
        </pc:sldMkLst>
        <pc:spChg chg="mod">
          <ac:chgData name="Seyed Nasirpourosgoei" userId="S::s.nasirpourosgoei@uwtsd.ac.uk::8a75ea4e-ecac-45b3-87c9-3beca8841112" providerId="AD" clId="Web-{7B4A7651-ED16-6EE9-5369-D9FFB1D5A9FF}" dt="2025-05-16T20:33:25.429" v="228" actId="1076"/>
          <ac:spMkLst>
            <pc:docMk/>
            <pc:sldMk cId="405175230" sldId="287"/>
            <ac:spMk id="4" creationId="{BB1B243D-D1FA-AFB4-A51C-E6FCCCAE4FD0}"/>
          </ac:spMkLst>
        </pc:spChg>
      </pc:sldChg>
      <pc:sldChg chg="modSp">
        <pc:chgData name="Seyed Nasirpourosgoei" userId="S::s.nasirpourosgoei@uwtsd.ac.uk::8a75ea4e-ecac-45b3-87c9-3beca8841112" providerId="AD" clId="Web-{7B4A7651-ED16-6EE9-5369-D9FFB1D5A9FF}" dt="2025-05-16T20:24:39.005" v="73" actId="1076"/>
        <pc:sldMkLst>
          <pc:docMk/>
          <pc:sldMk cId="2779259505" sldId="289"/>
        </pc:sldMkLst>
        <pc:spChg chg="mod">
          <ac:chgData name="Seyed Nasirpourosgoei" userId="S::s.nasirpourosgoei@uwtsd.ac.uk::8a75ea4e-ecac-45b3-87c9-3beca8841112" providerId="AD" clId="Web-{7B4A7651-ED16-6EE9-5369-D9FFB1D5A9FF}" dt="2025-05-16T20:24:39.005" v="73" actId="1076"/>
          <ac:spMkLst>
            <pc:docMk/>
            <pc:sldMk cId="2779259505" sldId="289"/>
            <ac:spMk id="4" creationId="{BB1B243D-D1FA-AFB4-A51C-E6FCCCAE4FD0}"/>
          </ac:spMkLst>
        </pc:spChg>
      </pc:sldChg>
      <pc:sldChg chg="modSp">
        <pc:chgData name="Seyed Nasirpourosgoei" userId="S::s.nasirpourosgoei@uwtsd.ac.uk::8a75ea4e-ecac-45b3-87c9-3beca8841112" providerId="AD" clId="Web-{7B4A7651-ED16-6EE9-5369-D9FFB1D5A9FF}" dt="2025-05-16T20:25:46.930" v="93" actId="20577"/>
        <pc:sldMkLst>
          <pc:docMk/>
          <pc:sldMk cId="1767512393" sldId="290"/>
        </pc:sldMkLst>
        <pc:spChg chg="mod">
          <ac:chgData name="Seyed Nasirpourosgoei" userId="S::s.nasirpourosgoei@uwtsd.ac.uk::8a75ea4e-ecac-45b3-87c9-3beca8841112" providerId="AD" clId="Web-{7B4A7651-ED16-6EE9-5369-D9FFB1D5A9FF}" dt="2025-05-16T20:25:46.930" v="93" actId="20577"/>
          <ac:spMkLst>
            <pc:docMk/>
            <pc:sldMk cId="1767512393" sldId="290"/>
            <ac:spMk id="4" creationId="{BB1B243D-D1FA-AFB4-A51C-E6FCCCAE4FD0}"/>
          </ac:spMkLst>
        </pc:spChg>
      </pc:sldChg>
      <pc:sldChg chg="modSp">
        <pc:chgData name="Seyed Nasirpourosgoei" userId="S::s.nasirpourosgoei@uwtsd.ac.uk::8a75ea4e-ecac-45b3-87c9-3beca8841112" providerId="AD" clId="Web-{7B4A7651-ED16-6EE9-5369-D9FFB1D5A9FF}" dt="2025-05-16T22:20:26.781" v="271"/>
        <pc:sldMkLst>
          <pc:docMk/>
          <pc:sldMk cId="2926603474" sldId="291"/>
        </pc:sldMkLst>
        <pc:spChg chg="mod">
          <ac:chgData name="Seyed Nasirpourosgoei" userId="S::s.nasirpourosgoei@uwtsd.ac.uk::8a75ea4e-ecac-45b3-87c9-3beca8841112" providerId="AD" clId="Web-{7B4A7651-ED16-6EE9-5369-D9FFB1D5A9FF}" dt="2025-05-16T22:20:26.781" v="271"/>
          <ac:spMkLst>
            <pc:docMk/>
            <pc:sldMk cId="2926603474" sldId="291"/>
            <ac:spMk id="4" creationId="{BB1B243D-D1FA-AFB4-A51C-E6FCCCAE4FD0}"/>
          </ac:spMkLst>
        </pc:spChg>
      </pc:sldChg>
      <pc:sldChg chg="modSp">
        <pc:chgData name="Seyed Nasirpourosgoei" userId="S::s.nasirpourosgoei@uwtsd.ac.uk::8a75ea4e-ecac-45b3-87c9-3beca8841112" providerId="AD" clId="Web-{7B4A7651-ED16-6EE9-5369-D9FFB1D5A9FF}" dt="2025-05-16T20:25:07.897" v="85" actId="14100"/>
        <pc:sldMkLst>
          <pc:docMk/>
          <pc:sldMk cId="2361538278" sldId="292"/>
        </pc:sldMkLst>
        <pc:spChg chg="mod">
          <ac:chgData name="Seyed Nasirpourosgoei" userId="S::s.nasirpourosgoei@uwtsd.ac.uk::8a75ea4e-ecac-45b3-87c9-3beca8841112" providerId="AD" clId="Web-{7B4A7651-ED16-6EE9-5369-D9FFB1D5A9FF}" dt="2025-05-16T20:25:07.897" v="85" actId="14100"/>
          <ac:spMkLst>
            <pc:docMk/>
            <pc:sldMk cId="2361538278" sldId="292"/>
            <ac:spMk id="4" creationId="{BB1B243D-D1FA-AFB4-A51C-E6FCCCAE4FD0}"/>
          </ac:spMkLst>
        </pc:spChg>
      </pc:sldChg>
      <pc:sldChg chg="modSp">
        <pc:chgData name="Seyed Nasirpourosgoei" userId="S::s.nasirpourosgoei@uwtsd.ac.uk::8a75ea4e-ecac-45b3-87c9-3beca8841112" providerId="AD" clId="Web-{7B4A7651-ED16-6EE9-5369-D9FFB1D5A9FF}" dt="2025-05-16T20:26:22.587" v="108" actId="20577"/>
        <pc:sldMkLst>
          <pc:docMk/>
          <pc:sldMk cId="316386460" sldId="293"/>
        </pc:sldMkLst>
        <pc:spChg chg="mod">
          <ac:chgData name="Seyed Nasirpourosgoei" userId="S::s.nasirpourosgoei@uwtsd.ac.uk::8a75ea4e-ecac-45b3-87c9-3beca8841112" providerId="AD" clId="Web-{7B4A7651-ED16-6EE9-5369-D9FFB1D5A9FF}" dt="2025-05-16T20:26:22.587" v="108" actId="20577"/>
          <ac:spMkLst>
            <pc:docMk/>
            <pc:sldMk cId="316386460" sldId="293"/>
            <ac:spMk id="4" creationId="{BB1B243D-D1FA-AFB4-A51C-E6FCCCAE4FD0}"/>
          </ac:spMkLst>
        </pc:spChg>
      </pc:sldChg>
      <pc:sldChg chg="modSp">
        <pc:chgData name="Seyed Nasirpourosgoei" userId="S::s.nasirpourosgoei@uwtsd.ac.uk::8a75ea4e-ecac-45b3-87c9-3beca8841112" providerId="AD" clId="Web-{7B4A7651-ED16-6EE9-5369-D9FFB1D5A9FF}" dt="2025-05-16T20:27:54.027" v="130" actId="20577"/>
        <pc:sldMkLst>
          <pc:docMk/>
          <pc:sldMk cId="3237120434" sldId="294"/>
        </pc:sldMkLst>
        <pc:spChg chg="mod">
          <ac:chgData name="Seyed Nasirpourosgoei" userId="S::s.nasirpourosgoei@uwtsd.ac.uk::8a75ea4e-ecac-45b3-87c9-3beca8841112" providerId="AD" clId="Web-{7B4A7651-ED16-6EE9-5369-D9FFB1D5A9FF}" dt="2025-05-16T20:27:54.027" v="130" actId="20577"/>
          <ac:spMkLst>
            <pc:docMk/>
            <pc:sldMk cId="3237120434" sldId="294"/>
            <ac:spMk id="4" creationId="{BB1B243D-D1FA-AFB4-A51C-E6FCCCAE4FD0}"/>
          </ac:spMkLst>
        </pc:spChg>
      </pc:sldChg>
      <pc:sldChg chg="modSp">
        <pc:chgData name="Seyed Nasirpourosgoei" userId="S::s.nasirpourosgoei@uwtsd.ac.uk::8a75ea4e-ecac-45b3-87c9-3beca8841112" providerId="AD" clId="Web-{7B4A7651-ED16-6EE9-5369-D9FFB1D5A9FF}" dt="2025-05-16T20:28:28.029" v="143" actId="1076"/>
        <pc:sldMkLst>
          <pc:docMk/>
          <pc:sldMk cId="56841122" sldId="295"/>
        </pc:sldMkLst>
        <pc:spChg chg="mod">
          <ac:chgData name="Seyed Nasirpourosgoei" userId="S::s.nasirpourosgoei@uwtsd.ac.uk::8a75ea4e-ecac-45b3-87c9-3beca8841112" providerId="AD" clId="Web-{7B4A7651-ED16-6EE9-5369-D9FFB1D5A9FF}" dt="2025-05-16T20:28:28.029" v="143" actId="1076"/>
          <ac:spMkLst>
            <pc:docMk/>
            <pc:sldMk cId="56841122" sldId="295"/>
            <ac:spMk id="4" creationId="{BB1B243D-D1FA-AFB4-A51C-E6FCCCAE4FD0}"/>
          </ac:spMkLst>
        </pc:spChg>
      </pc:sldChg>
      <pc:sldChg chg="modSp">
        <pc:chgData name="Seyed Nasirpourosgoei" userId="S::s.nasirpourosgoei@uwtsd.ac.uk::8a75ea4e-ecac-45b3-87c9-3beca8841112" providerId="AD" clId="Web-{7B4A7651-ED16-6EE9-5369-D9FFB1D5A9FF}" dt="2025-05-16T20:33:57.211" v="238" actId="14100"/>
        <pc:sldMkLst>
          <pc:docMk/>
          <pc:sldMk cId="3155095531" sldId="299"/>
        </pc:sldMkLst>
        <pc:spChg chg="mod">
          <ac:chgData name="Seyed Nasirpourosgoei" userId="S::s.nasirpourosgoei@uwtsd.ac.uk::8a75ea4e-ecac-45b3-87c9-3beca8841112" providerId="AD" clId="Web-{7B4A7651-ED16-6EE9-5369-D9FFB1D5A9FF}" dt="2025-05-16T20:33:57.211" v="238" actId="14100"/>
          <ac:spMkLst>
            <pc:docMk/>
            <pc:sldMk cId="3155095531" sldId="299"/>
            <ac:spMk id="3" creationId="{4C318957-1753-EBB6-03D2-08BCABEC55E6}"/>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43DE8E3-66ED-4428-91DD-A6C2E6F8A060}" type="datetimeFigureOut">
              <a:t>5/16/2025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669E118-97E5-44CC-99A4-E3C4182BA539}" type="slidenum">
              <a:t>‹#›</a:t>
            </a:fld>
            <a:endParaRPr lang="en-GB"/>
          </a:p>
        </p:txBody>
      </p:sp>
    </p:spTree>
    <p:extLst>
      <p:ext uri="{BB962C8B-B14F-4D97-AF65-F5344CB8AC3E}">
        <p14:creationId xmlns:p14="http://schemas.microsoft.com/office/powerpoint/2010/main" val="62106801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b="1"/>
          </a:p>
          <a:p>
            <a:pPr marL="0" marR="0" lvl="0" indent="0" algn="l" defTabSz="914400" rtl="0" eaLnBrk="1" fontAlgn="auto" latinLnBrk="0" hangingPunct="1">
              <a:lnSpc>
                <a:spcPct val="100000"/>
              </a:lnSpc>
              <a:spcBef>
                <a:spcPts val="0"/>
              </a:spcBef>
              <a:spcAft>
                <a:spcPts val="0"/>
              </a:spcAft>
              <a:buClrTx/>
              <a:buSzTx/>
              <a:buFontTx/>
              <a:buNone/>
              <a:tabLst/>
              <a:defRPr/>
            </a:pPr>
            <a:r>
              <a:rPr lang="en-US" b="1"/>
              <a:t>Note:</a:t>
            </a:r>
            <a:r>
              <a:rPr lang="en-US"/>
              <a:t> Lecturer to fill-in knowledge gaps and make corrections after students explain.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a:p>
          <a:p>
            <a:pPr marL="0" marR="0" lvl="0" indent="0" algn="l" defTabSz="914400" rtl="0" eaLnBrk="1" fontAlgn="auto" latinLnBrk="0" hangingPunct="1">
              <a:lnSpc>
                <a:spcPct val="100000"/>
              </a:lnSpc>
              <a:spcBef>
                <a:spcPts val="0"/>
              </a:spcBef>
              <a:spcAft>
                <a:spcPts val="0"/>
              </a:spcAft>
              <a:buClrTx/>
              <a:buSzTx/>
              <a:buFontTx/>
              <a:buNone/>
              <a:tabLst/>
              <a:defRPr/>
            </a:pPr>
            <a:r>
              <a:rPr lang="en-US"/>
              <a:t>In addition, make sure they can differentiate between </a:t>
            </a:r>
            <a:r>
              <a:rPr lang="en-US" b="1"/>
              <a:t>Local</a:t>
            </a:r>
            <a:r>
              <a:rPr lang="en-US"/>
              <a:t>, </a:t>
            </a:r>
            <a:r>
              <a:rPr lang="en-US" b="1"/>
              <a:t>National</a:t>
            </a:r>
            <a:r>
              <a:rPr lang="en-US"/>
              <a:t> and </a:t>
            </a:r>
            <a:r>
              <a:rPr lang="en-US" b="1"/>
              <a:t>International</a:t>
            </a:r>
            <a:r>
              <a:rPr lang="en-US"/>
              <a:t> Business. Same with Private and Public sectors.</a:t>
            </a:r>
          </a:p>
          <a:p>
            <a:endParaRPr lang="en-US"/>
          </a:p>
        </p:txBody>
      </p:sp>
    </p:spTree>
    <p:extLst>
      <p:ext uri="{BB962C8B-B14F-4D97-AF65-F5344CB8AC3E}">
        <p14:creationId xmlns:p14="http://schemas.microsoft.com/office/powerpoint/2010/main" val="284520878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b="1"/>
          </a:p>
          <a:p>
            <a:pPr marL="0" marR="0" lvl="0" indent="0" algn="l" defTabSz="914400" rtl="0" eaLnBrk="1" fontAlgn="auto" latinLnBrk="0" hangingPunct="1">
              <a:lnSpc>
                <a:spcPct val="100000"/>
              </a:lnSpc>
              <a:spcBef>
                <a:spcPts val="0"/>
              </a:spcBef>
              <a:spcAft>
                <a:spcPts val="0"/>
              </a:spcAft>
              <a:buClrTx/>
              <a:buSzTx/>
              <a:buFontTx/>
              <a:buNone/>
              <a:tabLst/>
              <a:defRPr/>
            </a:pPr>
            <a:r>
              <a:rPr lang="en-US" b="1"/>
              <a:t>Note:</a:t>
            </a:r>
            <a:r>
              <a:rPr lang="en-US"/>
              <a:t> Lecturer to fill-in knowledge gaps and make corrections after students explain.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a:p>
          <a:p>
            <a:pPr marL="0" marR="0" lvl="0" indent="0" algn="l" defTabSz="914400" rtl="0" eaLnBrk="1" fontAlgn="auto" latinLnBrk="0" hangingPunct="1">
              <a:lnSpc>
                <a:spcPct val="100000"/>
              </a:lnSpc>
              <a:spcBef>
                <a:spcPts val="0"/>
              </a:spcBef>
              <a:spcAft>
                <a:spcPts val="0"/>
              </a:spcAft>
              <a:buClrTx/>
              <a:buSzTx/>
              <a:buFontTx/>
              <a:buNone/>
              <a:tabLst/>
              <a:defRPr/>
            </a:pPr>
            <a:r>
              <a:rPr lang="en-US"/>
              <a:t>In addition, make sure they can differentiate between </a:t>
            </a:r>
            <a:r>
              <a:rPr lang="en-US" b="1"/>
              <a:t>Local</a:t>
            </a:r>
            <a:r>
              <a:rPr lang="en-US"/>
              <a:t>, </a:t>
            </a:r>
            <a:r>
              <a:rPr lang="en-US" b="1"/>
              <a:t>National</a:t>
            </a:r>
            <a:r>
              <a:rPr lang="en-US"/>
              <a:t> and </a:t>
            </a:r>
            <a:r>
              <a:rPr lang="en-US" b="1"/>
              <a:t>International</a:t>
            </a:r>
            <a:r>
              <a:rPr lang="en-US"/>
              <a:t> Business. Same with Private and Public sectors.</a:t>
            </a:r>
          </a:p>
          <a:p>
            <a:endParaRPr lang="en-US"/>
          </a:p>
        </p:txBody>
      </p:sp>
    </p:spTree>
    <p:extLst>
      <p:ext uri="{BB962C8B-B14F-4D97-AF65-F5344CB8AC3E}">
        <p14:creationId xmlns:p14="http://schemas.microsoft.com/office/powerpoint/2010/main" val="291637561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3.png"/></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16/05/2025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16/05/2025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16/05/2025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16/05/2025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16/05/2025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16/05/2025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16/05/2025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16/05/2025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16/05/2025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16/05/2025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16/05/2025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hapter divider">
    <p:spTree>
      <p:nvGrpSpPr>
        <p:cNvPr id="1" name=""/>
        <p:cNvGrpSpPr/>
        <p:nvPr/>
      </p:nvGrpSpPr>
      <p:grpSpPr>
        <a:xfrm>
          <a:off x="0" y="0"/>
          <a:ext cx="0" cy="0"/>
          <a:chOff x="0" y="0"/>
          <a:chExt cx="0" cy="0"/>
        </a:xfrm>
      </p:grpSpPr>
      <p:pic>
        <p:nvPicPr>
          <p:cNvPr id="3" name="Picture 2" descr="Shape, icon, circle&#10;&#10;Description automatically generated">
            <a:extLst>
              <a:ext uri="{FF2B5EF4-FFF2-40B4-BE49-F238E27FC236}">
                <a16:creationId xmlns:a16="http://schemas.microsoft.com/office/drawing/2014/main" id="{FF95DCAE-54A9-8C41-8C99-4552F262E4E9}"/>
              </a:ext>
            </a:extLst>
          </p:cNvPr>
          <p:cNvPicPr>
            <a:picLocks noChangeAspect="1"/>
          </p:cNvPicPr>
          <p:nvPr userDrawn="1"/>
        </p:nvPicPr>
        <p:blipFill>
          <a:blip r:embed="rId2">
            <a:alphaModFix amt="50000"/>
          </a:blip>
          <a:stretch>
            <a:fillRect/>
          </a:stretch>
        </p:blipFill>
        <p:spPr>
          <a:xfrm>
            <a:off x="-2542348" y="838507"/>
            <a:ext cx="6858000" cy="6858000"/>
          </a:xfrm>
          <a:prstGeom prst="rect">
            <a:avLst/>
          </a:prstGeom>
        </p:spPr>
      </p:pic>
      <p:pic>
        <p:nvPicPr>
          <p:cNvPr id="4" name="Picture 3">
            <a:extLst>
              <a:ext uri="{FF2B5EF4-FFF2-40B4-BE49-F238E27FC236}">
                <a16:creationId xmlns:a16="http://schemas.microsoft.com/office/drawing/2014/main" id="{3982D34F-EA4B-D444-87E3-AFCA8FBBC83D}"/>
              </a:ext>
            </a:extLst>
          </p:cNvPr>
          <p:cNvPicPr>
            <a:picLocks noChangeAspect="1"/>
          </p:cNvPicPr>
          <p:nvPr userDrawn="1"/>
        </p:nvPicPr>
        <p:blipFill>
          <a:blip r:embed="rId3">
            <a:alphaModFix amt="50000"/>
          </a:blip>
          <a:stretch>
            <a:fillRect/>
          </a:stretch>
        </p:blipFill>
        <p:spPr>
          <a:xfrm>
            <a:off x="7664390" y="-701780"/>
            <a:ext cx="6858000" cy="6858000"/>
          </a:xfrm>
          <a:prstGeom prst="rect">
            <a:avLst/>
          </a:prstGeom>
        </p:spPr>
      </p:pic>
      <p:pic>
        <p:nvPicPr>
          <p:cNvPr id="5" name="Picture 4" descr="Icon&#10;&#10;Description automatically generated with medium confidence">
            <a:extLst>
              <a:ext uri="{FF2B5EF4-FFF2-40B4-BE49-F238E27FC236}">
                <a16:creationId xmlns:a16="http://schemas.microsoft.com/office/drawing/2014/main" id="{4D5DE938-57BE-E443-BE6B-EC315A2859A2}"/>
              </a:ext>
            </a:extLst>
          </p:cNvPr>
          <p:cNvPicPr>
            <a:picLocks noChangeAspect="1"/>
          </p:cNvPicPr>
          <p:nvPr userDrawn="1"/>
        </p:nvPicPr>
        <p:blipFill>
          <a:blip r:embed="rId4" cstate="screen">
            <a:alphaModFix amt="50000"/>
            <a:extLst>
              <a:ext uri="{28A0092B-C50C-407E-A947-70E740481C1C}">
                <a14:useLocalDpi xmlns:a14="http://schemas.microsoft.com/office/drawing/2010/main"/>
              </a:ext>
            </a:extLst>
          </a:blip>
          <a:stretch>
            <a:fillRect/>
          </a:stretch>
        </p:blipFill>
        <p:spPr>
          <a:xfrm rot="7923834">
            <a:off x="4078255" y="4822672"/>
            <a:ext cx="4894518" cy="4894518"/>
          </a:xfrm>
          <a:prstGeom prst="rect">
            <a:avLst/>
          </a:prstGeom>
        </p:spPr>
      </p:pic>
    </p:spTree>
    <p:extLst>
      <p:ext uri="{BB962C8B-B14F-4D97-AF65-F5344CB8AC3E}">
        <p14:creationId xmlns:p14="http://schemas.microsoft.com/office/powerpoint/2010/main" val="189641831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16/05/2025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hyperlink" Target="https://youtu.be/hpbwWgbKa4I?si=OLOO1ZH_z3sQoQJv" TargetMode="Externa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hyperlink" Target="https://youtu.be/RR324t_pIWU?si=1J_aBKTPiqCj76c5" TargetMode="Externa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hyperlink" Target="https://youtu.be/wOq2XaxY214?si=Oc96ZdL6ydCSXt-k" TargetMode="Externa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hyperlink" Target="https://youtu.be/5JVd4qUu0V8?si=IeA0PXoRUvy-yKpw" TargetMode="Externa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2" Type="http://schemas.openxmlformats.org/officeDocument/2006/relationships/hyperlink" Target="https://kissflow.com/workflow/bpm/business-process-examples/" TargetMode="External"/><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slideLayout" Target="../slideLayouts/slideLayout1.xml"/><Relationship Id="rId1" Type="http://schemas.openxmlformats.org/officeDocument/2006/relationships/video" Target="https://www.youtube.com/embed/Q8zUGXTo6wA?feature=oembed" TargetMode="Externa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hyperlink" Target="https://www.wallstreetmojo.com/international-business/" TargetMode="External"/><Relationship Id="rId2" Type="http://schemas.openxmlformats.org/officeDocument/2006/relationships/hyperlink" Target="https://byjus.com/commerce/forms-of-business-organisations/" TargetMode="Externa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1315FFF1-43FC-FCFE-BEC0-38B41837CFA3}"/>
              </a:ext>
            </a:extLst>
          </p:cNvPr>
          <p:cNvSpPr>
            <a:spLocks noGrp="1"/>
          </p:cNvSpPr>
          <p:nvPr>
            <p:ph type="subTitle" idx="1"/>
          </p:nvPr>
        </p:nvSpPr>
        <p:spPr>
          <a:xfrm>
            <a:off x="1594339" y="1372443"/>
            <a:ext cx="9144000" cy="1783996"/>
          </a:xfrm>
        </p:spPr>
        <p:txBody>
          <a:bodyPr vert="horz" lIns="91440" tIns="45720" rIns="91440" bIns="45720" rtlCol="0" anchor="t">
            <a:noAutofit/>
          </a:bodyPr>
          <a:lstStyle/>
          <a:p>
            <a:r>
              <a:rPr lang="en-GB" sz="3600" b="1" dirty="0"/>
              <a:t>Global Business Environment</a:t>
            </a:r>
          </a:p>
          <a:p>
            <a:endParaRPr lang="en-GB" sz="3600" b="1" dirty="0"/>
          </a:p>
          <a:p>
            <a:r>
              <a:rPr lang="en-GB" sz="3600" b="1" dirty="0"/>
              <a:t>Week 1</a:t>
            </a:r>
          </a:p>
          <a:p>
            <a:endParaRPr lang="en-GB" sz="3600" b="1" dirty="0"/>
          </a:p>
          <a:p>
            <a:r>
              <a:rPr lang="en-GB" sz="3600" b="1" dirty="0"/>
              <a:t>Introduction to Global Business Environment</a:t>
            </a:r>
          </a:p>
          <a:p>
            <a:endParaRPr lang="en-GB" dirty="0"/>
          </a:p>
          <a:p>
            <a:endParaRPr lang="en-GB" dirty="0"/>
          </a:p>
        </p:txBody>
      </p:sp>
      <p:pic>
        <p:nvPicPr>
          <p:cNvPr id="4" name="Picture 3" descr="University of Wales Trinity Saint David launches ‘One Planet ...">
            <a:extLst>
              <a:ext uri="{FF2B5EF4-FFF2-40B4-BE49-F238E27FC236}">
                <a16:creationId xmlns:a16="http://schemas.microsoft.com/office/drawing/2014/main" id="{CE8A5DD2-C2BE-5608-0522-9DDD21F37737}"/>
              </a:ext>
            </a:extLst>
          </p:cNvPr>
          <p:cNvPicPr>
            <a:picLocks noChangeAspect="1"/>
          </p:cNvPicPr>
          <p:nvPr/>
        </p:nvPicPr>
        <p:blipFill>
          <a:blip r:embed="rId2"/>
          <a:stretch>
            <a:fillRect/>
          </a:stretch>
        </p:blipFill>
        <p:spPr>
          <a:xfrm>
            <a:off x="9300020" y="5114978"/>
            <a:ext cx="2540035" cy="1176089"/>
          </a:xfrm>
          <a:prstGeom prst="rect">
            <a:avLst/>
          </a:prstGeom>
        </p:spPr>
      </p:pic>
    </p:spTree>
    <p:extLst>
      <p:ext uri="{BB962C8B-B14F-4D97-AF65-F5344CB8AC3E}">
        <p14:creationId xmlns:p14="http://schemas.microsoft.com/office/powerpoint/2010/main" val="141401987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1315FFF1-43FC-FCFE-BEC0-38B41837CFA3}"/>
              </a:ext>
            </a:extLst>
          </p:cNvPr>
          <p:cNvSpPr>
            <a:spLocks noGrp="1"/>
          </p:cNvSpPr>
          <p:nvPr>
            <p:ph type="subTitle" idx="1"/>
          </p:nvPr>
        </p:nvSpPr>
        <p:spPr>
          <a:xfrm>
            <a:off x="360406" y="669058"/>
            <a:ext cx="11440296" cy="4588742"/>
          </a:xfrm>
        </p:spPr>
        <p:txBody>
          <a:bodyPr vert="horz" lIns="91440" tIns="45720" rIns="91440" bIns="45720" rtlCol="0" anchor="t">
            <a:normAutofit/>
          </a:bodyPr>
          <a:lstStyle/>
          <a:p>
            <a:r>
              <a:rPr lang="en-GB" sz="2800" dirty="0">
                <a:ea typeface="+mn-lt"/>
                <a:cs typeface="+mn-lt"/>
              </a:rPr>
              <a:t>By the end of this session, students should be aware of:</a:t>
            </a:r>
            <a:endParaRPr lang="en-US" dirty="0">
              <a:ea typeface="+mn-lt"/>
              <a:cs typeface="+mn-lt"/>
            </a:endParaRPr>
          </a:p>
          <a:p>
            <a:endParaRPr lang="en-GB" sz="2800" dirty="0">
              <a:ea typeface="+mn-lt"/>
              <a:cs typeface="+mn-lt"/>
            </a:endParaRPr>
          </a:p>
          <a:p>
            <a:pPr marL="457200" indent="-457200" algn="l">
              <a:buChar char="•"/>
            </a:pPr>
            <a:r>
              <a:rPr lang="en-GB" sz="2800" dirty="0">
                <a:ea typeface="+mn-lt"/>
                <a:cs typeface="+mn-lt"/>
              </a:rPr>
              <a:t>Module Aim &amp; Learning Outcomes </a:t>
            </a:r>
            <a:endParaRPr lang="en-US" dirty="0">
              <a:ea typeface="+mn-lt"/>
              <a:cs typeface="+mn-lt"/>
            </a:endParaRPr>
          </a:p>
          <a:p>
            <a:pPr marL="457200" indent="-457200" algn="l">
              <a:buChar char="•"/>
            </a:pPr>
            <a:r>
              <a:rPr lang="en-GB" sz="2800" dirty="0">
                <a:ea typeface="+mn-lt"/>
                <a:cs typeface="+mn-lt"/>
              </a:rPr>
              <a:t>Assessments/ Reading List </a:t>
            </a:r>
            <a:endParaRPr lang="en-US" dirty="0">
              <a:ea typeface="+mn-lt"/>
              <a:cs typeface="+mn-lt"/>
            </a:endParaRPr>
          </a:p>
          <a:p>
            <a:pPr marL="457200" indent="-457200" algn="l">
              <a:buFont typeface="Arial,Sans-Serif" panose="020B0604020202020204" pitchFamily="34" charset="0"/>
              <a:buChar char="•"/>
            </a:pPr>
            <a:r>
              <a:rPr lang="en-GB" sz="2800" dirty="0">
                <a:latin typeface="Arial"/>
                <a:cs typeface="Arial"/>
              </a:rPr>
              <a:t>The concept of business organisation and processes</a:t>
            </a:r>
            <a:endParaRPr lang="en-US" sz="2800" dirty="0">
              <a:latin typeface="Arial"/>
              <a:cs typeface="Arial"/>
            </a:endParaRPr>
          </a:p>
          <a:p>
            <a:pPr marL="457200" indent="-457200" algn="l">
              <a:buFont typeface="Arial,Sans-Serif" panose="020B0604020202020204" pitchFamily="34" charset="0"/>
              <a:buChar char="•"/>
            </a:pPr>
            <a:r>
              <a:rPr lang="en-GB" sz="2800" dirty="0">
                <a:ea typeface="+mn-lt"/>
                <a:cs typeface="+mn-lt"/>
              </a:rPr>
              <a:t>Business formation and ownership </a:t>
            </a:r>
            <a:endParaRPr lang="en-GB" sz="2800" dirty="0">
              <a:latin typeface="Arial"/>
              <a:cs typeface="Arial"/>
            </a:endParaRPr>
          </a:p>
          <a:p>
            <a:pPr marL="457200" indent="-457200" algn="l">
              <a:buFont typeface="Arial,Sans-Serif" panose="020B0604020202020204" pitchFamily="34" charset="0"/>
              <a:buChar char="•"/>
            </a:pPr>
            <a:r>
              <a:rPr lang="en-GB" sz="2800" dirty="0">
                <a:latin typeface="Arial"/>
                <a:cs typeface="Arial"/>
              </a:rPr>
              <a:t>Dimension of business environment: local, national, global and international</a:t>
            </a:r>
            <a:endParaRPr lang="en-US" sz="2800" dirty="0">
              <a:latin typeface="Arial"/>
              <a:cs typeface="Arial"/>
            </a:endParaRPr>
          </a:p>
          <a:p>
            <a:pPr marL="457200" indent="-457200" algn="l">
              <a:buChar char="•"/>
            </a:pPr>
            <a:r>
              <a:rPr lang="en-GB" sz="2800" dirty="0">
                <a:latin typeface="Arial"/>
                <a:cs typeface="Arial"/>
              </a:rPr>
              <a:t>The concept of global business environment</a:t>
            </a:r>
            <a:endParaRPr lang="en-US" sz="2800" dirty="0">
              <a:latin typeface="Arial"/>
              <a:cs typeface="Arial"/>
            </a:endParaRPr>
          </a:p>
          <a:p>
            <a:pPr marL="457200" indent="-457200" algn="l">
              <a:buChar char="•"/>
            </a:pPr>
            <a:endParaRPr lang="en-GB" sz="2800" dirty="0"/>
          </a:p>
          <a:p>
            <a:pPr marL="457200" indent="-457200" algn="l">
              <a:buChar char="•"/>
            </a:pPr>
            <a:endParaRPr lang="en-GB" sz="2800" dirty="0"/>
          </a:p>
          <a:p>
            <a:pPr marL="457200" indent="-457200" algn="l">
              <a:buChar char="•"/>
            </a:pPr>
            <a:endParaRPr lang="en-US" dirty="0"/>
          </a:p>
          <a:p>
            <a:pPr marL="457200" indent="-457200" algn="l">
              <a:buChar char="•"/>
            </a:pPr>
            <a:endParaRPr lang="en-GB" sz="2800" dirty="0"/>
          </a:p>
          <a:p>
            <a:endParaRPr lang="en-GB" dirty="0"/>
          </a:p>
        </p:txBody>
      </p:sp>
    </p:spTree>
    <p:extLst>
      <p:ext uri="{BB962C8B-B14F-4D97-AF65-F5344CB8AC3E}">
        <p14:creationId xmlns:p14="http://schemas.microsoft.com/office/powerpoint/2010/main" val="51790977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1315FFF1-43FC-FCFE-BEC0-38B41837CFA3}"/>
              </a:ext>
            </a:extLst>
          </p:cNvPr>
          <p:cNvSpPr>
            <a:spLocks noGrp="1"/>
          </p:cNvSpPr>
          <p:nvPr>
            <p:ph type="subTitle" idx="1"/>
          </p:nvPr>
        </p:nvSpPr>
        <p:spPr>
          <a:xfrm>
            <a:off x="560717" y="669058"/>
            <a:ext cx="10955547" cy="5925836"/>
          </a:xfrm>
        </p:spPr>
        <p:txBody>
          <a:bodyPr vert="horz" lIns="91440" tIns="45720" rIns="91440" bIns="45720" rtlCol="0" anchor="t">
            <a:normAutofit fontScale="70000" lnSpcReduction="20000"/>
          </a:bodyPr>
          <a:lstStyle/>
          <a:p>
            <a:r>
              <a:rPr lang="en-GB" sz="2800" b="1" dirty="0">
                <a:ea typeface="+mn-lt"/>
                <a:cs typeface="+mn-lt"/>
              </a:rPr>
              <a:t>Assessment</a:t>
            </a:r>
          </a:p>
          <a:p>
            <a:pPr algn="l"/>
            <a:r>
              <a:rPr lang="en-GB" sz="2800" dirty="0">
                <a:ea typeface="+mn-lt"/>
                <a:cs typeface="+mn-lt"/>
              </a:rPr>
              <a:t>Two assessments components: </a:t>
            </a:r>
          </a:p>
          <a:p>
            <a:pPr algn="l"/>
            <a:endParaRPr lang="en-GB" sz="2800" dirty="0">
              <a:ea typeface="+mn-lt"/>
              <a:cs typeface="+mn-lt"/>
            </a:endParaRPr>
          </a:p>
          <a:p>
            <a:pPr algn="l"/>
            <a:r>
              <a:rPr lang="en-GB" sz="2800" dirty="0">
                <a:ea typeface="+mn-lt"/>
                <a:cs typeface="+mn-lt"/>
              </a:rPr>
              <a:t>Assessment Component 1 – Practical </a:t>
            </a:r>
          </a:p>
          <a:p>
            <a:pPr algn="l"/>
            <a:endParaRPr lang="en-GB" sz="2800" dirty="0">
              <a:ea typeface="+mn-lt"/>
              <a:cs typeface="+mn-lt"/>
            </a:endParaRPr>
          </a:p>
          <a:p>
            <a:pPr algn="l"/>
            <a:endParaRPr lang="en-GB" dirty="0">
              <a:ea typeface="+mn-lt"/>
              <a:cs typeface="+mn-lt"/>
            </a:endParaRPr>
          </a:p>
          <a:p>
            <a:pPr algn="l"/>
            <a:endParaRPr lang="en-GB" dirty="0">
              <a:ea typeface="+mn-lt"/>
              <a:cs typeface="+mn-lt"/>
            </a:endParaRPr>
          </a:p>
          <a:p>
            <a:pPr algn="l"/>
            <a:endParaRPr lang="en-GB" dirty="0">
              <a:ea typeface="+mn-lt"/>
              <a:cs typeface="+mn-lt"/>
            </a:endParaRPr>
          </a:p>
          <a:p>
            <a:pPr algn="l"/>
            <a:endParaRPr lang="en-GB" dirty="0">
              <a:ea typeface="+mn-lt"/>
              <a:cs typeface="+mn-lt"/>
            </a:endParaRPr>
          </a:p>
          <a:p>
            <a:pPr algn="l"/>
            <a:r>
              <a:rPr lang="en-GB" dirty="0">
                <a:ea typeface="+mn-lt"/>
                <a:cs typeface="+mn-lt"/>
              </a:rPr>
              <a:t>Assessment Component 2 – Coursework </a:t>
            </a:r>
          </a:p>
          <a:p>
            <a:pPr algn="l"/>
            <a:endParaRPr lang="en-GB" dirty="0">
              <a:ea typeface="+mn-lt"/>
              <a:cs typeface="+mn-lt"/>
            </a:endParaRPr>
          </a:p>
          <a:p>
            <a:endParaRPr lang="en-GB" dirty="0">
              <a:ea typeface="+mn-lt"/>
              <a:cs typeface="+mn-lt"/>
            </a:endParaRPr>
          </a:p>
          <a:p>
            <a:endParaRPr lang="en-GB" dirty="0">
              <a:ea typeface="+mn-lt"/>
              <a:cs typeface="+mn-lt"/>
            </a:endParaRPr>
          </a:p>
          <a:p>
            <a:endParaRPr lang="en-GB" dirty="0">
              <a:ea typeface="+mn-lt"/>
              <a:cs typeface="+mn-lt"/>
            </a:endParaRPr>
          </a:p>
          <a:p>
            <a:endParaRPr lang="en-GB" dirty="0">
              <a:ea typeface="+mn-lt"/>
              <a:cs typeface="+mn-lt"/>
            </a:endParaRPr>
          </a:p>
          <a:p>
            <a:endParaRPr lang="en-GB" dirty="0">
              <a:ea typeface="+mn-lt"/>
              <a:cs typeface="+mn-lt"/>
            </a:endParaRPr>
          </a:p>
          <a:p>
            <a:endParaRPr lang="en-GB" dirty="0">
              <a:ea typeface="+mn-lt"/>
              <a:cs typeface="+mn-lt"/>
            </a:endParaRPr>
          </a:p>
          <a:p>
            <a:r>
              <a:rPr lang="en-GB" dirty="0">
                <a:ea typeface="+mn-lt"/>
                <a:cs typeface="+mn-lt"/>
              </a:rPr>
              <a:t>(Details of assessments components and tasks will be discussed in week 2)</a:t>
            </a:r>
            <a:endParaRPr lang="en-GB" dirty="0"/>
          </a:p>
          <a:p>
            <a:pPr algn="l"/>
            <a:endParaRPr lang="en-GB" b="1" dirty="0">
              <a:latin typeface="Times New Roman"/>
              <a:cs typeface="Times New Roman"/>
            </a:endParaRPr>
          </a:p>
        </p:txBody>
      </p:sp>
      <p:graphicFrame>
        <p:nvGraphicFramePr>
          <p:cNvPr id="4" name="Table 3">
            <a:extLst>
              <a:ext uri="{FF2B5EF4-FFF2-40B4-BE49-F238E27FC236}">
                <a16:creationId xmlns:a16="http://schemas.microsoft.com/office/drawing/2014/main" id="{E388A89E-0C71-FE50-19EE-D23772DED757}"/>
              </a:ext>
            </a:extLst>
          </p:cNvPr>
          <p:cNvGraphicFramePr>
            <a:graphicFrameLocks noGrp="1"/>
          </p:cNvGraphicFramePr>
          <p:nvPr>
            <p:extLst>
              <p:ext uri="{D42A27DB-BD31-4B8C-83A1-F6EECF244321}">
                <p14:modId xmlns:p14="http://schemas.microsoft.com/office/powerpoint/2010/main" val="287044486"/>
              </p:ext>
            </p:extLst>
          </p:nvPr>
        </p:nvGraphicFramePr>
        <p:xfrm>
          <a:off x="445698" y="2142226"/>
          <a:ext cx="7290543" cy="731520"/>
        </p:xfrm>
        <a:graphic>
          <a:graphicData uri="http://schemas.openxmlformats.org/drawingml/2006/table">
            <a:tbl>
              <a:tblPr firstRow="1" bandRow="1">
                <a:tableStyleId>{5C22544A-7EE6-4342-B048-85BDC9FD1C3A}</a:tableStyleId>
              </a:tblPr>
              <a:tblGrid>
                <a:gridCol w="2430181">
                  <a:extLst>
                    <a:ext uri="{9D8B030D-6E8A-4147-A177-3AD203B41FA5}">
                      <a16:colId xmlns:a16="http://schemas.microsoft.com/office/drawing/2014/main" val="610958931"/>
                    </a:ext>
                  </a:extLst>
                </a:gridCol>
                <a:gridCol w="2430181">
                  <a:extLst>
                    <a:ext uri="{9D8B030D-6E8A-4147-A177-3AD203B41FA5}">
                      <a16:colId xmlns:a16="http://schemas.microsoft.com/office/drawing/2014/main" val="795615048"/>
                    </a:ext>
                  </a:extLst>
                </a:gridCol>
                <a:gridCol w="2430181">
                  <a:extLst>
                    <a:ext uri="{9D8B030D-6E8A-4147-A177-3AD203B41FA5}">
                      <a16:colId xmlns:a16="http://schemas.microsoft.com/office/drawing/2014/main" val="130014628"/>
                    </a:ext>
                  </a:extLst>
                </a:gridCol>
              </a:tblGrid>
              <a:tr h="179755">
                <a:tc>
                  <a:txBody>
                    <a:bodyPr/>
                    <a:lstStyle/>
                    <a:p>
                      <a:r>
                        <a:rPr lang="en-GB" dirty="0"/>
                        <a:t>Mode of assessment</a:t>
                      </a:r>
                    </a:p>
                  </a:txBody>
                  <a:tcPr/>
                </a:tc>
                <a:tc>
                  <a:txBody>
                    <a:bodyPr/>
                    <a:lstStyle/>
                    <a:p>
                      <a:r>
                        <a:rPr lang="en-GB" dirty="0"/>
                        <a:t>Volume</a:t>
                      </a:r>
                    </a:p>
                  </a:txBody>
                  <a:tcPr/>
                </a:tc>
                <a:tc>
                  <a:txBody>
                    <a:bodyPr/>
                    <a:lstStyle/>
                    <a:p>
                      <a:r>
                        <a:rPr lang="en-GB" dirty="0"/>
                        <a:t>Weighting</a:t>
                      </a:r>
                    </a:p>
                  </a:txBody>
                  <a:tcPr/>
                </a:tc>
                <a:extLst>
                  <a:ext uri="{0D108BD9-81ED-4DB2-BD59-A6C34878D82A}">
                    <a16:rowId xmlns:a16="http://schemas.microsoft.com/office/drawing/2014/main" val="2844372407"/>
                  </a:ext>
                </a:extLst>
              </a:tr>
              <a:tr h="179755">
                <a:tc>
                  <a:txBody>
                    <a:bodyPr/>
                    <a:lstStyle/>
                    <a:p>
                      <a:r>
                        <a:rPr lang="en-GB" dirty="0"/>
                        <a:t>Essay</a:t>
                      </a:r>
                    </a:p>
                  </a:txBody>
                  <a:tcPr/>
                </a:tc>
                <a:tc>
                  <a:txBody>
                    <a:bodyPr/>
                    <a:lstStyle/>
                    <a:p>
                      <a:r>
                        <a:rPr lang="en-GB" dirty="0"/>
                        <a:t>1500 words</a:t>
                      </a:r>
                    </a:p>
                  </a:txBody>
                  <a:tcPr/>
                </a:tc>
                <a:tc>
                  <a:txBody>
                    <a:bodyPr/>
                    <a:lstStyle/>
                    <a:p>
                      <a:r>
                        <a:rPr lang="en-GB" dirty="0"/>
                        <a:t>50%</a:t>
                      </a:r>
                    </a:p>
                  </a:txBody>
                  <a:tcPr/>
                </a:tc>
                <a:extLst>
                  <a:ext uri="{0D108BD9-81ED-4DB2-BD59-A6C34878D82A}">
                    <a16:rowId xmlns:a16="http://schemas.microsoft.com/office/drawing/2014/main" val="3192768963"/>
                  </a:ext>
                </a:extLst>
              </a:tr>
            </a:tbl>
          </a:graphicData>
        </a:graphic>
      </p:graphicFrame>
      <p:graphicFrame>
        <p:nvGraphicFramePr>
          <p:cNvPr id="5" name="Table 4">
            <a:extLst>
              <a:ext uri="{FF2B5EF4-FFF2-40B4-BE49-F238E27FC236}">
                <a16:creationId xmlns:a16="http://schemas.microsoft.com/office/drawing/2014/main" id="{DF4CC156-72CC-E47A-F1C6-72B485A093E8}"/>
              </a:ext>
            </a:extLst>
          </p:cNvPr>
          <p:cNvGraphicFramePr>
            <a:graphicFrameLocks noGrp="1"/>
          </p:cNvGraphicFramePr>
          <p:nvPr>
            <p:extLst>
              <p:ext uri="{D42A27DB-BD31-4B8C-83A1-F6EECF244321}">
                <p14:modId xmlns:p14="http://schemas.microsoft.com/office/powerpoint/2010/main" val="1274812005"/>
              </p:ext>
            </p:extLst>
          </p:nvPr>
        </p:nvGraphicFramePr>
        <p:xfrm>
          <a:off x="517584" y="4011283"/>
          <a:ext cx="7125192" cy="944734"/>
        </p:xfrm>
        <a:graphic>
          <a:graphicData uri="http://schemas.openxmlformats.org/drawingml/2006/table">
            <a:tbl>
              <a:tblPr firstRow="1" bandRow="1">
                <a:tableStyleId>{5C22544A-7EE6-4342-B048-85BDC9FD1C3A}</a:tableStyleId>
              </a:tblPr>
              <a:tblGrid>
                <a:gridCol w="2375064">
                  <a:extLst>
                    <a:ext uri="{9D8B030D-6E8A-4147-A177-3AD203B41FA5}">
                      <a16:colId xmlns:a16="http://schemas.microsoft.com/office/drawing/2014/main" val="3891869583"/>
                    </a:ext>
                  </a:extLst>
                </a:gridCol>
                <a:gridCol w="2375064">
                  <a:extLst>
                    <a:ext uri="{9D8B030D-6E8A-4147-A177-3AD203B41FA5}">
                      <a16:colId xmlns:a16="http://schemas.microsoft.com/office/drawing/2014/main" val="1922787895"/>
                    </a:ext>
                  </a:extLst>
                </a:gridCol>
                <a:gridCol w="2375064">
                  <a:extLst>
                    <a:ext uri="{9D8B030D-6E8A-4147-A177-3AD203B41FA5}">
                      <a16:colId xmlns:a16="http://schemas.microsoft.com/office/drawing/2014/main" val="2248052338"/>
                    </a:ext>
                  </a:extLst>
                </a:gridCol>
              </a:tblGrid>
              <a:tr h="472367">
                <a:tc>
                  <a:txBody>
                    <a:bodyPr/>
                    <a:lstStyle/>
                    <a:p>
                      <a:r>
                        <a:rPr lang="en-GB" dirty="0"/>
                        <a:t>Mode of assessment</a:t>
                      </a:r>
                      <a:endParaRPr lang="en-GB" dirty="0" err="1"/>
                    </a:p>
                  </a:txBody>
                  <a:tcPr/>
                </a:tc>
                <a:tc>
                  <a:txBody>
                    <a:bodyPr/>
                    <a:lstStyle/>
                    <a:p>
                      <a:r>
                        <a:rPr lang="en-GB" dirty="0"/>
                        <a:t>Volume</a:t>
                      </a:r>
                    </a:p>
                  </a:txBody>
                  <a:tcPr/>
                </a:tc>
                <a:tc>
                  <a:txBody>
                    <a:bodyPr/>
                    <a:lstStyle/>
                    <a:p>
                      <a:r>
                        <a:rPr lang="en-GB" dirty="0"/>
                        <a:t>Weighting</a:t>
                      </a:r>
                    </a:p>
                  </a:txBody>
                  <a:tcPr/>
                </a:tc>
                <a:extLst>
                  <a:ext uri="{0D108BD9-81ED-4DB2-BD59-A6C34878D82A}">
                    <a16:rowId xmlns:a16="http://schemas.microsoft.com/office/drawing/2014/main" val="1753888934"/>
                  </a:ext>
                </a:extLst>
              </a:tr>
              <a:tr h="472367">
                <a:tc>
                  <a:txBody>
                    <a:bodyPr/>
                    <a:lstStyle/>
                    <a:p>
                      <a:r>
                        <a:rPr lang="en-GB" dirty="0"/>
                        <a:t>Online Test</a:t>
                      </a:r>
                    </a:p>
                  </a:txBody>
                  <a:tcPr/>
                </a:tc>
                <a:tc>
                  <a:txBody>
                    <a:bodyPr/>
                    <a:lstStyle/>
                    <a:p>
                      <a:r>
                        <a:rPr lang="en-GB" dirty="0"/>
                        <a:t>1hour</a:t>
                      </a:r>
                    </a:p>
                  </a:txBody>
                  <a:tcPr/>
                </a:tc>
                <a:tc>
                  <a:txBody>
                    <a:bodyPr/>
                    <a:lstStyle/>
                    <a:p>
                      <a:r>
                        <a:rPr lang="en-GB" dirty="0"/>
                        <a:t>50%</a:t>
                      </a:r>
                    </a:p>
                  </a:txBody>
                  <a:tcPr/>
                </a:tc>
                <a:extLst>
                  <a:ext uri="{0D108BD9-81ED-4DB2-BD59-A6C34878D82A}">
                    <a16:rowId xmlns:a16="http://schemas.microsoft.com/office/drawing/2014/main" val="2152369825"/>
                  </a:ext>
                </a:extLst>
              </a:tr>
            </a:tbl>
          </a:graphicData>
        </a:graphic>
      </p:graphicFrame>
    </p:spTree>
    <p:extLst>
      <p:ext uri="{BB962C8B-B14F-4D97-AF65-F5344CB8AC3E}">
        <p14:creationId xmlns:p14="http://schemas.microsoft.com/office/powerpoint/2010/main" val="397114346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1315FFF1-43FC-FCFE-BEC0-38B41837CFA3}"/>
              </a:ext>
            </a:extLst>
          </p:cNvPr>
          <p:cNvSpPr>
            <a:spLocks noGrp="1"/>
          </p:cNvSpPr>
          <p:nvPr>
            <p:ph type="subTitle" idx="1"/>
          </p:nvPr>
        </p:nvSpPr>
        <p:spPr>
          <a:xfrm>
            <a:off x="560717" y="669058"/>
            <a:ext cx="10955547" cy="5925836"/>
          </a:xfrm>
        </p:spPr>
        <p:txBody>
          <a:bodyPr vert="horz" lIns="91440" tIns="45720" rIns="91440" bIns="45720" rtlCol="0" anchor="t">
            <a:normAutofit fontScale="77500" lnSpcReduction="20000"/>
          </a:bodyPr>
          <a:lstStyle/>
          <a:p>
            <a:r>
              <a:rPr lang="en-GB" sz="2800" b="1" dirty="0">
                <a:ea typeface="+mn-lt"/>
                <a:cs typeface="+mn-lt"/>
              </a:rPr>
              <a:t>Reading List</a:t>
            </a:r>
          </a:p>
          <a:p>
            <a:pPr algn="l"/>
            <a:r>
              <a:rPr lang="en-GB" sz="2800" b="1" dirty="0">
                <a:latin typeface="Times New Roman"/>
                <a:cs typeface="Times New Roman"/>
              </a:rPr>
              <a:t>Essential </a:t>
            </a:r>
            <a:endParaRPr lang="en-GB" sz="2800" b="1">
              <a:latin typeface="Aptos" panose="020B0004020202020204"/>
              <a:cs typeface="Times New Roman"/>
            </a:endParaRPr>
          </a:p>
          <a:p>
            <a:pPr algn="l"/>
            <a:br>
              <a:rPr lang="en-GB" sz="2800" dirty="0">
                <a:latin typeface="Times New Roman"/>
                <a:cs typeface="Times New Roman"/>
              </a:rPr>
            </a:br>
            <a:r>
              <a:rPr lang="en-GB" sz="2800" dirty="0">
                <a:latin typeface="Times New Roman"/>
                <a:cs typeface="Times New Roman"/>
              </a:rPr>
              <a:t>Morrison, J. (2017). The Global Business Environment Challenges and Responsibilities. 4th ed. London: Palgrave.</a:t>
            </a:r>
            <a:endParaRPr lang="en-GB" sz="2800"/>
          </a:p>
          <a:p>
            <a:pPr algn="l"/>
            <a:r>
              <a:rPr lang="en-GB" sz="2800" dirty="0">
                <a:latin typeface="Times New Roman"/>
                <a:cs typeface="Times New Roman"/>
              </a:rPr>
              <a:t> Johnson, G. et al. (2017). Exploring strategy : text and cases. 11th ed. Harlow: Pearson </a:t>
            </a:r>
            <a:r>
              <a:rPr lang="en-GB" sz="2800">
                <a:latin typeface="Times New Roman"/>
                <a:cs typeface="Times New Roman"/>
              </a:rPr>
              <a:t>Education Limited. </a:t>
            </a:r>
            <a:endParaRPr lang="en-GB" sz="2800">
              <a:latin typeface="Aptos" panose="020B0004020202020204"/>
              <a:cs typeface="Times New Roman"/>
            </a:endParaRPr>
          </a:p>
          <a:p>
            <a:pPr algn="l"/>
            <a:r>
              <a:rPr lang="en-GB" sz="2800" dirty="0">
                <a:latin typeface="Times New Roman"/>
                <a:cs typeface="Times New Roman"/>
              </a:rPr>
              <a:t>Worthington, I., Britton, C. (2014). The Business Environment. 7th ed. Harlow: Pearson. </a:t>
            </a:r>
          </a:p>
          <a:p>
            <a:pPr algn="l"/>
            <a:endParaRPr lang="en-GB" sz="2800" dirty="0">
              <a:latin typeface="Times New Roman"/>
              <a:cs typeface="Times New Roman"/>
            </a:endParaRPr>
          </a:p>
          <a:p>
            <a:pPr algn="l"/>
            <a:r>
              <a:rPr lang="en-GB" sz="2800" b="1" dirty="0">
                <a:latin typeface="Times New Roman"/>
                <a:cs typeface="Times New Roman"/>
              </a:rPr>
              <a:t>Further </a:t>
            </a:r>
            <a:endParaRPr lang="en-GB" sz="2800">
              <a:latin typeface="Aptos" panose="020B0004020202020204"/>
              <a:cs typeface="Times New Roman"/>
            </a:endParaRPr>
          </a:p>
          <a:p>
            <a:pPr algn="l"/>
            <a:r>
              <a:rPr lang="en-GB" sz="2800">
                <a:latin typeface="Times New Roman"/>
                <a:cs typeface="Times New Roman"/>
              </a:rPr>
              <a:t>Palmer A., Hartley, B. (2012). The Business Environment. 7th ed. London: </a:t>
            </a:r>
            <a:r>
              <a:rPr lang="en-GB" sz="2800" dirty="0">
                <a:latin typeface="Times New Roman"/>
                <a:cs typeface="Times New Roman"/>
              </a:rPr>
              <a:t>McGraw-Hill. </a:t>
            </a:r>
            <a:endParaRPr lang="en-GB" sz="2800"/>
          </a:p>
          <a:p>
            <a:pPr algn="l"/>
            <a:r>
              <a:rPr lang="en-GB" sz="2800" dirty="0">
                <a:latin typeface="Times New Roman"/>
                <a:cs typeface="Times New Roman"/>
              </a:rPr>
              <a:t> </a:t>
            </a:r>
            <a:r>
              <a:rPr lang="en-GB" sz="2800" err="1">
                <a:latin typeface="Times New Roman"/>
                <a:cs typeface="Times New Roman"/>
              </a:rPr>
              <a:t>Atrill</a:t>
            </a:r>
            <a:r>
              <a:rPr lang="en-GB" sz="2800" dirty="0">
                <a:latin typeface="Times New Roman"/>
                <a:cs typeface="Times New Roman"/>
              </a:rPr>
              <a:t>, P. and McLaney, E. (2019). Accounting and finance for non-specialists. 11th ed. Harlow: Pearson. </a:t>
            </a:r>
            <a:endParaRPr lang="en-GB" sz="2800"/>
          </a:p>
          <a:p>
            <a:pPr algn="l"/>
            <a:r>
              <a:rPr lang="en-GB" sz="2800">
                <a:latin typeface="Times New Roman"/>
                <a:cs typeface="Times New Roman"/>
              </a:rPr>
              <a:t> Daniels, D., Radebaugh, H., Sullivan, D. (2015). International Business – Environments </a:t>
            </a:r>
            <a:r>
              <a:rPr lang="en-GB" sz="2800" dirty="0">
                <a:latin typeface="Times New Roman"/>
                <a:cs typeface="Times New Roman"/>
              </a:rPr>
              <a:t>and Operations. 15th ed. Harlow: Pearson. </a:t>
            </a:r>
            <a:endParaRPr lang="en-GB" sz="2800"/>
          </a:p>
          <a:p>
            <a:pPr algn="l"/>
            <a:r>
              <a:rPr lang="en-GB" sz="2800" dirty="0">
                <a:latin typeface="Times New Roman"/>
                <a:cs typeface="Times New Roman"/>
              </a:rPr>
              <a:t> Sloman, J., Hinde, K., Garratt, D. (2019). Economics for Business. 8th ed. Harlow: Pearson.</a:t>
            </a:r>
            <a:endParaRPr lang="en-GB" sz="2800"/>
          </a:p>
          <a:p>
            <a:endParaRPr lang="en-GB" dirty="0"/>
          </a:p>
        </p:txBody>
      </p:sp>
    </p:spTree>
    <p:extLst>
      <p:ext uri="{BB962C8B-B14F-4D97-AF65-F5344CB8AC3E}">
        <p14:creationId xmlns:p14="http://schemas.microsoft.com/office/powerpoint/2010/main" val="122945073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1315FFF1-43FC-FCFE-BEC0-38B41837CFA3}"/>
              </a:ext>
            </a:extLst>
          </p:cNvPr>
          <p:cNvSpPr>
            <a:spLocks noGrp="1"/>
          </p:cNvSpPr>
          <p:nvPr>
            <p:ph type="subTitle" idx="1"/>
          </p:nvPr>
        </p:nvSpPr>
        <p:spPr>
          <a:xfrm>
            <a:off x="560717" y="669058"/>
            <a:ext cx="10955547" cy="5925836"/>
          </a:xfrm>
        </p:spPr>
        <p:txBody>
          <a:bodyPr vert="horz" lIns="91440" tIns="45720" rIns="91440" bIns="45720" rtlCol="0" anchor="t">
            <a:normAutofit/>
          </a:bodyPr>
          <a:lstStyle/>
          <a:p>
            <a:r>
              <a:rPr lang="en-GB" b="1" dirty="0">
                <a:ea typeface="+mn-lt"/>
                <a:cs typeface="+mn-lt"/>
              </a:rPr>
              <a:t>Aim(s) &amp; Learning Outcomes of the Module</a:t>
            </a:r>
          </a:p>
          <a:p>
            <a:pPr algn="l"/>
            <a:r>
              <a:rPr lang="en-GB" b="1" dirty="0">
                <a:latin typeface="Times New Roman"/>
                <a:cs typeface="Times New Roman"/>
              </a:rPr>
              <a:t>AIM(S)</a:t>
            </a:r>
            <a:endParaRPr lang="en-GB" b="1" dirty="0"/>
          </a:p>
          <a:p>
            <a:pPr algn="l"/>
            <a:r>
              <a:rPr lang="en-GB" dirty="0">
                <a:latin typeface="Times New Roman"/>
                <a:cs typeface="Times New Roman"/>
              </a:rPr>
              <a:t>To provide the student with the knowledge and understanding of the complex and dynamic global environment in which the organisations operate.</a:t>
            </a:r>
            <a:endParaRPr lang="en-GB" dirty="0"/>
          </a:p>
          <a:p>
            <a:pPr algn="l"/>
            <a:r>
              <a:rPr lang="en-GB" b="1" dirty="0">
                <a:latin typeface="Times New Roman"/>
                <a:cs typeface="Times New Roman"/>
              </a:rPr>
              <a:t>LEARNING OUTCOMES</a:t>
            </a:r>
            <a:endParaRPr lang="en-GB" b="1" dirty="0">
              <a:latin typeface="Aptos" panose="020B0004020202020204"/>
              <a:cs typeface="Times New Roman"/>
            </a:endParaRPr>
          </a:p>
          <a:p>
            <a:pPr algn="l"/>
            <a:r>
              <a:rPr lang="en-GB" dirty="0">
                <a:latin typeface="Times New Roman"/>
                <a:cs typeface="Times New Roman"/>
              </a:rPr>
              <a:t>Upon the successful completion of this module, the student should be able to:</a:t>
            </a:r>
            <a:endParaRPr lang="en-GB" dirty="0"/>
          </a:p>
          <a:p>
            <a:pPr marL="342900" indent="-342900" algn="l">
              <a:buChar char="•"/>
            </a:pPr>
            <a:r>
              <a:rPr lang="en-GB" dirty="0">
                <a:latin typeface="Times New Roman"/>
                <a:cs typeface="Times New Roman"/>
              </a:rPr>
              <a:t>Recognize the major forces shaping the global business environment;</a:t>
            </a:r>
            <a:endParaRPr lang="en-GB" dirty="0"/>
          </a:p>
          <a:p>
            <a:pPr marL="342900" indent="-342900" algn="l">
              <a:buChar char="•"/>
            </a:pPr>
            <a:r>
              <a:rPr lang="en-GB" dirty="0">
                <a:latin typeface="Times New Roman"/>
                <a:cs typeface="Times New Roman"/>
              </a:rPr>
              <a:t>Apply relevant business models (Porter’s Diamond, Value Network, Five Forces, etc.) to the Global Business Environment;</a:t>
            </a:r>
            <a:endParaRPr lang="en-GB" dirty="0"/>
          </a:p>
          <a:p>
            <a:pPr marL="342900" indent="-342900" algn="l">
              <a:buChar char="•"/>
            </a:pPr>
            <a:r>
              <a:rPr lang="en-GB" dirty="0">
                <a:latin typeface="Times New Roman"/>
                <a:cs typeface="Times New Roman"/>
              </a:rPr>
              <a:t>Understanding micro-economic and macro-economic foundations, and different market structures and their influence on firm strategy;</a:t>
            </a:r>
            <a:endParaRPr lang="en-GB" dirty="0"/>
          </a:p>
          <a:p>
            <a:pPr marL="342900" indent="-342900" algn="l">
              <a:buChar char="•"/>
            </a:pPr>
            <a:r>
              <a:rPr lang="en-GB" dirty="0">
                <a:latin typeface="Times New Roman"/>
                <a:cs typeface="Times New Roman"/>
              </a:rPr>
              <a:t>Evaluate the reasons why organisations engage in international trade.</a:t>
            </a:r>
            <a:endParaRPr lang="en-GB" dirty="0"/>
          </a:p>
          <a:p>
            <a:endParaRPr lang="en-GB" dirty="0"/>
          </a:p>
        </p:txBody>
      </p:sp>
    </p:spTree>
    <p:extLst>
      <p:ext uri="{BB962C8B-B14F-4D97-AF65-F5344CB8AC3E}">
        <p14:creationId xmlns:p14="http://schemas.microsoft.com/office/powerpoint/2010/main" val="218932686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1315FFF1-43FC-FCFE-BEC0-38B41837CFA3}"/>
              </a:ext>
            </a:extLst>
          </p:cNvPr>
          <p:cNvSpPr>
            <a:spLocks noGrp="1"/>
          </p:cNvSpPr>
          <p:nvPr>
            <p:ph type="subTitle" idx="1"/>
          </p:nvPr>
        </p:nvSpPr>
        <p:spPr>
          <a:xfrm>
            <a:off x="266780" y="1271407"/>
            <a:ext cx="11672644" cy="4809456"/>
          </a:xfrm>
        </p:spPr>
        <p:txBody>
          <a:bodyPr vert="horz" lIns="91440" tIns="45720" rIns="91440" bIns="45720" rtlCol="0" anchor="t">
            <a:noAutofit/>
          </a:bodyPr>
          <a:lstStyle/>
          <a:p>
            <a:pPr algn="l"/>
            <a:r>
              <a:rPr lang="en-GB" dirty="0">
                <a:latin typeface="Arial"/>
                <a:ea typeface="+mn-lt"/>
                <a:cs typeface="Arial"/>
              </a:rPr>
              <a:t>     </a:t>
            </a:r>
            <a:r>
              <a:rPr lang="en-GB" sz="3200" dirty="0">
                <a:latin typeface="Arial"/>
                <a:ea typeface="+mn-lt"/>
                <a:cs typeface="Arial"/>
              </a:rPr>
              <a:t>Business organisation </a:t>
            </a:r>
            <a:endParaRPr lang="en-US" dirty="0">
              <a:latin typeface="Arial"/>
              <a:ea typeface="+mn-lt"/>
              <a:cs typeface="Arial"/>
            </a:endParaRPr>
          </a:p>
          <a:p>
            <a:pPr marL="457200" indent="-457200" algn="l">
              <a:buChar char="•"/>
            </a:pPr>
            <a:r>
              <a:rPr lang="en-GB" sz="2000" dirty="0">
                <a:solidFill>
                  <a:srgbClr val="444444"/>
                </a:solidFill>
                <a:ea typeface="+mn-lt"/>
                <a:cs typeface="+mn-lt"/>
              </a:rPr>
              <a:t>A business organisation is an establishment intended to carry commercial business by producing goods or services and meet the customers’ nee</a:t>
            </a:r>
            <a:r>
              <a:rPr lang="en-GB" sz="1800" dirty="0">
                <a:solidFill>
                  <a:srgbClr val="444444"/>
                </a:solidFill>
                <a:ea typeface="+mn-lt"/>
                <a:cs typeface="+mn-lt"/>
              </a:rPr>
              <a:t>ds (</a:t>
            </a:r>
            <a:r>
              <a:rPr lang="en-GB" sz="1800" dirty="0">
                <a:solidFill>
                  <a:srgbClr val="000000"/>
                </a:solidFill>
                <a:ea typeface="+mn-lt"/>
                <a:cs typeface="+mn-lt"/>
              </a:rPr>
              <a:t>Byju's, 2024).</a:t>
            </a:r>
          </a:p>
          <a:p>
            <a:pPr marL="457200" indent="-457200" algn="l">
              <a:buChar char="•"/>
            </a:pPr>
            <a:endParaRPr lang="en-GB" sz="2000" dirty="0">
              <a:solidFill>
                <a:srgbClr val="444444"/>
              </a:solidFill>
              <a:ea typeface="+mn-lt"/>
              <a:cs typeface="+mn-lt"/>
            </a:endParaRPr>
          </a:p>
          <a:p>
            <a:pPr marL="457200" indent="-457200" algn="l">
              <a:buChar char="•"/>
            </a:pPr>
            <a:r>
              <a:rPr lang="en-GB" sz="2000" dirty="0">
                <a:solidFill>
                  <a:srgbClr val="444444"/>
                </a:solidFill>
                <a:ea typeface="+mn-lt"/>
                <a:cs typeface="+mn-lt"/>
              </a:rPr>
              <a:t>Most of the organisations have a standard such as social structure, purpose goals, utilisation of resources, rules and regulations, etc</a:t>
            </a:r>
            <a:endParaRPr lang="en-GB" sz="1600" dirty="0"/>
          </a:p>
          <a:p>
            <a:pPr marL="457200" indent="-457200" algn="l">
              <a:buChar char="•"/>
            </a:pPr>
            <a:endParaRPr lang="en-GB" sz="2000" dirty="0">
              <a:solidFill>
                <a:srgbClr val="2B2B2B"/>
              </a:solidFill>
              <a:ea typeface="+mn-lt"/>
              <a:cs typeface="+mn-lt"/>
            </a:endParaRPr>
          </a:p>
          <a:p>
            <a:pPr marL="457200" indent="-457200" algn="l">
              <a:buChar char="•"/>
            </a:pPr>
            <a:r>
              <a:rPr lang="en-GB" sz="2000" dirty="0">
                <a:solidFill>
                  <a:srgbClr val="2B2B2B"/>
                </a:solidFill>
                <a:ea typeface="+mn-lt"/>
                <a:cs typeface="+mn-lt"/>
              </a:rPr>
              <a:t>It is through a business organization that a company can stand out in the market. That’s because an organized company is a company that yields much more, which has good strategies and a team in harmony.</a:t>
            </a:r>
            <a:endParaRPr lang="en-GB" sz="2000" dirty="0"/>
          </a:p>
          <a:p>
            <a:pPr marL="457200" indent="-457200" algn="l">
              <a:buChar char="•"/>
            </a:pPr>
            <a:endParaRPr lang="en-GB" sz="2000" dirty="0">
              <a:solidFill>
                <a:srgbClr val="2B2B2B"/>
              </a:solidFill>
              <a:ea typeface="+mn-lt"/>
              <a:cs typeface="+mn-lt"/>
            </a:endParaRPr>
          </a:p>
          <a:p>
            <a:pPr marL="457200" indent="-457200" algn="l">
              <a:buChar char="•"/>
            </a:pPr>
            <a:r>
              <a:rPr lang="en-GB" sz="2000" dirty="0">
                <a:solidFill>
                  <a:srgbClr val="2B2B2B"/>
                </a:solidFill>
                <a:ea typeface="+mn-lt"/>
                <a:cs typeface="+mn-lt"/>
              </a:rPr>
              <a:t>A good business organization helps organize teams, share information, improve products and services, improve sectors’ quality, cut costs and increase profits.</a:t>
            </a:r>
            <a:endParaRPr lang="en-GB" sz="2000" dirty="0"/>
          </a:p>
        </p:txBody>
      </p:sp>
    </p:spTree>
    <p:extLst>
      <p:ext uri="{BB962C8B-B14F-4D97-AF65-F5344CB8AC3E}">
        <p14:creationId xmlns:p14="http://schemas.microsoft.com/office/powerpoint/2010/main" val="174298091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ubtitle 3">
            <a:extLst>
              <a:ext uri="{FF2B5EF4-FFF2-40B4-BE49-F238E27FC236}">
                <a16:creationId xmlns:a16="http://schemas.microsoft.com/office/drawing/2014/main" id="{BB1B243D-D1FA-AFB4-A51C-E6FCCCAE4FD0}"/>
              </a:ext>
            </a:extLst>
          </p:cNvPr>
          <p:cNvSpPr>
            <a:spLocks noGrp="1"/>
          </p:cNvSpPr>
          <p:nvPr>
            <p:ph type="subTitle" idx="1"/>
          </p:nvPr>
        </p:nvSpPr>
        <p:spPr>
          <a:xfrm>
            <a:off x="236062" y="381510"/>
            <a:ext cx="11564640" cy="4876290"/>
          </a:xfrm>
        </p:spPr>
        <p:txBody>
          <a:bodyPr vert="horz" lIns="91440" tIns="45720" rIns="91440" bIns="45720" rtlCol="0" anchor="t">
            <a:normAutofit/>
          </a:bodyPr>
          <a:lstStyle/>
          <a:p>
            <a:pPr algn="l"/>
            <a:r>
              <a:rPr lang="en-GB" sz="2800" b="1" dirty="0">
                <a:solidFill>
                  <a:srgbClr val="000000"/>
                </a:solidFill>
                <a:latin typeface="Arial"/>
                <a:cs typeface="Arial"/>
              </a:rPr>
              <a:t>Business formation and ownership </a:t>
            </a:r>
            <a:endParaRPr lang="en-US" sz="2800" b="1" dirty="0">
              <a:solidFill>
                <a:srgbClr val="000000"/>
              </a:solidFill>
              <a:latin typeface="Arial"/>
              <a:cs typeface="Arial"/>
            </a:endParaRPr>
          </a:p>
          <a:p>
            <a:pPr algn="l"/>
            <a:endParaRPr lang="en-GB" sz="2800" dirty="0">
              <a:solidFill>
                <a:srgbClr val="000000"/>
              </a:solidFill>
              <a:latin typeface="Arial"/>
              <a:ea typeface="+mn-lt"/>
              <a:cs typeface="Arial"/>
            </a:endParaRPr>
          </a:p>
          <a:p>
            <a:pPr algn="l"/>
            <a:r>
              <a:rPr lang="en-GB" sz="2800" dirty="0">
                <a:solidFill>
                  <a:srgbClr val="444444"/>
                </a:solidFill>
                <a:ea typeface="+mn-lt"/>
                <a:cs typeface="+mn-lt"/>
              </a:rPr>
              <a:t>Ther are many forms of businesses. The most common forms of business organisation are.</a:t>
            </a:r>
            <a:endParaRPr lang="en-GB" sz="2800"/>
          </a:p>
          <a:p>
            <a:pPr algn="l"/>
            <a:endParaRPr lang="en-GB" sz="2800" dirty="0">
              <a:solidFill>
                <a:srgbClr val="444444"/>
              </a:solidFill>
              <a:ea typeface="+mn-lt"/>
              <a:cs typeface="+mn-lt"/>
            </a:endParaRPr>
          </a:p>
          <a:p>
            <a:pPr algn="l"/>
            <a:r>
              <a:rPr lang="en-GB" sz="2800" b="1" dirty="0">
                <a:solidFill>
                  <a:srgbClr val="444444"/>
                </a:solidFill>
                <a:ea typeface="+mn-lt"/>
                <a:cs typeface="+mn-lt"/>
              </a:rPr>
              <a:t>Sole Proprietorship –</a:t>
            </a:r>
            <a:r>
              <a:rPr lang="en-GB" sz="2800" dirty="0">
                <a:solidFill>
                  <a:srgbClr val="444444"/>
                </a:solidFill>
                <a:ea typeface="+mn-lt"/>
                <a:cs typeface="+mn-lt"/>
              </a:rPr>
              <a:t> This is the traditional and popular form of business organization. </a:t>
            </a:r>
            <a:endParaRPr lang="en-GB" sz="2800">
              <a:solidFill>
                <a:srgbClr val="444444"/>
              </a:solidFill>
              <a:ea typeface="+mn-lt"/>
              <a:cs typeface="+mn-lt"/>
            </a:endParaRPr>
          </a:p>
          <a:p>
            <a:pPr marL="457200" indent="-457200" algn="l">
              <a:buChar char="•"/>
            </a:pPr>
            <a:r>
              <a:rPr lang="en-GB" sz="2800" dirty="0">
                <a:solidFill>
                  <a:srgbClr val="444444"/>
                </a:solidFill>
                <a:ea typeface="+mn-lt"/>
                <a:cs typeface="+mn-lt"/>
              </a:rPr>
              <a:t>Its formation is simple, and the owner controls the complete operations of a business and is liable for all financial burdens and debts. </a:t>
            </a:r>
            <a:endParaRPr lang="en-GB" sz="2800">
              <a:solidFill>
                <a:srgbClr val="444444"/>
              </a:solidFill>
              <a:ea typeface="+mn-lt"/>
              <a:cs typeface="+mn-lt"/>
            </a:endParaRPr>
          </a:p>
          <a:p>
            <a:pPr marL="457200" indent="-457200" algn="l">
              <a:buChar char="•"/>
            </a:pPr>
            <a:r>
              <a:rPr lang="en-GB" sz="2800" dirty="0">
                <a:solidFill>
                  <a:srgbClr val="444444"/>
                </a:solidFill>
                <a:ea typeface="+mn-lt"/>
                <a:cs typeface="+mn-lt"/>
              </a:rPr>
              <a:t>Sole proprietors have the right to operate any category of business. </a:t>
            </a:r>
            <a:endParaRPr lang="en-GB" sz="2800">
              <a:solidFill>
                <a:srgbClr val="444444"/>
              </a:solidFill>
            </a:endParaRPr>
          </a:p>
          <a:p>
            <a:pPr marL="457200" indent="-457200" algn="l">
              <a:buChar char="•"/>
            </a:pPr>
            <a:endParaRPr lang="en-GB" sz="2800" b="1" dirty="0">
              <a:solidFill>
                <a:srgbClr val="262626"/>
              </a:solidFill>
            </a:endParaRPr>
          </a:p>
        </p:txBody>
      </p:sp>
      <p:sp>
        <p:nvSpPr>
          <p:cNvPr id="2" name="TextBox 1">
            <a:extLst>
              <a:ext uri="{FF2B5EF4-FFF2-40B4-BE49-F238E27FC236}">
                <a16:creationId xmlns:a16="http://schemas.microsoft.com/office/drawing/2014/main" id="{E962CBCA-63F8-0A27-9F7B-4476D034EE90}"/>
              </a:ext>
            </a:extLst>
          </p:cNvPr>
          <p:cNvSpPr txBox="1"/>
          <p:nvPr/>
        </p:nvSpPr>
        <p:spPr>
          <a:xfrm>
            <a:off x="1205345" y="5472545"/>
            <a:ext cx="9822872" cy="44557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a:cs typeface="Segoe UI"/>
              </a:rPr>
              <a:t>​</a:t>
            </a:r>
          </a:p>
          <a:p>
            <a:pPr>
              <a:lnSpc>
                <a:spcPts val="1050"/>
              </a:lnSpc>
            </a:pPr>
            <a:r>
              <a:rPr lang="en-GB" sz="2200" u="sng">
                <a:solidFill>
                  <a:srgbClr val="467886"/>
                </a:solidFill>
                <a:cs typeface="Segoe UI"/>
                <a:hlinkClick r:id="rId2"/>
              </a:rPr>
              <a:t>https://youtu.be/hpbwWgbKa4I?si=OLOO1ZH_z3sQoQJv</a:t>
            </a:r>
            <a:r>
              <a:rPr lang="en-GB" sz="2200">
                <a:cs typeface="Segoe UI"/>
              </a:rPr>
              <a:t> </a:t>
            </a:r>
          </a:p>
        </p:txBody>
      </p:sp>
    </p:spTree>
    <p:extLst>
      <p:ext uri="{BB962C8B-B14F-4D97-AF65-F5344CB8AC3E}">
        <p14:creationId xmlns:p14="http://schemas.microsoft.com/office/powerpoint/2010/main" val="339224188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ubtitle 3">
            <a:extLst>
              <a:ext uri="{FF2B5EF4-FFF2-40B4-BE49-F238E27FC236}">
                <a16:creationId xmlns:a16="http://schemas.microsoft.com/office/drawing/2014/main" id="{BB1B243D-D1FA-AFB4-A51C-E6FCCCAE4FD0}"/>
              </a:ext>
            </a:extLst>
          </p:cNvPr>
          <p:cNvSpPr>
            <a:spLocks noGrp="1"/>
          </p:cNvSpPr>
          <p:nvPr>
            <p:ph type="subTitle" idx="1"/>
          </p:nvPr>
        </p:nvSpPr>
        <p:spPr>
          <a:xfrm>
            <a:off x="222208" y="406044"/>
            <a:ext cx="11730950" cy="5345884"/>
          </a:xfrm>
        </p:spPr>
        <p:txBody>
          <a:bodyPr vert="horz" lIns="91440" tIns="45720" rIns="91440" bIns="45720" rtlCol="0" anchor="t">
            <a:normAutofit/>
          </a:bodyPr>
          <a:lstStyle/>
          <a:p>
            <a:pPr algn="l"/>
            <a:r>
              <a:rPr lang="en-GB" sz="2800" b="1" dirty="0">
                <a:solidFill>
                  <a:srgbClr val="000000"/>
                </a:solidFill>
                <a:latin typeface="Arial"/>
                <a:cs typeface="Arial"/>
              </a:rPr>
              <a:t>Business formation and ownership </a:t>
            </a:r>
            <a:endParaRPr lang="en-US" sz="2800" b="1" dirty="0">
              <a:solidFill>
                <a:srgbClr val="000000"/>
              </a:solidFill>
              <a:latin typeface="Arial"/>
              <a:cs typeface="Arial"/>
            </a:endParaRPr>
          </a:p>
          <a:p>
            <a:pPr algn="l"/>
            <a:endParaRPr lang="en-GB" sz="2800" dirty="0">
              <a:solidFill>
                <a:srgbClr val="000000"/>
              </a:solidFill>
              <a:latin typeface="Arial"/>
              <a:ea typeface="+mn-lt"/>
              <a:cs typeface="Arial"/>
            </a:endParaRPr>
          </a:p>
          <a:p>
            <a:pPr algn="l"/>
            <a:r>
              <a:rPr lang="en-GB" b="1" dirty="0">
                <a:solidFill>
                  <a:srgbClr val="444444"/>
                </a:solidFill>
                <a:ea typeface="+mn-lt"/>
                <a:cs typeface="+mn-lt"/>
              </a:rPr>
              <a:t>Partnership – </a:t>
            </a:r>
            <a:r>
              <a:rPr lang="en-GB" dirty="0">
                <a:solidFill>
                  <a:srgbClr val="444444"/>
                </a:solidFill>
                <a:ea typeface="+mn-lt"/>
                <a:cs typeface="+mn-lt"/>
              </a:rPr>
              <a:t>In partnership, two or more individuals come together to start a business. </a:t>
            </a:r>
            <a:endParaRPr lang="en-GB">
              <a:solidFill>
                <a:srgbClr val="000000"/>
              </a:solidFill>
              <a:ea typeface="+mn-lt"/>
              <a:cs typeface="+mn-lt"/>
            </a:endParaRPr>
          </a:p>
          <a:p>
            <a:pPr marL="285750" indent="-285750" algn="l">
              <a:buFont typeface="Arial"/>
              <a:buChar char="•"/>
            </a:pPr>
            <a:endParaRPr lang="en-GB" dirty="0">
              <a:solidFill>
                <a:srgbClr val="444444"/>
              </a:solidFill>
              <a:ea typeface="+mn-lt"/>
              <a:cs typeface="+mn-lt"/>
            </a:endParaRPr>
          </a:p>
          <a:p>
            <a:pPr marL="285750" indent="-285750" algn="l">
              <a:buFont typeface="Arial"/>
              <a:buChar char="•"/>
            </a:pPr>
            <a:r>
              <a:rPr lang="en-GB" dirty="0">
                <a:solidFill>
                  <a:srgbClr val="444444"/>
                </a:solidFill>
                <a:ea typeface="+mn-lt"/>
                <a:cs typeface="+mn-lt"/>
              </a:rPr>
              <a:t>Each individual gives their share of capital, property, employment or experience, and expects some profits or losses from the business share. </a:t>
            </a:r>
            <a:endParaRPr lang="en-GB">
              <a:solidFill>
                <a:srgbClr val="000000"/>
              </a:solidFill>
              <a:ea typeface="+mn-lt"/>
              <a:cs typeface="+mn-lt"/>
            </a:endParaRPr>
          </a:p>
          <a:p>
            <a:pPr marL="285750" indent="-285750" algn="l">
              <a:buFont typeface="Arial"/>
              <a:buChar char="•"/>
            </a:pPr>
            <a:endParaRPr lang="en-GB" dirty="0">
              <a:solidFill>
                <a:srgbClr val="444444"/>
              </a:solidFill>
              <a:ea typeface="+mn-lt"/>
              <a:cs typeface="+mn-lt"/>
            </a:endParaRPr>
          </a:p>
          <a:p>
            <a:pPr marL="285750" indent="-285750" algn="l">
              <a:buFont typeface="Arial"/>
              <a:buChar char="•"/>
            </a:pPr>
            <a:r>
              <a:rPr lang="en-GB" dirty="0">
                <a:solidFill>
                  <a:srgbClr val="444444"/>
                </a:solidFill>
                <a:ea typeface="+mn-lt"/>
                <a:cs typeface="+mn-lt"/>
              </a:rPr>
              <a:t>All the partners must report their percentage of share on the tax return even if it’s not distributed. </a:t>
            </a:r>
            <a:endParaRPr lang="en-GB">
              <a:solidFill>
                <a:srgbClr val="000000"/>
              </a:solidFill>
              <a:ea typeface="+mn-lt"/>
              <a:cs typeface="+mn-lt"/>
            </a:endParaRPr>
          </a:p>
          <a:p>
            <a:pPr marL="285750" indent="-285750" algn="l">
              <a:buFont typeface="Arial"/>
              <a:buChar char="•"/>
            </a:pPr>
            <a:endParaRPr lang="en-GB" dirty="0">
              <a:solidFill>
                <a:srgbClr val="444444"/>
              </a:solidFill>
              <a:ea typeface="+mn-lt"/>
              <a:cs typeface="+mn-lt"/>
            </a:endParaRPr>
          </a:p>
          <a:p>
            <a:pPr marL="285750" indent="-285750" algn="l">
              <a:buFont typeface="Arial"/>
              <a:buChar char="•"/>
            </a:pPr>
            <a:r>
              <a:rPr lang="en-GB" dirty="0">
                <a:solidFill>
                  <a:srgbClr val="444444"/>
                </a:solidFill>
                <a:ea typeface="+mn-lt"/>
                <a:cs typeface="+mn-lt"/>
              </a:rPr>
              <a:t>In a partnership business, partners are not defined as employees, so taxes are not retained from any distributions. </a:t>
            </a:r>
            <a:r>
              <a:rPr lang="en-GB" dirty="0">
                <a:solidFill>
                  <a:srgbClr val="444444"/>
                </a:solidFill>
                <a:ea typeface="+mn-lt"/>
                <a:cs typeface="+mn-lt"/>
                <a:hlinkClick r:id="rId2"/>
              </a:rPr>
              <a:t>https://youtu.be/RR324t_pIWU?si=1J_aBKTPiqCj76c5</a:t>
            </a:r>
            <a:r>
              <a:rPr lang="en-GB" dirty="0">
                <a:solidFill>
                  <a:srgbClr val="444444"/>
                </a:solidFill>
                <a:ea typeface="+mn-lt"/>
                <a:cs typeface="+mn-lt"/>
              </a:rPr>
              <a:t> </a:t>
            </a:r>
            <a:endParaRPr lang="en-GB" dirty="0"/>
          </a:p>
          <a:p>
            <a:endParaRPr lang="en-GB" dirty="0">
              <a:solidFill>
                <a:srgbClr val="000000"/>
              </a:solidFill>
            </a:endParaRPr>
          </a:p>
        </p:txBody>
      </p:sp>
    </p:spTree>
    <p:extLst>
      <p:ext uri="{BB962C8B-B14F-4D97-AF65-F5344CB8AC3E}">
        <p14:creationId xmlns:p14="http://schemas.microsoft.com/office/powerpoint/2010/main" val="72275407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ubtitle 3">
            <a:extLst>
              <a:ext uri="{FF2B5EF4-FFF2-40B4-BE49-F238E27FC236}">
                <a16:creationId xmlns:a16="http://schemas.microsoft.com/office/drawing/2014/main" id="{BB1B243D-D1FA-AFB4-A51C-E6FCCCAE4FD0}"/>
              </a:ext>
            </a:extLst>
          </p:cNvPr>
          <p:cNvSpPr>
            <a:spLocks noGrp="1"/>
          </p:cNvSpPr>
          <p:nvPr>
            <p:ph type="subTitle" idx="1"/>
          </p:nvPr>
        </p:nvSpPr>
        <p:spPr>
          <a:xfrm>
            <a:off x="339035" y="614424"/>
            <a:ext cx="11511712" cy="5620729"/>
          </a:xfrm>
        </p:spPr>
        <p:txBody>
          <a:bodyPr vert="horz" lIns="91440" tIns="45720" rIns="91440" bIns="45720" rtlCol="0" anchor="t">
            <a:normAutofit/>
          </a:bodyPr>
          <a:lstStyle/>
          <a:p>
            <a:pPr algn="just"/>
            <a:r>
              <a:rPr lang="en-GB" sz="2800" b="1" dirty="0">
                <a:solidFill>
                  <a:srgbClr val="000000"/>
                </a:solidFill>
                <a:latin typeface="Arial"/>
                <a:cs typeface="Arial"/>
              </a:rPr>
              <a:t>Business formation and ownership </a:t>
            </a:r>
            <a:endParaRPr lang="en-US" sz="2800" b="1" dirty="0">
              <a:solidFill>
                <a:srgbClr val="000000"/>
              </a:solidFill>
              <a:latin typeface="Arial"/>
              <a:cs typeface="Arial"/>
            </a:endParaRPr>
          </a:p>
          <a:p>
            <a:pPr marL="285750" indent="-285750" algn="just">
              <a:buFont typeface="Arial"/>
              <a:buChar char="•"/>
            </a:pPr>
            <a:endParaRPr lang="en-GB" sz="2800" dirty="0">
              <a:solidFill>
                <a:srgbClr val="444444"/>
              </a:solidFill>
            </a:endParaRPr>
          </a:p>
          <a:p>
            <a:pPr algn="just"/>
            <a:r>
              <a:rPr lang="en-GB" b="1" dirty="0">
                <a:solidFill>
                  <a:srgbClr val="444444"/>
                </a:solidFill>
                <a:ea typeface="+mn-lt"/>
                <a:cs typeface="+mn-lt"/>
              </a:rPr>
              <a:t>Corporation – </a:t>
            </a:r>
            <a:r>
              <a:rPr lang="en-GB" dirty="0">
                <a:solidFill>
                  <a:srgbClr val="444444"/>
                </a:solidFill>
                <a:ea typeface="+mn-lt"/>
                <a:cs typeface="+mn-lt"/>
              </a:rPr>
              <a:t>It is the most complicated business structures because it adds more laws and tax claims. </a:t>
            </a:r>
            <a:endParaRPr lang="en-GB">
              <a:solidFill>
                <a:srgbClr val="000000"/>
              </a:solidFill>
              <a:ea typeface="+mn-lt"/>
              <a:cs typeface="+mn-lt"/>
            </a:endParaRPr>
          </a:p>
          <a:p>
            <a:pPr algn="just"/>
            <a:endParaRPr lang="en-GB" dirty="0">
              <a:solidFill>
                <a:srgbClr val="444444"/>
              </a:solidFill>
              <a:ea typeface="+mn-lt"/>
              <a:cs typeface="+mn-lt"/>
            </a:endParaRPr>
          </a:p>
          <a:p>
            <a:pPr marL="285750" indent="-285750" algn="just">
              <a:buFont typeface="Arial"/>
              <a:buChar char="•"/>
            </a:pPr>
            <a:r>
              <a:rPr lang="en-GB" dirty="0">
                <a:solidFill>
                  <a:srgbClr val="444444"/>
                </a:solidFill>
                <a:ea typeface="+mn-lt"/>
                <a:cs typeface="+mn-lt"/>
              </a:rPr>
              <a:t> All the profits issued to shareholders as dividends are taxed as per the individual tax rates on their private annual tax returns.</a:t>
            </a:r>
            <a:endParaRPr lang="en-GB">
              <a:solidFill>
                <a:srgbClr val="000000"/>
              </a:solidFill>
              <a:ea typeface="+mn-lt"/>
              <a:cs typeface="+mn-lt"/>
            </a:endParaRPr>
          </a:p>
          <a:p>
            <a:pPr marL="285750" indent="-285750" algn="just">
              <a:buFont typeface="Arial"/>
              <a:buChar char="•"/>
            </a:pPr>
            <a:r>
              <a:rPr lang="en-GB" dirty="0">
                <a:solidFill>
                  <a:srgbClr val="444444"/>
                </a:solidFill>
                <a:ea typeface="+mn-lt"/>
                <a:cs typeface="+mn-lt"/>
              </a:rPr>
              <a:t> Under this structure, the corporation is displayed as an entity that manages the duties of a business. </a:t>
            </a:r>
            <a:endParaRPr lang="en-GB">
              <a:solidFill>
                <a:srgbClr val="000000"/>
              </a:solidFill>
              <a:ea typeface="+mn-lt"/>
              <a:cs typeface="+mn-lt"/>
            </a:endParaRPr>
          </a:p>
          <a:p>
            <a:pPr marL="285750" indent="-285750" algn="just">
              <a:buFont typeface="Arial"/>
              <a:buChar char="•"/>
            </a:pPr>
            <a:r>
              <a:rPr lang="en-GB" dirty="0">
                <a:solidFill>
                  <a:srgbClr val="444444"/>
                </a:solidFill>
                <a:ea typeface="+mn-lt"/>
                <a:cs typeface="+mn-lt"/>
              </a:rPr>
              <a:t>Similar to a person, the corporation is taxed and held responsible if the company is liable for any legal action. In simple words, if a business is registered under a corporation, then the owner is not personally responsible for its debts.</a:t>
            </a:r>
            <a:endParaRPr lang="en-GB" dirty="0">
              <a:solidFill>
                <a:srgbClr val="444444"/>
              </a:solidFill>
            </a:endParaRPr>
          </a:p>
          <a:p>
            <a:pPr marL="285750" indent="-285750" algn="just">
              <a:buFont typeface="Arial"/>
              <a:buChar char="•"/>
            </a:pPr>
            <a:r>
              <a:rPr lang="en-GB" dirty="0">
                <a:solidFill>
                  <a:srgbClr val="444444"/>
                </a:solidFill>
                <a:ea typeface="+mn-lt"/>
                <a:cs typeface="+mn-lt"/>
                <a:hlinkClick r:id="rId2"/>
              </a:rPr>
              <a:t>https://youtu.be/wOq2XaxY214?si=Oc96ZdL6ydCSXt-k</a:t>
            </a:r>
            <a:r>
              <a:rPr lang="en-GB" dirty="0">
                <a:solidFill>
                  <a:srgbClr val="444444"/>
                </a:solidFill>
                <a:ea typeface="+mn-lt"/>
                <a:cs typeface="+mn-lt"/>
              </a:rPr>
              <a:t> </a:t>
            </a:r>
          </a:p>
          <a:p>
            <a:pPr algn="just"/>
            <a:endParaRPr lang="en-GB" sz="2800" dirty="0">
              <a:solidFill>
                <a:srgbClr val="262626"/>
              </a:solidFill>
            </a:endParaRPr>
          </a:p>
          <a:p>
            <a:pPr algn="just"/>
            <a:endParaRPr lang="en-GB" dirty="0">
              <a:solidFill>
                <a:srgbClr val="000000"/>
              </a:solidFill>
            </a:endParaRPr>
          </a:p>
        </p:txBody>
      </p:sp>
    </p:spTree>
    <p:extLst>
      <p:ext uri="{BB962C8B-B14F-4D97-AF65-F5344CB8AC3E}">
        <p14:creationId xmlns:p14="http://schemas.microsoft.com/office/powerpoint/2010/main" val="292660347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ubtitle 3">
            <a:extLst>
              <a:ext uri="{FF2B5EF4-FFF2-40B4-BE49-F238E27FC236}">
                <a16:creationId xmlns:a16="http://schemas.microsoft.com/office/drawing/2014/main" id="{BB1B243D-D1FA-AFB4-A51C-E6FCCCAE4FD0}"/>
              </a:ext>
            </a:extLst>
          </p:cNvPr>
          <p:cNvSpPr>
            <a:spLocks noGrp="1"/>
          </p:cNvSpPr>
          <p:nvPr>
            <p:ph type="subTitle" idx="1"/>
          </p:nvPr>
        </p:nvSpPr>
        <p:spPr>
          <a:xfrm>
            <a:off x="698479" y="1115539"/>
            <a:ext cx="10783018" cy="4864527"/>
          </a:xfrm>
        </p:spPr>
        <p:txBody>
          <a:bodyPr vert="horz" lIns="91440" tIns="45720" rIns="91440" bIns="45720" rtlCol="0" anchor="t">
            <a:normAutofit/>
          </a:bodyPr>
          <a:lstStyle/>
          <a:p>
            <a:pPr algn="l"/>
            <a:r>
              <a:rPr lang="en-GB" sz="2000" b="1" dirty="0">
                <a:solidFill>
                  <a:srgbClr val="000000"/>
                </a:solidFill>
                <a:latin typeface="Arial"/>
                <a:cs typeface="Arial"/>
              </a:rPr>
              <a:t>Business formation and ownership </a:t>
            </a:r>
            <a:endParaRPr lang="en-US" sz="2000" b="1" dirty="0">
              <a:solidFill>
                <a:srgbClr val="000000"/>
              </a:solidFill>
              <a:latin typeface="Arial"/>
              <a:cs typeface="Arial"/>
            </a:endParaRPr>
          </a:p>
          <a:p>
            <a:pPr algn="l"/>
            <a:endParaRPr lang="en-GB" sz="2000" b="1" dirty="0">
              <a:solidFill>
                <a:srgbClr val="444444"/>
              </a:solidFill>
            </a:endParaRPr>
          </a:p>
          <a:p>
            <a:pPr algn="l"/>
            <a:r>
              <a:rPr lang="en-GB" sz="2000" b="1" dirty="0">
                <a:solidFill>
                  <a:srgbClr val="444444"/>
                </a:solidFill>
                <a:ea typeface="+mn-lt"/>
                <a:cs typeface="+mn-lt"/>
              </a:rPr>
              <a:t>Limited Liability Company (LLC) – </a:t>
            </a:r>
            <a:r>
              <a:rPr lang="en-GB" sz="2000" dirty="0">
                <a:solidFill>
                  <a:srgbClr val="444444"/>
                </a:solidFill>
                <a:ea typeface="+mn-lt"/>
                <a:cs typeface="+mn-lt"/>
              </a:rPr>
              <a:t>This is a new form of business structure and gained its popularity in the short-term because the owner has limited individual liability for the debts and actions of the LLC.</a:t>
            </a:r>
            <a:endParaRPr lang="en-GB" sz="2000" dirty="0">
              <a:solidFill>
                <a:srgbClr val="000000"/>
              </a:solidFill>
              <a:ea typeface="+mn-lt"/>
              <a:cs typeface="+mn-lt"/>
            </a:endParaRPr>
          </a:p>
          <a:p>
            <a:pPr algn="l"/>
            <a:endParaRPr lang="en-GB" sz="2000" dirty="0">
              <a:solidFill>
                <a:srgbClr val="444444"/>
              </a:solidFill>
              <a:ea typeface="+mn-lt"/>
              <a:cs typeface="+mn-lt"/>
            </a:endParaRPr>
          </a:p>
          <a:p>
            <a:pPr marL="285750" indent="-285750" algn="l">
              <a:buFont typeface="Arial"/>
              <a:buChar char="•"/>
            </a:pPr>
            <a:r>
              <a:rPr lang="en-GB" sz="2000" dirty="0">
                <a:solidFill>
                  <a:srgbClr val="444444"/>
                </a:solidFill>
                <a:ea typeface="+mn-lt"/>
                <a:cs typeface="+mn-lt"/>
              </a:rPr>
              <a:t> It had similar features like a partnership such as administration flexibility and the advantage of passing the taxation. </a:t>
            </a:r>
            <a:endParaRPr lang="en-GB" sz="2000">
              <a:solidFill>
                <a:srgbClr val="000000"/>
              </a:solidFill>
              <a:ea typeface="+mn-lt"/>
              <a:cs typeface="+mn-lt"/>
            </a:endParaRPr>
          </a:p>
          <a:p>
            <a:pPr marL="285750" indent="-285750" algn="l">
              <a:buFont typeface="Arial"/>
              <a:buChar char="•"/>
            </a:pPr>
            <a:endParaRPr lang="en-GB" sz="2000" dirty="0">
              <a:solidFill>
                <a:srgbClr val="444444"/>
              </a:solidFill>
              <a:ea typeface="+mn-lt"/>
              <a:cs typeface="+mn-lt"/>
            </a:endParaRPr>
          </a:p>
          <a:p>
            <a:pPr marL="285750" indent="-285750" algn="l">
              <a:buFont typeface="Arial"/>
              <a:buChar char="•"/>
            </a:pPr>
            <a:r>
              <a:rPr lang="en-GB" sz="2000" dirty="0">
                <a:solidFill>
                  <a:srgbClr val="444444"/>
                </a:solidFill>
                <a:ea typeface="+mn-lt"/>
                <a:cs typeface="+mn-lt"/>
              </a:rPr>
              <a:t>The proprietor of LLC is known as members as they can include many, corporations, additional LLC and foreign entities.</a:t>
            </a:r>
            <a:endParaRPr lang="en-GB" sz="2000"/>
          </a:p>
          <a:p>
            <a:pPr algn="l"/>
            <a:r>
              <a:rPr lang="en-GB" sz="2000" dirty="0">
                <a:solidFill>
                  <a:srgbClr val="444444"/>
                </a:solidFill>
                <a:ea typeface="+mn-lt"/>
                <a:cs typeface="+mn-lt"/>
                <a:hlinkClick r:id="rId2"/>
              </a:rPr>
              <a:t>https://youtu.be/5JVd4qUu0V8?si=IeA0PXoRUvy-yKpw</a:t>
            </a:r>
            <a:r>
              <a:rPr lang="en-GB" sz="2000" dirty="0">
                <a:solidFill>
                  <a:srgbClr val="444444"/>
                </a:solidFill>
                <a:ea typeface="+mn-lt"/>
                <a:cs typeface="+mn-lt"/>
              </a:rPr>
              <a:t> </a:t>
            </a:r>
            <a:endParaRPr lang="en-GB"/>
          </a:p>
          <a:p>
            <a:pPr algn="l"/>
            <a:endParaRPr lang="en-GB" sz="2000" b="1" dirty="0">
              <a:solidFill>
                <a:srgbClr val="262626"/>
              </a:solidFill>
            </a:endParaRPr>
          </a:p>
          <a:p>
            <a:pPr algn="l"/>
            <a:endParaRPr lang="en-GB" sz="2000" dirty="0">
              <a:solidFill>
                <a:srgbClr val="262626"/>
              </a:solidFill>
            </a:endParaRPr>
          </a:p>
          <a:p>
            <a:endParaRPr lang="en-GB" sz="1800" dirty="0"/>
          </a:p>
        </p:txBody>
      </p:sp>
    </p:spTree>
    <p:extLst>
      <p:ext uri="{BB962C8B-B14F-4D97-AF65-F5344CB8AC3E}">
        <p14:creationId xmlns:p14="http://schemas.microsoft.com/office/powerpoint/2010/main" val="305152411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ubtitle 3">
            <a:extLst>
              <a:ext uri="{FF2B5EF4-FFF2-40B4-BE49-F238E27FC236}">
                <a16:creationId xmlns:a16="http://schemas.microsoft.com/office/drawing/2014/main" id="{BB1B243D-D1FA-AFB4-A51C-E6FCCCAE4FD0}"/>
              </a:ext>
            </a:extLst>
          </p:cNvPr>
          <p:cNvSpPr>
            <a:spLocks noGrp="1"/>
          </p:cNvSpPr>
          <p:nvPr>
            <p:ph type="subTitle" idx="1"/>
          </p:nvPr>
        </p:nvSpPr>
        <p:spPr>
          <a:xfrm>
            <a:off x="693773" y="838710"/>
            <a:ext cx="10538603" cy="4449936"/>
          </a:xfrm>
        </p:spPr>
        <p:txBody>
          <a:bodyPr vert="horz" lIns="91440" tIns="45720" rIns="91440" bIns="45720" rtlCol="0" anchor="t">
            <a:noAutofit/>
          </a:bodyPr>
          <a:lstStyle/>
          <a:p>
            <a:pPr algn="just"/>
            <a:r>
              <a:rPr lang="en-GB" sz="2800" b="1" dirty="0"/>
              <a:t>Business processes</a:t>
            </a:r>
            <a:endParaRPr lang="en-US" sz="2800" b="1"/>
          </a:p>
          <a:p>
            <a:pPr algn="just"/>
            <a:endParaRPr lang="en-GB" sz="2800" b="1" dirty="0">
              <a:solidFill>
                <a:srgbClr val="000000"/>
              </a:solidFill>
              <a:ea typeface="+mn-lt"/>
              <a:cs typeface="+mn-lt"/>
            </a:endParaRPr>
          </a:p>
          <a:p>
            <a:pPr algn="just"/>
            <a:r>
              <a:rPr lang="en-GB" sz="2800" dirty="0">
                <a:solidFill>
                  <a:srgbClr val="262626"/>
                </a:solidFill>
                <a:ea typeface="+mn-lt"/>
                <a:cs typeface="+mn-lt"/>
              </a:rPr>
              <a:t>A business process is a repeatable collection of steps a company uses to accomplish a goal. Good processes are crucial to making progress toward your goals and improving your business’s operations.</a:t>
            </a:r>
            <a:endParaRPr lang="en-GB" sz="2800" dirty="0"/>
          </a:p>
          <a:p>
            <a:pPr algn="just"/>
            <a:r>
              <a:rPr lang="en-GB" sz="2800" dirty="0">
                <a:solidFill>
                  <a:srgbClr val="262626"/>
                </a:solidFill>
                <a:ea typeface="+mn-lt"/>
                <a:cs typeface="+mn-lt"/>
              </a:rPr>
              <a:t>The purpose of a business process is to help your company reach a specific target. If you want to accomplish things as a business, processes allow you to take repeatable, consistent steps forward.  </a:t>
            </a:r>
            <a:endParaRPr lang="en-GB" sz="2800" dirty="0">
              <a:solidFill>
                <a:srgbClr val="000000"/>
              </a:solidFill>
            </a:endParaRPr>
          </a:p>
          <a:p>
            <a:pPr algn="l"/>
            <a:endParaRPr lang="en-GB" sz="2800" dirty="0">
              <a:solidFill>
                <a:srgbClr val="262626"/>
              </a:solidFill>
            </a:endParaRPr>
          </a:p>
          <a:p>
            <a:endParaRPr lang="en-GB" dirty="0"/>
          </a:p>
        </p:txBody>
      </p:sp>
    </p:spTree>
    <p:extLst>
      <p:ext uri="{BB962C8B-B14F-4D97-AF65-F5344CB8AC3E}">
        <p14:creationId xmlns:p14="http://schemas.microsoft.com/office/powerpoint/2010/main" val="277925950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ubtitle 3">
            <a:extLst>
              <a:ext uri="{FF2B5EF4-FFF2-40B4-BE49-F238E27FC236}">
                <a16:creationId xmlns:a16="http://schemas.microsoft.com/office/drawing/2014/main" id="{BB1B243D-D1FA-AFB4-A51C-E6FCCCAE4FD0}"/>
              </a:ext>
            </a:extLst>
          </p:cNvPr>
          <p:cNvSpPr>
            <a:spLocks noGrp="1"/>
          </p:cNvSpPr>
          <p:nvPr>
            <p:ph type="subTitle" idx="1"/>
          </p:nvPr>
        </p:nvSpPr>
        <p:spPr>
          <a:xfrm>
            <a:off x="129397" y="741467"/>
            <a:ext cx="11798842" cy="5377927"/>
          </a:xfrm>
        </p:spPr>
        <p:txBody>
          <a:bodyPr vert="horz" lIns="91440" tIns="45720" rIns="91440" bIns="45720" rtlCol="0" anchor="t">
            <a:noAutofit/>
          </a:bodyPr>
          <a:lstStyle/>
          <a:p>
            <a:pPr algn="l"/>
            <a:r>
              <a:rPr lang="en-GB" sz="2800" b="1" dirty="0"/>
              <a:t>Business processes</a:t>
            </a:r>
            <a:endParaRPr lang="en-US" sz="2000" b="1"/>
          </a:p>
          <a:p>
            <a:pPr algn="l"/>
            <a:endParaRPr lang="en-GB" sz="2800" b="1" dirty="0">
              <a:solidFill>
                <a:srgbClr val="000000"/>
              </a:solidFill>
              <a:ea typeface="+mn-lt"/>
              <a:cs typeface="+mn-lt"/>
            </a:endParaRPr>
          </a:p>
          <a:p>
            <a:pPr algn="l"/>
            <a:r>
              <a:rPr lang="en-GB" sz="2000" dirty="0">
                <a:solidFill>
                  <a:srgbClr val="262626"/>
                </a:solidFill>
                <a:ea typeface="+mn-lt"/>
                <a:cs typeface="+mn-lt"/>
              </a:rPr>
              <a:t>  A good process meets three essential criteria:</a:t>
            </a:r>
            <a:endParaRPr lang="en-GB" sz="2000" dirty="0"/>
          </a:p>
          <a:p>
            <a:pPr algn="l"/>
            <a:endParaRPr lang="en-GB" sz="2000" dirty="0">
              <a:solidFill>
                <a:srgbClr val="262626"/>
              </a:solidFill>
              <a:ea typeface="+mn-lt"/>
              <a:cs typeface="+mn-lt"/>
            </a:endParaRPr>
          </a:p>
          <a:p>
            <a:pPr marL="285750" indent="-285750" algn="l">
              <a:buFont typeface="Arial"/>
              <a:buChar char="•"/>
            </a:pPr>
            <a:r>
              <a:rPr lang="en-GB" sz="2000" b="1" dirty="0">
                <a:solidFill>
                  <a:srgbClr val="262626"/>
                </a:solidFill>
                <a:ea typeface="+mn-lt"/>
                <a:cs typeface="+mn-lt"/>
              </a:rPr>
              <a:t>Repeatability: </a:t>
            </a:r>
            <a:r>
              <a:rPr lang="en-GB" sz="2000" dirty="0">
                <a:solidFill>
                  <a:srgbClr val="262626"/>
                </a:solidFill>
                <a:ea typeface="+mn-lt"/>
                <a:cs typeface="+mn-lt"/>
              </a:rPr>
              <a:t>All processes must be designed to be repeated. A process that you don’t intend to repeat is an action plan instead of a true process. It’s the difference between routine purchases and buying a new facility.</a:t>
            </a:r>
            <a:endParaRPr lang="en-GB" sz="2000" dirty="0"/>
          </a:p>
          <a:p>
            <a:pPr marL="285750" indent="-285750" algn="l">
              <a:buFont typeface="Arial"/>
              <a:buChar char="•"/>
            </a:pPr>
            <a:endParaRPr lang="en-GB" sz="2000" dirty="0">
              <a:solidFill>
                <a:srgbClr val="262626"/>
              </a:solidFill>
              <a:ea typeface="+mn-lt"/>
              <a:cs typeface="+mn-lt"/>
            </a:endParaRPr>
          </a:p>
          <a:p>
            <a:pPr marL="285750" indent="-285750" algn="l">
              <a:buFont typeface="Arial"/>
              <a:buChar char="•"/>
            </a:pPr>
            <a:r>
              <a:rPr lang="en-GB" sz="2000" b="1" dirty="0">
                <a:solidFill>
                  <a:srgbClr val="262626"/>
                </a:solidFill>
                <a:ea typeface="+mn-lt"/>
                <a:cs typeface="+mn-lt"/>
              </a:rPr>
              <a:t>Transparency: </a:t>
            </a:r>
            <a:r>
              <a:rPr lang="en-GB" sz="2000" dirty="0">
                <a:solidFill>
                  <a:srgbClr val="262626"/>
                </a:solidFill>
                <a:ea typeface="+mn-lt"/>
                <a:cs typeface="+mn-lt"/>
              </a:rPr>
              <a:t>Processes also need to be trackable, allowing you to monitor them for success. A good process has built-in data-tracking steps, allowing you to compare performance and efficacy over time.</a:t>
            </a:r>
            <a:endParaRPr lang="en-GB" sz="2000" dirty="0"/>
          </a:p>
          <a:p>
            <a:pPr marL="285750" indent="-285750" algn="l">
              <a:buFont typeface="Arial"/>
              <a:buChar char="•"/>
            </a:pPr>
            <a:endParaRPr lang="en-GB" sz="2000" dirty="0">
              <a:solidFill>
                <a:srgbClr val="262626"/>
              </a:solidFill>
              <a:ea typeface="+mn-lt"/>
              <a:cs typeface="+mn-lt"/>
            </a:endParaRPr>
          </a:p>
          <a:p>
            <a:pPr marL="285750" indent="-285750" algn="l">
              <a:buFont typeface="Arial"/>
              <a:buChar char="•"/>
            </a:pPr>
            <a:r>
              <a:rPr lang="en-GB" sz="2000" b="1" dirty="0">
                <a:solidFill>
                  <a:srgbClr val="262626"/>
                </a:solidFill>
                <a:ea typeface="+mn-lt"/>
                <a:cs typeface="+mn-lt"/>
              </a:rPr>
              <a:t>Agility: </a:t>
            </a:r>
            <a:r>
              <a:rPr lang="en-GB" sz="2000" dirty="0">
                <a:solidFill>
                  <a:srgbClr val="262626"/>
                </a:solidFill>
                <a:ea typeface="+mn-lt"/>
                <a:cs typeface="+mn-lt"/>
              </a:rPr>
              <a:t>Processes that are set in stone don’t hold up in the real world. A process should be adaptable to multiple situations so small changes to the work environment don’t cause delays. Furthermore, a good process should be easy to update in case of more significant or permanent adjustments. </a:t>
            </a:r>
            <a:endParaRPr lang="en-GB" sz="2000" dirty="0"/>
          </a:p>
          <a:p>
            <a:pPr algn="l"/>
            <a:endParaRPr lang="en-GB" sz="2000"/>
          </a:p>
          <a:p>
            <a:pPr algn="l"/>
            <a:endParaRPr lang="en-GB" sz="2000" dirty="0">
              <a:solidFill>
                <a:srgbClr val="262626"/>
              </a:solidFill>
            </a:endParaRPr>
          </a:p>
          <a:p>
            <a:pPr algn="l"/>
            <a:endParaRPr lang="en-GB" sz="2000" dirty="0">
              <a:solidFill>
                <a:srgbClr val="262626"/>
              </a:solidFill>
            </a:endParaRPr>
          </a:p>
          <a:p>
            <a:endParaRPr lang="en-GB" sz="1800" dirty="0"/>
          </a:p>
        </p:txBody>
      </p:sp>
    </p:spTree>
    <p:extLst>
      <p:ext uri="{BB962C8B-B14F-4D97-AF65-F5344CB8AC3E}">
        <p14:creationId xmlns:p14="http://schemas.microsoft.com/office/powerpoint/2010/main" val="236153827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ubtitle 3">
            <a:extLst>
              <a:ext uri="{FF2B5EF4-FFF2-40B4-BE49-F238E27FC236}">
                <a16:creationId xmlns:a16="http://schemas.microsoft.com/office/drawing/2014/main" id="{BB1B243D-D1FA-AFB4-A51C-E6FCCCAE4FD0}"/>
              </a:ext>
            </a:extLst>
          </p:cNvPr>
          <p:cNvSpPr>
            <a:spLocks noGrp="1"/>
          </p:cNvSpPr>
          <p:nvPr>
            <p:ph type="subTitle" idx="1"/>
          </p:nvPr>
        </p:nvSpPr>
        <p:spPr>
          <a:xfrm>
            <a:off x="417466" y="838710"/>
            <a:ext cx="11343735" cy="5585486"/>
          </a:xfrm>
        </p:spPr>
        <p:txBody>
          <a:bodyPr vert="horz" lIns="91440" tIns="45720" rIns="91440" bIns="45720" rtlCol="0" anchor="t">
            <a:noAutofit/>
          </a:bodyPr>
          <a:lstStyle/>
          <a:p>
            <a:pPr algn="l"/>
            <a:r>
              <a:rPr lang="en-GB" b="1" dirty="0">
                <a:solidFill>
                  <a:srgbClr val="262626"/>
                </a:solidFill>
              </a:rPr>
              <a:t>The Importance of Business Processes:</a:t>
            </a:r>
            <a:endParaRPr lang="en-US" dirty="0"/>
          </a:p>
          <a:p>
            <a:pPr algn="l"/>
            <a:endParaRPr lang="en-GB" b="1" dirty="0">
              <a:solidFill>
                <a:srgbClr val="262626"/>
              </a:solidFill>
              <a:ea typeface="+mn-lt"/>
              <a:cs typeface="+mn-lt"/>
            </a:endParaRPr>
          </a:p>
          <a:p>
            <a:pPr algn="just"/>
            <a:r>
              <a:rPr lang="en-GB" b="1" dirty="0">
                <a:solidFill>
                  <a:srgbClr val="262626"/>
                </a:solidFill>
                <a:ea typeface="+mn-lt"/>
                <a:cs typeface="+mn-lt"/>
              </a:rPr>
              <a:t>Efficiency and quality</a:t>
            </a:r>
            <a:r>
              <a:rPr lang="en-GB" dirty="0">
                <a:solidFill>
                  <a:srgbClr val="262626"/>
                </a:solidFill>
                <a:ea typeface="+mn-lt"/>
                <a:cs typeface="+mn-lt"/>
              </a:rPr>
              <a:t>.  Business processes help keep your company on task, prevent errors, and increase the speed with which your staff can accomplish their work. </a:t>
            </a:r>
            <a:endParaRPr lang="en-GB">
              <a:solidFill>
                <a:srgbClr val="000000"/>
              </a:solidFill>
              <a:ea typeface="+mn-lt"/>
              <a:cs typeface="+mn-lt"/>
            </a:endParaRPr>
          </a:p>
          <a:p>
            <a:pPr marL="457200" indent="-457200" algn="just">
              <a:buChar char="•"/>
            </a:pPr>
            <a:r>
              <a:rPr lang="en-GB" dirty="0">
                <a:solidFill>
                  <a:srgbClr val="262626"/>
                </a:solidFill>
                <a:ea typeface="+mn-lt"/>
                <a:cs typeface="+mn-lt"/>
              </a:rPr>
              <a:t>Without defined processes, there’s no way to guarantee that anyone does a task the same way twice. Your products or services may not have consistent quality, data may not be collected consistently, and legal documentation may fail to meet regulatory standards. </a:t>
            </a:r>
            <a:endParaRPr lang="en-GB"/>
          </a:p>
          <a:p>
            <a:pPr marL="457200" indent="-457200" algn="just">
              <a:buChar char="•"/>
            </a:pPr>
            <a:endParaRPr lang="en-GB" dirty="0">
              <a:solidFill>
                <a:srgbClr val="262626"/>
              </a:solidFill>
              <a:ea typeface="+mn-lt"/>
              <a:cs typeface="+mn-lt"/>
            </a:endParaRPr>
          </a:p>
          <a:p>
            <a:pPr marL="457200" indent="-457200" algn="just">
              <a:buChar char="•"/>
            </a:pPr>
            <a:r>
              <a:rPr lang="en-GB" dirty="0">
                <a:solidFill>
                  <a:srgbClr val="262626"/>
                </a:solidFill>
                <a:ea typeface="+mn-lt"/>
                <a:cs typeface="+mn-lt"/>
              </a:rPr>
              <a:t>Well-designed business processes also make your company more efficient. When your staff members understand how they’re supposed to perform tasks, they accomplish them faster and make fewer mistakes. </a:t>
            </a:r>
            <a:endParaRPr lang="en-GB"/>
          </a:p>
          <a:p>
            <a:pPr marL="457200" indent="-457200" algn="l">
              <a:buChar char="•"/>
            </a:pPr>
            <a:endParaRPr lang="en-GB" sz="2800" dirty="0">
              <a:solidFill>
                <a:srgbClr val="262626"/>
              </a:solidFill>
            </a:endParaRPr>
          </a:p>
          <a:p>
            <a:endParaRPr lang="en-GB" dirty="0"/>
          </a:p>
        </p:txBody>
      </p:sp>
    </p:spTree>
    <p:extLst>
      <p:ext uri="{BB962C8B-B14F-4D97-AF65-F5344CB8AC3E}">
        <p14:creationId xmlns:p14="http://schemas.microsoft.com/office/powerpoint/2010/main" val="176751239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ubtitle 3">
            <a:extLst>
              <a:ext uri="{FF2B5EF4-FFF2-40B4-BE49-F238E27FC236}">
                <a16:creationId xmlns:a16="http://schemas.microsoft.com/office/drawing/2014/main" id="{BB1B243D-D1FA-AFB4-A51C-E6FCCCAE4FD0}"/>
              </a:ext>
            </a:extLst>
          </p:cNvPr>
          <p:cNvSpPr>
            <a:spLocks noGrp="1"/>
          </p:cNvSpPr>
          <p:nvPr>
            <p:ph type="subTitle" idx="1"/>
          </p:nvPr>
        </p:nvSpPr>
        <p:spPr>
          <a:xfrm>
            <a:off x="237227" y="890558"/>
            <a:ext cx="11717546" cy="5283999"/>
          </a:xfrm>
        </p:spPr>
        <p:txBody>
          <a:bodyPr vert="horz" lIns="91440" tIns="45720" rIns="91440" bIns="45720" rtlCol="0" anchor="t">
            <a:noAutofit/>
          </a:bodyPr>
          <a:lstStyle/>
          <a:p>
            <a:pPr algn="l"/>
            <a:r>
              <a:rPr lang="en-GB" sz="2000" b="1" dirty="0">
                <a:solidFill>
                  <a:srgbClr val="262626"/>
                </a:solidFill>
              </a:rPr>
              <a:t>    </a:t>
            </a:r>
            <a:r>
              <a:rPr lang="en-GB" sz="2800" b="1" dirty="0">
                <a:solidFill>
                  <a:srgbClr val="262626"/>
                </a:solidFill>
              </a:rPr>
              <a:t>The Importance of Business Processes:</a:t>
            </a:r>
            <a:endParaRPr lang="en-US" sz="2800" dirty="0"/>
          </a:p>
          <a:p>
            <a:pPr algn="l"/>
            <a:endParaRPr lang="en-GB" sz="2800" b="1" dirty="0">
              <a:solidFill>
                <a:srgbClr val="262626"/>
              </a:solidFill>
              <a:ea typeface="+mn-lt"/>
              <a:cs typeface="+mn-lt"/>
            </a:endParaRPr>
          </a:p>
          <a:p>
            <a:pPr marL="285750" indent="-285750" algn="just">
              <a:buFont typeface="Arial"/>
              <a:buChar char="•"/>
            </a:pPr>
            <a:r>
              <a:rPr lang="en-GB" sz="2000" b="1" dirty="0">
                <a:solidFill>
                  <a:srgbClr val="262626"/>
                </a:solidFill>
                <a:ea typeface="+mn-lt"/>
                <a:cs typeface="+mn-lt"/>
              </a:rPr>
              <a:t>Locating opportunities for improvement:</a:t>
            </a:r>
            <a:r>
              <a:rPr lang="en-GB" sz="2000" dirty="0">
                <a:solidFill>
                  <a:srgbClr val="262626"/>
                </a:solidFill>
                <a:ea typeface="+mn-lt"/>
                <a:cs typeface="+mn-lt"/>
              </a:rPr>
              <a:t> When developing methods and procedures, you must examine your current tactics. In the process, you will both identify existing problems and have the opportunity to fix them. For instance, if your current processes rely on out-of-date technology, you can revise them to include modern alternatives.</a:t>
            </a:r>
            <a:endParaRPr lang="en-GB" sz="2000" dirty="0"/>
          </a:p>
          <a:p>
            <a:pPr marL="285750" indent="-285750" algn="just">
              <a:buFont typeface="Arial"/>
              <a:buChar char="•"/>
            </a:pPr>
            <a:endParaRPr lang="en-GB" sz="2000" dirty="0">
              <a:solidFill>
                <a:srgbClr val="262626"/>
              </a:solidFill>
              <a:ea typeface="+mn-lt"/>
              <a:cs typeface="+mn-lt"/>
            </a:endParaRPr>
          </a:p>
          <a:p>
            <a:pPr marL="285750" indent="-285750" algn="just">
              <a:buFont typeface="Arial"/>
              <a:buChar char="•"/>
            </a:pPr>
            <a:r>
              <a:rPr lang="en-GB" sz="2000" b="1" dirty="0">
                <a:solidFill>
                  <a:srgbClr val="262626"/>
                </a:solidFill>
                <a:ea typeface="+mn-lt"/>
                <a:cs typeface="+mn-lt"/>
              </a:rPr>
              <a:t>Reducing costs: </a:t>
            </a:r>
            <a:r>
              <a:rPr lang="en-GB" sz="2000" dirty="0">
                <a:solidFill>
                  <a:srgbClr val="262626"/>
                </a:solidFill>
                <a:ea typeface="+mn-lt"/>
                <a:cs typeface="+mn-lt"/>
              </a:rPr>
              <a:t>By developing faster and more efficient processes, you can also reduce your company’s expenses. You will both save on direct material costs if you discover ways to minimise waste and indirectly save on payroll as your employees waste less time on inefficient methods.</a:t>
            </a:r>
            <a:endParaRPr lang="en-GB" sz="2000" dirty="0"/>
          </a:p>
          <a:p>
            <a:pPr marL="285750" indent="-285750" algn="just">
              <a:buFont typeface="Arial"/>
              <a:buChar char="•"/>
            </a:pPr>
            <a:endParaRPr lang="en-GB" sz="2000" dirty="0">
              <a:solidFill>
                <a:srgbClr val="262626"/>
              </a:solidFill>
              <a:ea typeface="+mn-lt"/>
              <a:cs typeface="+mn-lt"/>
            </a:endParaRPr>
          </a:p>
          <a:p>
            <a:pPr marL="285750" indent="-285750" algn="just">
              <a:buFont typeface="Arial"/>
              <a:buChar char="•"/>
            </a:pPr>
            <a:r>
              <a:rPr lang="en-GB" sz="2000" b="1" dirty="0">
                <a:solidFill>
                  <a:srgbClr val="262626"/>
                </a:solidFill>
                <a:ea typeface="+mn-lt"/>
                <a:cs typeface="+mn-lt"/>
              </a:rPr>
              <a:t>Working toward long-term goals: </a:t>
            </a:r>
            <a:r>
              <a:rPr lang="en-GB" sz="2000" dirty="0">
                <a:solidFill>
                  <a:srgbClr val="262626"/>
                </a:solidFill>
                <a:ea typeface="+mn-lt"/>
                <a:cs typeface="+mn-lt"/>
              </a:rPr>
              <a:t>A critical step in rewriting your current methods is identifying the tasks your staff must accomplish during their daily routine. You can develop new processes that include actions that progress toward your company’s long-term goals. Taking daily steps toward your targets </a:t>
            </a:r>
            <a:r>
              <a:rPr lang="en-GB" sz="1800" dirty="0">
                <a:solidFill>
                  <a:srgbClr val="262626"/>
                </a:solidFill>
                <a:ea typeface="+mn-lt"/>
                <a:cs typeface="+mn-lt"/>
              </a:rPr>
              <a:t>increases</a:t>
            </a:r>
            <a:r>
              <a:rPr lang="en-GB" sz="2000" dirty="0">
                <a:solidFill>
                  <a:srgbClr val="262626"/>
                </a:solidFill>
                <a:ea typeface="+mn-lt"/>
                <a:cs typeface="+mn-lt"/>
              </a:rPr>
              <a:t> the likelihood that you will achieve those goals in a timely fashion.</a:t>
            </a:r>
            <a:endParaRPr lang="en-GB" sz="2000" dirty="0"/>
          </a:p>
          <a:p>
            <a:pPr algn="l"/>
            <a:endParaRPr lang="en-GB" sz="2000" dirty="0">
              <a:solidFill>
                <a:srgbClr val="262626"/>
              </a:solidFill>
            </a:endParaRPr>
          </a:p>
          <a:p>
            <a:endParaRPr lang="en-GB" sz="1800" dirty="0"/>
          </a:p>
        </p:txBody>
      </p:sp>
    </p:spTree>
    <p:extLst>
      <p:ext uri="{BB962C8B-B14F-4D97-AF65-F5344CB8AC3E}">
        <p14:creationId xmlns:p14="http://schemas.microsoft.com/office/powerpoint/2010/main" val="31638646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ubtitle 3">
            <a:extLst>
              <a:ext uri="{FF2B5EF4-FFF2-40B4-BE49-F238E27FC236}">
                <a16:creationId xmlns:a16="http://schemas.microsoft.com/office/drawing/2014/main" id="{BB1B243D-D1FA-AFB4-A51C-E6FCCCAE4FD0}"/>
              </a:ext>
            </a:extLst>
          </p:cNvPr>
          <p:cNvSpPr>
            <a:spLocks noGrp="1"/>
          </p:cNvSpPr>
          <p:nvPr>
            <p:ph type="subTitle" idx="1"/>
          </p:nvPr>
        </p:nvSpPr>
        <p:spPr>
          <a:xfrm>
            <a:off x="405443" y="735897"/>
            <a:ext cx="11644351" cy="5662760"/>
          </a:xfrm>
        </p:spPr>
        <p:txBody>
          <a:bodyPr vert="horz" lIns="91440" tIns="45720" rIns="91440" bIns="45720" rtlCol="0" anchor="t">
            <a:normAutofit lnSpcReduction="10000"/>
          </a:bodyPr>
          <a:lstStyle/>
          <a:p>
            <a:pPr algn="l"/>
            <a:r>
              <a:rPr lang="en-GB" sz="2000" b="1" dirty="0">
                <a:solidFill>
                  <a:srgbClr val="262626"/>
                </a:solidFill>
              </a:rPr>
              <a:t>Types and examples of Business Processes</a:t>
            </a:r>
            <a:endParaRPr lang="en-US" sz="2000" dirty="0"/>
          </a:p>
          <a:p>
            <a:pPr algn="l"/>
            <a:endParaRPr lang="en-GB" sz="2000" b="1" dirty="0">
              <a:solidFill>
                <a:srgbClr val="262626"/>
              </a:solidFill>
            </a:endParaRPr>
          </a:p>
          <a:p>
            <a:pPr algn="just"/>
            <a:r>
              <a:rPr lang="en-GB" sz="1800" b="1" dirty="0">
                <a:solidFill>
                  <a:srgbClr val="262626"/>
                </a:solidFill>
              </a:rPr>
              <a:t>Operational Processes</a:t>
            </a:r>
            <a:endParaRPr lang="en-GB" sz="1800" dirty="0"/>
          </a:p>
          <a:p>
            <a:pPr algn="just"/>
            <a:r>
              <a:rPr lang="en-GB" sz="1800" dirty="0">
                <a:solidFill>
                  <a:srgbClr val="262626"/>
                </a:solidFill>
                <a:ea typeface="+mn-lt"/>
                <a:cs typeface="+mn-lt"/>
              </a:rPr>
              <a:t>Operational processes are the most fundamental parts of a business because they’re directly responsible for creating and delivering products and services. </a:t>
            </a:r>
            <a:endParaRPr lang="en-GB" sz="1800" dirty="0"/>
          </a:p>
          <a:p>
            <a:pPr algn="just"/>
            <a:endParaRPr lang="en-GB" sz="1800" dirty="0">
              <a:solidFill>
                <a:srgbClr val="262626"/>
              </a:solidFill>
            </a:endParaRPr>
          </a:p>
          <a:p>
            <a:pPr algn="just"/>
            <a:r>
              <a:rPr lang="en-GB" sz="1800" b="1" dirty="0">
                <a:solidFill>
                  <a:srgbClr val="262626"/>
                </a:solidFill>
              </a:rPr>
              <a:t>Product Development</a:t>
            </a:r>
            <a:endParaRPr lang="en-GB" sz="1800" dirty="0"/>
          </a:p>
          <a:p>
            <a:pPr algn="just"/>
            <a:r>
              <a:rPr lang="en-GB" sz="1800" dirty="0">
                <a:solidFill>
                  <a:srgbClr val="262626"/>
                </a:solidFill>
                <a:ea typeface="+mn-lt"/>
                <a:cs typeface="+mn-lt"/>
              </a:rPr>
              <a:t>The product development process involves creating and improving your offerings over time. This process looks different for every business, but the basic structure is the same:</a:t>
            </a:r>
            <a:endParaRPr lang="en-GB" sz="1800" dirty="0"/>
          </a:p>
          <a:p>
            <a:pPr marL="285750" indent="-285750" algn="just">
              <a:buFont typeface="Arial"/>
              <a:buChar char="•"/>
            </a:pPr>
            <a:r>
              <a:rPr lang="en-GB" sz="1800" dirty="0">
                <a:solidFill>
                  <a:srgbClr val="262626"/>
                </a:solidFill>
                <a:ea typeface="+mn-lt"/>
                <a:cs typeface="+mn-lt"/>
              </a:rPr>
              <a:t>A market opportunity is identified that the company can address.</a:t>
            </a:r>
            <a:endParaRPr lang="en-GB" sz="1800" dirty="0"/>
          </a:p>
          <a:p>
            <a:pPr marL="285750" indent="-285750" algn="just">
              <a:buFont typeface="Arial"/>
              <a:buChar char="•"/>
            </a:pPr>
            <a:r>
              <a:rPr lang="en-GB" sz="1800" dirty="0">
                <a:solidFill>
                  <a:srgbClr val="262626"/>
                </a:solidFill>
                <a:ea typeface="+mn-lt"/>
                <a:cs typeface="+mn-lt"/>
              </a:rPr>
              <a:t>The development team brainstorms solutions to the problem.</a:t>
            </a:r>
            <a:endParaRPr lang="en-GB" sz="1800" dirty="0"/>
          </a:p>
          <a:p>
            <a:pPr marL="285750" indent="-285750" algn="just">
              <a:buFont typeface="Arial"/>
              <a:buChar char="•"/>
            </a:pPr>
            <a:r>
              <a:rPr lang="en-GB" sz="1800" dirty="0">
                <a:solidFill>
                  <a:srgbClr val="262626"/>
                </a:solidFill>
                <a:ea typeface="+mn-lt"/>
                <a:cs typeface="+mn-lt"/>
              </a:rPr>
              <a:t>A few promising solutions are chosen for development.</a:t>
            </a:r>
            <a:endParaRPr lang="en-GB" sz="1800" dirty="0"/>
          </a:p>
          <a:p>
            <a:pPr marL="285750" indent="-285750" algn="just">
              <a:buFont typeface="Arial"/>
              <a:buChar char="•"/>
            </a:pPr>
            <a:r>
              <a:rPr lang="en-GB" sz="1800" dirty="0">
                <a:solidFill>
                  <a:srgbClr val="262626"/>
                </a:solidFill>
                <a:ea typeface="+mn-lt"/>
                <a:cs typeface="+mn-lt"/>
              </a:rPr>
              <a:t>The demos are tested to see how they work.</a:t>
            </a:r>
            <a:endParaRPr lang="en-GB" sz="1800" dirty="0"/>
          </a:p>
          <a:p>
            <a:pPr marL="285750" indent="-285750" algn="just">
              <a:buFont typeface="Arial"/>
              <a:buChar char="•"/>
            </a:pPr>
            <a:r>
              <a:rPr lang="en-GB" sz="1800" dirty="0">
                <a:solidFill>
                  <a:srgbClr val="262626"/>
                </a:solidFill>
                <a:ea typeface="+mn-lt"/>
                <a:cs typeface="+mn-lt"/>
              </a:rPr>
              <a:t>One version is chosen for release.</a:t>
            </a:r>
            <a:endParaRPr lang="en-GB" sz="1800" dirty="0"/>
          </a:p>
          <a:p>
            <a:pPr marL="285750" indent="-285750" algn="just">
              <a:buFont typeface="Arial"/>
              <a:buChar char="•"/>
            </a:pPr>
            <a:r>
              <a:rPr lang="en-GB" sz="1800" dirty="0">
                <a:solidFill>
                  <a:srgbClr val="262626"/>
                </a:solidFill>
                <a:ea typeface="+mn-lt"/>
                <a:cs typeface="+mn-lt"/>
              </a:rPr>
              <a:t>The released version’s success is monitored.</a:t>
            </a:r>
            <a:endParaRPr lang="en-GB" sz="1800" dirty="0"/>
          </a:p>
          <a:p>
            <a:pPr algn="just"/>
            <a:r>
              <a:rPr lang="en-GB" sz="1800" dirty="0">
                <a:solidFill>
                  <a:srgbClr val="262626"/>
                </a:solidFill>
                <a:ea typeface="+mn-lt"/>
                <a:cs typeface="+mn-lt"/>
              </a:rPr>
              <a:t>This process repeats whenever the company wants to improve or update its current products or release something entirely new.</a:t>
            </a:r>
            <a:endParaRPr lang="en-GB" sz="1800" dirty="0"/>
          </a:p>
          <a:p>
            <a:pPr algn="l"/>
            <a:endParaRPr lang="en-GB" sz="1800" b="1" dirty="0">
              <a:solidFill>
                <a:srgbClr val="262626"/>
              </a:solidFill>
            </a:endParaRPr>
          </a:p>
          <a:p>
            <a:pPr algn="l"/>
            <a:endParaRPr lang="en-GB" sz="1800" dirty="0">
              <a:solidFill>
                <a:srgbClr val="262626"/>
              </a:solidFill>
            </a:endParaRPr>
          </a:p>
          <a:p>
            <a:endParaRPr lang="en-GB" sz="1600" dirty="0"/>
          </a:p>
        </p:txBody>
      </p:sp>
    </p:spTree>
    <p:extLst>
      <p:ext uri="{BB962C8B-B14F-4D97-AF65-F5344CB8AC3E}">
        <p14:creationId xmlns:p14="http://schemas.microsoft.com/office/powerpoint/2010/main" val="296481197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ubtitle 3">
            <a:extLst>
              <a:ext uri="{FF2B5EF4-FFF2-40B4-BE49-F238E27FC236}">
                <a16:creationId xmlns:a16="http://schemas.microsoft.com/office/drawing/2014/main" id="{BB1B243D-D1FA-AFB4-A51C-E6FCCCAE4FD0}"/>
              </a:ext>
            </a:extLst>
          </p:cNvPr>
          <p:cNvSpPr>
            <a:spLocks noGrp="1"/>
          </p:cNvSpPr>
          <p:nvPr>
            <p:ph type="subTitle" idx="1"/>
          </p:nvPr>
        </p:nvSpPr>
        <p:spPr>
          <a:xfrm>
            <a:off x="312120" y="720168"/>
            <a:ext cx="11575080" cy="5417664"/>
          </a:xfrm>
        </p:spPr>
        <p:txBody>
          <a:bodyPr vert="horz" lIns="91440" tIns="45720" rIns="91440" bIns="45720" rtlCol="0" anchor="t">
            <a:normAutofit lnSpcReduction="10000"/>
          </a:bodyPr>
          <a:lstStyle/>
          <a:p>
            <a:pPr algn="l"/>
            <a:r>
              <a:rPr lang="en-GB" b="1" dirty="0">
                <a:solidFill>
                  <a:srgbClr val="262626"/>
                </a:solidFill>
              </a:rPr>
              <a:t>T</a:t>
            </a:r>
            <a:r>
              <a:rPr lang="en-GB" sz="2800" b="1" dirty="0">
                <a:solidFill>
                  <a:srgbClr val="262626"/>
                </a:solidFill>
              </a:rPr>
              <a:t>ypes and examples of Business Processes</a:t>
            </a:r>
            <a:endParaRPr lang="en-US" sz="2800" dirty="0"/>
          </a:p>
          <a:p>
            <a:pPr algn="l"/>
            <a:endParaRPr lang="en-GB" sz="2800" b="1" dirty="0">
              <a:solidFill>
                <a:srgbClr val="262626"/>
              </a:solidFill>
            </a:endParaRPr>
          </a:p>
          <a:p>
            <a:pPr algn="l"/>
            <a:r>
              <a:rPr lang="en-GB" sz="2800" b="1" dirty="0"/>
              <a:t>Manufacturing:</a:t>
            </a:r>
            <a:endParaRPr lang="en-GB" sz="2800" dirty="0"/>
          </a:p>
          <a:p>
            <a:pPr algn="l"/>
            <a:endParaRPr lang="en-GB" sz="2800" b="1" dirty="0">
              <a:ea typeface="+mn-lt"/>
              <a:cs typeface="+mn-lt"/>
            </a:endParaRPr>
          </a:p>
          <a:p>
            <a:pPr algn="just"/>
            <a:r>
              <a:rPr lang="en-GB" dirty="0">
                <a:ea typeface="+mn-lt"/>
                <a:cs typeface="+mn-lt"/>
              </a:rPr>
              <a:t>Once your offerings have been developed, it’s time to produce them. The manufacturing process is usually one of the most obvious and well-designed business processes. It typically involves steps such as:</a:t>
            </a:r>
            <a:endParaRPr lang="en-GB"/>
          </a:p>
          <a:p>
            <a:pPr algn="just"/>
            <a:endParaRPr lang="en-GB" dirty="0">
              <a:ea typeface="+mn-lt"/>
              <a:cs typeface="+mn-lt"/>
            </a:endParaRPr>
          </a:p>
          <a:p>
            <a:pPr marL="285750" indent="-285750" algn="just">
              <a:buFont typeface="Arial"/>
              <a:buChar char="•"/>
            </a:pPr>
            <a:r>
              <a:rPr lang="en-GB" dirty="0">
                <a:ea typeface="+mn-lt"/>
                <a:cs typeface="+mn-lt"/>
              </a:rPr>
              <a:t>Sourcing materials</a:t>
            </a:r>
            <a:endParaRPr lang="en-GB"/>
          </a:p>
          <a:p>
            <a:pPr marL="285750" indent="-285750" algn="just">
              <a:buFont typeface="Arial"/>
              <a:buChar char="•"/>
            </a:pPr>
            <a:r>
              <a:rPr lang="en-GB" dirty="0">
                <a:ea typeface="+mn-lt"/>
                <a:cs typeface="+mn-lt"/>
              </a:rPr>
              <a:t>Transporting materials to the manufacturing location</a:t>
            </a:r>
            <a:endParaRPr lang="en-GB"/>
          </a:p>
          <a:p>
            <a:pPr marL="285750" indent="-285750" algn="just">
              <a:buFont typeface="Arial"/>
              <a:buChar char="•"/>
            </a:pPr>
            <a:r>
              <a:rPr lang="en-GB" dirty="0">
                <a:ea typeface="+mn-lt"/>
                <a:cs typeface="+mn-lt"/>
              </a:rPr>
              <a:t>Following a predetermined order of steps to transform the materials into a product </a:t>
            </a:r>
            <a:endParaRPr lang="en-GB"/>
          </a:p>
          <a:p>
            <a:pPr marL="285750" indent="-285750" algn="just">
              <a:buFont typeface="Arial"/>
              <a:buChar char="•"/>
            </a:pPr>
            <a:r>
              <a:rPr lang="en-GB" dirty="0">
                <a:ea typeface="+mn-lt"/>
                <a:cs typeface="+mn-lt"/>
              </a:rPr>
              <a:t>Packing the product for delivery</a:t>
            </a:r>
            <a:endParaRPr lang="en-GB"/>
          </a:p>
          <a:p>
            <a:pPr marL="285750" indent="-285750" algn="just">
              <a:buFont typeface="Arial"/>
              <a:buChar char="•"/>
            </a:pPr>
            <a:r>
              <a:rPr lang="en-GB" dirty="0">
                <a:ea typeface="+mn-lt"/>
                <a:cs typeface="+mn-lt"/>
              </a:rPr>
              <a:t>Bringing the packed product to the pickup location</a:t>
            </a:r>
            <a:endParaRPr lang="en-GB" dirty="0"/>
          </a:p>
          <a:p>
            <a:pPr marL="285750" indent="-285750" algn="l">
              <a:buFont typeface="Arial"/>
              <a:buChar char="•"/>
            </a:pPr>
            <a:endParaRPr lang="en-GB" sz="2800" dirty="0"/>
          </a:p>
        </p:txBody>
      </p:sp>
    </p:spTree>
    <p:extLst>
      <p:ext uri="{BB962C8B-B14F-4D97-AF65-F5344CB8AC3E}">
        <p14:creationId xmlns:p14="http://schemas.microsoft.com/office/powerpoint/2010/main" val="323712043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ubtitle 3">
            <a:extLst>
              <a:ext uri="{FF2B5EF4-FFF2-40B4-BE49-F238E27FC236}">
                <a16:creationId xmlns:a16="http://schemas.microsoft.com/office/drawing/2014/main" id="{BB1B243D-D1FA-AFB4-A51C-E6FCCCAE4FD0}"/>
              </a:ext>
            </a:extLst>
          </p:cNvPr>
          <p:cNvSpPr>
            <a:spLocks noGrp="1"/>
          </p:cNvSpPr>
          <p:nvPr>
            <p:ph type="subTitle" idx="1"/>
          </p:nvPr>
        </p:nvSpPr>
        <p:spPr>
          <a:xfrm>
            <a:off x="339829" y="849590"/>
            <a:ext cx="11519662" cy="5163140"/>
          </a:xfrm>
        </p:spPr>
        <p:txBody>
          <a:bodyPr vert="horz" lIns="91440" tIns="45720" rIns="91440" bIns="45720" rtlCol="0" anchor="t">
            <a:normAutofit lnSpcReduction="10000"/>
          </a:bodyPr>
          <a:lstStyle/>
          <a:p>
            <a:pPr algn="l"/>
            <a:r>
              <a:rPr lang="en-GB" sz="2800" b="1" dirty="0">
                <a:solidFill>
                  <a:srgbClr val="262626"/>
                </a:solidFill>
              </a:rPr>
              <a:t>T</a:t>
            </a:r>
            <a:r>
              <a:rPr lang="en-GB" sz="3200" b="1" dirty="0">
                <a:solidFill>
                  <a:srgbClr val="262626"/>
                </a:solidFill>
              </a:rPr>
              <a:t>ypes and examples of Business Processes:</a:t>
            </a:r>
            <a:endParaRPr lang="en-US" sz="3200" dirty="0"/>
          </a:p>
          <a:p>
            <a:pPr algn="l"/>
            <a:endParaRPr lang="en-GB" sz="3200" b="1" dirty="0">
              <a:solidFill>
                <a:srgbClr val="262626"/>
              </a:solidFill>
            </a:endParaRPr>
          </a:p>
          <a:p>
            <a:pPr algn="just"/>
            <a:r>
              <a:rPr lang="en-GB" sz="2000" b="1" dirty="0">
                <a:solidFill>
                  <a:srgbClr val="262626"/>
                </a:solidFill>
              </a:rPr>
              <a:t>Delivery</a:t>
            </a:r>
            <a:endParaRPr lang="en-GB" sz="2000"/>
          </a:p>
          <a:p>
            <a:pPr algn="just"/>
            <a:r>
              <a:rPr lang="en-GB" sz="2000" dirty="0">
                <a:solidFill>
                  <a:srgbClr val="262626"/>
                </a:solidFill>
                <a:ea typeface="+mn-lt"/>
                <a:cs typeface="+mn-lt"/>
              </a:rPr>
              <a:t>The delivery process may or may not be simple, depending on your business’s structure. It may be nothing more than bringing products to an on-site showroom, or it may require navigating international shipping laws. This process will look different for product-based and service-based companies.</a:t>
            </a:r>
            <a:endParaRPr lang="en-GB" sz="2000" dirty="0">
              <a:solidFill>
                <a:srgbClr val="000000"/>
              </a:solidFill>
              <a:ea typeface="+mn-lt"/>
              <a:cs typeface="+mn-lt"/>
            </a:endParaRPr>
          </a:p>
          <a:p>
            <a:pPr algn="just"/>
            <a:endParaRPr lang="en-GB" sz="2000"/>
          </a:p>
          <a:p>
            <a:pPr algn="just"/>
            <a:r>
              <a:rPr lang="en-GB" sz="2000" dirty="0">
                <a:solidFill>
                  <a:srgbClr val="262626"/>
                </a:solidFill>
                <a:ea typeface="+mn-lt"/>
                <a:cs typeface="+mn-lt"/>
              </a:rPr>
              <a:t>For instance, a product may be shipped to a wholesaler, to a retail store or directly to the consumer, and a service may be performed on your premises or at the customer’s location. Developing a well-thought-out delivery process can reduce wasted time, money, and effort regardless of your specific business model.</a:t>
            </a:r>
            <a:endParaRPr lang="en-GB" sz="2000"/>
          </a:p>
          <a:p>
            <a:pPr algn="just"/>
            <a:endParaRPr lang="en-GB" sz="2000" b="1" dirty="0">
              <a:solidFill>
                <a:srgbClr val="262626"/>
              </a:solidFill>
            </a:endParaRPr>
          </a:p>
          <a:p>
            <a:pPr algn="just"/>
            <a:r>
              <a:rPr lang="en-GB" sz="2000" b="1" dirty="0">
                <a:solidFill>
                  <a:srgbClr val="262626"/>
                </a:solidFill>
              </a:rPr>
              <a:t>Sales Processes</a:t>
            </a:r>
            <a:endParaRPr lang="en-GB" sz="2000" dirty="0"/>
          </a:p>
          <a:p>
            <a:pPr algn="just"/>
            <a:r>
              <a:rPr lang="en-GB" sz="2000" dirty="0">
                <a:solidFill>
                  <a:srgbClr val="262626"/>
                </a:solidFill>
                <a:ea typeface="+mn-lt"/>
                <a:cs typeface="+mn-lt"/>
              </a:rPr>
              <a:t>Businesses need to sell their products, or they won’t succeed; the sales processes are the procedures businesses use to make sure they bring in revenue. </a:t>
            </a:r>
            <a:endParaRPr lang="en-GB" sz="2000" dirty="0"/>
          </a:p>
          <a:p>
            <a:pPr algn="l"/>
            <a:endParaRPr lang="en-GB" dirty="0"/>
          </a:p>
        </p:txBody>
      </p:sp>
    </p:spTree>
    <p:extLst>
      <p:ext uri="{BB962C8B-B14F-4D97-AF65-F5344CB8AC3E}">
        <p14:creationId xmlns:p14="http://schemas.microsoft.com/office/powerpoint/2010/main" val="5684112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ubtitle 3">
            <a:extLst>
              <a:ext uri="{FF2B5EF4-FFF2-40B4-BE49-F238E27FC236}">
                <a16:creationId xmlns:a16="http://schemas.microsoft.com/office/drawing/2014/main" id="{BB1B243D-D1FA-AFB4-A51C-E6FCCCAE4FD0}"/>
              </a:ext>
            </a:extLst>
          </p:cNvPr>
          <p:cNvSpPr>
            <a:spLocks noGrp="1"/>
          </p:cNvSpPr>
          <p:nvPr>
            <p:ph type="subTitle" idx="1"/>
          </p:nvPr>
        </p:nvSpPr>
        <p:spPr>
          <a:xfrm>
            <a:off x="201284" y="-6678"/>
            <a:ext cx="11990716" cy="6687836"/>
          </a:xfrm>
        </p:spPr>
        <p:txBody>
          <a:bodyPr vert="horz" lIns="91440" tIns="45720" rIns="91440" bIns="45720" rtlCol="0" anchor="t">
            <a:normAutofit/>
          </a:bodyPr>
          <a:lstStyle/>
          <a:p>
            <a:pPr algn="l"/>
            <a:r>
              <a:rPr lang="en-GB" b="1" dirty="0">
                <a:solidFill>
                  <a:srgbClr val="262626"/>
                </a:solidFill>
              </a:rPr>
              <a:t>    </a:t>
            </a:r>
            <a:endParaRPr lang="en-US"/>
          </a:p>
          <a:p>
            <a:pPr algn="l"/>
            <a:endParaRPr lang="en-GB" sz="2800" dirty="0">
              <a:solidFill>
                <a:srgbClr val="262626"/>
              </a:solidFill>
            </a:endParaRPr>
          </a:p>
          <a:p>
            <a:pPr algn="l"/>
            <a:r>
              <a:rPr lang="en-GB" sz="2800" dirty="0">
                <a:solidFill>
                  <a:srgbClr val="262626"/>
                </a:solidFill>
              </a:rPr>
              <a:t>Go through these Real world </a:t>
            </a:r>
            <a:r>
              <a:rPr lang="en-GB" sz="2800" dirty="0">
                <a:solidFill>
                  <a:srgbClr val="1D2B36"/>
                </a:solidFill>
              </a:rPr>
              <a:t>Business Process Ideas and Examples </a:t>
            </a:r>
            <a:endParaRPr lang="en-GB">
              <a:solidFill>
                <a:srgbClr val="000000"/>
              </a:solidFill>
            </a:endParaRPr>
          </a:p>
          <a:p>
            <a:pPr algn="l"/>
            <a:endParaRPr lang="en-GB" sz="2800" dirty="0">
              <a:solidFill>
                <a:srgbClr val="1D2B36"/>
              </a:solidFill>
            </a:endParaRPr>
          </a:p>
          <a:p>
            <a:pPr algn="l"/>
            <a:r>
              <a:rPr lang="en-GB" sz="2800" dirty="0">
                <a:solidFill>
                  <a:srgbClr val="1D2B36"/>
                </a:solidFill>
                <a:ea typeface="+mn-lt"/>
                <a:cs typeface="+mn-lt"/>
                <a:hlinkClick r:id="rId2"/>
              </a:rPr>
              <a:t> </a:t>
            </a:r>
            <a:r>
              <a:rPr lang="en-GB" sz="2800" dirty="0">
                <a:solidFill>
                  <a:srgbClr val="1D2B36"/>
                </a:solidFill>
                <a:ea typeface="+mn-lt"/>
                <a:cs typeface="+mn-lt"/>
              </a:rPr>
              <a:t> </a:t>
            </a:r>
            <a:endParaRPr lang="en-GB" dirty="0">
              <a:solidFill>
                <a:srgbClr val="000000"/>
              </a:solidFill>
              <a:ea typeface="+mn-lt"/>
              <a:cs typeface="+mn-lt"/>
            </a:endParaRPr>
          </a:p>
          <a:p>
            <a:pPr algn="l"/>
            <a:r>
              <a:rPr lang="en-GB" sz="2800" dirty="0">
                <a:solidFill>
                  <a:srgbClr val="1D2B36"/>
                </a:solidFill>
                <a:ea typeface="+mn-lt"/>
                <a:cs typeface="+mn-lt"/>
                <a:hlinkClick r:id="rId2">
                  <a:extLst>
                    <a:ext uri="{A12FA001-AC4F-418D-AE19-62706E023703}">
                      <ahyp:hlinkClr xmlns:ahyp="http://schemas.microsoft.com/office/drawing/2018/hyperlinkcolor" val="tx"/>
                    </a:ext>
                  </a:extLst>
                </a:hlinkClick>
              </a:rPr>
              <a:t>6 Real-World Business Process Ideas and Examples For Inspiration in 2024 (kissflow.com)</a:t>
            </a:r>
            <a:endParaRPr lang="en-GB"/>
          </a:p>
        </p:txBody>
      </p:sp>
    </p:spTree>
    <p:extLst>
      <p:ext uri="{BB962C8B-B14F-4D97-AF65-F5344CB8AC3E}">
        <p14:creationId xmlns:p14="http://schemas.microsoft.com/office/powerpoint/2010/main" val="406386453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88ED9453-277C-204F-BD72-DCE03B1E8BBA}"/>
              </a:ext>
            </a:extLst>
          </p:cNvPr>
          <p:cNvSpPr>
            <a:spLocks noGrp="1"/>
          </p:cNvSpPr>
          <p:nvPr>
            <p:ph type="title" idx="4294967295"/>
          </p:nvPr>
        </p:nvSpPr>
        <p:spPr>
          <a:xfrm>
            <a:off x="469233" y="280485"/>
            <a:ext cx="4367463" cy="961691"/>
          </a:xfrm>
        </p:spPr>
        <p:txBody>
          <a:bodyPr/>
          <a:lstStyle/>
          <a:p>
            <a:r>
              <a:rPr lang="en-US"/>
              <a:t>Group Task</a:t>
            </a:r>
          </a:p>
        </p:txBody>
      </p:sp>
      <p:sp>
        <p:nvSpPr>
          <p:cNvPr id="6" name="TextBox 5">
            <a:extLst>
              <a:ext uri="{FF2B5EF4-FFF2-40B4-BE49-F238E27FC236}">
                <a16:creationId xmlns:a16="http://schemas.microsoft.com/office/drawing/2014/main" id="{49F0F81E-EA81-96EC-491A-239E29DA432A}"/>
              </a:ext>
            </a:extLst>
          </p:cNvPr>
          <p:cNvSpPr txBox="1"/>
          <p:nvPr/>
        </p:nvSpPr>
        <p:spPr>
          <a:xfrm>
            <a:off x="466889" y="1506871"/>
            <a:ext cx="10313407" cy="3170099"/>
          </a:xfrm>
          <a:prstGeom prst="rect">
            <a:avLst/>
          </a:prstGeom>
          <a:noFill/>
        </p:spPr>
        <p:txBody>
          <a:bodyPr wrap="square" lIns="91440" tIns="45720" rIns="91440" bIns="45720" rtlCol="0" anchor="t">
            <a:spAutoFit/>
          </a:bodyPr>
          <a:lstStyle/>
          <a:p>
            <a:pPr marL="0" lvl="0" indent="0">
              <a:buNone/>
            </a:pPr>
            <a:r>
              <a:rPr lang="en-US" sz="2000" dirty="0"/>
              <a:t>Research to find the following and explain to the class after:</a:t>
            </a:r>
          </a:p>
          <a:p>
            <a:pPr marL="0" lvl="0" indent="0">
              <a:buNone/>
            </a:pPr>
            <a:endParaRPr lang="en-US" sz="2000" dirty="0"/>
          </a:p>
          <a:p>
            <a:r>
              <a:rPr lang="en-US" sz="2000" b="1" dirty="0"/>
              <a:t>Group 1 : </a:t>
            </a:r>
            <a:r>
              <a:rPr lang="en-US" sz="2000" dirty="0"/>
              <a:t>Identify two sole proprietorship business organisations in the UK</a:t>
            </a:r>
          </a:p>
          <a:p>
            <a:r>
              <a:rPr lang="en-US" sz="2000" dirty="0"/>
              <a:t>Give reasons why they are sole proprietorship</a:t>
            </a:r>
            <a:endParaRPr lang="en-US" dirty="0"/>
          </a:p>
          <a:p>
            <a:r>
              <a:rPr lang="en-US" sz="2000" b="1" dirty="0"/>
              <a:t>Group  2: </a:t>
            </a:r>
            <a:r>
              <a:rPr lang="en-US" sz="2000" dirty="0"/>
              <a:t>Identify  two partnership business organisations  in the UK</a:t>
            </a:r>
            <a:endParaRPr lang="en-US" dirty="0"/>
          </a:p>
          <a:p>
            <a:r>
              <a:rPr lang="en-US" sz="2000" dirty="0"/>
              <a:t>Give five reasons why they are partnerships</a:t>
            </a:r>
          </a:p>
          <a:p>
            <a:r>
              <a:rPr lang="en-US" sz="2000" b="1" dirty="0"/>
              <a:t>Group 3: </a:t>
            </a:r>
            <a:r>
              <a:rPr lang="en-US" sz="2000" dirty="0"/>
              <a:t>Identify  two corporation business organisations in the UK</a:t>
            </a:r>
            <a:endParaRPr lang="en-US" dirty="0"/>
          </a:p>
          <a:p>
            <a:r>
              <a:rPr lang="en-US" sz="2000" dirty="0"/>
              <a:t>Give five reasons why they are corporations</a:t>
            </a:r>
          </a:p>
          <a:p>
            <a:r>
              <a:rPr lang="en-US" sz="2000" b="1" dirty="0">
                <a:latin typeface="Segoe UI"/>
                <a:cs typeface="Segoe UI"/>
              </a:rPr>
              <a:t>Group 4: </a:t>
            </a:r>
            <a:r>
              <a:rPr lang="en-US" sz="2000" dirty="0">
                <a:latin typeface="Segoe UI"/>
                <a:cs typeface="Segoe UI"/>
              </a:rPr>
              <a:t>Identify two limited liability companies(LLC) in the UK</a:t>
            </a:r>
          </a:p>
          <a:p>
            <a:r>
              <a:rPr lang="en-US" sz="2000" dirty="0">
                <a:latin typeface="Segoe UI"/>
                <a:cs typeface="Segoe UI"/>
              </a:rPr>
              <a:t>Give five reasons why they are LLC</a:t>
            </a:r>
          </a:p>
        </p:txBody>
      </p:sp>
    </p:spTree>
    <p:extLst>
      <p:ext uri="{BB962C8B-B14F-4D97-AF65-F5344CB8AC3E}">
        <p14:creationId xmlns:p14="http://schemas.microsoft.com/office/powerpoint/2010/main" val="74573801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ubtitle 3">
            <a:extLst>
              <a:ext uri="{FF2B5EF4-FFF2-40B4-BE49-F238E27FC236}">
                <a16:creationId xmlns:a16="http://schemas.microsoft.com/office/drawing/2014/main" id="{BB1B243D-D1FA-AFB4-A51C-E6FCCCAE4FD0}"/>
              </a:ext>
            </a:extLst>
          </p:cNvPr>
          <p:cNvSpPr>
            <a:spLocks noGrp="1"/>
          </p:cNvSpPr>
          <p:nvPr>
            <p:ph type="subTitle" idx="1"/>
          </p:nvPr>
        </p:nvSpPr>
        <p:spPr>
          <a:xfrm>
            <a:off x="249383" y="298383"/>
            <a:ext cx="11693235" cy="6247890"/>
          </a:xfrm>
        </p:spPr>
        <p:txBody>
          <a:bodyPr vert="horz" lIns="91440" tIns="45720" rIns="91440" bIns="45720" rtlCol="0" anchor="t">
            <a:normAutofit/>
          </a:bodyPr>
          <a:lstStyle/>
          <a:p>
            <a:pPr algn="l"/>
            <a:endParaRPr lang="en-GB" sz="2800" dirty="0">
              <a:solidFill>
                <a:srgbClr val="000000"/>
              </a:solidFill>
              <a:latin typeface="Arial"/>
              <a:cs typeface="Arial"/>
            </a:endParaRPr>
          </a:p>
          <a:p>
            <a:pPr algn="l"/>
            <a:endParaRPr lang="en-GB" sz="2800" dirty="0">
              <a:solidFill>
                <a:srgbClr val="000000"/>
              </a:solidFill>
              <a:latin typeface="Arial"/>
              <a:cs typeface="Arial"/>
            </a:endParaRPr>
          </a:p>
          <a:p>
            <a:pPr algn="l"/>
            <a:endParaRPr lang="en-GB" sz="2800" dirty="0">
              <a:solidFill>
                <a:srgbClr val="000000"/>
              </a:solidFill>
              <a:latin typeface="Arial"/>
              <a:cs typeface="Arial"/>
            </a:endParaRPr>
          </a:p>
          <a:p>
            <a:pPr algn="l"/>
            <a:r>
              <a:rPr lang="en-GB" sz="2800" dirty="0">
                <a:solidFill>
                  <a:srgbClr val="000000"/>
                </a:solidFill>
                <a:latin typeface="Arial"/>
                <a:cs typeface="Arial"/>
              </a:rPr>
              <a:t>                </a:t>
            </a:r>
            <a:endParaRPr lang="en-US">
              <a:solidFill>
                <a:srgbClr val="000000"/>
              </a:solidFill>
              <a:latin typeface="Aptos" panose="020B0004020202020204"/>
              <a:cs typeface="Arial"/>
            </a:endParaRPr>
          </a:p>
          <a:p>
            <a:pPr algn="l"/>
            <a:endParaRPr lang="en-GB" sz="2800" dirty="0">
              <a:solidFill>
                <a:srgbClr val="000000"/>
              </a:solidFill>
              <a:latin typeface="Arial"/>
              <a:cs typeface="Arial"/>
            </a:endParaRPr>
          </a:p>
          <a:p>
            <a:r>
              <a:rPr lang="en-GB" sz="7200" b="1" dirty="0">
                <a:solidFill>
                  <a:srgbClr val="000000"/>
                </a:solidFill>
                <a:latin typeface="Arial"/>
                <a:cs typeface="Arial"/>
              </a:rPr>
              <a:t>Break</a:t>
            </a:r>
            <a:endParaRPr lang="en-US" sz="7200" b="1"/>
          </a:p>
          <a:p>
            <a:pPr algn="l"/>
            <a:endParaRPr lang="en-GB" sz="1200" dirty="0">
              <a:solidFill>
                <a:srgbClr val="262626"/>
              </a:solidFill>
              <a:latin typeface="Aptos" panose="020B0004020202020204"/>
              <a:cs typeface="Arial"/>
            </a:endParaRPr>
          </a:p>
          <a:p>
            <a:endParaRPr lang="en-GB" dirty="0">
              <a:solidFill>
                <a:srgbClr val="000000"/>
              </a:solidFill>
            </a:endParaRPr>
          </a:p>
        </p:txBody>
      </p:sp>
    </p:spTree>
    <p:extLst>
      <p:ext uri="{BB962C8B-B14F-4D97-AF65-F5344CB8AC3E}">
        <p14:creationId xmlns:p14="http://schemas.microsoft.com/office/powerpoint/2010/main" val="297533396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ubtitle 3">
            <a:extLst>
              <a:ext uri="{FF2B5EF4-FFF2-40B4-BE49-F238E27FC236}">
                <a16:creationId xmlns:a16="http://schemas.microsoft.com/office/drawing/2014/main" id="{BB1B243D-D1FA-AFB4-A51C-E6FCCCAE4FD0}"/>
              </a:ext>
            </a:extLst>
          </p:cNvPr>
          <p:cNvSpPr>
            <a:spLocks noGrp="1"/>
          </p:cNvSpPr>
          <p:nvPr>
            <p:ph type="subTitle" idx="1"/>
          </p:nvPr>
        </p:nvSpPr>
        <p:spPr>
          <a:xfrm>
            <a:off x="254524" y="918838"/>
            <a:ext cx="11821212" cy="4876290"/>
          </a:xfrm>
        </p:spPr>
        <p:txBody>
          <a:bodyPr vert="horz" lIns="91440" tIns="45720" rIns="91440" bIns="45720" rtlCol="0" anchor="t">
            <a:normAutofit/>
          </a:bodyPr>
          <a:lstStyle/>
          <a:p>
            <a:pPr algn="l"/>
            <a:endParaRPr lang="en-GB" sz="2800" dirty="0">
              <a:solidFill>
                <a:srgbClr val="000000"/>
              </a:solidFill>
              <a:latin typeface="Arial"/>
              <a:cs typeface="Arial"/>
            </a:endParaRPr>
          </a:p>
          <a:p>
            <a:pPr algn="l"/>
            <a:endParaRPr lang="en-GB" sz="2800" dirty="0">
              <a:solidFill>
                <a:srgbClr val="000000"/>
              </a:solidFill>
              <a:latin typeface="Arial"/>
              <a:cs typeface="Arial"/>
            </a:endParaRPr>
          </a:p>
          <a:p>
            <a:pPr algn="l"/>
            <a:endParaRPr lang="en-GB" sz="2800" dirty="0">
              <a:solidFill>
                <a:srgbClr val="000000"/>
              </a:solidFill>
              <a:latin typeface="Arial"/>
              <a:cs typeface="Arial"/>
            </a:endParaRPr>
          </a:p>
          <a:p>
            <a:pPr algn="l"/>
            <a:r>
              <a:rPr lang="en-GB" sz="2800" dirty="0">
                <a:solidFill>
                  <a:srgbClr val="000000"/>
                </a:solidFill>
                <a:latin typeface="Arial"/>
                <a:cs typeface="Arial"/>
              </a:rPr>
              <a:t>                </a:t>
            </a:r>
            <a:endParaRPr lang="en-US" dirty="0">
              <a:solidFill>
                <a:srgbClr val="000000"/>
              </a:solidFill>
              <a:latin typeface="Aptos" panose="020B0004020202020204"/>
              <a:cs typeface="Arial"/>
            </a:endParaRPr>
          </a:p>
          <a:p>
            <a:pPr algn="l"/>
            <a:r>
              <a:rPr lang="en-GB" sz="4000" b="1" dirty="0">
                <a:solidFill>
                  <a:srgbClr val="000000"/>
                </a:solidFill>
                <a:latin typeface="Arial"/>
                <a:cs typeface="Arial"/>
              </a:rPr>
              <a:t>             Global business environment</a:t>
            </a:r>
            <a:endParaRPr lang="en-US" sz="3600" b="1" dirty="0"/>
          </a:p>
          <a:p>
            <a:pPr algn="l"/>
            <a:endParaRPr lang="en-GB" sz="1200" dirty="0">
              <a:solidFill>
                <a:srgbClr val="262626"/>
              </a:solidFill>
            </a:endParaRPr>
          </a:p>
          <a:p>
            <a:endParaRPr lang="en-GB" dirty="0"/>
          </a:p>
        </p:txBody>
      </p:sp>
    </p:spTree>
    <p:extLst>
      <p:ext uri="{BB962C8B-B14F-4D97-AF65-F5344CB8AC3E}">
        <p14:creationId xmlns:p14="http://schemas.microsoft.com/office/powerpoint/2010/main" val="386225789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88ED9453-277C-204F-BD72-DCE03B1E8BBA}"/>
              </a:ext>
            </a:extLst>
          </p:cNvPr>
          <p:cNvSpPr>
            <a:spLocks noGrp="1"/>
          </p:cNvSpPr>
          <p:nvPr>
            <p:ph type="title" idx="4294967295"/>
          </p:nvPr>
        </p:nvSpPr>
        <p:spPr>
          <a:xfrm>
            <a:off x="469233" y="280485"/>
            <a:ext cx="4367463" cy="961691"/>
          </a:xfrm>
        </p:spPr>
        <p:txBody>
          <a:bodyPr/>
          <a:lstStyle/>
          <a:p>
            <a:r>
              <a:rPr lang="en-US"/>
              <a:t>Group Task</a:t>
            </a:r>
          </a:p>
        </p:txBody>
      </p:sp>
      <p:sp>
        <p:nvSpPr>
          <p:cNvPr id="6" name="TextBox 5">
            <a:extLst>
              <a:ext uri="{FF2B5EF4-FFF2-40B4-BE49-F238E27FC236}">
                <a16:creationId xmlns:a16="http://schemas.microsoft.com/office/drawing/2014/main" id="{49F0F81E-EA81-96EC-491A-239E29DA432A}"/>
              </a:ext>
            </a:extLst>
          </p:cNvPr>
          <p:cNvSpPr txBox="1"/>
          <p:nvPr/>
        </p:nvSpPr>
        <p:spPr>
          <a:xfrm>
            <a:off x="466889" y="1506871"/>
            <a:ext cx="10313407" cy="4093428"/>
          </a:xfrm>
          <a:prstGeom prst="rect">
            <a:avLst/>
          </a:prstGeom>
          <a:noFill/>
        </p:spPr>
        <p:txBody>
          <a:bodyPr wrap="square" lIns="91440" tIns="45720" rIns="91440" bIns="45720" rtlCol="0" anchor="t">
            <a:spAutoFit/>
          </a:bodyPr>
          <a:lstStyle/>
          <a:p>
            <a:pPr marL="0" lvl="0" indent="0">
              <a:buNone/>
            </a:pPr>
            <a:r>
              <a:rPr lang="en-US" sz="2000" dirty="0"/>
              <a:t>Undertake research to find the following and explain to the class after:</a:t>
            </a:r>
          </a:p>
          <a:p>
            <a:pPr marL="0" lvl="0" indent="0">
              <a:buNone/>
            </a:pPr>
            <a:endParaRPr lang="en-US" sz="2000"/>
          </a:p>
          <a:p>
            <a:r>
              <a:rPr lang="en-US" sz="2000" b="1" dirty="0"/>
              <a:t>Group 1 : </a:t>
            </a:r>
            <a:r>
              <a:rPr lang="en-US" sz="2000" dirty="0"/>
              <a:t>Identify two local businesses in the UK</a:t>
            </a:r>
          </a:p>
          <a:p>
            <a:r>
              <a:rPr lang="en-US" sz="2000" dirty="0"/>
              <a:t>Give five reasons why they are local businesses and not national businesses and Global businesses</a:t>
            </a:r>
          </a:p>
          <a:p>
            <a:r>
              <a:rPr lang="en-US" sz="2000" b="1" dirty="0"/>
              <a:t>Group  2: </a:t>
            </a:r>
            <a:r>
              <a:rPr lang="en-US" sz="2000" dirty="0"/>
              <a:t>Identify two national businesses in the UK</a:t>
            </a:r>
            <a:endParaRPr lang="en-US" dirty="0"/>
          </a:p>
          <a:p>
            <a:r>
              <a:rPr lang="en-US" sz="2000" dirty="0"/>
              <a:t>Give five reasons why they are national and not local, international and  global businesses </a:t>
            </a:r>
          </a:p>
          <a:p>
            <a:r>
              <a:rPr lang="en-US" sz="2000" b="1" dirty="0"/>
              <a:t>Group 3: </a:t>
            </a:r>
            <a:r>
              <a:rPr lang="en-US" sz="2000" dirty="0"/>
              <a:t>Identify two Global businesses in the UK</a:t>
            </a:r>
            <a:endParaRPr lang="en-US" dirty="0"/>
          </a:p>
          <a:p>
            <a:r>
              <a:rPr lang="en-US" sz="2000" dirty="0"/>
              <a:t>Give five reasons why they are  Global and not national, international and local businesses</a:t>
            </a:r>
          </a:p>
          <a:p>
            <a:r>
              <a:rPr lang="en-US" sz="2000" b="1" dirty="0">
                <a:latin typeface="Segoe UI"/>
                <a:cs typeface="Segoe UI"/>
              </a:rPr>
              <a:t>Group 4: </a:t>
            </a:r>
            <a:r>
              <a:rPr lang="en-US" sz="2000" dirty="0">
                <a:latin typeface="Segoe UI"/>
                <a:cs typeface="Segoe UI"/>
              </a:rPr>
              <a:t>Identify two international businesses in the UK</a:t>
            </a:r>
          </a:p>
          <a:p>
            <a:r>
              <a:rPr lang="en-US" sz="2000" dirty="0">
                <a:latin typeface="Segoe UI"/>
                <a:cs typeface="Segoe UI"/>
              </a:rPr>
              <a:t>Give five reasons why they are international and not  global, national and local businesses</a:t>
            </a:r>
          </a:p>
          <a:p>
            <a:pPr lvl="0"/>
            <a:endParaRPr lang="en-US" sz="2000" dirty="0"/>
          </a:p>
          <a:p>
            <a:endParaRPr lang="en-GB" sz="2000"/>
          </a:p>
        </p:txBody>
      </p:sp>
    </p:spTree>
    <p:extLst>
      <p:ext uri="{BB962C8B-B14F-4D97-AF65-F5344CB8AC3E}">
        <p14:creationId xmlns:p14="http://schemas.microsoft.com/office/powerpoint/2010/main" val="24831188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ubtitle 3">
            <a:extLst>
              <a:ext uri="{FF2B5EF4-FFF2-40B4-BE49-F238E27FC236}">
                <a16:creationId xmlns:a16="http://schemas.microsoft.com/office/drawing/2014/main" id="{BB1B243D-D1FA-AFB4-A51C-E6FCCCAE4FD0}"/>
              </a:ext>
            </a:extLst>
          </p:cNvPr>
          <p:cNvSpPr>
            <a:spLocks noGrp="1"/>
          </p:cNvSpPr>
          <p:nvPr>
            <p:ph type="subTitle" idx="1"/>
          </p:nvPr>
        </p:nvSpPr>
        <p:spPr>
          <a:xfrm>
            <a:off x="258793" y="381510"/>
            <a:ext cx="11674414" cy="6069610"/>
          </a:xfrm>
        </p:spPr>
        <p:txBody>
          <a:bodyPr vert="horz" lIns="91440" tIns="45720" rIns="91440" bIns="45720" rtlCol="0" anchor="t">
            <a:normAutofit/>
          </a:bodyPr>
          <a:lstStyle/>
          <a:p>
            <a:pPr algn="l"/>
            <a:r>
              <a:rPr lang="en-GB" b="1" dirty="0">
                <a:latin typeface="Arial"/>
                <a:cs typeface="Arial"/>
              </a:rPr>
              <a:t>Dimension of business environment: local, national, international and global:</a:t>
            </a:r>
            <a:endParaRPr lang="en-US" b="1" dirty="0">
              <a:latin typeface="Arial"/>
              <a:cs typeface="Arial"/>
            </a:endParaRPr>
          </a:p>
          <a:p>
            <a:pPr algn="l"/>
            <a:endParaRPr lang="en-GB" b="1" dirty="0">
              <a:solidFill>
                <a:srgbClr val="000000"/>
              </a:solidFill>
              <a:latin typeface="Arial"/>
              <a:ea typeface="+mn-lt"/>
              <a:cs typeface="Arial"/>
            </a:endParaRPr>
          </a:p>
          <a:p>
            <a:pPr algn="l"/>
            <a:r>
              <a:rPr lang="en-GB" sz="2800" b="1" dirty="0">
                <a:solidFill>
                  <a:srgbClr val="181818"/>
                </a:solidFill>
                <a:ea typeface="+mn-lt"/>
                <a:cs typeface="+mn-lt"/>
              </a:rPr>
              <a:t>Local Businesses:</a:t>
            </a:r>
            <a:endParaRPr lang="en-GB" sz="2800" dirty="0"/>
          </a:p>
          <a:p>
            <a:pPr algn="l"/>
            <a:endParaRPr lang="en-GB" sz="2800" b="1" dirty="0">
              <a:solidFill>
                <a:srgbClr val="181818"/>
              </a:solidFill>
              <a:ea typeface="+mn-lt"/>
              <a:cs typeface="+mn-lt"/>
            </a:endParaRPr>
          </a:p>
          <a:p>
            <a:pPr marL="285750" indent="-285750" algn="just">
              <a:buFont typeface="Arial"/>
              <a:buChar char="•"/>
            </a:pPr>
            <a:r>
              <a:rPr lang="en-GB" dirty="0">
                <a:solidFill>
                  <a:srgbClr val="181818"/>
                </a:solidFill>
                <a:ea typeface="+mn-lt"/>
                <a:cs typeface="+mn-lt"/>
              </a:rPr>
              <a:t>Local businesses are small-scale enterprises that typically serve a specific geographic location, often a town or city. Examples can include a local grocery store, restaurant, or hairdresser.</a:t>
            </a:r>
            <a:endParaRPr lang="en-GB"/>
          </a:p>
          <a:p>
            <a:pPr marL="285750" indent="-285750" algn="just">
              <a:buFont typeface="Arial"/>
              <a:buChar char="•"/>
            </a:pPr>
            <a:r>
              <a:rPr lang="en-GB" dirty="0">
                <a:solidFill>
                  <a:srgbClr val="181818"/>
                </a:solidFill>
                <a:ea typeface="+mn-lt"/>
                <a:cs typeface="+mn-lt"/>
              </a:rPr>
              <a:t>They often serve a limited catchment area and may depend heavily on local demographics and consumer behaviour.</a:t>
            </a:r>
            <a:endParaRPr lang="en-GB"/>
          </a:p>
          <a:p>
            <a:pPr marL="285750" indent="-285750" algn="just">
              <a:buFont typeface="Arial"/>
              <a:buChar char="•"/>
            </a:pPr>
            <a:r>
              <a:rPr lang="en-GB" dirty="0">
                <a:solidFill>
                  <a:srgbClr val="181818"/>
                </a:solidFill>
                <a:ea typeface="+mn-lt"/>
                <a:cs typeface="+mn-lt"/>
              </a:rPr>
              <a:t>Local business owners often live in the same area, which can give them a stronger understanding of their consumers’ needs and preferences.</a:t>
            </a:r>
            <a:endParaRPr lang="en-GB"/>
          </a:p>
          <a:p>
            <a:pPr marL="285750" indent="-285750" algn="just">
              <a:buFont typeface="Arial"/>
              <a:buChar char="•"/>
            </a:pPr>
            <a:r>
              <a:rPr lang="en-GB" dirty="0">
                <a:solidFill>
                  <a:srgbClr val="181818"/>
                </a:solidFill>
                <a:ea typeface="+mn-lt"/>
                <a:cs typeface="+mn-lt"/>
              </a:rPr>
              <a:t>Such businesses can provide unique, personalised service and build close relationships with their customers. However, they also often face stiff competition from larger enterprises or chains.</a:t>
            </a:r>
            <a:endParaRPr lang="en-GB"/>
          </a:p>
          <a:p>
            <a:pPr algn="l"/>
            <a:endParaRPr lang="en-GB" sz="2800" dirty="0">
              <a:latin typeface="Arial"/>
              <a:cs typeface="Arial"/>
            </a:endParaRPr>
          </a:p>
          <a:p>
            <a:pPr algn="l"/>
            <a:endParaRPr lang="en-GB" dirty="0"/>
          </a:p>
        </p:txBody>
      </p:sp>
    </p:spTree>
    <p:extLst>
      <p:ext uri="{BB962C8B-B14F-4D97-AF65-F5344CB8AC3E}">
        <p14:creationId xmlns:p14="http://schemas.microsoft.com/office/powerpoint/2010/main" val="184653501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ubtitle 3">
            <a:extLst>
              <a:ext uri="{FF2B5EF4-FFF2-40B4-BE49-F238E27FC236}">
                <a16:creationId xmlns:a16="http://schemas.microsoft.com/office/drawing/2014/main" id="{BB1B243D-D1FA-AFB4-A51C-E6FCCCAE4FD0}"/>
              </a:ext>
            </a:extLst>
          </p:cNvPr>
          <p:cNvSpPr>
            <a:spLocks noGrp="1"/>
          </p:cNvSpPr>
          <p:nvPr>
            <p:ph type="subTitle" idx="1"/>
          </p:nvPr>
        </p:nvSpPr>
        <p:spPr>
          <a:xfrm>
            <a:off x="371198" y="866419"/>
            <a:ext cx="11458754" cy="5548888"/>
          </a:xfrm>
        </p:spPr>
        <p:txBody>
          <a:bodyPr vert="horz" lIns="91440" tIns="45720" rIns="91440" bIns="45720" rtlCol="0" anchor="t">
            <a:noAutofit/>
          </a:bodyPr>
          <a:lstStyle/>
          <a:p>
            <a:pPr algn="l"/>
            <a:endParaRPr lang="en-GB" sz="1200" b="1" dirty="0">
              <a:solidFill>
                <a:srgbClr val="181818"/>
              </a:solidFill>
              <a:ea typeface="+mn-lt"/>
              <a:cs typeface="+mn-lt"/>
            </a:endParaRPr>
          </a:p>
          <a:p>
            <a:pPr algn="l"/>
            <a:r>
              <a:rPr lang="en-GB" sz="2800" b="1" dirty="0">
                <a:solidFill>
                  <a:srgbClr val="181818"/>
                </a:solidFill>
                <a:ea typeface="+mn-lt"/>
                <a:cs typeface="+mn-lt"/>
              </a:rPr>
              <a:t>National Businesses:</a:t>
            </a:r>
            <a:endParaRPr lang="en-US" sz="2800" dirty="0"/>
          </a:p>
          <a:p>
            <a:pPr algn="l"/>
            <a:endParaRPr lang="en-GB" sz="2800" b="1" dirty="0">
              <a:solidFill>
                <a:srgbClr val="181818"/>
              </a:solidFill>
              <a:ea typeface="+mn-lt"/>
              <a:cs typeface="+mn-lt"/>
            </a:endParaRPr>
          </a:p>
          <a:p>
            <a:pPr marL="285750" indent="-285750" algn="just">
              <a:buFont typeface="Arial"/>
              <a:buChar char="•"/>
            </a:pPr>
            <a:r>
              <a:rPr lang="en-GB" dirty="0">
                <a:solidFill>
                  <a:srgbClr val="181818"/>
                </a:solidFill>
                <a:ea typeface="+mn-lt"/>
                <a:cs typeface="+mn-lt"/>
              </a:rPr>
              <a:t>National businesses operate on a </a:t>
            </a:r>
            <a:r>
              <a:rPr lang="en-GB" b="1" dirty="0">
                <a:solidFill>
                  <a:srgbClr val="181818"/>
                </a:solidFill>
                <a:ea typeface="+mn-lt"/>
                <a:cs typeface="+mn-lt"/>
              </a:rPr>
              <a:t>nationwide scale</a:t>
            </a:r>
            <a:r>
              <a:rPr lang="en-GB" dirty="0">
                <a:solidFill>
                  <a:srgbClr val="181818"/>
                </a:solidFill>
                <a:ea typeface="+mn-lt"/>
                <a:cs typeface="+mn-lt"/>
              </a:rPr>
              <a:t>, having branches, offices, or outlets in various locations across a country. Examples might include a national bank, a supermarket chain, or an insurance company.</a:t>
            </a:r>
            <a:endParaRPr lang="en-GB"/>
          </a:p>
          <a:p>
            <a:pPr marL="285750" indent="-285750" algn="just">
              <a:buFont typeface="Arial"/>
              <a:buChar char="•"/>
            </a:pPr>
            <a:r>
              <a:rPr lang="en-GB" dirty="0">
                <a:solidFill>
                  <a:srgbClr val="181818"/>
                </a:solidFill>
                <a:ea typeface="+mn-lt"/>
                <a:cs typeface="+mn-lt"/>
              </a:rPr>
              <a:t>As opposed to operating in a localised market, national businesses cater to customers across the entire nation, resulting in a significantly larger target market.</a:t>
            </a:r>
            <a:endParaRPr lang="en-GB"/>
          </a:p>
          <a:p>
            <a:pPr marL="285750" indent="-285750" algn="just">
              <a:buFont typeface="Arial"/>
              <a:buChar char="•"/>
            </a:pPr>
            <a:r>
              <a:rPr lang="en-GB" dirty="0">
                <a:solidFill>
                  <a:srgbClr val="181818"/>
                </a:solidFill>
                <a:ea typeface="+mn-lt"/>
                <a:cs typeface="+mn-lt"/>
              </a:rPr>
              <a:t>Typically, national businesses have more resources, larger operations, and stronger brand recognition compared to local businesses.</a:t>
            </a:r>
            <a:endParaRPr lang="en-GB"/>
          </a:p>
          <a:p>
            <a:pPr marL="285750" indent="-285750" algn="just">
              <a:buFont typeface="Arial"/>
              <a:buChar char="•"/>
            </a:pPr>
            <a:r>
              <a:rPr lang="en-GB" dirty="0">
                <a:solidFill>
                  <a:srgbClr val="181818"/>
                </a:solidFill>
                <a:ea typeface="+mn-lt"/>
                <a:cs typeface="+mn-lt"/>
              </a:rPr>
              <a:t>However, operating on a national scale also brings challenges, including increased competition, higher operational costs, and more complex management requirements. There is also a risk of losing touch with local customer preferences in the pursuit of a ‘one size fits all’ approach.</a:t>
            </a:r>
            <a:endParaRPr lang="en-GB"/>
          </a:p>
          <a:p>
            <a:pPr algn="l"/>
            <a:endParaRPr lang="en-GB" sz="2800" b="1" dirty="0">
              <a:solidFill>
                <a:srgbClr val="262626"/>
              </a:solidFill>
            </a:endParaRPr>
          </a:p>
          <a:p>
            <a:pPr algn="l"/>
            <a:endParaRPr lang="en-GB" sz="2800" dirty="0">
              <a:solidFill>
                <a:srgbClr val="262626"/>
              </a:solidFill>
            </a:endParaRPr>
          </a:p>
          <a:p>
            <a:endParaRPr lang="en-GB" sz="2800" dirty="0"/>
          </a:p>
        </p:txBody>
      </p:sp>
    </p:spTree>
    <p:extLst>
      <p:ext uri="{BB962C8B-B14F-4D97-AF65-F5344CB8AC3E}">
        <p14:creationId xmlns:p14="http://schemas.microsoft.com/office/powerpoint/2010/main" val="51100091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ubtitle 3">
            <a:extLst>
              <a:ext uri="{FF2B5EF4-FFF2-40B4-BE49-F238E27FC236}">
                <a16:creationId xmlns:a16="http://schemas.microsoft.com/office/drawing/2014/main" id="{BB1B243D-D1FA-AFB4-A51C-E6FCCCAE4FD0}"/>
              </a:ext>
            </a:extLst>
          </p:cNvPr>
          <p:cNvSpPr>
            <a:spLocks noGrp="1"/>
          </p:cNvSpPr>
          <p:nvPr>
            <p:ph type="subTitle" idx="1"/>
          </p:nvPr>
        </p:nvSpPr>
        <p:spPr>
          <a:xfrm>
            <a:off x="373551" y="381510"/>
            <a:ext cx="11516524" cy="6285270"/>
          </a:xfrm>
        </p:spPr>
        <p:txBody>
          <a:bodyPr vert="horz" lIns="91440" tIns="45720" rIns="91440" bIns="45720" rtlCol="0" anchor="t">
            <a:normAutofit fontScale="92500" lnSpcReduction="20000"/>
          </a:bodyPr>
          <a:lstStyle/>
          <a:p>
            <a:pPr algn="l"/>
            <a:r>
              <a:rPr lang="en-GB" sz="1400" dirty="0">
                <a:solidFill>
                  <a:srgbClr val="212121"/>
                </a:solidFill>
                <a:ea typeface="+mn-lt"/>
                <a:cs typeface="+mn-lt"/>
              </a:rPr>
              <a:t>     </a:t>
            </a:r>
            <a:r>
              <a:rPr lang="en-GB" sz="1400" b="1" dirty="0">
                <a:solidFill>
                  <a:srgbClr val="212121"/>
                </a:solidFill>
                <a:ea typeface="+mn-lt"/>
                <a:cs typeface="+mn-lt"/>
              </a:rPr>
              <a:t>     </a:t>
            </a:r>
            <a:r>
              <a:rPr lang="en-GB" sz="2800" b="1" dirty="0">
                <a:solidFill>
                  <a:srgbClr val="212121"/>
                </a:solidFill>
                <a:ea typeface="+mn-lt"/>
                <a:cs typeface="+mn-lt"/>
              </a:rPr>
              <a:t>International  Businesses</a:t>
            </a:r>
          </a:p>
          <a:p>
            <a:pPr algn="l"/>
            <a:endParaRPr lang="en-GB" sz="2800" b="1" dirty="0">
              <a:solidFill>
                <a:srgbClr val="212121"/>
              </a:solidFill>
              <a:ea typeface="+mn-lt"/>
              <a:cs typeface="+mn-lt"/>
            </a:endParaRPr>
          </a:p>
          <a:p>
            <a:pPr marL="285750" indent="-285750" algn="just">
              <a:buFont typeface="Arial"/>
              <a:buChar char="•"/>
            </a:pPr>
            <a:r>
              <a:rPr lang="en-GB" sz="2600" dirty="0">
                <a:solidFill>
                  <a:srgbClr val="212121"/>
                </a:solidFill>
                <a:ea typeface="+mn-lt"/>
                <a:cs typeface="+mn-lt"/>
              </a:rPr>
              <a:t>International business exchanges capital, products, and services across international borders or territories. It includes all commercial transactions—private or public—between two or more countries.</a:t>
            </a:r>
            <a:endParaRPr lang="en-US" sz="2600"/>
          </a:p>
          <a:p>
            <a:pPr marL="285750" indent="-285750" algn="just">
              <a:buFont typeface="Arial"/>
              <a:buChar char="•"/>
            </a:pPr>
            <a:r>
              <a:rPr lang="en-GB" sz="2600" dirty="0">
                <a:solidFill>
                  <a:srgbClr val="212121"/>
                </a:solidFill>
                <a:ea typeface="+mn-lt"/>
                <a:cs typeface="+mn-lt"/>
              </a:rPr>
              <a:t>It can also include transactions driven by non-financial goals (such as the triple bottom line, corporate social responsibility, and political </a:t>
            </a:r>
            <a:r>
              <a:rPr lang="en-GB" sz="2600" err="1">
                <a:solidFill>
                  <a:srgbClr val="212121"/>
                </a:solidFill>
                <a:ea typeface="+mn-lt"/>
                <a:cs typeface="+mn-lt"/>
              </a:rPr>
              <a:t>favor</a:t>
            </a:r>
            <a:r>
              <a:rPr lang="en-GB" sz="2600" dirty="0">
                <a:solidFill>
                  <a:srgbClr val="212121"/>
                </a:solidFill>
                <a:ea typeface="+mn-lt"/>
                <a:cs typeface="+mn-lt"/>
              </a:rPr>
              <a:t>) that impact an organization’s long-term success.</a:t>
            </a:r>
            <a:endParaRPr lang="en-GB" sz="2600"/>
          </a:p>
          <a:p>
            <a:pPr marL="285750" indent="-285750" algn="just">
              <a:buFont typeface="Arial"/>
              <a:buChar char="•"/>
            </a:pPr>
            <a:r>
              <a:rPr lang="en-GB" sz="2600" dirty="0">
                <a:solidFill>
                  <a:srgbClr val="212121"/>
                </a:solidFill>
                <a:ea typeface="+mn-lt"/>
                <a:cs typeface="+mn-lt"/>
              </a:rPr>
              <a:t>International trade and business differ as the latter deals with the movement of business activities along with products and services.</a:t>
            </a:r>
            <a:endParaRPr lang="en-GB" sz="2600"/>
          </a:p>
          <a:p>
            <a:pPr marL="285750" indent="-285750" algn="just">
              <a:buFont typeface="Arial"/>
              <a:buChar char="•"/>
            </a:pPr>
            <a:r>
              <a:rPr lang="en-GB" sz="2600" dirty="0">
                <a:solidFill>
                  <a:srgbClr val="212121"/>
                </a:solidFill>
                <a:ea typeface="+mn-lt"/>
                <a:cs typeface="+mn-lt"/>
              </a:rPr>
              <a:t>Businesses are carried out internationally through export, import, and entrepot trade.</a:t>
            </a:r>
            <a:endParaRPr lang="en-GB" sz="2600"/>
          </a:p>
          <a:p>
            <a:pPr marL="285750" indent="-285750" algn="l">
              <a:buFont typeface="Arial"/>
              <a:buChar char="•"/>
            </a:pPr>
            <a:endParaRPr lang="en-GB" sz="2800" dirty="0">
              <a:solidFill>
                <a:srgbClr val="212121"/>
              </a:solidFill>
              <a:ea typeface="+mn-lt"/>
              <a:cs typeface="+mn-lt"/>
            </a:endParaRPr>
          </a:p>
          <a:p>
            <a:pPr algn="l"/>
            <a:r>
              <a:rPr lang="en-GB" sz="2600" dirty="0">
                <a:solidFill>
                  <a:srgbClr val="212121"/>
                </a:solidFill>
                <a:ea typeface="+mn-lt"/>
                <a:cs typeface="+mn-lt"/>
              </a:rPr>
              <a:t>The major types of International business include:</a:t>
            </a:r>
            <a:endParaRPr lang="en-GB" sz="2600">
              <a:solidFill>
                <a:srgbClr val="212121"/>
              </a:solidFill>
            </a:endParaRPr>
          </a:p>
          <a:p>
            <a:pPr algn="l"/>
            <a:endParaRPr lang="en-GB" sz="2600" dirty="0">
              <a:solidFill>
                <a:srgbClr val="212121"/>
              </a:solidFill>
              <a:ea typeface="+mn-lt"/>
              <a:cs typeface="+mn-lt"/>
            </a:endParaRPr>
          </a:p>
          <a:p>
            <a:pPr algn="l">
              <a:buFont typeface="Arial"/>
              <a:buChar char="•"/>
            </a:pPr>
            <a:r>
              <a:rPr lang="en-GB" sz="2600" b="1" dirty="0">
                <a:solidFill>
                  <a:srgbClr val="212121"/>
                </a:solidFill>
                <a:ea typeface="+mn-lt"/>
                <a:cs typeface="+mn-lt"/>
              </a:rPr>
              <a:t>Export Trade:</a:t>
            </a:r>
            <a:r>
              <a:rPr lang="en-GB" sz="2600" dirty="0">
                <a:solidFill>
                  <a:srgbClr val="212121"/>
                </a:solidFill>
                <a:ea typeface="+mn-lt"/>
                <a:cs typeface="+mn-lt"/>
              </a:rPr>
              <a:t> Selling products and services to other nations.</a:t>
            </a:r>
            <a:endParaRPr lang="en-GB" sz="2600"/>
          </a:p>
          <a:p>
            <a:pPr algn="l">
              <a:buFont typeface="Arial"/>
              <a:buChar char="•"/>
            </a:pPr>
            <a:r>
              <a:rPr lang="en-GB" sz="2600" b="1" dirty="0">
                <a:solidFill>
                  <a:srgbClr val="212121"/>
                </a:solidFill>
                <a:ea typeface="+mn-lt"/>
                <a:cs typeface="+mn-lt"/>
              </a:rPr>
              <a:t>Import Trade:</a:t>
            </a:r>
            <a:r>
              <a:rPr lang="en-GB" sz="2600" dirty="0">
                <a:solidFill>
                  <a:srgbClr val="212121"/>
                </a:solidFill>
                <a:ea typeface="+mn-lt"/>
                <a:cs typeface="+mn-lt"/>
              </a:rPr>
              <a:t> Buying goods and services from other countries.</a:t>
            </a:r>
            <a:endParaRPr lang="en-GB" sz="2600"/>
          </a:p>
          <a:p>
            <a:pPr algn="l">
              <a:buFont typeface="Arial"/>
              <a:buChar char="•"/>
            </a:pPr>
            <a:r>
              <a:rPr lang="en-GB" sz="2600" b="1" dirty="0">
                <a:solidFill>
                  <a:srgbClr val="212121"/>
                </a:solidFill>
                <a:ea typeface="+mn-lt"/>
                <a:cs typeface="+mn-lt"/>
              </a:rPr>
              <a:t>Entrepot Trade:</a:t>
            </a:r>
            <a:r>
              <a:rPr lang="en-GB" sz="2600" dirty="0">
                <a:solidFill>
                  <a:srgbClr val="212121"/>
                </a:solidFill>
                <a:ea typeface="+mn-lt"/>
                <a:cs typeface="+mn-lt"/>
              </a:rPr>
              <a:t> Importing goods and services to re-export them to other nations.</a:t>
            </a:r>
            <a:endParaRPr lang="en-GB" sz="2600"/>
          </a:p>
          <a:p>
            <a:pPr marL="285750" indent="-285750" algn="l">
              <a:buFont typeface="Arial"/>
              <a:buChar char="•"/>
            </a:pPr>
            <a:endParaRPr lang="en-GB" sz="2800" dirty="0">
              <a:solidFill>
                <a:srgbClr val="212121"/>
              </a:solidFill>
            </a:endParaRPr>
          </a:p>
          <a:p>
            <a:pPr algn="l"/>
            <a:endParaRPr lang="en-GB" b="1" dirty="0">
              <a:solidFill>
                <a:srgbClr val="262626"/>
              </a:solidFill>
            </a:endParaRPr>
          </a:p>
          <a:p>
            <a:pPr algn="l"/>
            <a:endParaRPr lang="en-GB" sz="1200" dirty="0">
              <a:solidFill>
                <a:srgbClr val="262626"/>
              </a:solidFill>
            </a:endParaRPr>
          </a:p>
          <a:p>
            <a:endParaRPr lang="en-GB" dirty="0"/>
          </a:p>
        </p:txBody>
      </p:sp>
    </p:spTree>
    <p:extLst>
      <p:ext uri="{BB962C8B-B14F-4D97-AF65-F5344CB8AC3E}">
        <p14:creationId xmlns:p14="http://schemas.microsoft.com/office/powerpoint/2010/main" val="5129218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ubtitle 3">
            <a:extLst>
              <a:ext uri="{FF2B5EF4-FFF2-40B4-BE49-F238E27FC236}">
                <a16:creationId xmlns:a16="http://schemas.microsoft.com/office/drawing/2014/main" id="{BB1B243D-D1FA-AFB4-A51C-E6FCCCAE4FD0}"/>
              </a:ext>
            </a:extLst>
          </p:cNvPr>
          <p:cNvSpPr>
            <a:spLocks noGrp="1"/>
          </p:cNvSpPr>
          <p:nvPr>
            <p:ph type="subTitle" idx="1"/>
          </p:nvPr>
        </p:nvSpPr>
        <p:spPr>
          <a:xfrm>
            <a:off x="332510" y="399809"/>
            <a:ext cx="11520184" cy="5484583"/>
          </a:xfrm>
        </p:spPr>
        <p:txBody>
          <a:bodyPr vert="horz" lIns="91440" tIns="45720" rIns="91440" bIns="45720" rtlCol="0" anchor="t">
            <a:noAutofit/>
          </a:bodyPr>
          <a:lstStyle/>
          <a:p>
            <a:pPr algn="l"/>
            <a:r>
              <a:rPr lang="en-GB" sz="2800" b="1" dirty="0">
                <a:solidFill>
                  <a:srgbClr val="212121"/>
                </a:solidFill>
                <a:ea typeface="+mn-lt"/>
                <a:cs typeface="+mn-lt"/>
              </a:rPr>
              <a:t>International businesses</a:t>
            </a:r>
            <a:endParaRPr lang="en-GB" b="1" dirty="0">
              <a:solidFill>
                <a:srgbClr val="212121"/>
              </a:solidFill>
              <a:ea typeface="+mn-lt"/>
              <a:cs typeface="+mn-lt"/>
            </a:endParaRPr>
          </a:p>
          <a:p>
            <a:pPr algn="just"/>
            <a:endParaRPr lang="en-GB" sz="2000" dirty="0">
              <a:solidFill>
                <a:srgbClr val="111111"/>
              </a:solidFill>
              <a:ea typeface="+mn-lt"/>
              <a:cs typeface="+mn-lt"/>
            </a:endParaRPr>
          </a:p>
          <a:p>
            <a:pPr algn="just"/>
            <a:r>
              <a:rPr lang="en-GB" sz="2000" dirty="0">
                <a:solidFill>
                  <a:srgbClr val="111111"/>
                </a:solidFill>
                <a:ea typeface="+mn-lt"/>
                <a:cs typeface="+mn-lt"/>
              </a:rPr>
              <a:t>The main source of income for an international company comes from selling and exporting goods to other countries. These are often the business model followed by companies that sell electronics or clothing items. They also import and export goods and raw materials to/from the countries they’re operating in.</a:t>
            </a:r>
            <a:endParaRPr lang="en-GB" sz="2000"/>
          </a:p>
          <a:p>
            <a:pPr algn="just"/>
            <a:endParaRPr lang="en-GB" sz="2000" dirty="0">
              <a:solidFill>
                <a:srgbClr val="111111"/>
              </a:solidFill>
              <a:ea typeface="+mn-lt"/>
              <a:cs typeface="+mn-lt"/>
            </a:endParaRPr>
          </a:p>
          <a:p>
            <a:pPr algn="just"/>
            <a:r>
              <a:rPr lang="en-GB" sz="2000" dirty="0">
                <a:solidFill>
                  <a:srgbClr val="111111"/>
                </a:solidFill>
                <a:ea typeface="+mn-lt"/>
                <a:cs typeface="+mn-lt"/>
              </a:rPr>
              <a:t>That’s the extent of their investments, though. International companies don’t set up any other headquarters or base of operations. They only have their branch in their country of origin to run business operations from.</a:t>
            </a:r>
            <a:endParaRPr lang="en-GB" sz="2000"/>
          </a:p>
          <a:p>
            <a:pPr algn="just"/>
            <a:endParaRPr lang="en-GB" sz="2000" dirty="0">
              <a:solidFill>
                <a:srgbClr val="111111"/>
              </a:solidFill>
              <a:ea typeface="+mn-lt"/>
              <a:cs typeface="+mn-lt"/>
            </a:endParaRPr>
          </a:p>
          <a:p>
            <a:pPr algn="just"/>
            <a:r>
              <a:rPr lang="en-GB" sz="2000" dirty="0">
                <a:solidFill>
                  <a:srgbClr val="111111"/>
                </a:solidFill>
                <a:ea typeface="+mn-lt"/>
                <a:cs typeface="+mn-lt"/>
              </a:rPr>
              <a:t>It’s a great way to streamline the management process. Running everything from one location means that you know how your brand gets marketed all over the world. It simplifies the decision-making process that you’ll face when it comes to big changes. However, it does mean that you’ll lose touch with the different cultures of your customers.  won’t have an accurate understanding of the different markets.  won’t be able to make the right adjustments to succeed in one particular country.</a:t>
            </a:r>
            <a:endParaRPr lang="en-GB" sz="2000" dirty="0"/>
          </a:p>
          <a:p>
            <a:pPr algn="l"/>
            <a:endParaRPr lang="en-GB" sz="2800" b="1" dirty="0">
              <a:solidFill>
                <a:srgbClr val="262626"/>
              </a:solidFill>
            </a:endParaRPr>
          </a:p>
          <a:p>
            <a:pPr algn="l"/>
            <a:endParaRPr lang="en-GB" sz="1200" dirty="0">
              <a:solidFill>
                <a:srgbClr val="262626"/>
              </a:solidFill>
            </a:endParaRPr>
          </a:p>
          <a:p>
            <a:endParaRPr lang="en-GB" dirty="0">
              <a:solidFill>
                <a:srgbClr val="000000"/>
              </a:solidFill>
            </a:endParaRPr>
          </a:p>
        </p:txBody>
      </p:sp>
    </p:spTree>
    <p:extLst>
      <p:ext uri="{BB962C8B-B14F-4D97-AF65-F5344CB8AC3E}">
        <p14:creationId xmlns:p14="http://schemas.microsoft.com/office/powerpoint/2010/main" val="385299002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ubtitle 3">
            <a:extLst>
              <a:ext uri="{FF2B5EF4-FFF2-40B4-BE49-F238E27FC236}">
                <a16:creationId xmlns:a16="http://schemas.microsoft.com/office/drawing/2014/main" id="{BB1B243D-D1FA-AFB4-A51C-E6FCCCAE4FD0}"/>
              </a:ext>
            </a:extLst>
          </p:cNvPr>
          <p:cNvSpPr>
            <a:spLocks noGrp="1"/>
          </p:cNvSpPr>
          <p:nvPr>
            <p:ph type="subTitle" idx="1"/>
          </p:nvPr>
        </p:nvSpPr>
        <p:spPr>
          <a:xfrm>
            <a:off x="386098" y="783292"/>
            <a:ext cx="10738579" cy="4740358"/>
          </a:xfrm>
        </p:spPr>
        <p:txBody>
          <a:bodyPr vert="horz" lIns="91440" tIns="45720" rIns="91440" bIns="45720" rtlCol="0" anchor="t">
            <a:noAutofit/>
          </a:bodyPr>
          <a:lstStyle/>
          <a:p>
            <a:pPr algn="l"/>
            <a:r>
              <a:rPr lang="en-GB" sz="2800" b="1" dirty="0">
                <a:solidFill>
                  <a:srgbClr val="181818"/>
                </a:solidFill>
                <a:ea typeface="+mn-lt"/>
                <a:cs typeface="+mn-lt"/>
              </a:rPr>
              <a:t>Multinational or Global businesses :</a:t>
            </a:r>
          </a:p>
          <a:p>
            <a:pPr algn="l"/>
            <a:endParaRPr lang="en-GB" sz="2800" b="1" dirty="0">
              <a:solidFill>
                <a:srgbClr val="181818"/>
              </a:solidFill>
              <a:ea typeface="+mn-lt"/>
              <a:cs typeface="+mn-lt"/>
            </a:endParaRPr>
          </a:p>
          <a:p>
            <a:pPr marL="285750" indent="-285750" algn="just">
              <a:buFont typeface="Arial"/>
              <a:buChar char="•"/>
            </a:pPr>
            <a:r>
              <a:rPr lang="en-GB" sz="2000" dirty="0">
                <a:solidFill>
                  <a:srgbClr val="181818"/>
                </a:solidFill>
                <a:ea typeface="+mn-lt"/>
                <a:cs typeface="+mn-lt"/>
              </a:rPr>
              <a:t>Multinational businesses, or multinational corporations (MNCs), have operations in multiple countries worldwide. Examples might include Apple, McDonald’s, or Toyota.</a:t>
            </a:r>
            <a:endParaRPr lang="en-US" sz="2000"/>
          </a:p>
          <a:p>
            <a:pPr marL="285750" indent="-285750" algn="just">
              <a:buFont typeface="Arial"/>
              <a:buChar char="•"/>
            </a:pPr>
            <a:r>
              <a:rPr lang="en-GB" sz="2000" dirty="0">
                <a:solidFill>
                  <a:srgbClr val="181818"/>
                </a:solidFill>
                <a:ea typeface="+mn-lt"/>
                <a:cs typeface="+mn-lt"/>
              </a:rPr>
              <a:t>Differentiating characteristics of multinationals include global supply chains, different regional versions of products or services, and operations that follow a 24-hour cycle.</a:t>
            </a:r>
            <a:endParaRPr lang="en-GB" sz="2000"/>
          </a:p>
          <a:p>
            <a:pPr marL="285750" indent="-285750" algn="just">
              <a:buFont typeface="Arial"/>
              <a:buChar char="•"/>
            </a:pPr>
            <a:r>
              <a:rPr lang="en-GB" sz="2000" dirty="0">
                <a:solidFill>
                  <a:srgbClr val="181818"/>
                </a:solidFill>
                <a:ea typeface="+mn-lt"/>
                <a:cs typeface="+mn-lt"/>
              </a:rPr>
              <a:t>These businesses provide goods or services to a global market, giving them access to an enormous audience. They can also benefit from global economies of scale, international brand recognition, and financial and operational diversification.</a:t>
            </a:r>
            <a:endParaRPr lang="en-GB" sz="2000"/>
          </a:p>
          <a:p>
            <a:pPr marL="285750" indent="-285750" algn="just">
              <a:buFont typeface="Arial"/>
              <a:buChar char="•"/>
            </a:pPr>
            <a:r>
              <a:rPr lang="en-GB" sz="2000" dirty="0">
                <a:solidFill>
                  <a:srgbClr val="181818"/>
                </a:solidFill>
                <a:ea typeface="+mn-lt"/>
                <a:cs typeface="+mn-lt"/>
              </a:rPr>
              <a:t>However, they also face complex logistical and managerial challenges. Multinationals must consider cultural differences, varying regulations between countries, international competition, and potential negative impacts such as criticisms of exploitation and economic dominance.</a:t>
            </a:r>
            <a:endParaRPr lang="en-GB" sz="2000" b="1"/>
          </a:p>
          <a:p>
            <a:pPr algn="l"/>
            <a:endParaRPr lang="en-GB" sz="2800" b="1" dirty="0">
              <a:solidFill>
                <a:srgbClr val="262626"/>
              </a:solidFill>
            </a:endParaRPr>
          </a:p>
          <a:p>
            <a:pPr algn="l"/>
            <a:endParaRPr lang="en-GB" sz="2800" dirty="0">
              <a:solidFill>
                <a:srgbClr val="262626"/>
              </a:solidFill>
            </a:endParaRPr>
          </a:p>
          <a:p>
            <a:endParaRPr lang="en-GB" dirty="0"/>
          </a:p>
        </p:txBody>
      </p:sp>
    </p:spTree>
    <p:extLst>
      <p:ext uri="{BB962C8B-B14F-4D97-AF65-F5344CB8AC3E}">
        <p14:creationId xmlns:p14="http://schemas.microsoft.com/office/powerpoint/2010/main" val="420827610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ubtitle 3">
            <a:extLst>
              <a:ext uri="{FF2B5EF4-FFF2-40B4-BE49-F238E27FC236}">
                <a16:creationId xmlns:a16="http://schemas.microsoft.com/office/drawing/2014/main" id="{BB1B243D-D1FA-AFB4-A51C-E6FCCCAE4FD0}"/>
              </a:ext>
            </a:extLst>
          </p:cNvPr>
          <p:cNvSpPr>
            <a:spLocks noGrp="1"/>
          </p:cNvSpPr>
          <p:nvPr>
            <p:ph type="subTitle" idx="1"/>
          </p:nvPr>
        </p:nvSpPr>
        <p:spPr>
          <a:xfrm>
            <a:off x="420342" y="1018819"/>
            <a:ext cx="11336939" cy="4817996"/>
          </a:xfrm>
        </p:spPr>
        <p:txBody>
          <a:bodyPr vert="horz" lIns="91440" tIns="45720" rIns="91440" bIns="45720" rtlCol="0" anchor="t">
            <a:noAutofit/>
          </a:bodyPr>
          <a:lstStyle/>
          <a:p>
            <a:pPr algn="l"/>
            <a:endParaRPr lang="en-GB" sz="1200" dirty="0">
              <a:solidFill>
                <a:srgbClr val="181818"/>
              </a:solidFill>
              <a:ea typeface="+mn-lt"/>
              <a:cs typeface="+mn-lt"/>
            </a:endParaRPr>
          </a:p>
          <a:p>
            <a:pPr algn="l"/>
            <a:r>
              <a:rPr lang="en-GB" sz="2800" b="1" dirty="0">
                <a:solidFill>
                  <a:srgbClr val="181818"/>
                </a:solidFill>
              </a:rPr>
              <a:t>What is the global business environment</a:t>
            </a:r>
          </a:p>
          <a:p>
            <a:pPr algn="l"/>
            <a:endParaRPr lang="en-GB" sz="2800" b="1" dirty="0">
              <a:solidFill>
                <a:srgbClr val="181818"/>
              </a:solidFill>
              <a:ea typeface="+mn-lt"/>
              <a:cs typeface="+mn-lt"/>
            </a:endParaRPr>
          </a:p>
          <a:p>
            <a:pPr marL="285750" indent="-285750" algn="just">
              <a:lnSpc>
                <a:spcPct val="150000"/>
              </a:lnSpc>
              <a:buFont typeface="Arial"/>
              <a:buChar char="•"/>
            </a:pPr>
            <a:r>
              <a:rPr lang="en-GB" dirty="0">
                <a:ea typeface="+mn-lt"/>
                <a:cs typeface="+mn-lt"/>
              </a:rPr>
              <a:t>The global business environment is the context in which all businesses operate. Diverse and perhaps overwhelmingly expansive, it’s made up of all international business activities that take place around the world. Whether or not a business directly trades with another country or international company, all businesses – even exclusively localised ones -are affected to some degree by what is happening in this arena (</a:t>
            </a:r>
            <a:r>
              <a:rPr lang="en-GB" dirty="0">
                <a:latin typeface="Times New Roman"/>
                <a:ea typeface="+mn-lt"/>
                <a:cs typeface="Times New Roman"/>
              </a:rPr>
              <a:t>Morrison, 2017).</a:t>
            </a:r>
            <a:endParaRPr lang="en-GB" dirty="0">
              <a:ea typeface="+mn-lt"/>
              <a:cs typeface="+mn-lt"/>
            </a:endParaRPr>
          </a:p>
          <a:p>
            <a:pPr marL="285750" indent="-285750" algn="l">
              <a:buFont typeface="Arial"/>
              <a:buChar char="•"/>
            </a:pPr>
            <a:endParaRPr lang="en-GB" sz="2800" dirty="0">
              <a:solidFill>
                <a:srgbClr val="181818"/>
              </a:solidFill>
              <a:ea typeface="+mn-lt"/>
              <a:cs typeface="+mn-lt"/>
            </a:endParaRPr>
          </a:p>
          <a:p>
            <a:pPr algn="l"/>
            <a:endParaRPr lang="en-GB" sz="2800" dirty="0">
              <a:solidFill>
                <a:srgbClr val="181818"/>
              </a:solidFill>
            </a:endParaRPr>
          </a:p>
          <a:p>
            <a:pPr marL="285750" indent="-285750" algn="l">
              <a:buFont typeface="Arial"/>
              <a:buChar char="•"/>
            </a:pPr>
            <a:endParaRPr lang="en-GB" sz="2800" dirty="0">
              <a:solidFill>
                <a:srgbClr val="181818"/>
              </a:solidFill>
            </a:endParaRPr>
          </a:p>
          <a:p>
            <a:pPr algn="l"/>
            <a:endParaRPr lang="en-GB" sz="2800" b="1" dirty="0">
              <a:solidFill>
                <a:srgbClr val="262626"/>
              </a:solidFill>
            </a:endParaRPr>
          </a:p>
          <a:p>
            <a:pPr algn="l"/>
            <a:endParaRPr lang="en-GB" sz="1200" dirty="0">
              <a:solidFill>
                <a:srgbClr val="262626"/>
              </a:solidFill>
            </a:endParaRPr>
          </a:p>
          <a:p>
            <a:endParaRPr lang="en-GB" dirty="0"/>
          </a:p>
        </p:txBody>
      </p:sp>
    </p:spTree>
    <p:extLst>
      <p:ext uri="{BB962C8B-B14F-4D97-AF65-F5344CB8AC3E}">
        <p14:creationId xmlns:p14="http://schemas.microsoft.com/office/powerpoint/2010/main" val="40517523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ubtitle 3">
            <a:extLst>
              <a:ext uri="{FF2B5EF4-FFF2-40B4-BE49-F238E27FC236}">
                <a16:creationId xmlns:a16="http://schemas.microsoft.com/office/drawing/2014/main" id="{BB1B243D-D1FA-AFB4-A51C-E6FCCCAE4FD0}"/>
              </a:ext>
            </a:extLst>
          </p:cNvPr>
          <p:cNvSpPr>
            <a:spLocks noGrp="1"/>
          </p:cNvSpPr>
          <p:nvPr>
            <p:ph type="subTitle" idx="1"/>
          </p:nvPr>
        </p:nvSpPr>
        <p:spPr>
          <a:xfrm>
            <a:off x="1524000" y="381510"/>
            <a:ext cx="9144000" cy="4876290"/>
          </a:xfrm>
        </p:spPr>
        <p:txBody>
          <a:bodyPr vert="horz" lIns="91440" tIns="45720" rIns="91440" bIns="45720" rtlCol="0" anchor="t">
            <a:normAutofit/>
          </a:bodyPr>
          <a:lstStyle/>
          <a:p>
            <a:pPr algn="l"/>
            <a:endParaRPr lang="en-GB" sz="1200" dirty="0">
              <a:solidFill>
                <a:srgbClr val="181818"/>
              </a:solidFill>
              <a:ea typeface="+mn-lt"/>
              <a:cs typeface="+mn-lt"/>
            </a:endParaRPr>
          </a:p>
          <a:p>
            <a:pPr marL="285750" indent="-285750" algn="l">
              <a:buFont typeface="Arial"/>
              <a:buChar char="•"/>
            </a:pPr>
            <a:endParaRPr lang="en-GB" sz="1200" dirty="0">
              <a:solidFill>
                <a:srgbClr val="181818"/>
              </a:solidFill>
              <a:ea typeface="+mn-lt"/>
              <a:cs typeface="+mn-lt"/>
            </a:endParaRPr>
          </a:p>
          <a:p>
            <a:pPr marL="285750" indent="-285750" algn="l">
              <a:buFont typeface="Arial"/>
              <a:buChar char="•"/>
            </a:pPr>
            <a:endParaRPr lang="en-GB" sz="1200" dirty="0">
              <a:solidFill>
                <a:srgbClr val="181818"/>
              </a:solidFill>
              <a:ea typeface="+mn-lt"/>
              <a:cs typeface="+mn-lt"/>
            </a:endParaRPr>
          </a:p>
          <a:p>
            <a:pPr marL="285750" indent="-285750" algn="l">
              <a:buFont typeface="Arial"/>
              <a:buChar char="•"/>
            </a:pPr>
            <a:r>
              <a:rPr lang="en-GB" sz="1200" dirty="0">
                <a:solidFill>
                  <a:srgbClr val="181818"/>
                </a:solidFill>
              </a:rPr>
              <a:t>What is the global business environment</a:t>
            </a:r>
          </a:p>
          <a:p>
            <a:pPr marL="285750" indent="-285750" algn="l">
              <a:buFont typeface="Arial"/>
              <a:buChar char="•"/>
            </a:pPr>
            <a:r>
              <a:rPr lang="en-GB" sz="1200" dirty="0">
                <a:solidFill>
                  <a:srgbClr val="374F5A"/>
                </a:solidFill>
                <a:ea typeface="+mn-lt"/>
                <a:cs typeface="+mn-lt"/>
              </a:rPr>
              <a:t>T</a:t>
            </a:r>
            <a:endParaRPr lang="en-GB" sz="1200" dirty="0">
              <a:solidFill>
                <a:srgbClr val="374F5A"/>
              </a:solidFill>
            </a:endParaRPr>
          </a:p>
          <a:p>
            <a:pPr marL="285750" indent="-285750" algn="l">
              <a:buFont typeface="Arial"/>
              <a:buChar char="•"/>
            </a:pPr>
            <a:endParaRPr lang="en-GB" sz="1200" dirty="0">
              <a:solidFill>
                <a:srgbClr val="181818"/>
              </a:solidFill>
            </a:endParaRPr>
          </a:p>
          <a:p>
            <a:pPr algn="l"/>
            <a:endParaRPr lang="en-GB" b="1" dirty="0">
              <a:solidFill>
                <a:srgbClr val="262626"/>
              </a:solidFill>
            </a:endParaRPr>
          </a:p>
          <a:p>
            <a:pPr algn="l"/>
            <a:endParaRPr lang="en-GB" sz="1200" dirty="0">
              <a:solidFill>
                <a:srgbClr val="262626"/>
              </a:solidFill>
            </a:endParaRPr>
          </a:p>
          <a:p>
            <a:endParaRPr lang="en-GB" dirty="0"/>
          </a:p>
        </p:txBody>
      </p:sp>
      <p:pic>
        <p:nvPicPr>
          <p:cNvPr id="2" name="Online Media 1" title="Introduction to Global business">
            <a:hlinkClick r:id="" action="ppaction://media"/>
            <a:extLst>
              <a:ext uri="{FF2B5EF4-FFF2-40B4-BE49-F238E27FC236}">
                <a16:creationId xmlns:a16="http://schemas.microsoft.com/office/drawing/2014/main" id="{3DDDB4F5-1545-7DDF-38C6-50AB86C3FBC7}"/>
              </a:ext>
            </a:extLst>
          </p:cNvPr>
          <p:cNvPicPr>
            <a:picLocks noRot="1" noChangeAspect="1"/>
          </p:cNvPicPr>
          <p:nvPr>
            <a:videoFile r:link="rId1"/>
          </p:nvPr>
        </p:nvPicPr>
        <p:blipFill>
          <a:blip r:embed="rId3"/>
          <a:stretch>
            <a:fillRect/>
          </a:stretch>
        </p:blipFill>
        <p:spPr>
          <a:xfrm>
            <a:off x="1978325" y="685800"/>
            <a:ext cx="8335991" cy="5486400"/>
          </a:xfrm>
          <a:prstGeom prst="rect">
            <a:avLst/>
          </a:prstGeom>
        </p:spPr>
      </p:pic>
    </p:spTree>
    <p:extLst>
      <p:ext uri="{BB962C8B-B14F-4D97-AF65-F5344CB8AC3E}">
        <p14:creationId xmlns:p14="http://schemas.microsoft.com/office/powerpoint/2010/main" val="324307216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C318957-1753-EBB6-03D2-08BCABEC55E6}"/>
              </a:ext>
            </a:extLst>
          </p:cNvPr>
          <p:cNvSpPr>
            <a:spLocks noGrp="1"/>
          </p:cNvSpPr>
          <p:nvPr>
            <p:ph idx="1"/>
          </p:nvPr>
        </p:nvSpPr>
        <p:spPr>
          <a:xfrm>
            <a:off x="270164" y="919852"/>
            <a:ext cx="11748654" cy="3843948"/>
          </a:xfrm>
        </p:spPr>
        <p:txBody>
          <a:bodyPr vert="horz" lIns="91440" tIns="45720" rIns="91440" bIns="45720" rtlCol="0" anchor="t">
            <a:normAutofit/>
          </a:bodyPr>
          <a:lstStyle/>
          <a:p>
            <a:pPr marL="0" indent="0">
              <a:buNone/>
            </a:pPr>
            <a:r>
              <a:rPr lang="en-GB" dirty="0"/>
              <a:t>Summary</a:t>
            </a:r>
          </a:p>
          <a:p>
            <a:pPr marL="0" indent="0">
              <a:buNone/>
            </a:pPr>
            <a:endParaRPr lang="en-GB" dirty="0"/>
          </a:p>
          <a:p>
            <a:pPr>
              <a:lnSpc>
                <a:spcPct val="150000"/>
              </a:lnSpc>
            </a:pPr>
            <a:r>
              <a:rPr lang="en-GB" sz="2400" b="1" dirty="0"/>
              <a:t>What is a business organisation</a:t>
            </a:r>
          </a:p>
          <a:p>
            <a:pPr>
              <a:lnSpc>
                <a:spcPct val="150000"/>
              </a:lnSpc>
            </a:pPr>
            <a:r>
              <a:rPr lang="en-GB" sz="2400" b="1" dirty="0"/>
              <a:t>What are the different forms of businesses</a:t>
            </a:r>
          </a:p>
          <a:p>
            <a:pPr>
              <a:lnSpc>
                <a:spcPct val="150000"/>
              </a:lnSpc>
            </a:pPr>
            <a:r>
              <a:rPr lang="en-GB" sz="2400" b="1" dirty="0"/>
              <a:t>List the essential criteria of a good business process</a:t>
            </a:r>
          </a:p>
          <a:p>
            <a:pPr>
              <a:lnSpc>
                <a:spcPct val="150000"/>
              </a:lnSpc>
            </a:pPr>
            <a:r>
              <a:rPr lang="en-GB" sz="2400" b="1" dirty="0"/>
              <a:t>Differentiate between </a:t>
            </a:r>
            <a:r>
              <a:rPr lang="en-GB" sz="2400" b="1" dirty="0">
                <a:latin typeface="Arial"/>
                <a:cs typeface="Arial"/>
              </a:rPr>
              <a:t>local, national, international and global businesses</a:t>
            </a:r>
          </a:p>
          <a:p>
            <a:pPr marL="0" indent="0">
              <a:buNone/>
            </a:pPr>
            <a:endParaRPr lang="en-GB" dirty="0"/>
          </a:p>
        </p:txBody>
      </p:sp>
    </p:spTree>
    <p:extLst>
      <p:ext uri="{BB962C8B-B14F-4D97-AF65-F5344CB8AC3E}">
        <p14:creationId xmlns:p14="http://schemas.microsoft.com/office/powerpoint/2010/main" val="315509553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1315FFF1-43FC-FCFE-BEC0-38B41837CFA3}"/>
              </a:ext>
            </a:extLst>
          </p:cNvPr>
          <p:cNvSpPr>
            <a:spLocks noGrp="1"/>
          </p:cNvSpPr>
          <p:nvPr>
            <p:ph type="subTitle" idx="1"/>
          </p:nvPr>
        </p:nvSpPr>
        <p:spPr>
          <a:xfrm>
            <a:off x="560717" y="669058"/>
            <a:ext cx="10955547" cy="5925836"/>
          </a:xfrm>
        </p:spPr>
        <p:txBody>
          <a:bodyPr vert="horz" lIns="91440" tIns="45720" rIns="91440" bIns="45720" rtlCol="0" anchor="t">
            <a:normAutofit/>
          </a:bodyPr>
          <a:lstStyle/>
          <a:p>
            <a:pPr algn="l"/>
            <a:r>
              <a:rPr lang="en-GB" sz="3600" dirty="0">
                <a:latin typeface="Arial"/>
                <a:ea typeface="+mn-lt"/>
                <a:cs typeface="Arial"/>
              </a:rPr>
              <a:t>    References</a:t>
            </a:r>
            <a:endParaRPr lang="en-US" sz="3600" dirty="0">
              <a:latin typeface="Arial"/>
              <a:ea typeface="+mn-lt"/>
              <a:cs typeface="Arial"/>
            </a:endParaRPr>
          </a:p>
          <a:p>
            <a:pPr algn="l"/>
            <a:r>
              <a:rPr lang="en-GB" sz="1800" dirty="0">
                <a:latin typeface="Times New Roman"/>
                <a:ea typeface="+mn-lt"/>
                <a:cs typeface="Times New Roman"/>
              </a:rPr>
              <a:t>Morrison, J. (2017). The Global Business Environment Challenges and Responsibilities. 4th ed. London: Palgrave.</a:t>
            </a:r>
          </a:p>
          <a:p>
            <a:pPr algn="l"/>
            <a:endParaRPr lang="en-GB" sz="1800" dirty="0">
              <a:latin typeface="Arial"/>
              <a:ea typeface="+mn-lt"/>
              <a:cs typeface="Arial"/>
            </a:endParaRPr>
          </a:p>
          <a:p>
            <a:pPr algn="l"/>
            <a:r>
              <a:rPr lang="en-GB" sz="1800" dirty="0">
                <a:ea typeface="+mn-lt"/>
                <a:cs typeface="+mn-lt"/>
              </a:rPr>
              <a:t>Byju's (2024). Forms of business organisation. Available at:</a:t>
            </a:r>
            <a:r>
              <a:rPr lang="en-GB" sz="1800" dirty="0">
                <a:ea typeface="+mn-lt"/>
                <a:cs typeface="+mn-lt"/>
                <a:hlinkClick r:id="rId2"/>
              </a:rPr>
              <a:t>Forms of Business Organisations: SoleProprietorships, Partnerships, Corporations, LLC (byjus.com)</a:t>
            </a:r>
            <a:r>
              <a:rPr lang="en-GB" sz="1800" dirty="0">
                <a:ea typeface="+mn-lt"/>
                <a:cs typeface="+mn-lt"/>
              </a:rPr>
              <a:t>. (Accessed 12th April 2024)</a:t>
            </a:r>
          </a:p>
          <a:p>
            <a:pPr algn="l"/>
            <a:r>
              <a:rPr lang="en-GB" sz="1800" b="1" dirty="0">
                <a:solidFill>
                  <a:srgbClr val="062527"/>
                </a:solidFill>
                <a:ea typeface="+mn-lt"/>
                <a:cs typeface="+mn-lt"/>
              </a:rPr>
              <a:t>  </a:t>
            </a:r>
          </a:p>
          <a:p>
            <a:pPr algn="l"/>
            <a:r>
              <a:rPr lang="en-GB" sz="1800" b="1" err="1">
                <a:solidFill>
                  <a:srgbClr val="062527"/>
                </a:solidFill>
                <a:ea typeface="+mn-lt"/>
                <a:cs typeface="+mn-lt"/>
              </a:rPr>
              <a:t>Jayachandran.A</a:t>
            </a:r>
            <a:r>
              <a:rPr lang="en-GB" sz="1800" b="1" dirty="0">
                <a:solidFill>
                  <a:srgbClr val="062527"/>
                </a:solidFill>
                <a:ea typeface="+mn-lt"/>
                <a:cs typeface="+mn-lt"/>
              </a:rPr>
              <a:t> (2024). What is international business. Available at: </a:t>
            </a:r>
            <a:r>
              <a:rPr lang="en-GB" sz="1800" dirty="0">
                <a:ea typeface="+mn-lt"/>
                <a:cs typeface="+mn-lt"/>
                <a:hlinkClick r:id="rId3"/>
              </a:rPr>
              <a:t>International Business - What Is It, Types, Strategy, Advantages (wallstreetmojo.com)</a:t>
            </a:r>
            <a:r>
              <a:rPr lang="en-GB" sz="1800" dirty="0">
                <a:ea typeface="+mn-lt"/>
                <a:cs typeface="+mn-lt"/>
              </a:rPr>
              <a:t>. (Accessed 12th April 2024)</a:t>
            </a:r>
            <a:endParaRPr lang="en-GB" sz="1800"/>
          </a:p>
          <a:p>
            <a:pPr algn="l"/>
            <a:endParaRPr lang="en-GB" sz="3600" dirty="0"/>
          </a:p>
          <a:p>
            <a:pPr algn="l"/>
            <a:endParaRPr lang="en-GB" sz="3600" dirty="0"/>
          </a:p>
          <a:p>
            <a:pPr algn="l"/>
            <a:endParaRPr lang="en-GB" sz="3600" dirty="0"/>
          </a:p>
          <a:p>
            <a:pPr algn="l"/>
            <a:endParaRPr lang="en-GB" sz="3600" dirty="0"/>
          </a:p>
        </p:txBody>
      </p:sp>
    </p:spTree>
    <p:extLst>
      <p:ext uri="{BB962C8B-B14F-4D97-AF65-F5344CB8AC3E}">
        <p14:creationId xmlns:p14="http://schemas.microsoft.com/office/powerpoint/2010/main" val="421199530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28</TotalTime>
  <Words>3367</Words>
  <Application>Microsoft Office PowerPoint</Application>
  <PresentationFormat>Widescreen</PresentationFormat>
  <Paragraphs>268</Paragraphs>
  <Slides>31</Slides>
  <Notes>2</Notes>
  <HiddenSlides>0</HiddenSlides>
  <MMClips>1</MMClips>
  <ScaleCrop>false</ScaleCrop>
  <HeadingPairs>
    <vt:vector size="4" baseType="variant">
      <vt:variant>
        <vt:lpstr>Theme</vt:lpstr>
      </vt:variant>
      <vt:variant>
        <vt:i4>1</vt:i4>
      </vt:variant>
      <vt:variant>
        <vt:lpstr>Slide Titles</vt:lpstr>
      </vt:variant>
      <vt:variant>
        <vt:i4>31</vt:i4>
      </vt:variant>
    </vt:vector>
  </HeadingPairs>
  <TitlesOfParts>
    <vt:vector size="32"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Group Task</vt:lpstr>
      <vt:lpstr>PowerPoint Presentation</vt:lpstr>
      <vt:lpstr>PowerPoint Presentation</vt:lpstr>
      <vt:lpstr>Group Task</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Doreen Nyaa Amundam</dc:creator>
  <cp:lastModifiedBy>Navid Nasirpourosgoei</cp:lastModifiedBy>
  <cp:revision>1045</cp:revision>
  <dcterms:created xsi:type="dcterms:W3CDTF">2024-04-05T08:21:12Z</dcterms:created>
  <dcterms:modified xsi:type="dcterms:W3CDTF">2025-05-16T22:21:23Z</dcterms:modified>
</cp:coreProperties>
</file>