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1"/>
  </p:sldMasterIdLst>
  <p:notesMasterIdLst>
    <p:notesMasterId r:id="rId24"/>
  </p:notesMasterIdLst>
  <p:sldIdLst>
    <p:sldId id="256" r:id="rId2"/>
    <p:sldId id="320" r:id="rId3"/>
    <p:sldId id="335" r:id="rId4"/>
    <p:sldId id="321" r:id="rId5"/>
    <p:sldId id="322" r:id="rId6"/>
    <p:sldId id="323" r:id="rId7"/>
    <p:sldId id="340" r:id="rId8"/>
    <p:sldId id="341" r:id="rId9"/>
    <p:sldId id="339" r:id="rId10"/>
    <p:sldId id="327" r:id="rId11"/>
    <p:sldId id="343" r:id="rId12"/>
    <p:sldId id="342" r:id="rId13"/>
    <p:sldId id="344" r:id="rId14"/>
    <p:sldId id="334" r:id="rId15"/>
    <p:sldId id="324" r:id="rId16"/>
    <p:sldId id="326" r:id="rId17"/>
    <p:sldId id="328" r:id="rId18"/>
    <p:sldId id="329" r:id="rId19"/>
    <p:sldId id="330" r:id="rId20"/>
    <p:sldId id="331" r:id="rId21"/>
    <p:sldId id="332" r:id="rId22"/>
    <p:sldId id="29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59"/>
    <p:restoredTop sz="74208"/>
  </p:normalViewPr>
  <p:slideViewPr>
    <p:cSldViewPr snapToGrid="0" snapToObjects="1">
      <p:cViewPr varScale="1">
        <p:scale>
          <a:sx n="83" d="100"/>
          <a:sy n="83" d="100"/>
        </p:scale>
        <p:origin x="180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9.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D54CD-81E6-B348-8595-78C8C80CF9E2}" type="datetimeFigureOut">
              <a:rPr lang="en-US" smtClean="0"/>
              <a:t>5/11/20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8ED210-B6F5-4445-8718-47C35B3EA0A4}" type="slidenum">
              <a:rPr lang="en-US" smtClean="0"/>
              <a:t>‹#›</a:t>
            </a:fld>
            <a:endParaRPr lang="en-US"/>
          </a:p>
        </p:txBody>
      </p:sp>
    </p:spTree>
    <p:extLst>
      <p:ext uri="{BB962C8B-B14F-4D97-AF65-F5344CB8AC3E}">
        <p14:creationId xmlns:p14="http://schemas.microsoft.com/office/powerpoint/2010/main" val="3843824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600" b="1" kern="1200" dirty="0">
                <a:solidFill>
                  <a:schemeClr val="tx1"/>
                </a:solidFill>
                <a:effectLst/>
                <a:latin typeface="+mn-lt"/>
                <a:ea typeface="+mn-ea"/>
                <a:cs typeface="+mn-cs"/>
              </a:rPr>
              <a:t>Practical Skills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70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real-world artefacts, examples and cases, the application of a model within an organisation and/or benchmarking one theory or organisation against others based on stated criteria.  </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Select and apply a wide-ranging and challenging body of practical explorations and outcomes.</a:t>
            </a: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Identify and select </a:t>
            </a:r>
            <a:r>
              <a:rPr lang="en-GB" sz="1600" b="1" kern="1200" dirty="0">
                <a:solidFill>
                  <a:schemeClr val="tx1"/>
                </a:solidFill>
                <a:effectLst/>
                <a:latin typeface="+mn-lt"/>
                <a:ea typeface="+mn-ea"/>
                <a:cs typeface="+mn-cs"/>
              </a:rPr>
              <a:t>appropriate methods and techniques, to realise and clearly communicate your ideas.</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Manage, organise and refer to your technical notes in a coherent way, to evidence your practical development</a:t>
            </a:r>
            <a:r>
              <a:rPr lang="en-GB" sz="1600" i="1" kern="1200" dirty="0">
                <a:solidFill>
                  <a:schemeClr val="tx1"/>
                </a:solidFill>
                <a:effectLst/>
                <a:latin typeface="+mn-lt"/>
                <a:ea typeface="+mn-ea"/>
                <a:cs typeface="+mn-cs"/>
              </a:rPr>
              <a:t>.</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kern="1200" dirty="0">
                <a:solidFill>
                  <a:schemeClr val="tx1"/>
                </a:solidFill>
                <a:effectLst/>
                <a:latin typeface="+mn-lt"/>
                <a:ea typeface="+mn-ea"/>
                <a:cs typeface="+mn-cs"/>
              </a:rPr>
              <a:t> </a:t>
            </a:r>
          </a:p>
          <a:p>
            <a:pPr lvl="0"/>
            <a:r>
              <a:rPr lang="en-GB" sz="1600" b="1" kern="1200" dirty="0">
                <a:solidFill>
                  <a:schemeClr val="tx1"/>
                </a:solidFill>
                <a:effectLst/>
                <a:latin typeface="+mn-lt"/>
                <a:ea typeface="+mn-ea"/>
                <a:cs typeface="+mn-cs"/>
              </a:rPr>
              <a:t>Transferable Skills for Life and Professional Practice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30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Present your work with care, applying attention to the finishing and detail required from professional practice necessary for future employment.</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Apply your knowledge and skills in organisation and time-management. Work should be visually coherent and well-structured in presentation and organisation. </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Take personal responsibility and pride in your presentation.</a:t>
            </a:r>
            <a:endParaRPr lang="en-GB" sz="16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a:t>
            </a:fld>
            <a:endParaRPr lang="en-US"/>
          </a:p>
        </p:txBody>
      </p:sp>
    </p:spTree>
    <p:extLst>
      <p:ext uri="{BB962C8B-B14F-4D97-AF65-F5344CB8AC3E}">
        <p14:creationId xmlns:p14="http://schemas.microsoft.com/office/powerpoint/2010/main" val="3010009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a:t>
            </a:fld>
            <a:endParaRPr lang="en-US"/>
          </a:p>
        </p:txBody>
      </p:sp>
    </p:spTree>
    <p:extLst>
      <p:ext uri="{BB962C8B-B14F-4D97-AF65-F5344CB8AC3E}">
        <p14:creationId xmlns:p14="http://schemas.microsoft.com/office/powerpoint/2010/main" val="2026602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600" b="1" kern="1200" dirty="0">
                <a:solidFill>
                  <a:schemeClr val="tx1"/>
                </a:solidFill>
                <a:effectLst/>
                <a:latin typeface="+mn-lt"/>
                <a:ea typeface="+mn-ea"/>
                <a:cs typeface="+mn-cs"/>
              </a:rPr>
              <a:t>Practical Skills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70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 world artefacts, examples and cases, the application of a model within an organisation and/or benchmarking one theory or organisation against others based on stated criteria.  </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Select and apply a wide-ranging and challenging body of practical explorations and outcomes.</a:t>
            </a: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Identify and select </a:t>
            </a:r>
            <a:r>
              <a:rPr lang="en-GB" sz="1600" b="1" kern="1200" dirty="0">
                <a:solidFill>
                  <a:schemeClr val="tx1"/>
                </a:solidFill>
                <a:effectLst/>
                <a:latin typeface="+mn-lt"/>
                <a:ea typeface="+mn-ea"/>
                <a:cs typeface="+mn-cs"/>
              </a:rPr>
              <a:t>appropriate methods and techniques, to realise and clearly communicate your ideas.</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Manage, organise and refer to your technical notes in a coherent way, to evidence your practical development</a:t>
            </a:r>
            <a:r>
              <a:rPr lang="en-GB" sz="1600" i="1" kern="1200" dirty="0">
                <a:solidFill>
                  <a:schemeClr val="tx1"/>
                </a:solidFill>
                <a:effectLst/>
                <a:latin typeface="+mn-lt"/>
                <a:ea typeface="+mn-ea"/>
                <a:cs typeface="+mn-cs"/>
              </a:rPr>
              <a:t>.</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kern="1200" dirty="0">
                <a:solidFill>
                  <a:schemeClr val="tx1"/>
                </a:solidFill>
                <a:effectLst/>
                <a:latin typeface="+mn-lt"/>
                <a:ea typeface="+mn-ea"/>
                <a:cs typeface="+mn-cs"/>
              </a:rPr>
              <a:t> </a:t>
            </a:r>
          </a:p>
          <a:p>
            <a:pPr lvl="0"/>
            <a:r>
              <a:rPr lang="en-GB" sz="1600" b="1" kern="1200" dirty="0">
                <a:solidFill>
                  <a:schemeClr val="tx1"/>
                </a:solidFill>
                <a:effectLst/>
                <a:latin typeface="+mn-lt"/>
                <a:ea typeface="+mn-ea"/>
                <a:cs typeface="+mn-cs"/>
              </a:rPr>
              <a:t>Transferable Skills for Life and Professional Practice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30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Present your work with care, applying attention to the finishing and detail required from professional practice necessary for future employment.</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Apply your knowledge and skills in organisation and time-management. Work should be visually coherent and well-structured in presentation and organisation. </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Take personal responsibility and pride in your presentation.</a:t>
            </a:r>
            <a:endParaRPr lang="en-GB" sz="16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4</a:t>
            </a:fld>
            <a:endParaRPr lang="en-US"/>
          </a:p>
        </p:txBody>
      </p:sp>
    </p:spTree>
    <p:extLst>
      <p:ext uri="{BB962C8B-B14F-4D97-AF65-F5344CB8AC3E}">
        <p14:creationId xmlns:p14="http://schemas.microsoft.com/office/powerpoint/2010/main" val="4114950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5</a:t>
            </a:fld>
            <a:endParaRPr lang="en-US"/>
          </a:p>
        </p:txBody>
      </p:sp>
    </p:spTree>
    <p:extLst>
      <p:ext uri="{BB962C8B-B14F-4D97-AF65-F5344CB8AC3E}">
        <p14:creationId xmlns:p14="http://schemas.microsoft.com/office/powerpoint/2010/main" val="3744014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to Research</a:t>
            </a:r>
          </a:p>
          <a:p>
            <a:endParaRPr lang="en-US" dirty="0"/>
          </a:p>
          <a:p>
            <a:r>
              <a:rPr lang="en-US" dirty="0"/>
              <a:t>PLEASE ADD YOUR OWN IMAGES!!!!</a:t>
            </a:r>
          </a:p>
        </p:txBody>
      </p:sp>
      <p:sp>
        <p:nvSpPr>
          <p:cNvPr id="4" name="Slide Number Placeholder 3"/>
          <p:cNvSpPr>
            <a:spLocks noGrp="1"/>
          </p:cNvSpPr>
          <p:nvPr>
            <p:ph type="sldNum" sz="quarter" idx="5"/>
          </p:nvPr>
        </p:nvSpPr>
        <p:spPr/>
        <p:txBody>
          <a:bodyPr/>
          <a:lstStyle/>
          <a:p>
            <a:fld id="{448ED210-B6F5-4445-8718-47C35B3EA0A4}" type="slidenum">
              <a:rPr lang="en-US" smtClean="0"/>
              <a:t>6</a:t>
            </a:fld>
            <a:endParaRPr lang="en-US"/>
          </a:p>
        </p:txBody>
      </p:sp>
    </p:spTree>
    <p:extLst>
      <p:ext uri="{BB962C8B-B14F-4D97-AF65-F5344CB8AC3E}">
        <p14:creationId xmlns:p14="http://schemas.microsoft.com/office/powerpoint/2010/main" val="2400195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Hand stitch samples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10</a:t>
            </a:fld>
            <a:endParaRPr lang="en-US"/>
          </a:p>
        </p:txBody>
      </p:sp>
    </p:spTree>
    <p:extLst>
      <p:ext uri="{BB962C8B-B14F-4D97-AF65-F5344CB8AC3E}">
        <p14:creationId xmlns:p14="http://schemas.microsoft.com/office/powerpoint/2010/main" val="23152479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8ED210-B6F5-4445-8718-47C35B3EA0A4}" type="slidenum">
              <a:rPr lang="en-US" smtClean="0"/>
              <a:t>11</a:t>
            </a:fld>
            <a:endParaRPr lang="en-US"/>
          </a:p>
        </p:txBody>
      </p:sp>
    </p:spTree>
    <p:extLst>
      <p:ext uri="{BB962C8B-B14F-4D97-AF65-F5344CB8AC3E}">
        <p14:creationId xmlns:p14="http://schemas.microsoft.com/office/powerpoint/2010/main" val="40882495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8ED210-B6F5-4445-8718-47C35B3EA0A4}" type="slidenum">
              <a:rPr lang="en-US" smtClean="0"/>
              <a:t>13</a:t>
            </a:fld>
            <a:endParaRPr lang="en-US"/>
          </a:p>
        </p:txBody>
      </p:sp>
    </p:spTree>
    <p:extLst>
      <p:ext uri="{BB962C8B-B14F-4D97-AF65-F5344CB8AC3E}">
        <p14:creationId xmlns:p14="http://schemas.microsoft.com/office/powerpoint/2010/main" val="27640822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Photograph or scan of screen printed samples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14</a:t>
            </a:fld>
            <a:endParaRPr lang="en-US"/>
          </a:p>
        </p:txBody>
      </p:sp>
    </p:spTree>
    <p:extLst>
      <p:ext uri="{BB962C8B-B14F-4D97-AF65-F5344CB8AC3E}">
        <p14:creationId xmlns:p14="http://schemas.microsoft.com/office/powerpoint/2010/main" val="3081597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Digital sampling of repeat ideas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15</a:t>
            </a:fld>
            <a:endParaRPr lang="en-US"/>
          </a:p>
        </p:txBody>
      </p:sp>
    </p:spTree>
    <p:extLst>
      <p:ext uri="{BB962C8B-B14F-4D97-AF65-F5344CB8AC3E}">
        <p14:creationId xmlns:p14="http://schemas.microsoft.com/office/powerpoint/2010/main" val="40361202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Photograph of re-drawn/ re-worked colour separation artwork</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16</a:t>
            </a:fld>
            <a:endParaRPr lang="en-US"/>
          </a:p>
        </p:txBody>
      </p:sp>
    </p:spTree>
    <p:extLst>
      <p:ext uri="{BB962C8B-B14F-4D97-AF65-F5344CB8AC3E}">
        <p14:creationId xmlns:p14="http://schemas.microsoft.com/office/powerpoint/2010/main" val="25829243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Machine stitched repeats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17</a:t>
            </a:fld>
            <a:endParaRPr lang="en-US"/>
          </a:p>
        </p:txBody>
      </p:sp>
    </p:spTree>
    <p:extLst>
      <p:ext uri="{BB962C8B-B14F-4D97-AF65-F5344CB8AC3E}">
        <p14:creationId xmlns:p14="http://schemas.microsoft.com/office/powerpoint/2010/main" val="46835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Hand stitched repeats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18</a:t>
            </a:fld>
            <a:endParaRPr lang="en-US"/>
          </a:p>
        </p:txBody>
      </p:sp>
    </p:spTree>
    <p:extLst>
      <p:ext uri="{BB962C8B-B14F-4D97-AF65-F5344CB8AC3E}">
        <p14:creationId xmlns:p14="http://schemas.microsoft.com/office/powerpoint/2010/main" val="23886401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Machine stitched repeats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19</a:t>
            </a:fld>
            <a:endParaRPr lang="en-US"/>
          </a:p>
        </p:txBody>
      </p:sp>
    </p:spTree>
    <p:extLst>
      <p:ext uri="{BB962C8B-B14F-4D97-AF65-F5344CB8AC3E}">
        <p14:creationId xmlns:p14="http://schemas.microsoft.com/office/powerpoint/2010/main" val="33907671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New digital work and ideas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20</a:t>
            </a:fld>
            <a:endParaRPr lang="en-US"/>
          </a:p>
        </p:txBody>
      </p:sp>
    </p:spTree>
    <p:extLst>
      <p:ext uri="{BB962C8B-B14F-4D97-AF65-F5344CB8AC3E}">
        <p14:creationId xmlns:p14="http://schemas.microsoft.com/office/powerpoint/2010/main" val="3901228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Embellished pieces from found objects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21</a:t>
            </a:fld>
            <a:endParaRPr lang="en-US"/>
          </a:p>
        </p:txBody>
      </p:sp>
    </p:spTree>
    <p:extLst>
      <p:ext uri="{BB962C8B-B14F-4D97-AF65-F5344CB8AC3E}">
        <p14:creationId xmlns:p14="http://schemas.microsoft.com/office/powerpoint/2010/main" val="2722002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C27F56-BE81-7D4B-BE15-8115E1BAF275}" type="datetimeFigureOut">
              <a:rPr lang="en-US" smtClean="0"/>
              <a:t>5/11/20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1888455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C27F56-BE81-7D4B-BE15-8115E1BAF275}" type="datetimeFigureOut">
              <a:rPr lang="en-US" smtClean="0"/>
              <a:t>5/11/20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463496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FC27F56-BE81-7D4B-BE15-8115E1BAF275}" type="datetimeFigureOut">
              <a:rPr lang="en-US" smtClean="0"/>
              <a:t>5/11/20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892267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C27F56-BE81-7D4B-BE15-8115E1BAF275}" type="datetimeFigureOut">
              <a:rPr lang="en-US" smtClean="0"/>
              <a:t>5/11/20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387218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C27F56-BE81-7D4B-BE15-8115E1BAF275}" type="datetimeFigureOut">
              <a:rPr lang="en-US" smtClean="0"/>
              <a:t>5/11/20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89404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FC27F56-BE81-7D4B-BE15-8115E1BAF275}" type="datetimeFigureOut">
              <a:rPr lang="en-US" smtClean="0"/>
              <a:t>5/11/20</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4074101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FC27F56-BE81-7D4B-BE15-8115E1BAF275}" type="datetimeFigureOut">
              <a:rPr lang="en-US" smtClean="0"/>
              <a:t>5/11/20</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1986969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5FC27F56-BE81-7D4B-BE15-8115E1BAF275}" type="datetimeFigureOut">
              <a:rPr lang="en-US" smtClean="0"/>
              <a:t>5/11/20</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1501095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C27F56-BE81-7D4B-BE15-8115E1BAF275}" type="datetimeFigureOut">
              <a:rPr lang="en-US" smtClean="0"/>
              <a:t>5/11/20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269748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C27F56-BE81-7D4B-BE15-8115E1BAF275}" type="datetimeFigureOut">
              <a:rPr lang="en-US" smtClean="0"/>
              <a:t>5/11/20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916585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FC27F56-BE81-7D4B-BE15-8115E1BAF275}" type="datetimeFigureOut">
              <a:rPr lang="en-US" smtClean="0"/>
              <a:t>5/11/20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1444624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FC27F56-BE81-7D4B-BE15-8115E1BAF275}" type="datetimeFigureOut">
              <a:rPr lang="en-US" smtClean="0"/>
              <a:t>5/11/20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14566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FC27F56-BE81-7D4B-BE15-8115E1BAF275}" type="datetimeFigureOut">
              <a:rPr lang="en-US" smtClean="0"/>
              <a:t>5/11/20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630996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FC27F56-BE81-7D4B-BE15-8115E1BAF275}" type="datetimeFigureOut">
              <a:rPr lang="en-US" smtClean="0"/>
              <a:t>5/11/20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15599866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FC27F56-BE81-7D4B-BE15-8115E1BAF275}" type="datetimeFigureOut">
              <a:rPr lang="en-US" smtClean="0"/>
              <a:t>5/11/20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8636909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C27F56-BE81-7D4B-BE15-8115E1BAF275}" type="datetimeFigureOut">
              <a:rPr lang="en-US" smtClean="0"/>
              <a:t>5/11/20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2523035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C27F56-BE81-7D4B-BE15-8115E1BAF275}" type="datetimeFigureOut">
              <a:rPr lang="en-US" smtClean="0"/>
              <a:t>5/11/20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533365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screen">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screen">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screen">
            <a:extLst>
              <a:ext uri="{28A0092B-C50C-407E-A947-70E740481C1C}">
                <a14:useLocalDpi xmlns:a14="http://schemas.microsoft.com/office/drawing/2010/main"/>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cstate="screen">
            <a:extLst>
              <a:ext uri="{28A0092B-C50C-407E-A947-70E740481C1C}">
                <a14:useLocalDpi xmlns:a14="http://schemas.microsoft.com/office/drawing/2010/main"/>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FC27F56-BE81-7D4B-BE15-8115E1BAF275}" type="datetimeFigureOut">
              <a:rPr lang="en-US" smtClean="0"/>
              <a:t>5/11/20</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095EBDB-E23B-914C-9C53-4C40319F1A19}" type="slidenum">
              <a:rPr lang="en-US" smtClean="0"/>
              <a:t>‹#›</a:t>
            </a:fld>
            <a:endParaRPr lang="en-US"/>
          </a:p>
        </p:txBody>
      </p:sp>
    </p:spTree>
    <p:extLst>
      <p:ext uri="{BB962C8B-B14F-4D97-AF65-F5344CB8AC3E}">
        <p14:creationId xmlns:p14="http://schemas.microsoft.com/office/powerpoint/2010/main" val="1215785620"/>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9.wmf"/><Relationship Id="rId4" Type="http://schemas.openxmlformats.org/officeDocument/2006/relationships/oleObject" Target="../embeddings/oleObject1.bin"/></Relationships>
</file>

<file path=ppt/slides/_rels/slide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uwtsd.ac.uk/tel/technology-enhanced-learning/moodle-link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instagram.com/tv/B_e9T8Pj8mi/?igshid=e3ozs1ayjt3a" TargetMode="External"/><Relationship Id="rId5" Type="http://schemas.openxmlformats.org/officeDocument/2006/relationships/image" Target="../media/image12.jpe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9.wmf"/><Relationship Id="rId4" Type="http://schemas.openxmlformats.org/officeDocument/2006/relationships/oleObject" Target="../embeddings/oleObject2.bin"/></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hyperlink" Target="https://www.instagram.com/tv/B_43edpDbMv/?igshid=29k0ks8sgdza"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7.jpeg"/><Relationship Id="rId7" Type="http://schemas.openxmlformats.org/officeDocument/2006/relationships/image" Target="../media/image41.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1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jpeg"/><Relationship Id="rId4" Type="http://schemas.openxmlformats.org/officeDocument/2006/relationships/image" Target="../media/image43.jpeg"/></Relationships>
</file>

<file path=ppt/slides/_rels/slide16.xml.rels><?xml version="1.0" encoding="UTF-8" standalone="yes"?>
<Relationships xmlns="http://schemas.openxmlformats.org/package/2006/relationships"><Relationship Id="rId8" Type="http://schemas.openxmlformats.org/officeDocument/2006/relationships/image" Target="../media/image48.jpeg"/><Relationship Id="rId3" Type="http://schemas.openxmlformats.org/officeDocument/2006/relationships/notesSlide" Target="../notesSlides/notesSlide11.xml"/><Relationship Id="rId7" Type="http://schemas.openxmlformats.org/officeDocument/2006/relationships/image" Target="../media/image9.wmf"/><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oleObject" Target="../embeddings/oleObject3.bin"/><Relationship Id="rId5" Type="http://schemas.openxmlformats.org/officeDocument/2006/relationships/image" Target="../media/image47.jpeg"/><Relationship Id="rId4" Type="http://schemas.openxmlformats.org/officeDocument/2006/relationships/image" Target="../media/image46.jpeg"/></Relationships>
</file>

<file path=ppt/slides/_rels/slide17.xml.rels><?xml version="1.0" encoding="UTF-8" standalone="yes"?>
<Relationships xmlns="http://schemas.openxmlformats.org/package/2006/relationships"><Relationship Id="rId3" Type="http://schemas.openxmlformats.org/officeDocument/2006/relationships/image" Target="../media/image49.jpeg"/><Relationship Id="rId7" Type="http://schemas.openxmlformats.org/officeDocument/2006/relationships/image" Target="../media/image53.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s>
</file>

<file path=ppt/slides/_rels/slide1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57.jpeg"/><Relationship Id="rId5" Type="http://schemas.openxmlformats.org/officeDocument/2006/relationships/image" Target="../media/image56.jpeg"/><Relationship Id="rId4" Type="http://schemas.openxmlformats.org/officeDocument/2006/relationships/image" Target="../media/image55.jpeg"/></Relationships>
</file>

<file path=ppt/slides/_rels/slide1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60.jpeg"/><Relationship Id="rId4" Type="http://schemas.openxmlformats.org/officeDocument/2006/relationships/image" Target="../media/image59.jpeg"/></Relationships>
</file>

<file path=ppt/slides/_rels/slide2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2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4.jpeg"/></Relationships>
</file>

<file path=ppt/slides/_rels/slide22.xml.rels><?xml version="1.0" encoding="UTF-8" standalone="yes"?>
<Relationships xmlns="http://schemas.openxmlformats.org/package/2006/relationships"><Relationship Id="rId8" Type="http://schemas.openxmlformats.org/officeDocument/2006/relationships/hyperlink" Target="https://www.pinterest.co.uk/clsavonst/moodboards/" TargetMode="External"/><Relationship Id="rId3" Type="http://schemas.openxmlformats.org/officeDocument/2006/relationships/hyperlink" Target="http://deepyellow.net/blog/" TargetMode="External"/><Relationship Id="rId7" Type="http://schemas.openxmlformats.org/officeDocument/2006/relationships/hyperlink" Target="https://www.pinterest.co.uk/clsavonst/digital-mock-ups/" TargetMode="External"/><Relationship Id="rId2" Type="http://schemas.openxmlformats.org/officeDocument/2006/relationships/hyperlink" Target="https://themockup.club/mockups/" TargetMode="External"/><Relationship Id="rId1" Type="http://schemas.openxmlformats.org/officeDocument/2006/relationships/slideLayout" Target="../slideLayouts/slideLayout1.xml"/><Relationship Id="rId6" Type="http://schemas.openxmlformats.org/officeDocument/2006/relationships/hyperlink" Target="https://www.pexels.com/" TargetMode="External"/><Relationship Id="rId5" Type="http://schemas.openxmlformats.org/officeDocument/2006/relationships/hyperlink" Target="https://freemockup.net/" TargetMode="External"/><Relationship Id="rId4" Type="http://schemas.openxmlformats.org/officeDocument/2006/relationships/hyperlink" Target="https://www.mockupworld.co/all-mockups/" TargetMode="External"/><Relationship Id="rId9" Type="http://schemas.openxmlformats.org/officeDocument/2006/relationships/image" Target="../media/image6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B04EB5-8E7B-6C47-86C5-F1C800CA6261}"/>
              </a:ext>
            </a:extLst>
          </p:cNvPr>
          <p:cNvSpPr txBox="1"/>
          <p:nvPr/>
        </p:nvSpPr>
        <p:spPr>
          <a:xfrm>
            <a:off x="457328" y="182719"/>
            <a:ext cx="7643191" cy="6986528"/>
          </a:xfrm>
          <a:prstGeom prst="rect">
            <a:avLst/>
          </a:prstGeom>
          <a:noFill/>
        </p:spPr>
        <p:txBody>
          <a:bodyPr wrap="square" rtlCol="0">
            <a:spAutoFit/>
          </a:bodyPr>
          <a:lstStyle/>
          <a:p>
            <a:endParaRPr lang="en-US" sz="3200" dirty="0">
              <a:solidFill>
                <a:schemeClr val="bg1">
                  <a:lumMod val="50000"/>
                </a:schemeClr>
              </a:solidFill>
              <a:latin typeface="Century Gothic" panose="020B0502020202020204" pitchFamily="34" charset="0"/>
            </a:endParaRPr>
          </a:p>
          <a:p>
            <a:r>
              <a:rPr lang="en-US" sz="3200" b="1" dirty="0">
                <a:latin typeface="Century Gothic" panose="020B0502020202020204" pitchFamily="34" charset="0"/>
              </a:rPr>
              <a:t>1</a:t>
            </a:r>
            <a:r>
              <a:rPr lang="en-US" sz="3200" b="1" baseline="30000" dirty="0">
                <a:latin typeface="Century Gothic" panose="020B0502020202020204" pitchFamily="34" charset="0"/>
              </a:rPr>
              <a:t>st</a:t>
            </a:r>
            <a:r>
              <a:rPr lang="en-US" sz="3200" b="1" dirty="0">
                <a:latin typeface="Century Gothic" panose="020B0502020202020204" pitchFamily="34" charset="0"/>
              </a:rPr>
              <a:t> YEAR</a:t>
            </a:r>
          </a:p>
          <a:p>
            <a:endParaRPr lang="en-US" sz="3200" b="1" dirty="0">
              <a:latin typeface="Century Gothic" panose="020B0502020202020204" pitchFamily="34" charset="0"/>
            </a:endParaRPr>
          </a:p>
          <a:p>
            <a:r>
              <a:rPr lang="en-US" sz="3200" b="1" dirty="0">
                <a:latin typeface="Century Gothic" panose="020B0502020202020204" pitchFamily="34" charset="0"/>
              </a:rPr>
              <a:t>Digital &amp; Material </a:t>
            </a:r>
          </a:p>
          <a:p>
            <a:r>
              <a:rPr lang="en-US" sz="3200" b="1" dirty="0">
                <a:latin typeface="Century Gothic" panose="020B0502020202020204" pitchFamily="34" charset="0"/>
              </a:rPr>
              <a:t>Process B2</a:t>
            </a:r>
          </a:p>
          <a:p>
            <a:endParaRPr lang="en-US" sz="3200" b="1" dirty="0">
              <a:latin typeface="Century Gothic" panose="020B0502020202020204" pitchFamily="34" charset="0"/>
            </a:endParaRPr>
          </a:p>
          <a:p>
            <a:r>
              <a:rPr lang="en-US" sz="3200" b="1" dirty="0">
                <a:latin typeface="Century Gothic" panose="020B0502020202020204" pitchFamily="34" charset="0"/>
              </a:rPr>
              <a:t>Digital Portfolio</a:t>
            </a:r>
          </a:p>
          <a:p>
            <a:endParaRPr lang="en-US" sz="3200" b="1" dirty="0">
              <a:latin typeface="Century Gothic" panose="020B0502020202020204" pitchFamily="34" charset="0"/>
            </a:endParaRPr>
          </a:p>
          <a:p>
            <a:r>
              <a:rPr lang="en-GB" sz="3200" b="1" dirty="0">
                <a:latin typeface="Century Gothic" panose="020B0502020202020204" pitchFamily="34" charset="0"/>
                <a:ea typeface="Calibri" panose="020F0502020204030204" pitchFamily="34" charset="0"/>
                <a:cs typeface="Times New Roman" panose="02020603050405020304" pitchFamily="18" charset="0"/>
              </a:rPr>
              <a:t>Submission </a:t>
            </a:r>
          </a:p>
          <a:p>
            <a:r>
              <a:rPr lang="en-GB" sz="3200" b="1" dirty="0">
                <a:latin typeface="Century Gothic" panose="020B0502020202020204" pitchFamily="34" charset="0"/>
                <a:ea typeface="Calibri" panose="020F0502020204030204" pitchFamily="34" charset="0"/>
                <a:cs typeface="Times New Roman" panose="02020603050405020304" pitchFamily="18" charset="0"/>
              </a:rPr>
              <a:t>deadline date: </a:t>
            </a:r>
          </a:p>
          <a:p>
            <a:r>
              <a:rPr lang="en-GB" sz="3200" b="1" dirty="0">
                <a:latin typeface="Century Gothic" panose="020B0502020202020204" pitchFamily="34" charset="0"/>
                <a:ea typeface="Calibri" panose="020F0502020204030204" pitchFamily="34" charset="0"/>
                <a:cs typeface="Times New Roman" panose="02020603050405020304" pitchFamily="18" charset="0"/>
              </a:rPr>
              <a:t>Monday 11</a:t>
            </a:r>
            <a:r>
              <a:rPr lang="en-GB" sz="3200" b="1" baseline="30000" dirty="0">
                <a:latin typeface="Century Gothic" panose="020B0502020202020204" pitchFamily="34" charset="0"/>
                <a:ea typeface="Calibri" panose="020F0502020204030204" pitchFamily="34" charset="0"/>
                <a:cs typeface="Times New Roman" panose="02020603050405020304" pitchFamily="18" charset="0"/>
              </a:rPr>
              <a:t>th</a:t>
            </a:r>
            <a:r>
              <a:rPr lang="en-GB" sz="3200" b="1" dirty="0">
                <a:latin typeface="Century Gothic" panose="020B0502020202020204" pitchFamily="34" charset="0"/>
                <a:ea typeface="Calibri" panose="020F0502020204030204" pitchFamily="34" charset="0"/>
                <a:cs typeface="Times New Roman" panose="02020603050405020304" pitchFamily="18" charset="0"/>
              </a:rPr>
              <a:t> May </a:t>
            </a:r>
          </a:p>
          <a:p>
            <a:r>
              <a:rPr lang="en-GB" sz="3200" b="1" dirty="0">
                <a:latin typeface="Century Gothic" panose="020B0502020202020204" pitchFamily="34" charset="0"/>
                <a:ea typeface="Calibri" panose="020F0502020204030204" pitchFamily="34" charset="0"/>
                <a:cs typeface="Times New Roman" panose="02020603050405020304" pitchFamily="18" charset="0"/>
              </a:rPr>
              <a:t>2020</a:t>
            </a:r>
          </a:p>
          <a:p>
            <a:r>
              <a:rPr lang="en-GB" sz="3200" b="1" dirty="0">
                <a:latin typeface="Century Gothic" panose="020B0502020202020204" pitchFamily="34" charset="0"/>
                <a:ea typeface="Calibri" panose="020F0502020204030204" pitchFamily="34" charset="0"/>
                <a:cs typeface="Times New Roman" panose="02020603050405020304" pitchFamily="18" charset="0"/>
              </a:rPr>
              <a:t>9:30am</a:t>
            </a:r>
          </a:p>
          <a:p>
            <a:endParaRPr lang="en-US" sz="3200" dirty="0">
              <a:solidFill>
                <a:schemeClr val="bg1">
                  <a:lumMod val="50000"/>
                </a:schemeClr>
              </a:solidFill>
              <a:latin typeface="Century Gothic" panose="020B0502020202020204" pitchFamily="34" charset="0"/>
            </a:endParaRP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397262" y="-4451"/>
            <a:ext cx="4794738" cy="6862451"/>
          </a:xfrm>
          <a:prstGeom prst="rect">
            <a:avLst/>
          </a:prstGeom>
        </p:spPr>
      </p:pic>
    </p:spTree>
    <p:extLst>
      <p:ext uri="{BB962C8B-B14F-4D97-AF65-F5344CB8AC3E}">
        <p14:creationId xmlns:p14="http://schemas.microsoft.com/office/powerpoint/2010/main" val="21445599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B842-5C8A-3C4D-8188-7A46C5C0EBA1}"/>
              </a:ext>
            </a:extLst>
          </p:cNvPr>
          <p:cNvSpPr>
            <a:spLocks noGrp="1"/>
          </p:cNvSpPr>
          <p:nvPr>
            <p:ph type="title"/>
          </p:nvPr>
        </p:nvSpPr>
        <p:spPr>
          <a:xfrm>
            <a:off x="838201" y="1720850"/>
            <a:ext cx="10515600" cy="4032462"/>
          </a:xfrm>
        </p:spPr>
        <p:txBody>
          <a:bodyPr>
            <a:normAutofit fontScale="90000"/>
          </a:bodyPr>
          <a:lstStyle/>
          <a:p>
            <a:pPr algn="ctr"/>
            <a:r>
              <a:rPr lang="en-GB" sz="2700" dirty="0" err="1">
                <a:solidFill>
                  <a:schemeClr val="bg1"/>
                </a:solidFill>
                <a:latin typeface="Century Gothic" panose="020B0502020202020204" pitchFamily="34" charset="0"/>
              </a:rPr>
              <a:t>Damasque</a:t>
            </a:r>
            <a:r>
              <a:rPr lang="en-GB" sz="2700" dirty="0">
                <a:solidFill>
                  <a:schemeClr val="bg1"/>
                </a:solidFill>
                <a:latin typeface="Century Gothic" panose="020B0502020202020204" pitchFamily="34" charset="0"/>
              </a:rPr>
              <a:t> Wells</a:t>
            </a:r>
            <a:br>
              <a:rPr lang="en-GB" sz="2700" dirty="0">
                <a:solidFill>
                  <a:schemeClr val="bg1"/>
                </a:solidFill>
                <a:latin typeface="Century Gothic" panose="020B0502020202020204" pitchFamily="34" charset="0"/>
              </a:rPr>
            </a:br>
            <a:r>
              <a:rPr lang="en-GB" sz="2700" dirty="0">
                <a:solidFill>
                  <a:schemeClr val="bg1"/>
                </a:solidFill>
                <a:latin typeface="Century Gothic" panose="020B0502020202020204" pitchFamily="34" charset="0"/>
              </a:rPr>
              <a:t>1908076</a:t>
            </a:r>
            <a:br>
              <a:rPr lang="en-GB" sz="2700" dirty="0">
                <a:solidFill>
                  <a:schemeClr val="bg1"/>
                </a:solidFill>
                <a:latin typeface="Century Gothic" panose="020B0502020202020204" pitchFamily="34" charset="0"/>
              </a:rPr>
            </a:br>
            <a:br>
              <a:rPr lang="en-GB" sz="2700" dirty="0">
                <a:solidFill>
                  <a:schemeClr val="bg1"/>
                </a:solidFill>
                <a:latin typeface="Century Gothic" panose="020B0502020202020204" pitchFamily="34" charset="0"/>
              </a:rPr>
            </a:br>
            <a:r>
              <a:rPr lang="en-GB" sz="2700" b="1" dirty="0">
                <a:solidFill>
                  <a:schemeClr val="bg1"/>
                </a:solidFill>
                <a:latin typeface="Century Gothic" panose="020B0502020202020204" pitchFamily="34" charset="0"/>
              </a:rPr>
              <a:t>B2 – Digital &amp; Material Process</a:t>
            </a:r>
            <a:br>
              <a:rPr lang="en-GB" sz="2700" b="1" dirty="0">
                <a:solidFill>
                  <a:schemeClr val="bg1"/>
                </a:solidFill>
                <a:latin typeface="Century Gothic" panose="020B0502020202020204" pitchFamily="34" charset="0"/>
              </a:rPr>
            </a:br>
            <a:br>
              <a:rPr lang="en-GB" sz="2700" b="1" dirty="0">
                <a:solidFill>
                  <a:schemeClr val="bg1"/>
                </a:solidFill>
                <a:latin typeface="Century Gothic" panose="020B0502020202020204" pitchFamily="34" charset="0"/>
              </a:rPr>
            </a:br>
            <a:r>
              <a:rPr lang="en-GB" sz="2700" b="1" dirty="0">
                <a:solidFill>
                  <a:schemeClr val="bg1"/>
                </a:solidFill>
                <a:latin typeface="Century Gothic" panose="020B0502020202020204" pitchFamily="34" charset="0"/>
              </a:rPr>
              <a:t>M4X02220</a:t>
            </a:r>
            <a:br>
              <a:rPr lang="en-GB" sz="2700" b="1" dirty="0">
                <a:solidFill>
                  <a:schemeClr val="bg1"/>
                </a:solidFill>
              </a:rPr>
            </a:br>
            <a:br>
              <a:rPr lang="en-GB" sz="2700" b="1" dirty="0">
                <a:solidFill>
                  <a:schemeClr val="bg1"/>
                </a:solidFill>
                <a:latin typeface="Century Gothic" panose="020B0502020202020204" pitchFamily="34" charset="0"/>
              </a:rPr>
            </a:br>
            <a:r>
              <a:rPr lang="en-GB" sz="2700" b="1" dirty="0">
                <a:solidFill>
                  <a:schemeClr val="bg1"/>
                </a:solidFill>
                <a:latin typeface="Century Gothic" panose="020B0502020202020204" pitchFamily="34" charset="0"/>
              </a:rPr>
              <a:t>UWTSD</a:t>
            </a:r>
            <a:br>
              <a:rPr lang="en-GB" b="1" dirty="0">
                <a:solidFill>
                  <a:schemeClr val="tx1"/>
                </a:solidFill>
              </a:rPr>
            </a:br>
            <a:br>
              <a:rPr lang="en-GB" dirty="0"/>
            </a:br>
            <a:endParaRPr lang="en-US" dirty="0"/>
          </a:p>
        </p:txBody>
      </p:sp>
      <p:pic>
        <p:nvPicPr>
          <p:cNvPr id="3" name="Picture 2">
            <a:extLst>
              <a:ext uri="{FF2B5EF4-FFF2-40B4-BE49-F238E27FC236}">
                <a16:creationId xmlns:a16="http://schemas.microsoft.com/office/drawing/2014/main" id="{9E0283A0-5B0D-144B-965C-B68F5D0064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95445" y="6081558"/>
            <a:ext cx="3001112" cy="528946"/>
          </a:xfrm>
          <a:prstGeom prst="rect">
            <a:avLst/>
          </a:prstGeom>
          <a:solidFill>
            <a:schemeClr val="tx1">
              <a:alpha val="0"/>
            </a:schemeClr>
          </a:solidFill>
        </p:spPr>
      </p:pic>
      <p:pic>
        <p:nvPicPr>
          <p:cNvPr id="4" name="Picture 3"/>
          <p:cNvPicPr/>
          <p:nvPr/>
        </p:nvPicPr>
        <p:blipFill rotWithShape="1">
          <a:blip r:embed="rId4" cstate="screen">
            <a:extLst>
              <a:ext uri="{28A0092B-C50C-407E-A947-70E740481C1C}">
                <a14:useLocalDpi xmlns:a14="http://schemas.microsoft.com/office/drawing/2010/main"/>
              </a:ext>
            </a:extLst>
          </a:blip>
          <a:srcRect/>
          <a:stretch/>
        </p:blipFill>
        <p:spPr bwMode="auto">
          <a:xfrm rot="16200000">
            <a:off x="-1558498" y="1558495"/>
            <a:ext cx="6858000" cy="3741003"/>
          </a:xfrm>
          <a:prstGeom prst="rect">
            <a:avLst/>
          </a:prstGeom>
          <a:ln>
            <a:noFill/>
          </a:ln>
          <a:extLst>
            <a:ext uri="{53640926-AAD7-44D8-BBD7-CCE9431645EC}">
              <a14:shadowObscured xmlns:a14="http://schemas.microsoft.com/office/drawing/2010/main"/>
            </a:ext>
          </a:extLst>
        </p:spPr>
      </p:pic>
      <p:pic>
        <p:nvPicPr>
          <p:cNvPr id="5" name="Picture 4"/>
          <p:cNvPicPr/>
          <p:nvPr/>
        </p:nvPicPr>
        <p:blipFill rotWithShape="1">
          <a:blip r:embed="rId4" cstate="screen">
            <a:extLst>
              <a:ext uri="{28A0092B-C50C-407E-A947-70E740481C1C}">
                <a14:useLocalDpi xmlns:a14="http://schemas.microsoft.com/office/drawing/2010/main"/>
              </a:ext>
            </a:extLst>
          </a:blip>
          <a:srcRect/>
          <a:stretch/>
        </p:blipFill>
        <p:spPr bwMode="auto">
          <a:xfrm rot="16200000">
            <a:off x="6892499" y="1558499"/>
            <a:ext cx="6858000" cy="374100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40111320"/>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5F8CD56-7F5C-784E-9C9E-72525DCEF9AE}"/>
              </a:ext>
            </a:extLst>
          </p:cNvPr>
          <p:cNvSpPr/>
          <p:nvPr/>
        </p:nvSpPr>
        <p:spPr>
          <a:xfrm>
            <a:off x="93784" y="773723"/>
            <a:ext cx="4911970" cy="5016758"/>
          </a:xfrm>
          <a:prstGeom prst="rect">
            <a:avLst/>
          </a:prstGeom>
        </p:spPr>
        <p:txBody>
          <a:bodyPr wrap="square">
            <a:spAutoFit/>
          </a:bodyPr>
          <a:lstStyle/>
          <a:p>
            <a:pPr algn="just">
              <a:spcAft>
                <a:spcPts val="0"/>
              </a:spcAft>
            </a:pPr>
            <a:r>
              <a:rPr lang="en-GB" sz="16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 </a:t>
            </a:r>
            <a:endParaRPr lang="en-GB" sz="16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endParaRPr>
          </a:p>
          <a:p>
            <a:pPr>
              <a:spcAft>
                <a:spcPts val="0"/>
              </a:spcAft>
            </a:pPr>
            <a:r>
              <a:rPr lang="en-GB" sz="16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 </a:t>
            </a:r>
            <a:endParaRPr lang="en-GB" sz="16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endParaRP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Photograph or scan of screen printed samples</a:t>
            </a: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Digital sampling of repeat ideas</a:t>
            </a: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Photograph or scan of colour separation artwork for screen</a:t>
            </a: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Digital re-colouring of colour separation artwork for screen</a:t>
            </a: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Photograph of re-drawn/ re-worked colour separation artwork</a:t>
            </a: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Hand stitch samples</a:t>
            </a: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Machine stitched samples</a:t>
            </a: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Hand stitched repeats</a:t>
            </a: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Machine stitched repeats</a:t>
            </a: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Hand stitched material collages</a:t>
            </a: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Machine stitched collage/ applique</a:t>
            </a: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New digital work and ideas</a:t>
            </a: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Embellished pieces from found objects</a:t>
            </a:r>
          </a:p>
          <a:p>
            <a:pPr marL="342900" lvl="0" indent="-342900">
              <a:spcAft>
                <a:spcPts val="0"/>
              </a:spcAft>
              <a:buFont typeface="Symbol" pitchFamily="2" charset="2"/>
              <a:buChar char=""/>
            </a:pPr>
            <a:r>
              <a:rPr lang="en-GB" sz="1600" dirty="0">
                <a:latin typeface="Century Gothic" panose="020B0502020202020204" pitchFamily="34" charset="0"/>
                <a:ea typeface="Times New Roman" panose="02020603050405020304" pitchFamily="18" charset="0"/>
              </a:rPr>
              <a:t>PowerPoint presentation of the above</a:t>
            </a:r>
            <a:endParaRPr lang="en-GB" sz="1600" dirty="0">
              <a:effectLst/>
              <a:latin typeface="Century Gothic" panose="020B0502020202020204" pitchFamily="34" charset="0"/>
              <a:ea typeface="Times New Roman" panose="02020603050405020304" pitchFamily="18" charset="0"/>
            </a:endParaRPr>
          </a:p>
        </p:txBody>
      </p:sp>
      <p:graphicFrame>
        <p:nvGraphicFramePr>
          <p:cNvPr id="2" name="Object 1"/>
          <p:cNvGraphicFramePr>
            <a:graphicFrameLocks noChangeAspect="1"/>
          </p:cNvGraphicFramePr>
          <p:nvPr>
            <p:extLst>
              <p:ext uri="{D42A27DB-BD31-4B8C-83A1-F6EECF244321}">
                <p14:modId xmlns:p14="http://schemas.microsoft.com/office/powerpoint/2010/main" val="1395460665"/>
              </p:ext>
            </p:extLst>
          </p:nvPr>
        </p:nvGraphicFramePr>
        <p:xfrm>
          <a:off x="5422777" y="0"/>
          <a:ext cx="6779634" cy="6857999"/>
        </p:xfrm>
        <a:graphic>
          <a:graphicData uri="http://schemas.openxmlformats.org/presentationml/2006/ole">
            <mc:AlternateContent xmlns:mc="http://schemas.openxmlformats.org/markup-compatibility/2006">
              <mc:Choice xmlns:v="urn:schemas-microsoft-com:vml" Requires="v">
                <p:oleObj spid="_x0000_s3108" name="Image" r:id="rId4" imgW="30450600" imgH="30882240" progId="Photoshop.Image.18">
                  <p:embed/>
                </p:oleObj>
              </mc:Choice>
              <mc:Fallback>
                <p:oleObj name="Image" r:id="rId4" imgW="30450600" imgH="30882240" progId="Photoshop.Image.18">
                  <p:embed/>
                  <p:pic>
                    <p:nvPicPr>
                      <p:cNvPr id="0" name=""/>
                      <p:cNvPicPr/>
                      <p:nvPr/>
                    </p:nvPicPr>
                    <p:blipFill>
                      <a:blip r:embed="rId5"/>
                      <a:stretch>
                        <a:fillRect/>
                      </a:stretch>
                    </p:blipFill>
                    <p:spPr>
                      <a:xfrm>
                        <a:off x="5422777" y="0"/>
                        <a:ext cx="6779634" cy="6857999"/>
                      </a:xfrm>
                      <a:prstGeom prst="rect">
                        <a:avLst/>
                      </a:prstGeom>
                    </p:spPr>
                  </p:pic>
                </p:oleObj>
              </mc:Fallback>
            </mc:AlternateContent>
          </a:graphicData>
        </a:graphic>
      </p:graphicFrame>
    </p:spTree>
    <p:extLst>
      <p:ext uri="{BB962C8B-B14F-4D97-AF65-F5344CB8AC3E}">
        <p14:creationId xmlns:p14="http://schemas.microsoft.com/office/powerpoint/2010/main" val="165544707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0283A0-5B0D-144B-965C-B68F5D0064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95444" y="5747547"/>
            <a:ext cx="3001112" cy="528946"/>
          </a:xfrm>
          <a:prstGeom prst="rect">
            <a:avLst/>
          </a:prstGeom>
        </p:spPr>
      </p:pic>
      <p:sp>
        <p:nvSpPr>
          <p:cNvPr id="6" name="TextBox 5">
            <a:extLst>
              <a:ext uri="{FF2B5EF4-FFF2-40B4-BE49-F238E27FC236}">
                <a16:creationId xmlns:a16="http://schemas.microsoft.com/office/drawing/2014/main" id="{5A33F2D0-F2DE-6B41-B4F6-2A6BE966DD6D}"/>
              </a:ext>
            </a:extLst>
          </p:cNvPr>
          <p:cNvSpPr txBox="1"/>
          <p:nvPr/>
        </p:nvSpPr>
        <p:spPr>
          <a:xfrm>
            <a:off x="402774" y="827691"/>
            <a:ext cx="11386451" cy="4401205"/>
          </a:xfrm>
          <a:prstGeom prst="rect">
            <a:avLst/>
          </a:prstGeom>
          <a:noFill/>
        </p:spPr>
        <p:txBody>
          <a:bodyPr wrap="none" rtlCol="0">
            <a:spAutoFit/>
          </a:bodyPr>
          <a:lstStyle/>
          <a:p>
            <a:pPr algn="ctr"/>
            <a:r>
              <a:rPr lang="en-GB" sz="3200" b="1" dirty="0">
                <a:latin typeface="Century Gothic" panose="020B0502020202020204" pitchFamily="34" charset="0"/>
              </a:rPr>
              <a:t> LEARNING OUTCOMES:</a:t>
            </a:r>
          </a:p>
          <a:p>
            <a:endParaRPr lang="en-GB" sz="3200" b="1" dirty="0"/>
          </a:p>
          <a:p>
            <a:pPr marL="457200" lvl="0" indent="-457200" algn="ctr">
              <a:buSzPct val="100000"/>
              <a:buFont typeface="Arial" panose="020B0604020202020204" pitchFamily="34" charset="0"/>
              <a:buChar char="•"/>
            </a:pPr>
            <a:r>
              <a:rPr lang="en-GB" sz="2400" dirty="0">
                <a:latin typeface="Century Gothic" panose="020B0502020202020204" pitchFamily="34" charset="0"/>
              </a:rPr>
              <a:t>Manage and make appropriate use of the interaction between</a:t>
            </a:r>
          </a:p>
          <a:p>
            <a:pPr lvl="0" algn="ctr">
              <a:buSzPct val="100000"/>
            </a:pPr>
            <a:r>
              <a:rPr lang="en-GB" sz="2400" dirty="0">
                <a:latin typeface="Century Gothic" panose="020B0502020202020204" pitchFamily="34" charset="0"/>
              </a:rPr>
              <a:t>intention, process, outcome, context, and the methods</a:t>
            </a:r>
          </a:p>
          <a:p>
            <a:pPr lvl="0" algn="ctr">
              <a:buSzPct val="100000"/>
            </a:pPr>
            <a:r>
              <a:rPr lang="en-GB" sz="2400" dirty="0">
                <a:latin typeface="Century Gothic" panose="020B0502020202020204" pitchFamily="34" charset="0"/>
              </a:rPr>
              <a:t>of dissemination.</a:t>
            </a:r>
          </a:p>
          <a:p>
            <a:pPr lvl="0" algn="ctr">
              <a:buSzPct val="100000"/>
            </a:pPr>
            <a:endParaRPr lang="en-GB" sz="2400" dirty="0">
              <a:latin typeface="Century Gothic" panose="020B0502020202020204" pitchFamily="34" charset="0"/>
            </a:endParaRPr>
          </a:p>
          <a:p>
            <a:pPr marL="457200" lvl="0" indent="-457200" algn="ctr">
              <a:buSzPct val="100000"/>
              <a:buFont typeface="Arial" panose="020B0604020202020204" pitchFamily="34" charset="0"/>
              <a:buChar char="•"/>
            </a:pPr>
            <a:r>
              <a:rPr lang="en-GB" sz="2400" dirty="0">
                <a:latin typeface="Century Gothic" panose="020B0502020202020204" pitchFamily="34" charset="0"/>
              </a:rPr>
              <a:t>Anticipate and accommodate change, and work within contexts</a:t>
            </a:r>
          </a:p>
          <a:p>
            <a:pPr lvl="0" algn="ctr">
              <a:buSzPct val="100000"/>
            </a:pPr>
            <a:r>
              <a:rPr lang="en-GB" sz="2400" dirty="0">
                <a:latin typeface="Century Gothic" panose="020B0502020202020204" pitchFamily="34" charset="0"/>
              </a:rPr>
              <a:t>of ambiguity, uncertainty and unfamiliarity</a:t>
            </a:r>
          </a:p>
          <a:p>
            <a:pPr lvl="0" algn="ctr">
              <a:buSzPct val="100000"/>
            </a:pPr>
            <a:endParaRPr lang="en-GB" sz="2400" dirty="0">
              <a:solidFill>
                <a:schemeClr val="bg1">
                  <a:lumMod val="50000"/>
                </a:schemeClr>
              </a:solidFill>
              <a:latin typeface="Century Gothic" panose="020B0502020202020204" pitchFamily="34" charset="0"/>
            </a:endParaRPr>
          </a:p>
          <a:p>
            <a:pPr lvl="0" algn="ctr">
              <a:buSzPct val="100000"/>
            </a:pPr>
            <a:endParaRPr lang="en-GB" sz="2400" dirty="0">
              <a:solidFill>
                <a:schemeClr val="bg1">
                  <a:lumMod val="50000"/>
                </a:schemeClr>
              </a:solidFill>
              <a:latin typeface="Century Gothic" panose="020B0502020202020204" pitchFamily="34" charset="0"/>
            </a:endParaRPr>
          </a:p>
          <a:p>
            <a:pPr lvl="0" algn="ctr">
              <a:buSzPct val="100000"/>
            </a:pPr>
            <a:r>
              <a:rPr lang="en-GB" sz="2400" dirty="0">
                <a:hlinkClick r:id="rId4"/>
              </a:rPr>
              <a:t>https://www.uwtsd.ac.uk/tel/technology-enhanced-learning/moodle-links/</a:t>
            </a:r>
            <a:endParaRPr lang="en-GB" sz="2400" dirty="0">
              <a:solidFill>
                <a:schemeClr val="bg1">
                  <a:lumMod val="50000"/>
                </a:schemeClr>
              </a:solidFill>
              <a:latin typeface="Century Gothic" panose="020B0502020202020204" pitchFamily="34" charset="0"/>
            </a:endParaRPr>
          </a:p>
        </p:txBody>
      </p:sp>
    </p:spTree>
    <p:extLst>
      <p:ext uri="{BB962C8B-B14F-4D97-AF65-F5344CB8AC3E}">
        <p14:creationId xmlns:p14="http://schemas.microsoft.com/office/powerpoint/2010/main" val="3113127419"/>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88D834D-0082-D34D-8912-ECCF1CE686B1}"/>
              </a:ext>
            </a:extLst>
          </p:cNvPr>
          <p:cNvSpPr/>
          <p:nvPr/>
        </p:nvSpPr>
        <p:spPr>
          <a:xfrm>
            <a:off x="4431323" y="1098369"/>
            <a:ext cx="2783375" cy="4401205"/>
          </a:xfrm>
          <a:prstGeom prst="rect">
            <a:avLst/>
          </a:prstGeom>
        </p:spPr>
        <p:txBody>
          <a:bodyPr wrap="square">
            <a:spAutoFit/>
          </a:bodyPr>
          <a:lstStyle/>
          <a:p>
            <a:pPr marL="342900" lvl="0" indent="-342900">
              <a:spcAft>
                <a:spcPts val="0"/>
              </a:spcAft>
              <a:buFont typeface="Symbol" pitchFamily="2" charset="2"/>
              <a:buChar char=""/>
            </a:pPr>
            <a:r>
              <a:rPr lang="en-GB" sz="2000" dirty="0">
                <a:latin typeface="Arial" panose="020B0604020202020204" pitchFamily="34" charset="0"/>
                <a:ea typeface="Times New Roman" panose="02020603050405020304" pitchFamily="18" charset="0"/>
              </a:rPr>
              <a:t>A </a:t>
            </a:r>
            <a:r>
              <a:rPr lang="en-US" sz="2000" dirty="0">
                <a:latin typeface="Arial" panose="020B0604020202020204" pitchFamily="34" charset="0"/>
                <a:ea typeface="Times New Roman" panose="02020603050405020304" pitchFamily="18" charset="0"/>
              </a:rPr>
              <a:t>minimum of 12 samples, evidencing a </a:t>
            </a:r>
            <a:r>
              <a:rPr lang="en-GB" sz="2000" dirty="0">
                <a:latin typeface="Arial" panose="020B0604020202020204" pitchFamily="34" charset="0"/>
                <a:ea typeface="Times New Roman" panose="02020603050405020304" pitchFamily="18" charset="0"/>
              </a:rPr>
              <a:t>range of process - based ideas which can be a combination of digital and hand processes.</a:t>
            </a:r>
            <a:endParaRPr lang="en-GB" sz="2000" dirty="0">
              <a:latin typeface="Times New Roman" panose="02020603050405020304" pitchFamily="18" charset="0"/>
              <a:ea typeface="Times New Roman" panose="02020603050405020304" pitchFamily="18" charset="0"/>
            </a:endParaRPr>
          </a:p>
          <a:p>
            <a:pPr marL="457200">
              <a:spcAft>
                <a:spcPts val="0"/>
              </a:spcAft>
            </a:pPr>
            <a:r>
              <a:rPr lang="en-GB" sz="2000" dirty="0">
                <a:latin typeface="Arial" panose="020B0604020202020204" pitchFamily="34" charset="0"/>
                <a:ea typeface="Times New Roman" panose="02020603050405020304" pitchFamily="18" charset="0"/>
              </a:rPr>
              <a:t> </a:t>
            </a:r>
            <a:endParaRPr lang="en-GB" sz="2000" dirty="0">
              <a:latin typeface="Times New Roman" panose="02020603050405020304" pitchFamily="18" charset="0"/>
              <a:ea typeface="Times New Roman" panose="02020603050405020304" pitchFamily="18" charset="0"/>
            </a:endParaRPr>
          </a:p>
          <a:p>
            <a:pPr marL="342900" lvl="0" indent="-342900">
              <a:spcAft>
                <a:spcPts val="0"/>
              </a:spcAft>
              <a:buFont typeface="Symbol" pitchFamily="2" charset="2"/>
              <a:buChar char=""/>
            </a:pPr>
            <a:r>
              <a:rPr lang="en-GB" sz="2000" dirty="0">
                <a:latin typeface="Arial" panose="020B0604020202020204" pitchFamily="34" charset="0"/>
                <a:ea typeface="Times New Roman" panose="02020603050405020304" pitchFamily="18" charset="0"/>
              </a:rPr>
              <a:t>Samples should be neatly presented in a digital format, cropped and labelled for clarity. </a:t>
            </a:r>
            <a:endParaRPr lang="en-GB" sz="2000" dirty="0">
              <a:effectLst/>
              <a:latin typeface="Times New Roman" panose="02020603050405020304" pitchFamily="18" charset="0"/>
              <a:ea typeface="Times New Roman" panose="02020603050405020304" pitchFamily="18" charset="0"/>
            </a:endParaRPr>
          </a:p>
        </p:txBody>
      </p:sp>
      <p:pic>
        <p:nvPicPr>
          <p:cNvPr id="7" name="Picture 6"/>
          <p:cNvPicPr/>
          <p:nvPr/>
        </p:nvPicPr>
        <p:blipFill rotWithShape="1">
          <a:blip r:embed="rId3" cstate="screen">
            <a:extLst>
              <a:ext uri="{28A0092B-C50C-407E-A947-70E740481C1C}">
                <a14:useLocalDpi xmlns:a14="http://schemas.microsoft.com/office/drawing/2010/main"/>
              </a:ext>
            </a:extLst>
          </a:blip>
          <a:srcRect/>
          <a:stretch/>
        </p:blipFill>
        <p:spPr bwMode="auto">
          <a:xfrm rot="16200000">
            <a:off x="6800059" y="1558496"/>
            <a:ext cx="6858000" cy="3741003"/>
          </a:xfrm>
          <a:prstGeom prst="rect">
            <a:avLst/>
          </a:prstGeom>
          <a:ln>
            <a:noFill/>
          </a:ln>
          <a:extLst>
            <a:ext uri="{53640926-AAD7-44D8-BBD7-CCE9431645EC}">
              <a14:shadowObscured xmlns:a14="http://schemas.microsoft.com/office/drawing/2010/main"/>
            </a:ext>
          </a:extLst>
        </p:spPr>
      </p:pic>
      <p:pic>
        <p:nvPicPr>
          <p:cNvPr id="8" name="Picture 7"/>
          <p:cNvPicPr/>
          <p:nvPr/>
        </p:nvPicPr>
        <p:blipFill rotWithShape="1">
          <a:blip r:embed="rId3" cstate="screen">
            <a:extLst>
              <a:ext uri="{28A0092B-C50C-407E-A947-70E740481C1C}">
                <a14:useLocalDpi xmlns:a14="http://schemas.microsoft.com/office/drawing/2010/main"/>
              </a:ext>
            </a:extLst>
          </a:blip>
          <a:srcRect/>
          <a:stretch/>
        </p:blipFill>
        <p:spPr bwMode="auto">
          <a:xfrm rot="16200000">
            <a:off x="-1558498" y="1558495"/>
            <a:ext cx="6858000" cy="374100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28111420"/>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drawing&#10;&#10;Description automatically generated">
            <a:extLst>
              <a:ext uri="{FF2B5EF4-FFF2-40B4-BE49-F238E27FC236}">
                <a16:creationId xmlns:a16="http://schemas.microsoft.com/office/drawing/2014/main" id="{0858BECE-7A23-B045-92AC-2085849A6EA6}"/>
              </a:ext>
            </a:extLst>
          </p:cNvPr>
          <p:cNvPicPr>
            <a:picLocks noChangeAspect="1"/>
          </p:cNvPicPr>
          <p:nvPr/>
        </p:nvPicPr>
        <p:blipFill>
          <a:blip r:embed="rId3"/>
          <a:stretch>
            <a:fillRect/>
          </a:stretch>
        </p:blipFill>
        <p:spPr>
          <a:xfrm>
            <a:off x="1033763" y="665351"/>
            <a:ext cx="2711579" cy="1180334"/>
          </a:xfrm>
          <a:prstGeom prst="rect">
            <a:avLst/>
          </a:prstGeom>
        </p:spPr>
      </p:pic>
      <p:sp>
        <p:nvSpPr>
          <p:cNvPr id="2" name="TextBox 1"/>
          <p:cNvSpPr txBox="1"/>
          <p:nvPr/>
        </p:nvSpPr>
        <p:spPr>
          <a:xfrm>
            <a:off x="136768" y="2371772"/>
            <a:ext cx="4911969" cy="923330"/>
          </a:xfrm>
          <a:prstGeom prst="rect">
            <a:avLst/>
          </a:prstGeom>
          <a:noFill/>
        </p:spPr>
        <p:txBody>
          <a:bodyPr wrap="square" rtlCol="0">
            <a:spAutoFit/>
          </a:bodyPr>
          <a:lstStyle/>
          <a:p>
            <a:r>
              <a:rPr lang="en-GB" dirty="0"/>
              <a:t>https://www.pinterest.co.uk/DAMIWELLS/dami-w-spd-year-1-b2-material-process-module/</a:t>
            </a:r>
          </a:p>
        </p:txBody>
      </p:sp>
      <p:pic>
        <p:nvPicPr>
          <p:cNvPr id="2050" name="Picture 2" descr="Instagram Brand Resources"/>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868368" y="3985845"/>
            <a:ext cx="1042370" cy="10423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p:cNvPicPr/>
          <p:nvPr/>
        </p:nvPicPr>
        <p:blipFill rotWithShape="1">
          <a:blip r:embed="rId5" cstate="screen">
            <a:extLst>
              <a:ext uri="{28A0092B-C50C-407E-A947-70E740481C1C}">
                <a14:useLocalDpi xmlns:a14="http://schemas.microsoft.com/office/drawing/2010/main"/>
              </a:ext>
            </a:extLst>
          </a:blip>
          <a:srcRect/>
          <a:stretch/>
        </p:blipFill>
        <p:spPr bwMode="auto">
          <a:xfrm rot="10800000">
            <a:off x="5134708" y="0"/>
            <a:ext cx="7057292" cy="6858000"/>
          </a:xfrm>
          <a:prstGeom prst="rect">
            <a:avLst/>
          </a:prstGeom>
          <a:ln>
            <a:noFill/>
          </a:ln>
          <a:extLst>
            <a:ext uri="{53640926-AAD7-44D8-BBD7-CCE9431645EC}">
              <a14:shadowObscured xmlns:a14="http://schemas.microsoft.com/office/drawing/2010/main"/>
            </a:ext>
          </a:extLst>
        </p:spPr>
      </p:pic>
      <p:sp>
        <p:nvSpPr>
          <p:cNvPr id="12" name="Rectangle 5"/>
          <p:cNvSpPr>
            <a:spLocks noChangeArrowheads="1"/>
          </p:cNvSpPr>
          <p:nvPr/>
        </p:nvSpPr>
        <p:spPr bwMode="auto">
          <a:xfrm>
            <a:off x="429845" y="5395793"/>
            <a:ext cx="3919417" cy="64633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bg1"/>
                </a:solidFill>
                <a:effectLst/>
                <a:latin typeface="+mj-lt"/>
                <a:cs typeface="Arial" panose="020B0604020202020204" pitchFamily="34" charset="0"/>
                <a:hlinkClick r:id="rId6"/>
              </a:rPr>
              <a:t>https://www.instagram.com/tv/B_e9T8Pj8mi/?igshid=e3ozs1ayjt3a</a:t>
            </a:r>
            <a:r>
              <a:rPr kumimoji="0" lang="en-US" altLang="en-US" b="0" i="0" u="none" strike="noStrike" cap="none" normalizeH="0" baseline="0" dirty="0">
                <a:ln>
                  <a:noFill/>
                </a:ln>
                <a:solidFill>
                  <a:schemeClr val="bg1"/>
                </a:solidFill>
                <a:effectLst/>
                <a:latin typeface="+mj-lt"/>
              </a:rPr>
              <a:t> </a:t>
            </a:r>
          </a:p>
        </p:txBody>
      </p:sp>
      <p:sp>
        <p:nvSpPr>
          <p:cNvPr id="3" name="TextBox 2"/>
          <p:cNvSpPr txBox="1"/>
          <p:nvPr/>
        </p:nvSpPr>
        <p:spPr>
          <a:xfrm>
            <a:off x="784336" y="6345088"/>
            <a:ext cx="3238387" cy="369332"/>
          </a:xfrm>
          <a:prstGeom prst="rect">
            <a:avLst/>
          </a:prstGeom>
          <a:noFill/>
        </p:spPr>
        <p:txBody>
          <a:bodyPr wrap="none" rtlCol="0">
            <a:spAutoFit/>
          </a:bodyPr>
          <a:lstStyle/>
          <a:p>
            <a:r>
              <a:rPr lang="en-GB" dirty="0"/>
              <a:t>Video of Stitched Examples</a:t>
            </a:r>
          </a:p>
        </p:txBody>
      </p:sp>
    </p:spTree>
    <p:extLst>
      <p:ext uri="{BB962C8B-B14F-4D97-AF65-F5344CB8AC3E}">
        <p14:creationId xmlns:p14="http://schemas.microsoft.com/office/powerpoint/2010/main" val="28110653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198" y="5457470"/>
            <a:ext cx="9404723" cy="1400530"/>
          </a:xfrm>
        </p:spPr>
        <p:txBody>
          <a:bodyPr/>
          <a:lstStyle/>
          <a:p>
            <a:r>
              <a:rPr lang="en-GB" sz="1400" dirty="0"/>
              <a:t>Another potential </a:t>
            </a:r>
            <a:r>
              <a:rPr lang="en-GB" sz="1400" dirty="0" err="1"/>
              <a:t>screenprint</a:t>
            </a:r>
            <a:r>
              <a:rPr lang="en-GB" sz="1400" dirty="0"/>
              <a:t> that I </a:t>
            </a:r>
            <a:br>
              <a:rPr lang="en-GB" sz="1400" dirty="0"/>
            </a:br>
            <a:r>
              <a:rPr lang="en-GB" sz="1400" dirty="0"/>
              <a:t>didn’t end up using. Perhaps I could use </a:t>
            </a:r>
            <a:br>
              <a:rPr lang="en-GB" sz="1400" dirty="0"/>
            </a:br>
            <a:r>
              <a:rPr lang="en-GB" sz="1400" dirty="0"/>
              <a:t>down the track. The example above</a:t>
            </a:r>
            <a:br>
              <a:rPr lang="en-GB" sz="1400" dirty="0"/>
            </a:br>
            <a:r>
              <a:rPr lang="en-GB" sz="1400" dirty="0"/>
              <a:t>I coloured digitally.</a:t>
            </a:r>
          </a:p>
        </p:txBody>
      </p:sp>
      <p:pic>
        <p:nvPicPr>
          <p:cNvPr id="5" name="Content Placeholder 4"/>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46198" y="937846"/>
            <a:ext cx="4219585" cy="4278923"/>
          </a:xfrm>
        </p:spPr>
      </p:pic>
      <p:graphicFrame>
        <p:nvGraphicFramePr>
          <p:cNvPr id="4" name="Object 3"/>
          <p:cNvGraphicFramePr>
            <a:graphicFrameLocks noChangeAspect="1"/>
          </p:cNvGraphicFramePr>
          <p:nvPr>
            <p:extLst>
              <p:ext uri="{D42A27DB-BD31-4B8C-83A1-F6EECF244321}">
                <p14:modId xmlns:p14="http://schemas.microsoft.com/office/powerpoint/2010/main" val="1098516673"/>
              </p:ext>
            </p:extLst>
          </p:nvPr>
        </p:nvGraphicFramePr>
        <p:xfrm>
          <a:off x="5404339" y="-4230"/>
          <a:ext cx="6787662" cy="6866119"/>
        </p:xfrm>
        <a:graphic>
          <a:graphicData uri="http://schemas.openxmlformats.org/presentationml/2006/ole">
            <mc:AlternateContent xmlns:mc="http://schemas.openxmlformats.org/markup-compatibility/2006">
              <mc:Choice xmlns:v="urn:schemas-microsoft-com:vml" Requires="v">
                <p:oleObj spid="_x0000_s5148" name="Image" r:id="rId4" imgW="30450600" imgH="30882240" progId="Photoshop.Image.18">
                  <p:embed/>
                </p:oleObj>
              </mc:Choice>
              <mc:Fallback>
                <p:oleObj name="Image" r:id="rId4" imgW="30450600" imgH="30882240" progId="Photoshop.Image.18">
                  <p:embed/>
                  <p:pic>
                    <p:nvPicPr>
                      <p:cNvPr id="2" name="Object 1"/>
                      <p:cNvPicPr/>
                      <p:nvPr/>
                    </p:nvPicPr>
                    <p:blipFill>
                      <a:blip r:embed="rId5"/>
                      <a:stretch>
                        <a:fillRect/>
                      </a:stretch>
                    </p:blipFill>
                    <p:spPr>
                      <a:xfrm>
                        <a:off x="5404339" y="-4230"/>
                        <a:ext cx="6787662" cy="6866119"/>
                      </a:xfrm>
                      <a:prstGeom prst="rect">
                        <a:avLst/>
                      </a:prstGeom>
                    </p:spPr>
                  </p:pic>
                </p:oleObj>
              </mc:Fallback>
            </mc:AlternateContent>
          </a:graphicData>
        </a:graphic>
      </p:graphicFrame>
      <p:sp>
        <p:nvSpPr>
          <p:cNvPr id="3" name="TextBox 2"/>
          <p:cNvSpPr txBox="1"/>
          <p:nvPr/>
        </p:nvSpPr>
        <p:spPr>
          <a:xfrm>
            <a:off x="426846" y="263498"/>
            <a:ext cx="4398961" cy="369332"/>
          </a:xfrm>
          <a:prstGeom prst="rect">
            <a:avLst/>
          </a:prstGeom>
          <a:noFill/>
        </p:spPr>
        <p:txBody>
          <a:bodyPr wrap="none" rtlCol="0">
            <a:spAutoFit/>
          </a:bodyPr>
          <a:lstStyle/>
          <a:p>
            <a:r>
              <a:rPr lang="en-GB" b="1" dirty="0"/>
              <a:t>Example of Potential </a:t>
            </a:r>
            <a:r>
              <a:rPr lang="en-GB" b="1" dirty="0" err="1"/>
              <a:t>Screenprint</a:t>
            </a:r>
            <a:r>
              <a:rPr lang="en-GB" b="1" dirty="0"/>
              <a:t> Idea</a:t>
            </a:r>
          </a:p>
        </p:txBody>
      </p:sp>
    </p:spTree>
    <p:extLst>
      <p:ext uri="{BB962C8B-B14F-4D97-AF65-F5344CB8AC3E}">
        <p14:creationId xmlns:p14="http://schemas.microsoft.com/office/powerpoint/2010/main" val="9617630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6583819" y="250440"/>
            <a:ext cx="2489842" cy="2527449"/>
          </a:xfrm>
        </p:spPr>
      </p:pic>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310554" y="255163"/>
            <a:ext cx="2344835" cy="2380252"/>
          </a:xfrm>
          <a:prstGeom prst="rect">
            <a:avLst/>
          </a:prstGeom>
        </p:spPr>
      </p:pic>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17179" y="452717"/>
            <a:ext cx="5848451" cy="5848451"/>
          </a:xfrm>
          <a:prstGeom prst="rect">
            <a:avLst/>
          </a:prstGeom>
        </p:spPr>
      </p:pic>
      <p:sp>
        <p:nvSpPr>
          <p:cNvPr id="8" name="TextBox 7"/>
          <p:cNvSpPr txBox="1"/>
          <p:nvPr/>
        </p:nvSpPr>
        <p:spPr>
          <a:xfrm>
            <a:off x="6637882" y="2866547"/>
            <a:ext cx="4498347" cy="2677656"/>
          </a:xfrm>
          <a:prstGeom prst="rect">
            <a:avLst/>
          </a:prstGeom>
          <a:noFill/>
        </p:spPr>
        <p:txBody>
          <a:bodyPr wrap="none" rtlCol="0">
            <a:spAutoFit/>
          </a:bodyPr>
          <a:lstStyle/>
          <a:p>
            <a:pPr marL="285750" indent="-285750">
              <a:buFont typeface="Arial" panose="020B0604020202020204" pitchFamily="34" charset="0"/>
              <a:buChar char="•"/>
            </a:pPr>
            <a:r>
              <a:rPr lang="en-GB" sz="2400" dirty="0"/>
              <a:t>A potential </a:t>
            </a:r>
            <a:r>
              <a:rPr lang="en-GB" sz="2400" dirty="0" err="1"/>
              <a:t>screenprint</a:t>
            </a:r>
            <a:r>
              <a:rPr lang="en-GB" sz="2400" dirty="0"/>
              <a:t> </a:t>
            </a:r>
          </a:p>
          <a:p>
            <a:r>
              <a:rPr lang="en-GB" sz="2400" dirty="0"/>
              <a:t>that I was going to use but</a:t>
            </a:r>
          </a:p>
          <a:p>
            <a:r>
              <a:rPr lang="en-GB" sz="2400" dirty="0"/>
              <a:t>didn’t. I would like to use this </a:t>
            </a:r>
          </a:p>
          <a:p>
            <a:r>
              <a:rPr lang="en-GB" sz="2400" dirty="0"/>
              <a:t>or develop this in the future.</a:t>
            </a:r>
          </a:p>
          <a:p>
            <a:endParaRPr lang="en-GB" sz="2400" dirty="0"/>
          </a:p>
          <a:p>
            <a:pPr marL="285750" indent="-285750">
              <a:buFont typeface="Arial" panose="020B0604020202020204" pitchFamily="34" charset="0"/>
              <a:buChar char="•"/>
            </a:pPr>
            <a:r>
              <a:rPr lang="en-GB" sz="2400" dirty="0"/>
              <a:t>I repeated the pattern on</a:t>
            </a:r>
          </a:p>
          <a:p>
            <a:r>
              <a:rPr lang="en-GB" sz="2400" dirty="0"/>
              <a:t>a phone app. to the left.</a:t>
            </a:r>
          </a:p>
        </p:txBody>
      </p:sp>
      <p:sp>
        <p:nvSpPr>
          <p:cNvPr id="7" name="TextBox 6"/>
          <p:cNvSpPr txBox="1"/>
          <p:nvPr/>
        </p:nvSpPr>
        <p:spPr>
          <a:xfrm>
            <a:off x="949511" y="0"/>
            <a:ext cx="4398961" cy="369332"/>
          </a:xfrm>
          <a:prstGeom prst="rect">
            <a:avLst/>
          </a:prstGeom>
          <a:noFill/>
        </p:spPr>
        <p:txBody>
          <a:bodyPr wrap="none" rtlCol="0">
            <a:spAutoFit/>
          </a:bodyPr>
          <a:lstStyle/>
          <a:p>
            <a:r>
              <a:rPr lang="en-GB" b="1" dirty="0"/>
              <a:t>Example of Potential </a:t>
            </a:r>
            <a:r>
              <a:rPr lang="en-GB" b="1" dirty="0" err="1"/>
              <a:t>Screenprint</a:t>
            </a:r>
            <a:r>
              <a:rPr lang="en-GB" b="1" dirty="0"/>
              <a:t> Idea</a:t>
            </a:r>
          </a:p>
        </p:txBody>
      </p:sp>
    </p:spTree>
    <p:extLst>
      <p:ext uri="{BB962C8B-B14F-4D97-AF65-F5344CB8AC3E}">
        <p14:creationId xmlns:p14="http://schemas.microsoft.com/office/powerpoint/2010/main" val="37578138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019" y="938224"/>
            <a:ext cx="9404723" cy="1400530"/>
          </a:xfrm>
        </p:spPr>
        <p:txBody>
          <a:bodyPr/>
          <a:lstStyle/>
          <a:p>
            <a:r>
              <a:rPr lang="en-GB" sz="3200" dirty="0"/>
              <a:t>The test </a:t>
            </a:r>
            <a:r>
              <a:rPr lang="en-GB" sz="3200" dirty="0" err="1"/>
              <a:t>screenprint</a:t>
            </a:r>
            <a:r>
              <a:rPr lang="en-GB" sz="3200" dirty="0"/>
              <a:t> Image I chose below </a:t>
            </a:r>
            <a:br>
              <a:rPr lang="en-GB" sz="3200" dirty="0"/>
            </a:br>
            <a:r>
              <a:rPr lang="en-GB" sz="3200" dirty="0"/>
              <a:t>and to the right the same image digitally</a:t>
            </a:r>
            <a:br>
              <a:rPr lang="en-GB" sz="3200" dirty="0"/>
            </a:br>
            <a:r>
              <a:rPr lang="en-GB" sz="3200" dirty="0"/>
              <a:t>manipulated using colour tones on a </a:t>
            </a:r>
            <a:br>
              <a:rPr lang="en-GB" sz="3200" dirty="0"/>
            </a:br>
            <a:r>
              <a:rPr lang="en-GB" sz="3200" dirty="0"/>
              <a:t>phone app.</a:t>
            </a:r>
          </a:p>
        </p:txBody>
      </p:sp>
      <p:pic>
        <p:nvPicPr>
          <p:cNvPr id="4" name="Content Placeholder 3"/>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rot="10800000">
            <a:off x="142019" y="3083169"/>
            <a:ext cx="3853595" cy="3645877"/>
          </a:xfrm>
        </p:spPr>
      </p:pic>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4325358" y="2995842"/>
            <a:ext cx="3645878" cy="3820530"/>
          </a:xfrm>
          <a:prstGeom prst="rect">
            <a:avLst/>
          </a:prstGeom>
        </p:spPr>
      </p:pic>
      <p:pic>
        <p:nvPicPr>
          <p:cNvPr id="7" name="Picture 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375475" y="0"/>
            <a:ext cx="3753396" cy="3645877"/>
          </a:xfrm>
          <a:prstGeom prst="rect">
            <a:avLst/>
          </a:prstGeom>
        </p:spPr>
      </p:pic>
      <p:sp>
        <p:nvSpPr>
          <p:cNvPr id="3" name="Rectangle 2"/>
          <p:cNvSpPr/>
          <p:nvPr/>
        </p:nvSpPr>
        <p:spPr>
          <a:xfrm>
            <a:off x="1210747" y="0"/>
            <a:ext cx="6096000" cy="954107"/>
          </a:xfrm>
          <a:prstGeom prst="rect">
            <a:avLst/>
          </a:prstGeom>
        </p:spPr>
        <p:txBody>
          <a:bodyPr>
            <a:spAutoFit/>
          </a:bodyPr>
          <a:lstStyle/>
          <a:p>
            <a:pPr lvl="0">
              <a:spcAft>
                <a:spcPts val="0"/>
              </a:spcAft>
            </a:pPr>
            <a:r>
              <a:rPr lang="en-GB" sz="2800" b="1" dirty="0">
                <a:latin typeface="Century Gothic" panose="020B0502020202020204" pitchFamily="34" charset="0"/>
                <a:ea typeface="Times New Roman" panose="02020603050405020304" pitchFamily="18" charset="0"/>
              </a:rPr>
              <a:t>Photograph of re-drawn/ re-worked colour separation artwork</a:t>
            </a:r>
          </a:p>
        </p:txBody>
      </p:sp>
    </p:spTree>
    <p:extLst>
      <p:ext uri="{BB962C8B-B14F-4D97-AF65-F5344CB8AC3E}">
        <p14:creationId xmlns:p14="http://schemas.microsoft.com/office/powerpoint/2010/main" val="1885111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3935" y="96044"/>
            <a:ext cx="3634183" cy="2577529"/>
          </a:xfrm>
          <a:prstGeom prst="rect">
            <a:avLst/>
          </a:prstGeom>
        </p:spPr>
      </p:pic>
      <p:pic>
        <p:nvPicPr>
          <p:cNvPr id="9" name="Picture 8"/>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887229" y="3935140"/>
            <a:ext cx="4013295" cy="2747013"/>
          </a:xfrm>
          <a:prstGeom prst="rect">
            <a:avLst/>
          </a:prstGeom>
        </p:spPr>
      </p:pic>
      <p:pic>
        <p:nvPicPr>
          <p:cNvPr id="11" name="Picture 10"/>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074311" y="98483"/>
            <a:ext cx="3938954" cy="2590484"/>
          </a:xfrm>
          <a:prstGeom prst="rect">
            <a:avLst/>
          </a:prstGeom>
        </p:spPr>
      </p:pic>
      <p:pic>
        <p:nvPicPr>
          <p:cNvPr id="12" name="Picture 11"/>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825012" y="96044"/>
            <a:ext cx="4075512" cy="3743786"/>
          </a:xfrm>
          <a:prstGeom prst="rect">
            <a:avLst/>
          </a:prstGeom>
        </p:spPr>
      </p:pic>
      <p:pic>
        <p:nvPicPr>
          <p:cNvPr id="13" name="Picture 12"/>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8074311" y="2870720"/>
            <a:ext cx="3938954" cy="3811433"/>
          </a:xfrm>
          <a:prstGeom prst="rect">
            <a:avLst/>
          </a:prstGeom>
        </p:spPr>
      </p:pic>
      <p:sp>
        <p:nvSpPr>
          <p:cNvPr id="14" name="TextBox 13"/>
          <p:cNvSpPr txBox="1"/>
          <p:nvPr/>
        </p:nvSpPr>
        <p:spPr>
          <a:xfrm>
            <a:off x="103935" y="5312547"/>
            <a:ext cx="3522118" cy="1369606"/>
          </a:xfrm>
          <a:prstGeom prst="rect">
            <a:avLst/>
          </a:prstGeom>
          <a:noFill/>
        </p:spPr>
        <p:txBody>
          <a:bodyPr wrap="square" rtlCol="0">
            <a:spAutoFit/>
          </a:bodyPr>
          <a:lstStyle/>
          <a:p>
            <a:pPr marL="171450" indent="-171450">
              <a:buFont typeface="Arial" panose="020B0604020202020204" pitchFamily="34" charset="0"/>
              <a:buChar char="•"/>
            </a:pPr>
            <a:r>
              <a:rPr lang="en-GB" sz="1200" dirty="0"/>
              <a:t>My original  </a:t>
            </a:r>
            <a:r>
              <a:rPr lang="en-GB" sz="1200" dirty="0" err="1"/>
              <a:t>screenprint</a:t>
            </a:r>
            <a:r>
              <a:rPr lang="en-GB" sz="1200" dirty="0"/>
              <a:t>  on a variety of  surfaces including the reactive dye backgrounds.</a:t>
            </a:r>
          </a:p>
          <a:p>
            <a:pPr marL="171450" indent="-171450">
              <a:buFont typeface="Arial" panose="020B0604020202020204" pitchFamily="34" charset="0"/>
              <a:buChar char="•"/>
            </a:pPr>
            <a:r>
              <a:rPr lang="en-GB" sz="1200" dirty="0"/>
              <a:t>Surfaces include reactive dye photocopies, </a:t>
            </a:r>
            <a:r>
              <a:rPr lang="en-GB" sz="1200" dirty="0" err="1"/>
              <a:t>goughe</a:t>
            </a:r>
            <a:r>
              <a:rPr lang="en-GB" sz="1200" dirty="0"/>
              <a:t> drawings ,acetate., other </a:t>
            </a:r>
            <a:r>
              <a:rPr lang="en-GB" sz="1200" dirty="0" err="1"/>
              <a:t>monoprints</a:t>
            </a:r>
            <a:r>
              <a:rPr lang="en-GB" sz="1200" dirty="0"/>
              <a:t> and wallpaper samples.</a:t>
            </a:r>
          </a:p>
          <a:p>
            <a:pPr marL="171450" indent="-171450">
              <a:buFont typeface="Arial" panose="020B0604020202020204" pitchFamily="34" charset="0"/>
              <a:buChar char="•"/>
            </a:pPr>
            <a:endParaRPr lang="en-GB" sz="1100" dirty="0"/>
          </a:p>
        </p:txBody>
      </p:sp>
      <p:pic>
        <p:nvPicPr>
          <p:cNvPr id="15" name="Picture 14"/>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rot="10800000">
            <a:off x="103935" y="2741121"/>
            <a:ext cx="3634183" cy="2388037"/>
          </a:xfrm>
          <a:prstGeom prst="rect">
            <a:avLst/>
          </a:prstGeom>
        </p:spPr>
      </p:pic>
    </p:spTree>
    <p:extLst>
      <p:ext uri="{BB962C8B-B14F-4D97-AF65-F5344CB8AC3E}">
        <p14:creationId xmlns:p14="http://schemas.microsoft.com/office/powerpoint/2010/main" val="3197580899"/>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279270" y="452718"/>
            <a:ext cx="4713322" cy="6074341"/>
          </a:xfrm>
        </p:spPr>
      </p:pic>
      <p:pic>
        <p:nvPicPr>
          <p:cNvPr id="5" name="Picture 4"/>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10800000">
            <a:off x="7776193" y="0"/>
            <a:ext cx="4403320" cy="2954215"/>
          </a:xfrm>
          <a:prstGeom prst="rect">
            <a:avLst/>
          </a:prstGeom>
        </p:spPr>
      </p:pic>
      <p:pic>
        <p:nvPicPr>
          <p:cNvPr id="6" name="Picture 5"/>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776193" y="3739662"/>
            <a:ext cx="4415806" cy="2982641"/>
          </a:xfrm>
          <a:prstGeom prst="rect">
            <a:avLst/>
          </a:prstGeom>
        </p:spPr>
      </p:pic>
      <p:sp>
        <p:nvSpPr>
          <p:cNvPr id="7" name="TextBox 6"/>
          <p:cNvSpPr txBox="1"/>
          <p:nvPr/>
        </p:nvSpPr>
        <p:spPr>
          <a:xfrm>
            <a:off x="1651526" y="0"/>
            <a:ext cx="1968809" cy="369332"/>
          </a:xfrm>
          <a:prstGeom prst="rect">
            <a:avLst/>
          </a:prstGeom>
          <a:noFill/>
        </p:spPr>
        <p:txBody>
          <a:bodyPr wrap="none" rtlCol="0">
            <a:spAutoFit/>
          </a:bodyPr>
          <a:lstStyle/>
          <a:p>
            <a:r>
              <a:rPr lang="en-GB" b="1" u="sng" dirty="0"/>
              <a:t>Technical Notes</a:t>
            </a:r>
          </a:p>
        </p:txBody>
      </p:sp>
      <p:sp>
        <p:nvSpPr>
          <p:cNvPr id="8" name="TextBox 7"/>
          <p:cNvSpPr txBox="1"/>
          <p:nvPr/>
        </p:nvSpPr>
        <p:spPr>
          <a:xfrm>
            <a:off x="5105007" y="2977607"/>
            <a:ext cx="7199407" cy="4247317"/>
          </a:xfrm>
          <a:prstGeom prst="rect">
            <a:avLst/>
          </a:prstGeom>
          <a:noFill/>
        </p:spPr>
        <p:txBody>
          <a:bodyPr wrap="none" rtlCol="0">
            <a:spAutoFit/>
          </a:bodyPr>
          <a:lstStyle/>
          <a:p>
            <a:r>
              <a:rPr lang="en-GB" dirty="0"/>
              <a:t>Please find to the left my  technical sheet for the blue and pink</a:t>
            </a:r>
          </a:p>
          <a:p>
            <a:r>
              <a:rPr lang="en-GB" dirty="0"/>
              <a:t>printing ink I mixed up and used. Unfortunately I don’t have a </a:t>
            </a:r>
          </a:p>
          <a:p>
            <a:r>
              <a:rPr lang="en-GB" dirty="0"/>
              <a:t>A sheet for the </a:t>
            </a:r>
          </a:p>
          <a:p>
            <a:r>
              <a:rPr lang="en-GB" dirty="0"/>
              <a:t>metallic silver. I am </a:t>
            </a:r>
          </a:p>
          <a:p>
            <a:r>
              <a:rPr lang="en-GB" dirty="0"/>
              <a:t>Unsure whether I have</a:t>
            </a:r>
          </a:p>
          <a:p>
            <a:r>
              <a:rPr lang="en-GB" dirty="0"/>
              <a:t>left it on the desk or I</a:t>
            </a:r>
          </a:p>
          <a:p>
            <a:r>
              <a:rPr lang="en-GB" dirty="0"/>
              <a:t>was given the leftover </a:t>
            </a:r>
          </a:p>
          <a:p>
            <a:r>
              <a:rPr lang="en-GB" dirty="0"/>
              <a:t>of someone </a:t>
            </a:r>
            <a:r>
              <a:rPr lang="en-GB" dirty="0" err="1"/>
              <a:t>elses</a:t>
            </a:r>
            <a:r>
              <a:rPr lang="en-GB" dirty="0"/>
              <a:t> </a:t>
            </a:r>
          </a:p>
          <a:p>
            <a:r>
              <a:rPr lang="en-GB" dirty="0"/>
              <a:t>mixture.  Previously </a:t>
            </a:r>
          </a:p>
          <a:p>
            <a:r>
              <a:rPr lang="en-GB" dirty="0"/>
              <a:t>When mixing up </a:t>
            </a:r>
          </a:p>
          <a:p>
            <a:r>
              <a:rPr lang="en-GB" dirty="0"/>
              <a:t>metallic silver, I have </a:t>
            </a:r>
          </a:p>
          <a:p>
            <a:r>
              <a:rPr lang="en-GB" dirty="0"/>
              <a:t>Used 85gm Metallic </a:t>
            </a:r>
          </a:p>
          <a:p>
            <a:r>
              <a:rPr lang="en-GB" dirty="0"/>
              <a:t>Binder and 15gms of </a:t>
            </a:r>
          </a:p>
          <a:p>
            <a:r>
              <a:rPr lang="en-GB" dirty="0"/>
              <a:t>Metallic Silver Powder.</a:t>
            </a:r>
          </a:p>
          <a:p>
            <a:endParaRPr lang="en-GB" dirty="0"/>
          </a:p>
        </p:txBody>
      </p:sp>
      <p:pic>
        <p:nvPicPr>
          <p:cNvPr id="9" name="Picture 8"/>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5400000">
            <a:off x="5776526" y="954552"/>
            <a:ext cx="2949334" cy="1050000"/>
          </a:xfrm>
          <a:prstGeom prst="rect">
            <a:avLst/>
          </a:prstGeom>
        </p:spPr>
      </p:pic>
      <p:pic>
        <p:nvPicPr>
          <p:cNvPr id="10" name="Picture 9"/>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4992592" y="0"/>
            <a:ext cx="1827870" cy="2954216"/>
          </a:xfrm>
          <a:prstGeom prst="rect">
            <a:avLst/>
          </a:prstGeom>
        </p:spPr>
      </p:pic>
    </p:spTree>
    <p:extLst>
      <p:ext uri="{BB962C8B-B14F-4D97-AF65-F5344CB8AC3E}">
        <p14:creationId xmlns:p14="http://schemas.microsoft.com/office/powerpoint/2010/main" val="336485517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err="1"/>
              <a:t>Monoprints</a:t>
            </a:r>
            <a:br>
              <a:rPr lang="en-GB" sz="1600" dirty="0"/>
            </a:br>
            <a:r>
              <a:rPr lang="en-GB" sz="1600" dirty="0"/>
              <a:t>Playing with </a:t>
            </a:r>
            <a:r>
              <a:rPr lang="en-GB" sz="1600" dirty="0" err="1"/>
              <a:t>monoprints</a:t>
            </a:r>
            <a:r>
              <a:rPr lang="en-GB" sz="1600" dirty="0"/>
              <a:t> using acrylic paints </a:t>
            </a:r>
            <a:br>
              <a:rPr lang="en-GB" sz="1600" dirty="0"/>
            </a:br>
            <a:r>
              <a:rPr lang="en-GB" sz="1600" dirty="0"/>
              <a:t>and cotton buds on a gel press. Practicing </a:t>
            </a:r>
            <a:br>
              <a:rPr lang="en-GB" sz="1600" dirty="0"/>
            </a:br>
            <a:r>
              <a:rPr lang="en-GB" sz="1600" dirty="0"/>
              <a:t>background surfaces for wallpaper and </a:t>
            </a:r>
            <a:br>
              <a:rPr lang="en-GB" sz="1600" dirty="0"/>
            </a:br>
            <a:r>
              <a:rPr lang="en-GB" sz="1600" dirty="0"/>
              <a:t>designs to use in Major.</a:t>
            </a:r>
          </a:p>
        </p:txBody>
      </p:sp>
      <p:pic>
        <p:nvPicPr>
          <p:cNvPr id="4" name="Content Placeholder 3"/>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562706" y="2543908"/>
            <a:ext cx="2720145" cy="3821723"/>
          </a:xfrm>
        </p:spPr>
      </p:pic>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6200000">
            <a:off x="3349686" y="2320016"/>
            <a:ext cx="4349262" cy="3741967"/>
          </a:xfrm>
          <a:prstGeom prst="rect">
            <a:avLst/>
          </a:prstGeom>
        </p:spPr>
      </p:pic>
      <p:pic>
        <p:nvPicPr>
          <p:cNvPr id="7" name="Picture 6"/>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662088" y="0"/>
            <a:ext cx="4529912" cy="6365631"/>
          </a:xfrm>
          <a:prstGeom prst="rect">
            <a:avLst/>
          </a:prstGeom>
        </p:spPr>
      </p:pic>
    </p:spTree>
    <p:extLst>
      <p:ext uri="{BB962C8B-B14F-4D97-AF65-F5344CB8AC3E}">
        <p14:creationId xmlns:p14="http://schemas.microsoft.com/office/powerpoint/2010/main" val="30371473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5" name="Content Placeholder 14"/>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rot="5400000">
            <a:off x="-339879" y="914491"/>
            <a:ext cx="6271662" cy="5169879"/>
          </a:xfrm>
        </p:spPr>
      </p:pic>
      <p:sp>
        <p:nvSpPr>
          <p:cNvPr id="14" name="Rectangle 4"/>
          <p:cNvSpPr>
            <a:spLocks noChangeArrowheads="1"/>
          </p:cNvSpPr>
          <p:nvPr/>
        </p:nvSpPr>
        <p:spPr bwMode="auto">
          <a:xfrm>
            <a:off x="8350619" y="5977488"/>
            <a:ext cx="3727939" cy="64633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1155CC"/>
                </a:solidFill>
                <a:effectLst/>
                <a:latin typeface="Arial" panose="020B0604020202020204" pitchFamily="34" charset="0"/>
                <a:cs typeface="Arial" panose="020B0604020202020204" pitchFamily="34" charset="0"/>
                <a:hlinkClick r:id="rId4"/>
              </a:rPr>
              <a:t>https://www.instagram.com/tv/B_43edpDbMv/?igshid=29k0ks8sgdza</a:t>
            </a:r>
            <a:r>
              <a:rPr kumimoji="0" lang="en-US" altLang="en-US" sz="1800" b="0" i="0" u="none" strike="noStrike" cap="none" normalizeH="0" baseline="0" dirty="0">
                <a:ln>
                  <a:noFill/>
                </a:ln>
                <a:solidFill>
                  <a:schemeClr val="tx1"/>
                </a:solidFill>
                <a:effectLst/>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6" name="Picture 15"/>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815991" y="0"/>
            <a:ext cx="6401303" cy="4800977"/>
          </a:xfrm>
          <a:prstGeom prst="rect">
            <a:avLst/>
          </a:prstGeom>
        </p:spPr>
      </p:pic>
      <p:pic>
        <p:nvPicPr>
          <p:cNvPr id="7176" name="Picture 8" descr="IGTV Logo Vector (.AI) Free Download"/>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a:stretch/>
        </p:blipFill>
        <p:spPr bwMode="auto">
          <a:xfrm flipV="1">
            <a:off x="9456377" y="4961371"/>
            <a:ext cx="1516424" cy="771214"/>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p:cNvSpPr txBox="1"/>
          <p:nvPr/>
        </p:nvSpPr>
        <p:spPr>
          <a:xfrm>
            <a:off x="5750953" y="5100324"/>
            <a:ext cx="2986715" cy="1200329"/>
          </a:xfrm>
          <a:prstGeom prst="rect">
            <a:avLst/>
          </a:prstGeom>
          <a:noFill/>
        </p:spPr>
        <p:txBody>
          <a:bodyPr wrap="none" rtlCol="0">
            <a:spAutoFit/>
          </a:bodyPr>
          <a:lstStyle/>
          <a:p>
            <a:r>
              <a:rPr lang="en-GB" dirty="0"/>
              <a:t>Please follow this link to a</a:t>
            </a:r>
          </a:p>
          <a:p>
            <a:r>
              <a:rPr lang="en-GB" dirty="0"/>
              <a:t>short video showing</a:t>
            </a:r>
          </a:p>
          <a:p>
            <a:r>
              <a:rPr lang="en-GB" dirty="0"/>
              <a:t>some samples using </a:t>
            </a:r>
          </a:p>
          <a:p>
            <a:r>
              <a:rPr lang="en-GB" dirty="0"/>
              <a:t>different techniques.</a:t>
            </a:r>
          </a:p>
        </p:txBody>
      </p:sp>
      <p:sp>
        <p:nvSpPr>
          <p:cNvPr id="19" name="Rectangle 18"/>
          <p:cNvSpPr/>
          <p:nvPr/>
        </p:nvSpPr>
        <p:spPr>
          <a:xfrm>
            <a:off x="2019107" y="-20414"/>
            <a:ext cx="1963999" cy="369332"/>
          </a:xfrm>
          <a:prstGeom prst="rect">
            <a:avLst/>
          </a:prstGeom>
        </p:spPr>
        <p:txBody>
          <a:bodyPr wrap="none">
            <a:spAutoFit/>
          </a:bodyPr>
          <a:lstStyle/>
          <a:p>
            <a:r>
              <a:rPr lang="en-GB" b="1" u="sng" dirty="0"/>
              <a:t>Technical Notes</a:t>
            </a:r>
          </a:p>
        </p:txBody>
      </p:sp>
    </p:spTree>
    <p:extLst>
      <p:ext uri="{BB962C8B-B14F-4D97-AF65-F5344CB8AC3E}">
        <p14:creationId xmlns:p14="http://schemas.microsoft.com/office/powerpoint/2010/main" val="421060314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065476" y="3141784"/>
            <a:ext cx="4267199" cy="2000548"/>
          </a:xfrm>
          <a:prstGeom prst="rect">
            <a:avLst/>
          </a:prstGeom>
        </p:spPr>
        <p:txBody>
          <a:bodyPr wrap="square">
            <a:spAutoFit/>
          </a:bodyPr>
          <a:lstStyle/>
          <a:p>
            <a:endParaRPr lang="en-GB" dirty="0"/>
          </a:p>
          <a:p>
            <a:endParaRPr lang="en-GB" dirty="0"/>
          </a:p>
          <a:p>
            <a:endParaRPr lang="en-GB" dirty="0"/>
          </a:p>
          <a:p>
            <a:endParaRPr lang="en-GB" dirty="0"/>
          </a:p>
          <a:p>
            <a:endParaRPr lang="en-GB" dirty="0"/>
          </a:p>
          <a:p>
            <a:endParaRPr lang="en-GB" dirty="0"/>
          </a:p>
          <a:p>
            <a:r>
              <a:rPr lang="en-GB" sz="800" b="1" dirty="0"/>
              <a:t>&lt;a </a:t>
            </a:r>
            <a:r>
              <a:rPr lang="en-GB" sz="800" b="1" dirty="0" err="1"/>
              <a:t>href</a:t>
            </a:r>
            <a:r>
              <a:rPr lang="en-GB" sz="800" b="1" dirty="0"/>
              <a:t>="https://www.freepik.com/free-photos-vectors/mockup"&gt;Mockup </a:t>
            </a:r>
            <a:r>
              <a:rPr lang="en-GB" sz="800" b="1" dirty="0" err="1"/>
              <a:t>psd</a:t>
            </a:r>
            <a:r>
              <a:rPr lang="en-GB" sz="800" b="1" dirty="0"/>
              <a:t> created by </a:t>
            </a:r>
            <a:r>
              <a:rPr lang="en-GB" sz="800" b="1" dirty="0" err="1"/>
              <a:t>freepik</a:t>
            </a:r>
            <a:r>
              <a:rPr lang="en-GB" sz="800" b="1" dirty="0"/>
              <a:t> - www.freepik.com&lt;/a&gt;</a:t>
            </a:r>
          </a:p>
        </p:txBody>
      </p:sp>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774831" y="0"/>
            <a:ext cx="8417169" cy="4734657"/>
          </a:xfrm>
          <a:prstGeom prst="rect">
            <a:avLst/>
          </a:prstGeom>
        </p:spPr>
      </p:pic>
      <p:sp>
        <p:nvSpPr>
          <p:cNvPr id="5" name="TextBox 4"/>
          <p:cNvSpPr txBox="1"/>
          <p:nvPr/>
        </p:nvSpPr>
        <p:spPr>
          <a:xfrm>
            <a:off x="269631" y="269630"/>
            <a:ext cx="2274277" cy="646331"/>
          </a:xfrm>
          <a:prstGeom prst="rect">
            <a:avLst/>
          </a:prstGeom>
          <a:noFill/>
        </p:spPr>
        <p:txBody>
          <a:bodyPr wrap="square" rtlCol="0">
            <a:spAutoFit/>
          </a:bodyPr>
          <a:lstStyle/>
          <a:p>
            <a:r>
              <a:rPr lang="en-GB" b="1" u="sng" dirty="0"/>
              <a:t>Working with Reactive  Dye</a:t>
            </a:r>
          </a:p>
        </p:txBody>
      </p:sp>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735" y="1019906"/>
            <a:ext cx="2784104" cy="1969477"/>
          </a:xfrm>
          <a:prstGeom prst="rect">
            <a:avLst/>
          </a:prstGeom>
        </p:spPr>
      </p:pic>
      <p:pic>
        <p:nvPicPr>
          <p:cNvPr id="7" name="Picture 6"/>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35" y="2997442"/>
            <a:ext cx="2784104" cy="1969477"/>
          </a:xfrm>
          <a:prstGeom prst="rect">
            <a:avLst/>
          </a:prstGeom>
        </p:spPr>
      </p:pic>
      <p:pic>
        <p:nvPicPr>
          <p:cNvPr id="8" name="Picture 7"/>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7415" y="4880260"/>
            <a:ext cx="2795784" cy="1977740"/>
          </a:xfrm>
          <a:prstGeom prst="rect">
            <a:avLst/>
          </a:prstGeom>
        </p:spPr>
      </p:pic>
      <p:pic>
        <p:nvPicPr>
          <p:cNvPr id="10" name="Picture 9" descr="E:\wallpaper\flame tree021.jpg"/>
          <p:cNvPicPr/>
          <p:nvPr/>
        </p:nvPicPr>
        <p:blipFill rotWithShape="1">
          <a:blip r:embed="rId7" cstate="screen">
            <a:extLst>
              <a:ext uri="{28A0092B-C50C-407E-A947-70E740481C1C}">
                <a14:useLocalDpi xmlns:a14="http://schemas.microsoft.com/office/drawing/2010/main"/>
              </a:ext>
            </a:extLst>
          </a:blip>
          <a:srcRect/>
          <a:stretch/>
        </p:blipFill>
        <p:spPr bwMode="auto">
          <a:xfrm>
            <a:off x="2790050" y="4880259"/>
            <a:ext cx="3610750" cy="1970071"/>
          </a:xfrm>
          <a:prstGeom prst="rect">
            <a:avLst/>
          </a:prstGeom>
          <a:noFill/>
          <a:ln>
            <a:noFill/>
          </a:ln>
          <a:extLst>
            <a:ext uri="{53640926-AAD7-44D8-BBD7-CCE9431645EC}">
              <a14:shadowObscured xmlns:a14="http://schemas.microsoft.com/office/drawing/2010/main"/>
            </a:ext>
          </a:extLst>
        </p:spPr>
      </p:pic>
      <p:sp>
        <p:nvSpPr>
          <p:cNvPr id="11" name="TextBox 10"/>
          <p:cNvSpPr txBox="1"/>
          <p:nvPr/>
        </p:nvSpPr>
        <p:spPr>
          <a:xfrm>
            <a:off x="6635263" y="5142332"/>
            <a:ext cx="5357446" cy="1446550"/>
          </a:xfrm>
          <a:prstGeom prst="rect">
            <a:avLst/>
          </a:prstGeom>
          <a:noFill/>
        </p:spPr>
        <p:txBody>
          <a:bodyPr wrap="square" rtlCol="0">
            <a:spAutoFit/>
          </a:bodyPr>
          <a:lstStyle/>
          <a:p>
            <a:pPr marL="285750" indent="-285750">
              <a:buFont typeface="Arial" panose="020B0604020202020204" pitchFamily="34" charset="0"/>
              <a:buChar char="•"/>
            </a:pPr>
            <a:r>
              <a:rPr lang="en-GB" sz="1100" b="1" dirty="0"/>
              <a:t>Using paint brushes and other mark making tools we painted onto white wallpaper strips exploring a range of backgrounds for our practice prints.</a:t>
            </a:r>
          </a:p>
          <a:p>
            <a:pPr marL="285750" indent="-285750">
              <a:buFont typeface="Arial" panose="020B0604020202020204" pitchFamily="34" charset="0"/>
              <a:buChar char="•"/>
            </a:pPr>
            <a:r>
              <a:rPr lang="en-GB" sz="1100" b="1" dirty="0"/>
              <a:t>The image above I used my reactive dye yellow and orange tree background and layered a basic repeat pattern over the top. </a:t>
            </a:r>
          </a:p>
          <a:p>
            <a:pPr marL="285750" indent="-285750">
              <a:buFont typeface="Arial" panose="020B0604020202020204" pitchFamily="34" charset="0"/>
              <a:buChar char="•"/>
            </a:pPr>
            <a:r>
              <a:rPr lang="en-GB" sz="1100" b="1" dirty="0"/>
              <a:t>I then enlarged the pattern repeat to give a large print wallpaper look in the image above.</a:t>
            </a:r>
          </a:p>
          <a:p>
            <a:pPr marL="285750" indent="-285750">
              <a:buFont typeface="Arial" panose="020B0604020202020204" pitchFamily="34" charset="0"/>
              <a:buChar char="•"/>
            </a:pPr>
            <a:endParaRPr lang="en-GB" sz="1100" b="1" dirty="0"/>
          </a:p>
        </p:txBody>
      </p:sp>
    </p:spTree>
    <p:extLst>
      <p:ext uri="{BB962C8B-B14F-4D97-AF65-F5344CB8AC3E}">
        <p14:creationId xmlns:p14="http://schemas.microsoft.com/office/powerpoint/2010/main" val="1529369470"/>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677" y="4520862"/>
            <a:ext cx="6096000" cy="338554"/>
          </a:xfrm>
          <a:prstGeom prst="rect">
            <a:avLst/>
          </a:prstGeom>
        </p:spPr>
        <p:txBody>
          <a:bodyPr>
            <a:spAutoFit/>
          </a:bodyPr>
          <a:lstStyle/>
          <a:p>
            <a:r>
              <a:rPr lang="en-GB" sz="800" b="1" dirty="0"/>
              <a:t>&lt;a </a:t>
            </a:r>
            <a:r>
              <a:rPr lang="en-GB" sz="800" b="1" dirty="0" err="1"/>
              <a:t>href</a:t>
            </a:r>
            <a:r>
              <a:rPr lang="en-GB" sz="800" b="1" dirty="0"/>
              <a:t>="https://www.freepik.com/free-photos-vectors/mockup"&gt;Mockup </a:t>
            </a:r>
            <a:r>
              <a:rPr lang="en-GB" sz="800" b="1" dirty="0" err="1"/>
              <a:t>psd</a:t>
            </a:r>
            <a:r>
              <a:rPr lang="en-GB" sz="800" b="1" dirty="0"/>
              <a:t> created by </a:t>
            </a:r>
            <a:r>
              <a:rPr lang="en-GB" sz="800" b="1" dirty="0" err="1"/>
              <a:t>freepik</a:t>
            </a:r>
            <a:r>
              <a:rPr lang="en-GB" sz="800" b="1" dirty="0"/>
              <a:t> - www.freepik.com&lt;/a&gt;</a:t>
            </a:r>
          </a:p>
        </p:txBody>
      </p:sp>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0"/>
            <a:ext cx="7982112" cy="4489938"/>
          </a:xfrm>
          <a:prstGeom prst="rect">
            <a:avLst/>
          </a:prstGeom>
        </p:spPr>
      </p:pic>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196408" y="0"/>
            <a:ext cx="3796299" cy="5368711"/>
          </a:xfrm>
          <a:prstGeom prst="rect">
            <a:avLst/>
          </a:prstGeom>
        </p:spPr>
      </p:pic>
      <p:sp>
        <p:nvSpPr>
          <p:cNvPr id="6" name="Rectangle 2"/>
          <p:cNvSpPr>
            <a:spLocks noChangeArrowheads="1"/>
          </p:cNvSpPr>
          <p:nvPr/>
        </p:nvSpPr>
        <p:spPr bwMode="auto">
          <a:xfrm>
            <a:off x="9678948" y="3059721"/>
            <a:ext cx="1445684"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8" name="Picture 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66832" y="4870017"/>
            <a:ext cx="1880678" cy="1517055"/>
          </a:xfrm>
          <a:prstGeom prst="rect">
            <a:avLst/>
          </a:prstGeom>
        </p:spPr>
      </p:pic>
      <p:pic>
        <p:nvPicPr>
          <p:cNvPr id="10" name="Picture 9"/>
          <p:cNvPicPr/>
          <p:nvPr/>
        </p:nvPicPr>
        <p:blipFill rotWithShape="1">
          <a:blip r:embed="rId6" cstate="screen">
            <a:extLst>
              <a:ext uri="{28A0092B-C50C-407E-A947-70E740481C1C}">
                <a14:useLocalDpi xmlns:a14="http://schemas.microsoft.com/office/drawing/2010/main"/>
              </a:ext>
            </a:extLst>
          </a:blip>
          <a:srcRect/>
          <a:stretch/>
        </p:blipFill>
        <p:spPr bwMode="auto">
          <a:xfrm rot="5400000">
            <a:off x="3869356" y="4733127"/>
            <a:ext cx="1574053" cy="1637279"/>
          </a:xfrm>
          <a:prstGeom prst="rect">
            <a:avLst/>
          </a:prstGeom>
          <a:ln>
            <a:noFill/>
          </a:ln>
          <a:extLst>
            <a:ext uri="{53640926-AAD7-44D8-BBD7-CCE9431645EC}">
              <a14:shadowObscured xmlns:a14="http://schemas.microsoft.com/office/drawing/2010/main"/>
            </a:ext>
          </a:extLst>
        </p:spPr>
      </p:pic>
      <p:sp>
        <p:nvSpPr>
          <p:cNvPr id="11" name="TextBox 10"/>
          <p:cNvSpPr txBox="1"/>
          <p:nvPr/>
        </p:nvSpPr>
        <p:spPr>
          <a:xfrm>
            <a:off x="2591974" y="4948518"/>
            <a:ext cx="1171134" cy="1954381"/>
          </a:xfrm>
          <a:prstGeom prst="rect">
            <a:avLst/>
          </a:prstGeom>
          <a:noFill/>
        </p:spPr>
        <p:txBody>
          <a:bodyPr wrap="square" rtlCol="0">
            <a:spAutoFit/>
          </a:bodyPr>
          <a:lstStyle/>
          <a:p>
            <a:r>
              <a:rPr lang="en-GB" sz="1100" dirty="0"/>
              <a:t>My Felt People over the top of</a:t>
            </a:r>
          </a:p>
          <a:p>
            <a:r>
              <a:rPr lang="en-GB" sz="8800" dirty="0"/>
              <a:t>+ </a:t>
            </a:r>
          </a:p>
        </p:txBody>
      </p:sp>
      <p:sp>
        <p:nvSpPr>
          <p:cNvPr id="13" name="Rectangle 12"/>
          <p:cNvSpPr/>
          <p:nvPr/>
        </p:nvSpPr>
        <p:spPr>
          <a:xfrm>
            <a:off x="5834830" y="4690139"/>
            <a:ext cx="6096000" cy="2292935"/>
          </a:xfrm>
          <a:prstGeom prst="rect">
            <a:avLst/>
          </a:prstGeom>
        </p:spPr>
        <p:txBody>
          <a:bodyPr>
            <a:spAutoFit/>
          </a:bodyPr>
          <a:lstStyle/>
          <a:p>
            <a:r>
              <a:rPr lang="en-GB" sz="1100" dirty="0"/>
              <a:t>my original </a:t>
            </a:r>
            <a:r>
              <a:rPr lang="en-GB" sz="1100" dirty="0" err="1"/>
              <a:t>screenprint</a:t>
            </a:r>
            <a:r>
              <a:rPr lang="en-GB" sz="1100" dirty="0"/>
              <a:t> </a:t>
            </a:r>
          </a:p>
          <a:p>
            <a:r>
              <a:rPr lang="en-GB" sz="1100" dirty="0"/>
              <a:t>in silver ink over a blue </a:t>
            </a:r>
          </a:p>
          <a:p>
            <a:r>
              <a:rPr lang="en-GB" sz="1100" dirty="0"/>
              <a:t>line pattern</a:t>
            </a:r>
          </a:p>
          <a:p>
            <a:endParaRPr lang="en-GB" sz="1100" dirty="0"/>
          </a:p>
          <a:p>
            <a:endParaRPr lang="en-GB" sz="1100" dirty="0"/>
          </a:p>
          <a:p>
            <a:r>
              <a:rPr lang="en-GB" sz="8800" dirty="0"/>
              <a:t>=</a:t>
            </a:r>
          </a:p>
        </p:txBody>
      </p:sp>
      <p:sp>
        <p:nvSpPr>
          <p:cNvPr id="14" name="TextBox 13"/>
          <p:cNvSpPr txBox="1"/>
          <p:nvPr/>
        </p:nvSpPr>
        <p:spPr>
          <a:xfrm>
            <a:off x="7971692" y="5494821"/>
            <a:ext cx="4220308" cy="430887"/>
          </a:xfrm>
          <a:prstGeom prst="rect">
            <a:avLst/>
          </a:prstGeom>
          <a:noFill/>
        </p:spPr>
        <p:txBody>
          <a:bodyPr wrap="square" rtlCol="0">
            <a:spAutoFit/>
          </a:bodyPr>
          <a:lstStyle/>
          <a:p>
            <a:r>
              <a:rPr lang="en-GB" sz="1100" dirty="0"/>
              <a:t>This pattern above. I have then placed this in a mural style fashion over the </a:t>
            </a:r>
            <a:r>
              <a:rPr lang="en-GB" sz="1100" dirty="0" err="1"/>
              <a:t>mockup</a:t>
            </a:r>
            <a:r>
              <a:rPr lang="en-GB" sz="1100" dirty="0"/>
              <a:t> wall as shown.</a:t>
            </a:r>
          </a:p>
        </p:txBody>
      </p:sp>
      <p:sp>
        <p:nvSpPr>
          <p:cNvPr id="15" name="TextBox 14"/>
          <p:cNvSpPr txBox="1"/>
          <p:nvPr/>
        </p:nvSpPr>
        <p:spPr>
          <a:xfrm>
            <a:off x="889925" y="6427904"/>
            <a:ext cx="559769" cy="369332"/>
          </a:xfrm>
          <a:prstGeom prst="rect">
            <a:avLst/>
          </a:prstGeom>
          <a:noFill/>
        </p:spPr>
        <p:txBody>
          <a:bodyPr wrap="none" rtlCol="0">
            <a:spAutoFit/>
          </a:bodyPr>
          <a:lstStyle/>
          <a:p>
            <a:r>
              <a:rPr lang="en-GB" dirty="0"/>
              <a:t>This</a:t>
            </a:r>
          </a:p>
        </p:txBody>
      </p:sp>
      <p:sp>
        <p:nvSpPr>
          <p:cNvPr id="16" name="TextBox 15"/>
          <p:cNvSpPr txBox="1"/>
          <p:nvPr/>
        </p:nvSpPr>
        <p:spPr>
          <a:xfrm>
            <a:off x="4394199" y="6427904"/>
            <a:ext cx="559769" cy="369332"/>
          </a:xfrm>
          <a:prstGeom prst="rect">
            <a:avLst/>
          </a:prstGeom>
          <a:noFill/>
        </p:spPr>
        <p:txBody>
          <a:bodyPr wrap="none" rtlCol="0">
            <a:spAutoFit/>
          </a:bodyPr>
          <a:lstStyle/>
          <a:p>
            <a:r>
              <a:rPr lang="en-GB" dirty="0"/>
              <a:t>This</a:t>
            </a:r>
          </a:p>
        </p:txBody>
      </p:sp>
      <p:sp>
        <p:nvSpPr>
          <p:cNvPr id="17" name="TextBox 16"/>
          <p:cNvSpPr txBox="1"/>
          <p:nvPr/>
        </p:nvSpPr>
        <p:spPr>
          <a:xfrm>
            <a:off x="9786826" y="6382499"/>
            <a:ext cx="559769" cy="369332"/>
          </a:xfrm>
          <a:prstGeom prst="rect">
            <a:avLst/>
          </a:prstGeom>
          <a:noFill/>
        </p:spPr>
        <p:txBody>
          <a:bodyPr wrap="none" rtlCol="0">
            <a:spAutoFit/>
          </a:bodyPr>
          <a:lstStyle/>
          <a:p>
            <a:r>
              <a:rPr lang="en-GB" dirty="0"/>
              <a:t>This</a:t>
            </a:r>
          </a:p>
        </p:txBody>
      </p:sp>
    </p:spTree>
    <p:extLst>
      <p:ext uri="{BB962C8B-B14F-4D97-AF65-F5344CB8AC3E}">
        <p14:creationId xmlns:p14="http://schemas.microsoft.com/office/powerpoint/2010/main" val="2193854108"/>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51424" y="5254844"/>
            <a:ext cx="1289538" cy="1289538"/>
          </a:xfrm>
          <a:prstGeom prst="rect">
            <a:avLst/>
          </a:prstGeom>
        </p:spPr>
      </p:pic>
      <p:pic>
        <p:nvPicPr>
          <p:cNvPr id="5" name="Picture 4"/>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770922" y="0"/>
            <a:ext cx="8315570" cy="4677508"/>
          </a:xfrm>
          <a:prstGeom prst="rect">
            <a:avLst/>
          </a:prstGeom>
        </p:spPr>
      </p:pic>
      <p:graphicFrame>
        <p:nvGraphicFramePr>
          <p:cNvPr id="6" name="Object 5"/>
          <p:cNvGraphicFramePr>
            <a:graphicFrameLocks noChangeAspect="1"/>
          </p:cNvGraphicFramePr>
          <p:nvPr>
            <p:extLst>
              <p:ext uri="{D42A27DB-BD31-4B8C-83A1-F6EECF244321}">
                <p14:modId xmlns:p14="http://schemas.microsoft.com/office/powerpoint/2010/main" val="1583992489"/>
              </p:ext>
            </p:extLst>
          </p:nvPr>
        </p:nvGraphicFramePr>
        <p:xfrm>
          <a:off x="884356" y="224371"/>
          <a:ext cx="1823674" cy="1844753"/>
        </p:xfrm>
        <a:graphic>
          <a:graphicData uri="http://schemas.openxmlformats.org/presentationml/2006/ole">
            <mc:AlternateContent xmlns:mc="http://schemas.openxmlformats.org/markup-compatibility/2006">
              <mc:Choice xmlns:v="urn:schemas-microsoft-com:vml" Requires="v">
                <p:oleObj spid="_x0000_s6164" name="Image" r:id="rId6" imgW="30450600" imgH="30882240" progId="Photoshop.Image.18">
                  <p:embed/>
                </p:oleObj>
              </mc:Choice>
              <mc:Fallback>
                <p:oleObj name="Image" r:id="rId6" imgW="30450600" imgH="30882240" progId="Photoshop.Image.18">
                  <p:embed/>
                  <p:pic>
                    <p:nvPicPr>
                      <p:cNvPr id="4" name="Object 3"/>
                      <p:cNvPicPr/>
                      <p:nvPr/>
                    </p:nvPicPr>
                    <p:blipFill>
                      <a:blip r:embed="rId7"/>
                      <a:stretch>
                        <a:fillRect/>
                      </a:stretch>
                    </p:blipFill>
                    <p:spPr>
                      <a:xfrm>
                        <a:off x="884356" y="224371"/>
                        <a:ext cx="1823674" cy="1844753"/>
                      </a:xfrm>
                      <a:prstGeom prst="rect">
                        <a:avLst/>
                      </a:prstGeom>
                    </p:spPr>
                  </p:pic>
                </p:oleObj>
              </mc:Fallback>
            </mc:AlternateContent>
          </a:graphicData>
        </a:graphic>
      </p:graphicFrame>
      <p:sp>
        <p:nvSpPr>
          <p:cNvPr id="7" name="TextBox 6"/>
          <p:cNvSpPr txBox="1"/>
          <p:nvPr/>
        </p:nvSpPr>
        <p:spPr>
          <a:xfrm>
            <a:off x="3681046" y="4753709"/>
            <a:ext cx="7702750" cy="1200329"/>
          </a:xfrm>
          <a:prstGeom prst="rect">
            <a:avLst/>
          </a:prstGeom>
          <a:noFill/>
        </p:spPr>
        <p:txBody>
          <a:bodyPr wrap="none" rtlCol="0">
            <a:spAutoFit/>
          </a:bodyPr>
          <a:lstStyle/>
          <a:p>
            <a:r>
              <a:rPr lang="en-GB" dirty="0"/>
              <a:t>Playing digitally with a hand drawn wallpaper </a:t>
            </a:r>
            <a:r>
              <a:rPr lang="en-GB" dirty="0" err="1"/>
              <a:t>screenprint</a:t>
            </a:r>
            <a:endParaRPr lang="en-GB" dirty="0"/>
          </a:p>
          <a:p>
            <a:r>
              <a:rPr lang="en-GB" dirty="0"/>
              <a:t> I didn’t use for the test original.  Although not a repeat pattern</a:t>
            </a:r>
          </a:p>
          <a:p>
            <a:r>
              <a:rPr lang="en-GB" dirty="0"/>
              <a:t>on this example wall piece, I have created an all over wallpaper. </a:t>
            </a:r>
          </a:p>
          <a:p>
            <a:r>
              <a:rPr lang="en-GB" dirty="0"/>
              <a:t>I have used the subtract effect.</a:t>
            </a:r>
          </a:p>
        </p:txBody>
      </p:sp>
      <p:pic>
        <p:nvPicPr>
          <p:cNvPr id="8" name="Picture 7"/>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793163" y="2221547"/>
            <a:ext cx="2006060" cy="2836962"/>
          </a:xfrm>
          <a:prstGeom prst="rect">
            <a:avLst/>
          </a:prstGeom>
        </p:spPr>
      </p:pic>
    </p:spTree>
    <p:extLst>
      <p:ext uri="{BB962C8B-B14F-4D97-AF65-F5344CB8AC3E}">
        <p14:creationId xmlns:p14="http://schemas.microsoft.com/office/powerpoint/2010/main" val="26841970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29200" y="0"/>
            <a:ext cx="6963508" cy="3916973"/>
          </a:xfrm>
          <a:prstGeom prst="rect">
            <a:avLst/>
          </a:prstGeom>
        </p:spPr>
      </p:pic>
      <p:pic>
        <p:nvPicPr>
          <p:cNvPr id="3" name="Picture 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18361" y="422031"/>
            <a:ext cx="1782258" cy="2520462"/>
          </a:xfrm>
          <a:prstGeom prst="rect">
            <a:avLst/>
          </a:prstGeom>
        </p:spPr>
      </p:pic>
      <p:pic>
        <p:nvPicPr>
          <p:cNvPr id="4" name="Picture 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717308" y="422031"/>
            <a:ext cx="1782257" cy="2520462"/>
          </a:xfrm>
          <a:prstGeom prst="rect">
            <a:avLst/>
          </a:prstGeom>
        </p:spPr>
      </p:pic>
      <p:pic>
        <p:nvPicPr>
          <p:cNvPr id="6" name="Picture 5"/>
          <p:cNvPicPr/>
          <p:nvPr/>
        </p:nvPicPr>
        <p:blipFill rotWithShape="1">
          <a:blip r:embed="rId6" cstate="screen">
            <a:extLst>
              <a:ext uri="{28A0092B-C50C-407E-A947-70E740481C1C}">
                <a14:useLocalDpi xmlns:a14="http://schemas.microsoft.com/office/drawing/2010/main"/>
              </a:ext>
            </a:extLst>
          </a:blip>
          <a:srcRect/>
          <a:stretch/>
        </p:blipFill>
        <p:spPr bwMode="auto">
          <a:xfrm rot="16200000">
            <a:off x="-431030" y="3792413"/>
            <a:ext cx="3681042" cy="2192217"/>
          </a:xfrm>
          <a:prstGeom prst="rect">
            <a:avLst/>
          </a:prstGeom>
          <a:ln>
            <a:noFill/>
          </a:ln>
          <a:extLst>
            <a:ext uri="{53640926-AAD7-44D8-BBD7-CCE9431645EC}">
              <a14:shadowObscured xmlns:a14="http://schemas.microsoft.com/office/drawing/2010/main"/>
            </a:ext>
          </a:extLst>
        </p:spPr>
      </p:pic>
      <p:pic>
        <p:nvPicPr>
          <p:cNvPr id="7" name="Picture 6"/>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649354" y="3518387"/>
            <a:ext cx="2236091" cy="3200397"/>
          </a:xfrm>
          <a:prstGeom prst="rect">
            <a:avLst/>
          </a:prstGeom>
        </p:spPr>
      </p:pic>
      <p:sp>
        <p:nvSpPr>
          <p:cNvPr id="8" name="TextBox 7"/>
          <p:cNvSpPr txBox="1"/>
          <p:nvPr/>
        </p:nvSpPr>
        <p:spPr>
          <a:xfrm>
            <a:off x="5029200" y="3999034"/>
            <a:ext cx="7212231" cy="1754326"/>
          </a:xfrm>
          <a:prstGeom prst="rect">
            <a:avLst/>
          </a:prstGeom>
          <a:noFill/>
        </p:spPr>
        <p:txBody>
          <a:bodyPr wrap="none" rtlCol="0">
            <a:spAutoFit/>
          </a:bodyPr>
          <a:lstStyle/>
          <a:p>
            <a:r>
              <a:rPr lang="en-GB" dirty="0"/>
              <a:t>Using an assortment of my drawn and collaged pieces, I have </a:t>
            </a:r>
          </a:p>
          <a:p>
            <a:r>
              <a:rPr lang="en-GB" dirty="0"/>
              <a:t>created another collage that is extremely manic and a little</a:t>
            </a:r>
          </a:p>
          <a:p>
            <a:r>
              <a:rPr lang="en-GB" dirty="0" err="1"/>
              <a:t>psychadelic</a:t>
            </a:r>
            <a:r>
              <a:rPr lang="en-GB" dirty="0"/>
              <a:t>. I have then played digitally with the collage and</a:t>
            </a:r>
          </a:p>
          <a:p>
            <a:r>
              <a:rPr lang="en-GB" dirty="0"/>
              <a:t>Have then used a mock up to display what it could look like on</a:t>
            </a:r>
          </a:p>
          <a:p>
            <a:r>
              <a:rPr lang="en-GB" dirty="0"/>
              <a:t>A wall. I have used the subtract effect and also the mosaic </a:t>
            </a:r>
          </a:p>
          <a:p>
            <a:r>
              <a:rPr lang="en-GB" dirty="0"/>
              <a:t>effect. </a:t>
            </a:r>
          </a:p>
        </p:txBody>
      </p:sp>
    </p:spTree>
    <p:extLst>
      <p:ext uri="{BB962C8B-B14F-4D97-AF65-F5344CB8AC3E}">
        <p14:creationId xmlns:p14="http://schemas.microsoft.com/office/powerpoint/2010/main" val="18040832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85560" y="339968"/>
            <a:ext cx="2018378" cy="2854383"/>
          </a:xfrm>
          <a:prstGeom prst="rect">
            <a:avLst/>
          </a:prstGeom>
        </p:spPr>
      </p:pic>
      <p:pic>
        <p:nvPicPr>
          <p:cNvPr id="3" name="Picture 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89572" y="3724030"/>
            <a:ext cx="2014366" cy="2848708"/>
          </a:xfrm>
          <a:prstGeom prst="rect">
            <a:avLst/>
          </a:prstGeom>
        </p:spPr>
      </p:pic>
      <p:pic>
        <p:nvPicPr>
          <p:cNvPr id="4" name="Picture 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501870" y="2299676"/>
            <a:ext cx="2014256" cy="2848708"/>
          </a:xfrm>
          <a:prstGeom prst="rect">
            <a:avLst/>
          </a:prstGeom>
        </p:spPr>
      </p:pic>
      <p:pic>
        <p:nvPicPr>
          <p:cNvPr id="5" name="Picture 4"/>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841631" y="0"/>
            <a:ext cx="7247792" cy="4831861"/>
          </a:xfrm>
          <a:prstGeom prst="rect">
            <a:avLst/>
          </a:prstGeom>
        </p:spPr>
      </p:pic>
      <p:sp>
        <p:nvSpPr>
          <p:cNvPr id="6" name="TextBox 5"/>
          <p:cNvSpPr txBox="1"/>
          <p:nvPr/>
        </p:nvSpPr>
        <p:spPr>
          <a:xfrm>
            <a:off x="5143944" y="4950041"/>
            <a:ext cx="6492483" cy="2092881"/>
          </a:xfrm>
          <a:prstGeom prst="rect">
            <a:avLst/>
          </a:prstGeom>
          <a:noFill/>
        </p:spPr>
        <p:txBody>
          <a:bodyPr wrap="none" rtlCol="0">
            <a:spAutoFit/>
          </a:bodyPr>
          <a:lstStyle/>
          <a:p>
            <a:r>
              <a:rPr lang="en-GB" sz="1600" dirty="0"/>
              <a:t>Using my original Indian Ink painting I transformed this </a:t>
            </a:r>
          </a:p>
          <a:p>
            <a:r>
              <a:rPr lang="en-GB" sz="1600" dirty="0"/>
              <a:t>digitally into a repeat. I then tried layering and  using different </a:t>
            </a:r>
          </a:p>
          <a:p>
            <a:r>
              <a:rPr lang="en-GB" sz="1600" dirty="0"/>
              <a:t>effects. This </a:t>
            </a:r>
            <a:r>
              <a:rPr lang="en-GB" sz="1600" dirty="0" err="1"/>
              <a:t>mockup</a:t>
            </a:r>
            <a:r>
              <a:rPr lang="en-GB" sz="1600" dirty="0"/>
              <a:t> lounge setting was the final outcome. I </a:t>
            </a:r>
          </a:p>
          <a:p>
            <a:r>
              <a:rPr lang="en-GB" sz="1600" dirty="0"/>
              <a:t>used the mosaic filter and enlarged the pattern on the wall. </a:t>
            </a:r>
          </a:p>
          <a:p>
            <a:r>
              <a:rPr lang="en-GB" sz="1600" dirty="0"/>
              <a:t>I subtracted the design on the side walls and placed the </a:t>
            </a:r>
          </a:p>
          <a:p>
            <a:r>
              <a:rPr lang="en-GB" sz="1600" dirty="0"/>
              <a:t>design in different sizes on the pillows. I adjusted the floor </a:t>
            </a:r>
          </a:p>
          <a:p>
            <a:r>
              <a:rPr lang="en-GB" sz="1600" dirty="0"/>
              <a:t> colouring and small cushion, rug and chair colours accordingly.</a:t>
            </a:r>
          </a:p>
          <a:p>
            <a:endParaRPr lang="en-GB" dirty="0"/>
          </a:p>
        </p:txBody>
      </p:sp>
      <p:sp>
        <p:nvSpPr>
          <p:cNvPr id="7" name="TextBox 6"/>
          <p:cNvSpPr txBox="1"/>
          <p:nvPr/>
        </p:nvSpPr>
        <p:spPr>
          <a:xfrm>
            <a:off x="2480841" y="773722"/>
            <a:ext cx="2198038" cy="1077218"/>
          </a:xfrm>
          <a:prstGeom prst="rect">
            <a:avLst/>
          </a:prstGeom>
          <a:noFill/>
        </p:spPr>
        <p:txBody>
          <a:bodyPr wrap="none" rtlCol="0">
            <a:spAutoFit/>
          </a:bodyPr>
          <a:lstStyle/>
          <a:p>
            <a:r>
              <a:rPr lang="en-GB" sz="3200" dirty="0"/>
              <a:t>Indian Ink </a:t>
            </a:r>
          </a:p>
          <a:p>
            <a:r>
              <a:rPr lang="en-GB" sz="3200" dirty="0"/>
              <a:t>Flower</a:t>
            </a:r>
          </a:p>
        </p:txBody>
      </p:sp>
    </p:spTree>
    <p:extLst>
      <p:ext uri="{BB962C8B-B14F-4D97-AF65-F5344CB8AC3E}">
        <p14:creationId xmlns:p14="http://schemas.microsoft.com/office/powerpoint/2010/main" val="39176661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427784" y="0"/>
            <a:ext cx="6656913" cy="4443988"/>
          </a:xfrm>
          <a:prstGeom prst="rect">
            <a:avLst/>
          </a:prstGeom>
        </p:spPr>
      </p:pic>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0"/>
            <a:ext cx="4849398" cy="6858000"/>
          </a:xfrm>
          <a:prstGeom prst="rect">
            <a:avLst/>
          </a:prstGeom>
        </p:spPr>
      </p:pic>
      <p:pic>
        <p:nvPicPr>
          <p:cNvPr id="6" name="Content Placeholder 3"/>
          <p:cNvPicPr>
            <a:picLocks noGrp="1" noChangeAspect="1"/>
          </p:cNvPicPr>
          <p:nvPr>
            <p:ph idx="1"/>
          </p:nvPr>
        </p:nvPicPr>
        <p:blipFill rotWithShape="1">
          <a:blip r:embed="rId5" cstate="screen">
            <a:extLst>
              <a:ext uri="{28A0092B-C50C-407E-A947-70E740481C1C}">
                <a14:useLocalDpi xmlns:a14="http://schemas.microsoft.com/office/drawing/2010/main"/>
              </a:ext>
            </a:extLst>
          </a:blip>
          <a:srcRect/>
          <a:stretch/>
        </p:blipFill>
        <p:spPr>
          <a:xfrm rot="5400000" flipH="1" flipV="1">
            <a:off x="5615499" y="4279521"/>
            <a:ext cx="1969185" cy="2766647"/>
          </a:xfrm>
        </p:spPr>
      </p:pic>
      <p:sp>
        <p:nvSpPr>
          <p:cNvPr id="7" name="TextBox 6"/>
          <p:cNvSpPr txBox="1"/>
          <p:nvPr/>
        </p:nvSpPr>
        <p:spPr>
          <a:xfrm>
            <a:off x="8350785" y="4678252"/>
            <a:ext cx="3407461" cy="1815882"/>
          </a:xfrm>
          <a:prstGeom prst="rect">
            <a:avLst/>
          </a:prstGeom>
          <a:noFill/>
        </p:spPr>
        <p:txBody>
          <a:bodyPr wrap="square" rtlCol="0">
            <a:spAutoFit/>
          </a:bodyPr>
          <a:lstStyle/>
          <a:p>
            <a:r>
              <a:rPr lang="en-GB" sz="1400" dirty="0"/>
              <a:t>Using my drawings and collages, I have created a flower configuration </a:t>
            </a:r>
          </a:p>
          <a:p>
            <a:r>
              <a:rPr lang="en-GB" sz="1400" dirty="0"/>
              <a:t>which I have then repeated. I have layered with an acrylic </a:t>
            </a:r>
            <a:r>
              <a:rPr lang="en-GB" sz="1400" dirty="0" err="1"/>
              <a:t>monoprint</a:t>
            </a:r>
            <a:r>
              <a:rPr lang="en-GB" sz="1400" dirty="0"/>
              <a:t> and then I have used the subtract filter to blend the two. I have then used a shop façade </a:t>
            </a:r>
            <a:r>
              <a:rPr lang="en-GB" sz="1400" dirty="0" err="1"/>
              <a:t>mockup</a:t>
            </a:r>
            <a:r>
              <a:rPr lang="en-GB" sz="1400" dirty="0"/>
              <a:t> to express the image in a large format.</a:t>
            </a:r>
          </a:p>
        </p:txBody>
      </p:sp>
      <p:sp>
        <p:nvSpPr>
          <p:cNvPr id="8" name="TextBox 7"/>
          <p:cNvSpPr txBox="1"/>
          <p:nvPr/>
        </p:nvSpPr>
        <p:spPr>
          <a:xfrm>
            <a:off x="8979877" y="4388921"/>
            <a:ext cx="1697901" cy="369332"/>
          </a:xfrm>
          <a:prstGeom prst="rect">
            <a:avLst/>
          </a:prstGeom>
          <a:noFill/>
        </p:spPr>
        <p:txBody>
          <a:bodyPr wrap="none" rtlCol="0">
            <a:spAutoFit/>
          </a:bodyPr>
          <a:lstStyle/>
          <a:p>
            <a:r>
              <a:rPr lang="en-GB" b="1" dirty="0"/>
              <a:t>Shop Facade</a:t>
            </a:r>
          </a:p>
        </p:txBody>
      </p:sp>
    </p:spTree>
    <p:extLst>
      <p:ext uri="{BB962C8B-B14F-4D97-AF65-F5344CB8AC3E}">
        <p14:creationId xmlns:p14="http://schemas.microsoft.com/office/powerpoint/2010/main" val="24323730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249087" y="1"/>
            <a:ext cx="8942913" cy="5970064"/>
          </a:xfrm>
          <a:prstGeom prst="rect">
            <a:avLst/>
          </a:prstGeom>
        </p:spPr>
      </p:pic>
      <p:pic>
        <p:nvPicPr>
          <p:cNvPr id="3" name="Picture 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0"/>
            <a:ext cx="3266090" cy="4618892"/>
          </a:xfrm>
          <a:prstGeom prst="rect">
            <a:avLst/>
          </a:prstGeom>
        </p:spPr>
      </p:pic>
      <p:sp>
        <p:nvSpPr>
          <p:cNvPr id="4" name="TextBox 3"/>
          <p:cNvSpPr txBox="1"/>
          <p:nvPr/>
        </p:nvSpPr>
        <p:spPr>
          <a:xfrm>
            <a:off x="3249087" y="6010961"/>
            <a:ext cx="8686993" cy="523220"/>
          </a:xfrm>
          <a:prstGeom prst="rect">
            <a:avLst/>
          </a:prstGeom>
          <a:noFill/>
        </p:spPr>
        <p:txBody>
          <a:bodyPr wrap="none" rtlCol="0">
            <a:spAutoFit/>
          </a:bodyPr>
          <a:lstStyle/>
          <a:p>
            <a:r>
              <a:rPr lang="en-GB" sz="1400" dirty="0"/>
              <a:t>Another shop façade </a:t>
            </a:r>
            <a:r>
              <a:rPr lang="en-GB" sz="1400" dirty="0" err="1"/>
              <a:t>mockup</a:t>
            </a:r>
            <a:r>
              <a:rPr lang="en-GB" sz="1400" dirty="0"/>
              <a:t>. I have changed the colour mix and saturation and have used the </a:t>
            </a:r>
          </a:p>
          <a:p>
            <a:r>
              <a:rPr lang="en-GB" sz="1400" dirty="0"/>
              <a:t>mosaic filter. I really do feel this could work as a ceramic tiled mosaic.</a:t>
            </a:r>
          </a:p>
        </p:txBody>
      </p:sp>
      <p:sp>
        <p:nvSpPr>
          <p:cNvPr id="5" name="TextBox 4"/>
          <p:cNvSpPr txBox="1"/>
          <p:nvPr/>
        </p:nvSpPr>
        <p:spPr>
          <a:xfrm>
            <a:off x="339969" y="4911969"/>
            <a:ext cx="2667718" cy="954107"/>
          </a:xfrm>
          <a:prstGeom prst="rect">
            <a:avLst/>
          </a:prstGeom>
          <a:noFill/>
        </p:spPr>
        <p:txBody>
          <a:bodyPr wrap="none" rtlCol="0">
            <a:spAutoFit/>
          </a:bodyPr>
          <a:lstStyle/>
          <a:p>
            <a:r>
              <a:rPr lang="en-GB" sz="2800" dirty="0"/>
              <a:t>Another Shop </a:t>
            </a:r>
          </a:p>
          <a:p>
            <a:r>
              <a:rPr lang="en-GB" sz="2800" dirty="0"/>
              <a:t>Facade</a:t>
            </a:r>
          </a:p>
        </p:txBody>
      </p:sp>
    </p:spTree>
    <p:extLst>
      <p:ext uri="{BB962C8B-B14F-4D97-AF65-F5344CB8AC3E}">
        <p14:creationId xmlns:p14="http://schemas.microsoft.com/office/powerpoint/2010/main" val="27681964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140678" y="839665"/>
            <a:ext cx="3997569" cy="2998177"/>
          </a:xfrm>
          <a:prstGeom prst="rect">
            <a:avLst/>
          </a:prstGeom>
        </p:spPr>
      </p:pic>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577981" y="0"/>
            <a:ext cx="8424963" cy="4947138"/>
          </a:xfrm>
          <a:prstGeom prst="rect">
            <a:avLst/>
          </a:prstGeom>
        </p:spPr>
      </p:pic>
      <p:sp>
        <p:nvSpPr>
          <p:cNvPr id="6" name="TextBox 5"/>
          <p:cNvSpPr txBox="1"/>
          <p:nvPr/>
        </p:nvSpPr>
        <p:spPr>
          <a:xfrm>
            <a:off x="4009292" y="5439508"/>
            <a:ext cx="7880684" cy="1200329"/>
          </a:xfrm>
          <a:prstGeom prst="rect">
            <a:avLst/>
          </a:prstGeom>
          <a:noFill/>
        </p:spPr>
        <p:txBody>
          <a:bodyPr wrap="none" rtlCol="0">
            <a:spAutoFit/>
          </a:bodyPr>
          <a:lstStyle/>
          <a:p>
            <a:r>
              <a:rPr lang="en-GB" dirty="0"/>
              <a:t>Taking my practice stitch piece I have played with a segment of  the</a:t>
            </a:r>
          </a:p>
          <a:p>
            <a:r>
              <a:rPr lang="en-GB" dirty="0"/>
              <a:t>pattern and repeated it. I have then used the hard light filter and </a:t>
            </a:r>
          </a:p>
          <a:p>
            <a:r>
              <a:rPr lang="en-GB" dirty="0"/>
              <a:t>adjusted to fit in with the room </a:t>
            </a:r>
            <a:r>
              <a:rPr lang="en-GB" dirty="0" err="1"/>
              <a:t>mockup</a:t>
            </a:r>
            <a:r>
              <a:rPr lang="en-GB" dirty="0"/>
              <a:t> surroundings. </a:t>
            </a:r>
          </a:p>
          <a:p>
            <a:endParaRPr lang="en-GB" dirty="0"/>
          </a:p>
        </p:txBody>
      </p:sp>
      <p:sp>
        <p:nvSpPr>
          <p:cNvPr id="7" name="TextBox 6"/>
          <p:cNvSpPr txBox="1"/>
          <p:nvPr/>
        </p:nvSpPr>
        <p:spPr>
          <a:xfrm>
            <a:off x="31921" y="5439508"/>
            <a:ext cx="3977371" cy="646331"/>
          </a:xfrm>
          <a:prstGeom prst="rect">
            <a:avLst/>
          </a:prstGeom>
          <a:noFill/>
        </p:spPr>
        <p:txBody>
          <a:bodyPr wrap="none" rtlCol="0">
            <a:spAutoFit/>
          </a:bodyPr>
          <a:lstStyle/>
          <a:p>
            <a:r>
              <a:rPr lang="en-GB" sz="3600" dirty="0"/>
              <a:t>Stitch and Digital</a:t>
            </a:r>
          </a:p>
        </p:txBody>
      </p:sp>
    </p:spTree>
    <p:extLst>
      <p:ext uri="{BB962C8B-B14F-4D97-AF65-F5344CB8AC3E}">
        <p14:creationId xmlns:p14="http://schemas.microsoft.com/office/powerpoint/2010/main" val="39566218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07F3591-B930-F247-9AC2-7C952F6B352D}"/>
              </a:ext>
            </a:extLst>
          </p:cNvPr>
          <p:cNvSpPr/>
          <p:nvPr/>
        </p:nvSpPr>
        <p:spPr>
          <a:xfrm>
            <a:off x="271396" y="1972856"/>
            <a:ext cx="5062604" cy="3447098"/>
          </a:xfrm>
          <a:prstGeom prst="rect">
            <a:avLst/>
          </a:prstGeom>
        </p:spPr>
        <p:txBody>
          <a:bodyPr wrap="none">
            <a:spAutoFit/>
          </a:bodyPr>
          <a:lstStyle/>
          <a:p>
            <a:r>
              <a:rPr lang="en-GB" sz="1400" dirty="0">
                <a:solidFill>
                  <a:schemeClr val="bg2">
                    <a:lumMod val="50000"/>
                  </a:schemeClr>
                </a:solidFill>
                <a:latin typeface="Century Gothic" panose="020B0502020202020204" pitchFamily="34" charset="0"/>
                <a:hlinkClick r:id="rId2">
                  <a:extLst>
                    <a:ext uri="{A12FA001-AC4F-418D-AE19-62706E023703}">
                      <ahyp:hlinkClr xmlns:ahyp="http://schemas.microsoft.com/office/drawing/2018/hyperlinkcolor" val="tx"/>
                    </a:ext>
                  </a:extLst>
                </a:hlinkClick>
              </a:rPr>
              <a:t>https://themockup.club/mockups/</a:t>
            </a:r>
            <a:endParaRPr lang="en-GB" sz="1400" dirty="0">
              <a:solidFill>
                <a:schemeClr val="bg2">
                  <a:lumMod val="50000"/>
                </a:schemeClr>
              </a:solidFill>
              <a:latin typeface="Century Gothic" panose="020B0502020202020204" pitchFamily="34" charset="0"/>
            </a:endParaRPr>
          </a:p>
          <a:p>
            <a:endParaRPr lang="en-GB" sz="1400" dirty="0">
              <a:solidFill>
                <a:schemeClr val="bg2">
                  <a:lumMod val="50000"/>
                </a:schemeClr>
              </a:solidFill>
              <a:latin typeface="Century Gothic" panose="020B0502020202020204" pitchFamily="34" charset="0"/>
            </a:endParaRPr>
          </a:p>
          <a:p>
            <a:r>
              <a:rPr lang="en-GB" sz="1400" dirty="0">
                <a:solidFill>
                  <a:schemeClr val="bg2">
                    <a:lumMod val="50000"/>
                  </a:schemeClr>
                </a:solidFill>
                <a:latin typeface="Century Gothic" panose="020B0502020202020204" pitchFamily="34" charset="0"/>
                <a:hlinkClick r:id="rId3">
                  <a:extLst>
                    <a:ext uri="{A12FA001-AC4F-418D-AE19-62706E023703}">
                      <ahyp:hlinkClr xmlns:ahyp="http://schemas.microsoft.com/office/drawing/2018/hyperlinkcolor" val="tx"/>
                    </a:ext>
                  </a:extLst>
                </a:hlinkClick>
              </a:rPr>
              <a:t>http://deepyellow.net/blog/</a:t>
            </a:r>
            <a:endParaRPr lang="en-GB" sz="1400" dirty="0">
              <a:solidFill>
                <a:schemeClr val="bg2">
                  <a:lumMod val="50000"/>
                </a:schemeClr>
              </a:solidFill>
              <a:latin typeface="Century Gothic" panose="020B0502020202020204" pitchFamily="34" charset="0"/>
            </a:endParaRPr>
          </a:p>
          <a:p>
            <a:endParaRPr lang="en-GB" sz="1400" dirty="0">
              <a:solidFill>
                <a:schemeClr val="bg2">
                  <a:lumMod val="50000"/>
                </a:schemeClr>
              </a:solidFill>
              <a:latin typeface="Century Gothic" panose="020B0502020202020204" pitchFamily="34" charset="0"/>
            </a:endParaRPr>
          </a:p>
          <a:p>
            <a:r>
              <a:rPr lang="en-GB" sz="1400" dirty="0">
                <a:solidFill>
                  <a:schemeClr val="bg2">
                    <a:lumMod val="50000"/>
                  </a:schemeClr>
                </a:solidFill>
                <a:latin typeface="Century Gothic" panose="020B0502020202020204" pitchFamily="34" charset="0"/>
                <a:hlinkClick r:id="rId4">
                  <a:extLst>
                    <a:ext uri="{A12FA001-AC4F-418D-AE19-62706E023703}">
                      <ahyp:hlinkClr xmlns:ahyp="http://schemas.microsoft.com/office/drawing/2018/hyperlinkcolor" val="tx"/>
                    </a:ext>
                  </a:extLst>
                </a:hlinkClick>
              </a:rPr>
              <a:t>https://www.mockupworld.co/all-mockups/</a:t>
            </a:r>
            <a:endParaRPr lang="en-GB" sz="1400" dirty="0">
              <a:solidFill>
                <a:schemeClr val="bg2">
                  <a:lumMod val="50000"/>
                </a:schemeClr>
              </a:solidFill>
              <a:latin typeface="Century Gothic" panose="020B0502020202020204" pitchFamily="34" charset="0"/>
            </a:endParaRPr>
          </a:p>
          <a:p>
            <a:endParaRPr lang="en-GB" sz="1400" dirty="0">
              <a:solidFill>
                <a:schemeClr val="bg2">
                  <a:lumMod val="50000"/>
                </a:schemeClr>
              </a:solidFill>
              <a:latin typeface="Century Gothic" panose="020B0502020202020204" pitchFamily="34" charset="0"/>
            </a:endParaRPr>
          </a:p>
          <a:p>
            <a:r>
              <a:rPr lang="en-GB" sz="1400" dirty="0">
                <a:solidFill>
                  <a:schemeClr val="bg2">
                    <a:lumMod val="50000"/>
                  </a:schemeClr>
                </a:solidFill>
                <a:latin typeface="Century Gothic" panose="020B0502020202020204" pitchFamily="34" charset="0"/>
                <a:hlinkClick r:id="rId5">
                  <a:extLst>
                    <a:ext uri="{A12FA001-AC4F-418D-AE19-62706E023703}">
                      <ahyp:hlinkClr xmlns:ahyp="http://schemas.microsoft.com/office/drawing/2018/hyperlinkcolor" val="tx"/>
                    </a:ext>
                  </a:extLst>
                </a:hlinkClick>
              </a:rPr>
              <a:t>https://freemockup.net/</a:t>
            </a:r>
            <a:endParaRPr lang="en-GB" sz="1400" dirty="0">
              <a:solidFill>
                <a:schemeClr val="bg2">
                  <a:lumMod val="50000"/>
                </a:schemeClr>
              </a:solidFill>
              <a:latin typeface="Century Gothic" panose="020B0502020202020204" pitchFamily="34" charset="0"/>
            </a:endParaRPr>
          </a:p>
          <a:p>
            <a:endParaRPr lang="en-GB" sz="1400" dirty="0">
              <a:solidFill>
                <a:schemeClr val="bg2">
                  <a:lumMod val="50000"/>
                </a:schemeClr>
              </a:solidFill>
              <a:latin typeface="Century Gothic" panose="020B0502020202020204" pitchFamily="34" charset="0"/>
            </a:endParaRPr>
          </a:p>
          <a:p>
            <a:r>
              <a:rPr lang="en-GB" sz="1400" dirty="0">
                <a:solidFill>
                  <a:schemeClr val="bg2">
                    <a:lumMod val="50000"/>
                  </a:schemeClr>
                </a:solidFill>
                <a:latin typeface="Century Gothic" panose="020B0502020202020204" pitchFamily="34" charset="0"/>
                <a:hlinkClick r:id="rId6">
                  <a:extLst>
                    <a:ext uri="{A12FA001-AC4F-418D-AE19-62706E023703}">
                      <ahyp:hlinkClr xmlns:ahyp="http://schemas.microsoft.com/office/drawing/2018/hyperlinkcolor" val="tx"/>
                    </a:ext>
                  </a:extLst>
                </a:hlinkClick>
              </a:rPr>
              <a:t>https://www.pexels.com/</a:t>
            </a:r>
            <a:endParaRPr lang="en-GB" sz="1400" dirty="0">
              <a:solidFill>
                <a:schemeClr val="bg2">
                  <a:lumMod val="50000"/>
                </a:schemeClr>
              </a:solidFill>
              <a:latin typeface="Century Gothic" panose="020B0502020202020204" pitchFamily="34" charset="0"/>
            </a:endParaRPr>
          </a:p>
          <a:p>
            <a:endParaRPr lang="en-GB" sz="1400" dirty="0">
              <a:solidFill>
                <a:schemeClr val="bg2">
                  <a:lumMod val="50000"/>
                </a:schemeClr>
              </a:solidFill>
              <a:latin typeface="Century Gothic" panose="020B0502020202020204" pitchFamily="34" charset="0"/>
            </a:endParaRPr>
          </a:p>
          <a:p>
            <a:r>
              <a:rPr lang="en-GB" sz="1400" dirty="0">
                <a:solidFill>
                  <a:schemeClr val="bg2">
                    <a:lumMod val="50000"/>
                  </a:schemeClr>
                </a:solidFill>
                <a:latin typeface="Century Gothic" panose="020B0502020202020204" pitchFamily="34" charset="0"/>
                <a:hlinkClick r:id="rId7">
                  <a:extLst>
                    <a:ext uri="{A12FA001-AC4F-418D-AE19-62706E023703}">
                      <ahyp:hlinkClr xmlns:ahyp="http://schemas.microsoft.com/office/drawing/2018/hyperlinkcolor" val="tx"/>
                    </a:ext>
                  </a:extLst>
                </a:hlinkClick>
              </a:rPr>
              <a:t>https://www.pinterest.co.uk/clsavonst/digital-mock-ups/</a:t>
            </a:r>
            <a:endParaRPr lang="en-GB" sz="1400" dirty="0">
              <a:solidFill>
                <a:schemeClr val="bg2">
                  <a:lumMod val="50000"/>
                </a:schemeClr>
              </a:solidFill>
              <a:latin typeface="Century Gothic" panose="020B0502020202020204" pitchFamily="34" charset="0"/>
            </a:endParaRPr>
          </a:p>
          <a:p>
            <a:endParaRPr lang="en-GB" sz="1400" dirty="0">
              <a:solidFill>
                <a:schemeClr val="bg2">
                  <a:lumMod val="50000"/>
                </a:schemeClr>
              </a:solidFill>
              <a:latin typeface="Century Gothic" panose="020B0502020202020204" pitchFamily="34" charset="0"/>
            </a:endParaRPr>
          </a:p>
          <a:p>
            <a:r>
              <a:rPr lang="en-GB" sz="1400" dirty="0">
                <a:solidFill>
                  <a:schemeClr val="bg2">
                    <a:lumMod val="50000"/>
                  </a:schemeClr>
                </a:solidFill>
                <a:latin typeface="Century Gothic" panose="020B0502020202020204" pitchFamily="34" charset="0"/>
                <a:hlinkClick r:id="rId8">
                  <a:extLst>
                    <a:ext uri="{A12FA001-AC4F-418D-AE19-62706E023703}">
                      <ahyp:hlinkClr xmlns:ahyp="http://schemas.microsoft.com/office/drawing/2018/hyperlinkcolor" val="tx"/>
                    </a:ext>
                  </a:extLst>
                </a:hlinkClick>
              </a:rPr>
              <a:t>https://www.pinterest.co.uk/clsavonst/moodboards/</a:t>
            </a:r>
            <a:endParaRPr lang="en-GB" sz="1400" dirty="0">
              <a:solidFill>
                <a:schemeClr val="bg2">
                  <a:lumMod val="50000"/>
                </a:schemeClr>
              </a:solidFill>
              <a:latin typeface="Century Gothic" panose="020B0502020202020204" pitchFamily="34" charset="0"/>
            </a:endParaRPr>
          </a:p>
          <a:p>
            <a:endParaRPr lang="en-GB" dirty="0">
              <a:latin typeface="Century Gothic" panose="020B0502020202020204" pitchFamily="34" charset="0"/>
            </a:endParaRPr>
          </a:p>
          <a:p>
            <a:endParaRPr lang="en-US" dirty="0">
              <a:latin typeface="Century Gothic" panose="020B0502020202020204" pitchFamily="34" charset="0"/>
            </a:endParaRPr>
          </a:p>
        </p:txBody>
      </p:sp>
      <p:sp>
        <p:nvSpPr>
          <p:cNvPr id="4" name="TextBox 3">
            <a:extLst>
              <a:ext uri="{FF2B5EF4-FFF2-40B4-BE49-F238E27FC236}">
                <a16:creationId xmlns:a16="http://schemas.microsoft.com/office/drawing/2014/main" id="{D4C21928-5A83-784D-B5FF-DABB3C66F060}"/>
              </a:ext>
            </a:extLst>
          </p:cNvPr>
          <p:cNvSpPr txBox="1"/>
          <p:nvPr/>
        </p:nvSpPr>
        <p:spPr>
          <a:xfrm>
            <a:off x="158169" y="1911295"/>
            <a:ext cx="2057400" cy="369332"/>
          </a:xfrm>
          <a:prstGeom prst="rect">
            <a:avLst/>
          </a:prstGeom>
          <a:noFill/>
        </p:spPr>
        <p:txBody>
          <a:bodyPr wrap="square" rtlCol="0">
            <a:spAutoFit/>
          </a:bodyPr>
          <a:lstStyle/>
          <a:p>
            <a:r>
              <a:rPr lang="en-US" dirty="0">
                <a:solidFill>
                  <a:schemeClr val="bg2">
                    <a:lumMod val="50000"/>
                  </a:schemeClr>
                </a:solidFill>
                <a:latin typeface="Century Gothic" panose="020B0502020202020204" pitchFamily="34" charset="0"/>
              </a:rPr>
              <a:t>Further links:</a:t>
            </a:r>
          </a:p>
        </p:txBody>
      </p:sp>
      <p:pic>
        <p:nvPicPr>
          <p:cNvPr id="2" name="Picture 1"/>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Tree>
    <p:extLst>
      <p:ext uri="{BB962C8B-B14F-4D97-AF65-F5344CB8AC3E}">
        <p14:creationId xmlns:p14="http://schemas.microsoft.com/office/powerpoint/2010/main" val="3451791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2265</TotalTime>
  <Words>1921</Words>
  <Application>Microsoft Macintosh PowerPoint</Application>
  <PresentationFormat>Widescreen</PresentationFormat>
  <Paragraphs>217</Paragraphs>
  <Slides>22</Slides>
  <Notes>16</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22</vt:i4>
      </vt:variant>
    </vt:vector>
  </HeadingPairs>
  <TitlesOfParts>
    <vt:vector size="30" baseType="lpstr">
      <vt:lpstr>Arial</vt:lpstr>
      <vt:lpstr>Calibri</vt:lpstr>
      <vt:lpstr>Century Gothic</vt:lpstr>
      <vt:lpstr>Symbol</vt:lpstr>
      <vt:lpstr>Times New Roman</vt:lpstr>
      <vt:lpstr>Wingdings 3</vt:lpstr>
      <vt:lpstr>Ion</vt:lpstr>
      <vt:lpstr>Image</vt:lpstr>
      <vt:lpstr>PowerPoint Presentation</vt:lpstr>
      <vt:lpstr>Damasque Wells 1908076  B2 – Digital &amp; Material Process  M4X02220  UWTSD  </vt:lpstr>
      <vt:lpstr>PowerPoint Presentation</vt:lpstr>
      <vt:lpstr>PowerPoint Presentation</vt:lpstr>
      <vt:lpstr>PowerPoint Presentation</vt:lpstr>
      <vt:lpstr>PowerPoint Presentation</vt:lpstr>
      <vt:lpstr>Another potential screenprint that I  didn’t end up using. Perhaps I could use  down the track. The example above I coloured digitally.</vt:lpstr>
      <vt:lpstr>PowerPoint Presentation</vt:lpstr>
      <vt:lpstr>The test screenprint Image I chose below  and to the right the same image digitally manipulated using colour tones on a  phone app.</vt:lpstr>
      <vt:lpstr>PowerPoint Presentation</vt:lpstr>
      <vt:lpstr>PowerPoint Presentation</vt:lpstr>
      <vt:lpstr>Monoprints Playing with monoprints using acrylic paints  and cotton buds on a gel press. Practicing  background surfaces for wallpaper and  designs to use in Major.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Claire Savage</dc:creator>
  <cp:lastModifiedBy>Kate Coode</cp:lastModifiedBy>
  <cp:revision>65</cp:revision>
  <dcterms:created xsi:type="dcterms:W3CDTF">2020-04-24T07:35:43Z</dcterms:created>
  <dcterms:modified xsi:type="dcterms:W3CDTF">2020-05-11T08:07:11Z</dcterms:modified>
</cp:coreProperties>
</file>