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EF0F3"/>
    <a:srgbClr val="FDCBD6"/>
    <a:srgbClr val="B40000"/>
    <a:srgbClr val="FFFFFF"/>
    <a:srgbClr val="EC1864"/>
    <a:srgbClr val="7DFF9F"/>
    <a:srgbClr val="B9FFCB"/>
    <a:srgbClr val="FFD1D1"/>
    <a:srgbClr val="90FF81"/>
    <a:srgbClr val="FB9FB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2048" autoAdjust="0"/>
    <p:restoredTop sz="94660"/>
  </p:normalViewPr>
  <p:slideViewPr>
    <p:cSldViewPr snapToGrid="0">
      <p:cViewPr>
        <p:scale>
          <a:sx n="56" d="100"/>
          <a:sy n="56" d="100"/>
        </p:scale>
        <p:origin x="1282" y="21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A5D0712-750B-4CE2-B45D-EFD66D3DFD41}"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26476525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5D0712-750B-4CE2-B45D-EFD66D3DFD41}"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307758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5D0712-750B-4CE2-B45D-EFD66D3DFD41}"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22058841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A5D0712-750B-4CE2-B45D-EFD66D3DFD41}"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7480873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A5D0712-750B-4CE2-B45D-EFD66D3DFD41}" type="datetimeFigureOut">
              <a:rPr lang="en-GB" smtClean="0"/>
              <a:t>22/10/2026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15968950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A5D0712-750B-4CE2-B45D-EFD66D3DFD41}" type="datetimeFigureOut">
              <a:rPr lang="en-GB" smtClean="0"/>
              <a:t>22/10/2026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3046646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5D0712-750B-4CE2-B45D-EFD66D3DFD41}" type="datetimeFigureOut">
              <a:rPr lang="en-GB" smtClean="0"/>
              <a:t>22/10/2026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384607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DA5D0712-750B-4CE2-B45D-EFD66D3DFD41}"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7542520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DA5D0712-750B-4CE2-B45D-EFD66D3DFD41}" type="datetimeFigureOut">
              <a:rPr lang="en-GB" smtClean="0"/>
              <a:t>22/10/2026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3127214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5D0712-750B-4CE2-B45D-EFD66D3DFD41}"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33590422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A5D0712-750B-4CE2-B45D-EFD66D3DFD41}" type="datetimeFigureOut">
              <a:rPr lang="en-GB" smtClean="0"/>
              <a:t>22/10/2026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CB37DBC-8493-4B52-89B2-9DB906BAD7CB}" type="slidenum">
              <a:rPr lang="en-GB" smtClean="0"/>
              <a:t>‹#›</a:t>
            </a:fld>
            <a:endParaRPr lang="en-GB"/>
          </a:p>
        </p:txBody>
      </p:sp>
    </p:spTree>
    <p:extLst>
      <p:ext uri="{BB962C8B-B14F-4D97-AF65-F5344CB8AC3E}">
        <p14:creationId xmlns:p14="http://schemas.microsoft.com/office/powerpoint/2010/main" val="9400906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DA5D0712-750B-4CE2-B45D-EFD66D3DFD41}" type="datetimeFigureOut">
              <a:rPr lang="en-GB" smtClean="0"/>
              <a:t>22/10/2026</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3CB37DBC-8493-4B52-89B2-9DB906BAD7CB}" type="slidenum">
              <a:rPr lang="en-GB" smtClean="0"/>
              <a:t>‹#›</a:t>
            </a:fld>
            <a:endParaRPr lang="en-GB"/>
          </a:p>
        </p:txBody>
      </p:sp>
    </p:spTree>
    <p:extLst>
      <p:ext uri="{BB962C8B-B14F-4D97-AF65-F5344CB8AC3E}">
        <p14:creationId xmlns:p14="http://schemas.microsoft.com/office/powerpoint/2010/main" val="72689139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jpeg"/><Relationship Id="rId7" Type="http://schemas.openxmlformats.org/officeDocument/2006/relationships/image" Target="../media/image7.png"/><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6.png"/><Relationship Id="rId11" Type="http://schemas.openxmlformats.org/officeDocument/2006/relationships/image" Target="../media/image11.png"/><Relationship Id="rId5" Type="http://schemas.openxmlformats.org/officeDocument/2006/relationships/image" Target="../media/image5.jpeg"/><Relationship Id="rId10" Type="http://schemas.openxmlformats.org/officeDocument/2006/relationships/image" Target="../media/image10.png"/><Relationship Id="rId4" Type="http://schemas.openxmlformats.org/officeDocument/2006/relationships/image" Target="../media/image4.png"/><Relationship Id="rId9" Type="http://schemas.openxmlformats.org/officeDocument/2006/relationships/image" Target="../media/image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F7C4610D-9BD4-4FEA-BC73-306E5780D2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26171"/>
            <a:ext cx="4629150" cy="1323975"/>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2F8A745B-A906-4CBA-B1A8-87EB45EEF8DC}"/>
              </a:ext>
            </a:extLst>
          </p:cNvPr>
          <p:cNvSpPr txBox="1"/>
          <p:nvPr/>
        </p:nvSpPr>
        <p:spPr>
          <a:xfrm>
            <a:off x="771098" y="1913550"/>
            <a:ext cx="11259403" cy="5539978"/>
          </a:xfrm>
          <a:prstGeom prst="rect">
            <a:avLst/>
          </a:prstGeom>
          <a:noFill/>
        </p:spPr>
        <p:txBody>
          <a:bodyPr wrap="square" rtlCol="0">
            <a:spAutoFit/>
          </a:bodyPr>
          <a:lstStyle/>
          <a:p>
            <a:pPr algn="ctr" rtl="0" fontAlgn="base"/>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1" i="0" dirty="0">
                <a:solidFill>
                  <a:srgbClr val="1D2125"/>
                </a:solidFill>
                <a:effectLst/>
                <a:latin typeface="Arial" panose="020B0604020202020204" pitchFamily="34" charset="0"/>
                <a:cs typeface="Arial" panose="020B0604020202020204" pitchFamily="34" charset="0"/>
              </a:rPr>
              <a:t>STUDENT NAME: </a:t>
            </a:r>
            <a:r>
              <a:rPr lang="en-GB" sz="2400" b="1" i="0" dirty="0" err="1">
                <a:solidFill>
                  <a:srgbClr val="1D2125"/>
                </a:solidFill>
                <a:effectLst/>
                <a:latin typeface="Arial" panose="020B0604020202020204" pitchFamily="34" charset="0"/>
                <a:cs typeface="Arial" panose="020B0604020202020204" pitchFamily="34" charset="0"/>
              </a:rPr>
              <a:t>Chizoma</a:t>
            </a:r>
            <a:r>
              <a:rPr lang="en-GB" sz="2400" b="1" i="0" dirty="0">
                <a:solidFill>
                  <a:srgbClr val="1D2125"/>
                </a:solidFill>
                <a:effectLst/>
                <a:latin typeface="Arial" panose="020B0604020202020204" pitchFamily="34" charset="0"/>
                <a:cs typeface="Arial" panose="020B0604020202020204" pitchFamily="34" charset="0"/>
              </a:rPr>
              <a:t> Awoyemi </a:t>
            </a:r>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1" i="0" dirty="0">
                <a:solidFill>
                  <a:srgbClr val="1D2125"/>
                </a:solidFill>
                <a:effectLst/>
                <a:latin typeface="Arial" panose="020B0604020202020204" pitchFamily="34" charset="0"/>
                <a:cs typeface="Arial" panose="020B0604020202020204" pitchFamily="34" charset="0"/>
              </a:rPr>
              <a:t>STUDENT ID: 2223400</a:t>
            </a:r>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1" i="0" dirty="0">
                <a:solidFill>
                  <a:srgbClr val="1D2125"/>
                </a:solidFill>
                <a:effectLst/>
                <a:latin typeface="Arial" panose="020B0604020202020204" pitchFamily="34" charset="0"/>
                <a:cs typeface="Arial" panose="020B0604020202020204" pitchFamily="34" charset="0"/>
              </a:rPr>
              <a:t>Moodle Code: LCHS7009_Birm</a:t>
            </a:r>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1" i="0" dirty="0">
                <a:solidFill>
                  <a:srgbClr val="1D2125"/>
                </a:solidFill>
                <a:effectLst/>
                <a:latin typeface="Arial" panose="020B0604020202020204" pitchFamily="34" charset="0"/>
                <a:cs typeface="Arial" panose="020B0604020202020204" pitchFamily="34" charset="0"/>
              </a:rPr>
              <a:t>Moodle: Population Health and Digital Health Promotion</a:t>
            </a:r>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1" i="0" dirty="0">
                <a:solidFill>
                  <a:srgbClr val="1D2125"/>
                </a:solidFill>
                <a:effectLst/>
                <a:latin typeface="Arial" panose="020B0604020202020204" pitchFamily="34" charset="0"/>
                <a:cs typeface="Arial" panose="020B0604020202020204" pitchFamily="34" charset="0"/>
              </a:rPr>
              <a:t>Assignment Title: Component </a:t>
            </a:r>
            <a:r>
              <a:rPr lang="en-GB" sz="2400" b="1" i="0">
                <a:solidFill>
                  <a:srgbClr val="1D2125"/>
                </a:solidFill>
                <a:effectLst/>
                <a:latin typeface="Arial" panose="020B0604020202020204" pitchFamily="34" charset="0"/>
                <a:cs typeface="Arial" panose="020B0604020202020204" pitchFamily="34" charset="0"/>
              </a:rPr>
              <a:t>2 Poster   </a:t>
            </a:r>
          </a:p>
          <a:p>
            <a:pPr algn="ctr" rtl="0" fontAlgn="base"/>
            <a:r>
              <a:rPr lang="en-GB" sz="2400" b="0" i="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1" i="0" dirty="0">
                <a:solidFill>
                  <a:srgbClr val="1D2125"/>
                </a:solidFill>
                <a:effectLst/>
                <a:latin typeface="Arial" panose="020B0604020202020204" pitchFamily="34" charset="0"/>
                <a:cs typeface="Arial" panose="020B0604020202020204" pitchFamily="34" charset="0"/>
              </a:rPr>
              <a:t>Programme: MSc Public Health and Social Care in Practice</a:t>
            </a:r>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0" i="0" dirty="0">
                <a:solidFill>
                  <a:srgbClr val="1D2125"/>
                </a:solidFill>
                <a:effectLst/>
                <a:latin typeface="Arial" panose="020B0604020202020204" pitchFamily="34" charset="0"/>
                <a:cs typeface="Arial" panose="020B0604020202020204" pitchFamily="34" charset="0"/>
              </a:rPr>
              <a:t> </a:t>
            </a:r>
            <a:endParaRPr lang="en-GB" sz="2400" b="0" i="0" dirty="0">
              <a:solidFill>
                <a:srgbClr val="000000"/>
              </a:solidFill>
              <a:effectLst/>
              <a:latin typeface="Arial" panose="020B0604020202020204" pitchFamily="34" charset="0"/>
              <a:cs typeface="Arial" panose="020B0604020202020204" pitchFamily="34" charset="0"/>
            </a:endParaRPr>
          </a:p>
          <a:p>
            <a:pPr algn="ctr" rtl="0" fontAlgn="base"/>
            <a:r>
              <a:rPr lang="en-GB" sz="2400" b="1" i="0" dirty="0">
                <a:solidFill>
                  <a:srgbClr val="1D2125"/>
                </a:solidFill>
                <a:effectLst/>
                <a:latin typeface="Arial" panose="020B0604020202020204" pitchFamily="34" charset="0"/>
                <a:cs typeface="Arial" panose="020B0604020202020204" pitchFamily="34" charset="0"/>
              </a:rPr>
              <a:t>Lecturer: Dr </a:t>
            </a:r>
            <a:r>
              <a:rPr lang="en-GB" sz="2400" b="1" i="0" dirty="0" err="1">
                <a:solidFill>
                  <a:srgbClr val="1D2125"/>
                </a:solidFill>
                <a:effectLst/>
                <a:latin typeface="Arial" panose="020B0604020202020204" pitchFamily="34" charset="0"/>
                <a:cs typeface="Arial" panose="020B0604020202020204" pitchFamily="34" charset="0"/>
              </a:rPr>
              <a:t>Raheela</a:t>
            </a:r>
            <a:r>
              <a:rPr lang="en-GB" sz="2400" b="1" i="0" dirty="0">
                <a:solidFill>
                  <a:srgbClr val="1D2125"/>
                </a:solidFill>
                <a:effectLst/>
                <a:latin typeface="Arial" panose="020B0604020202020204" pitchFamily="34" charset="0"/>
                <a:cs typeface="Arial" panose="020B0604020202020204" pitchFamily="34" charset="0"/>
              </a:rPr>
              <a:t> Shaikh</a:t>
            </a:r>
            <a:endParaRPr lang="en-GB" sz="2400" b="0" i="0" dirty="0">
              <a:solidFill>
                <a:srgbClr val="000000"/>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370338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alpha val="99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101BDF3-FD18-4E74-80D1-EE63355B1AC1}"/>
              </a:ext>
            </a:extLst>
          </p:cNvPr>
          <p:cNvSpPr/>
          <p:nvPr/>
        </p:nvSpPr>
        <p:spPr>
          <a:xfrm>
            <a:off x="0" y="-64194"/>
            <a:ext cx="12801600" cy="774068"/>
          </a:xfrm>
          <a:prstGeom prst="rect">
            <a:avLst/>
          </a:prstGeom>
          <a:gradFill flip="none" rotWithShape="1">
            <a:gsLst>
              <a:gs pos="100000">
                <a:schemeClr val="bg1"/>
              </a:gs>
              <a:gs pos="39000">
                <a:srgbClr val="002060"/>
              </a:gs>
              <a:gs pos="99000">
                <a:srgbClr val="00B0F0"/>
              </a:gs>
            </a:gsLst>
            <a:path path="circle">
              <a:fillToRect l="50000" t="50000" r="50000" b="50000"/>
            </a:path>
            <a:tileRect/>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Rounded Corners 10">
            <a:extLst>
              <a:ext uri="{FF2B5EF4-FFF2-40B4-BE49-F238E27FC236}">
                <a16:creationId xmlns:a16="http://schemas.microsoft.com/office/drawing/2014/main" id="{ECFB60EB-8F57-463D-9B58-5233350AE02F}"/>
              </a:ext>
            </a:extLst>
          </p:cNvPr>
          <p:cNvSpPr/>
          <p:nvPr/>
        </p:nvSpPr>
        <p:spPr>
          <a:xfrm>
            <a:off x="126437" y="1426152"/>
            <a:ext cx="4600968" cy="6185660"/>
          </a:xfrm>
          <a:prstGeom prst="roundRect">
            <a:avLst>
              <a:gd name="adj" fmla="val 1704"/>
            </a:avLst>
          </a:prstGeom>
          <a:gradFill flip="none" rotWithShape="1">
            <a:gsLst>
              <a:gs pos="28000">
                <a:srgbClr val="00B0F0"/>
              </a:gs>
              <a:gs pos="0">
                <a:srgbClr val="00B0F0"/>
              </a:gs>
              <a:gs pos="75000">
                <a:srgbClr val="0070C0"/>
              </a:gs>
              <a:gs pos="99000">
                <a:srgbClr val="002060"/>
              </a:gs>
            </a:gsLst>
            <a:path path="circle">
              <a:fillToRect l="100000" t="100000"/>
            </a:path>
            <a:tileRect r="-100000" b="-100000"/>
          </a:gradFill>
          <a:ln w="5715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709C14C0-69D2-487F-BCDD-4E7E5940D9FF}"/>
              </a:ext>
            </a:extLst>
          </p:cNvPr>
          <p:cNvSpPr/>
          <p:nvPr/>
        </p:nvSpPr>
        <p:spPr>
          <a:xfrm>
            <a:off x="182995" y="1894079"/>
            <a:ext cx="4521896" cy="5726579"/>
          </a:xfrm>
          <a:prstGeom prst="roundRect">
            <a:avLst>
              <a:gd name="adj" fmla="val 1706"/>
            </a:avLst>
          </a:prstGeom>
          <a:gradFill flip="none" rotWithShape="1">
            <a:gsLst>
              <a:gs pos="69000">
                <a:schemeClr val="bg1"/>
              </a:gs>
              <a:gs pos="67000">
                <a:schemeClr val="bg1"/>
              </a:gs>
              <a:gs pos="83000">
                <a:srgbClr val="D5F4FF"/>
              </a:gs>
              <a:gs pos="99000">
                <a:srgbClr val="D5F4FF"/>
              </a:gs>
            </a:gsLst>
            <a:lin ang="18900000" scaled="1"/>
            <a:tileRect/>
          </a:gradFill>
          <a:ln>
            <a:solidFill>
              <a:schemeClr val="accent1">
                <a:lumMod val="20000"/>
                <a:lumOff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Rectangle: Rounded Corners 12">
            <a:extLst>
              <a:ext uri="{FF2B5EF4-FFF2-40B4-BE49-F238E27FC236}">
                <a16:creationId xmlns:a16="http://schemas.microsoft.com/office/drawing/2014/main" id="{9DC3D13C-F3C9-437C-B262-21420A2A8DA8}"/>
              </a:ext>
            </a:extLst>
          </p:cNvPr>
          <p:cNvSpPr/>
          <p:nvPr/>
        </p:nvSpPr>
        <p:spPr>
          <a:xfrm>
            <a:off x="4852043" y="1442777"/>
            <a:ext cx="4551642" cy="3178482"/>
          </a:xfrm>
          <a:prstGeom prst="roundRect">
            <a:avLst>
              <a:gd name="adj" fmla="val 1282"/>
            </a:avLst>
          </a:prstGeom>
          <a:solidFill>
            <a:srgbClr val="00B050"/>
          </a:solidFill>
          <a:ln w="38100">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7CC75286-0BAF-402F-A089-C8590A11512C}"/>
              </a:ext>
            </a:extLst>
          </p:cNvPr>
          <p:cNvSpPr/>
          <p:nvPr/>
        </p:nvSpPr>
        <p:spPr>
          <a:xfrm>
            <a:off x="4891579" y="1890538"/>
            <a:ext cx="4472570" cy="2715010"/>
          </a:xfrm>
          <a:prstGeom prst="roundRect">
            <a:avLst>
              <a:gd name="adj" fmla="val 2654"/>
            </a:avLst>
          </a:prstGeom>
          <a:solidFill>
            <a:schemeClr val="accent6">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Rounded Corners 14">
            <a:extLst>
              <a:ext uri="{FF2B5EF4-FFF2-40B4-BE49-F238E27FC236}">
                <a16:creationId xmlns:a16="http://schemas.microsoft.com/office/drawing/2014/main" id="{C64B2AF8-8BB6-4511-9815-57FF001263B7}"/>
              </a:ext>
            </a:extLst>
          </p:cNvPr>
          <p:cNvSpPr/>
          <p:nvPr/>
        </p:nvSpPr>
        <p:spPr>
          <a:xfrm>
            <a:off x="9493552" y="1425959"/>
            <a:ext cx="3181611" cy="6284935"/>
          </a:xfrm>
          <a:prstGeom prst="roundRect">
            <a:avLst>
              <a:gd name="adj" fmla="val 2100"/>
            </a:avLst>
          </a:prstGeom>
          <a:gradFill flip="none" rotWithShape="1">
            <a:gsLst>
              <a:gs pos="100000">
                <a:srgbClr val="FFC000"/>
              </a:gs>
              <a:gs pos="0">
                <a:srgbClr val="FFC000"/>
              </a:gs>
              <a:gs pos="98000">
                <a:srgbClr val="FFC000"/>
              </a:gs>
              <a:gs pos="0">
                <a:srgbClr val="FFC000"/>
              </a:gs>
              <a:gs pos="56000">
                <a:srgbClr val="FFC000"/>
              </a:gs>
              <a:gs pos="100000">
                <a:srgbClr val="FFC000"/>
              </a:gs>
              <a:gs pos="84000">
                <a:srgbClr val="FFC000"/>
              </a:gs>
              <a:gs pos="0">
                <a:srgbClr val="FF0000"/>
              </a:gs>
            </a:gsLst>
            <a:lin ang="2700000" scaled="1"/>
            <a:tileRect/>
          </a:gradFill>
          <a:ln w="38100">
            <a:solidFill>
              <a:srgbClr val="FFD1D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Rounded Corners 15">
            <a:extLst>
              <a:ext uri="{FF2B5EF4-FFF2-40B4-BE49-F238E27FC236}">
                <a16:creationId xmlns:a16="http://schemas.microsoft.com/office/drawing/2014/main" id="{5E3533D9-6BD0-4347-BC8A-485CB9F0D51F}"/>
              </a:ext>
            </a:extLst>
          </p:cNvPr>
          <p:cNvSpPr/>
          <p:nvPr/>
        </p:nvSpPr>
        <p:spPr>
          <a:xfrm>
            <a:off x="9528709" y="1733334"/>
            <a:ext cx="3158907" cy="5874706"/>
          </a:xfrm>
          <a:prstGeom prst="roundRect">
            <a:avLst>
              <a:gd name="adj" fmla="val 3281"/>
            </a:avLst>
          </a:prstGeom>
          <a:solidFill>
            <a:srgbClr val="FFEBE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Rectangle: Rounded Corners 18">
            <a:extLst>
              <a:ext uri="{FF2B5EF4-FFF2-40B4-BE49-F238E27FC236}">
                <a16:creationId xmlns:a16="http://schemas.microsoft.com/office/drawing/2014/main" id="{2A39CA99-A887-4F4D-815D-AB7FF6F84319}"/>
              </a:ext>
            </a:extLst>
          </p:cNvPr>
          <p:cNvSpPr/>
          <p:nvPr/>
        </p:nvSpPr>
        <p:spPr>
          <a:xfrm>
            <a:off x="9538585" y="4754673"/>
            <a:ext cx="3158906" cy="353876"/>
          </a:xfrm>
          <a:prstGeom prst="roundRect">
            <a:avLst>
              <a:gd name="adj" fmla="val 9167"/>
            </a:avLst>
          </a:prstGeom>
          <a:solidFill>
            <a:srgbClr val="EC18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100" b="1" i="0" dirty="0">
                <a:solidFill>
                  <a:srgbClr val="FFFFFF"/>
                </a:solidFill>
                <a:effectLst/>
                <a:latin typeface="Arial" panose="020B0604020202020204" pitchFamily="34" charset="0"/>
                <a:cs typeface="Arial" panose="020B0604020202020204" pitchFamily="34" charset="0"/>
              </a:rPr>
              <a:t>Digital Health Inequity: Barriers and Solutions </a:t>
            </a:r>
            <a:endParaRPr lang="en-GB" sz="1100" b="1" dirty="0">
              <a:solidFill>
                <a:srgbClr val="FFFFFF"/>
              </a:solidFill>
              <a:latin typeface="Arial" panose="020B0604020202020204" pitchFamily="34" charset="0"/>
              <a:cs typeface="Arial" panose="020B0604020202020204" pitchFamily="34" charset="0"/>
            </a:endParaRPr>
          </a:p>
        </p:txBody>
      </p:sp>
      <p:sp>
        <p:nvSpPr>
          <p:cNvPr id="20" name="Rectangle: Rounded Corners 19">
            <a:extLst>
              <a:ext uri="{FF2B5EF4-FFF2-40B4-BE49-F238E27FC236}">
                <a16:creationId xmlns:a16="http://schemas.microsoft.com/office/drawing/2014/main" id="{96D598B6-7CAE-404C-B01E-4E9FFA9A40B7}"/>
              </a:ext>
            </a:extLst>
          </p:cNvPr>
          <p:cNvSpPr/>
          <p:nvPr/>
        </p:nvSpPr>
        <p:spPr>
          <a:xfrm>
            <a:off x="4829173" y="4701443"/>
            <a:ext cx="4585307" cy="4079020"/>
          </a:xfrm>
          <a:prstGeom prst="roundRect">
            <a:avLst>
              <a:gd name="adj" fmla="val 2068"/>
            </a:avLst>
          </a:prstGeom>
          <a:solidFill>
            <a:srgbClr val="EC18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Rounded Corners 20">
            <a:extLst>
              <a:ext uri="{FF2B5EF4-FFF2-40B4-BE49-F238E27FC236}">
                <a16:creationId xmlns:a16="http://schemas.microsoft.com/office/drawing/2014/main" id="{7EC04E2D-3139-4AF5-8590-604CDA6D2EE0}"/>
              </a:ext>
            </a:extLst>
          </p:cNvPr>
          <p:cNvSpPr/>
          <p:nvPr/>
        </p:nvSpPr>
        <p:spPr>
          <a:xfrm>
            <a:off x="4839969" y="5003950"/>
            <a:ext cx="4551641" cy="3758287"/>
          </a:xfrm>
          <a:prstGeom prst="roundRect">
            <a:avLst>
              <a:gd name="adj" fmla="val 3823"/>
            </a:avLst>
          </a:prstGeom>
          <a:solidFill>
            <a:srgbClr val="FDE9F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Rounded Corners 23">
            <a:extLst>
              <a:ext uri="{FF2B5EF4-FFF2-40B4-BE49-F238E27FC236}">
                <a16:creationId xmlns:a16="http://schemas.microsoft.com/office/drawing/2014/main" id="{DB599471-0666-4181-8C44-1710D7383A26}"/>
              </a:ext>
            </a:extLst>
          </p:cNvPr>
          <p:cNvSpPr/>
          <p:nvPr/>
        </p:nvSpPr>
        <p:spPr>
          <a:xfrm>
            <a:off x="9477331" y="7765174"/>
            <a:ext cx="3211674" cy="1139868"/>
          </a:xfrm>
          <a:prstGeom prst="round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Rectangle: Rounded Corners 24">
            <a:extLst>
              <a:ext uri="{FF2B5EF4-FFF2-40B4-BE49-F238E27FC236}">
                <a16:creationId xmlns:a16="http://schemas.microsoft.com/office/drawing/2014/main" id="{688E1C8D-2D74-4799-9FD2-734C291A2454}"/>
              </a:ext>
            </a:extLst>
          </p:cNvPr>
          <p:cNvSpPr/>
          <p:nvPr/>
        </p:nvSpPr>
        <p:spPr>
          <a:xfrm>
            <a:off x="9472588" y="8082861"/>
            <a:ext cx="3211674" cy="848636"/>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Rectangle 26">
            <a:extLst>
              <a:ext uri="{FF2B5EF4-FFF2-40B4-BE49-F238E27FC236}">
                <a16:creationId xmlns:a16="http://schemas.microsoft.com/office/drawing/2014/main" id="{D7B439DC-7D04-48D4-A6F9-64C033ED1519}"/>
              </a:ext>
            </a:extLst>
          </p:cNvPr>
          <p:cNvSpPr/>
          <p:nvPr/>
        </p:nvSpPr>
        <p:spPr>
          <a:xfrm>
            <a:off x="9484623" y="7947976"/>
            <a:ext cx="3204124" cy="46346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72B4C3EA-A622-4E7A-8F6D-6D2DC7E7BA11}"/>
              </a:ext>
            </a:extLst>
          </p:cNvPr>
          <p:cNvSpPr txBox="1"/>
          <p:nvPr/>
        </p:nvSpPr>
        <p:spPr>
          <a:xfrm>
            <a:off x="163681" y="2044010"/>
            <a:ext cx="2642098" cy="3000821"/>
          </a:xfrm>
          <a:prstGeom prst="rect">
            <a:avLst/>
          </a:prstGeom>
          <a:noFill/>
        </p:spPr>
        <p:txBody>
          <a:bodyPr wrap="square" rtlCol="0">
            <a:spAutoFit/>
          </a:bodyPr>
          <a:lstStyle/>
          <a:p>
            <a:r>
              <a:rPr lang="en-GB" sz="900" b="0" i="0" dirty="0">
                <a:solidFill>
                  <a:srgbClr val="000000"/>
                </a:solidFill>
                <a:effectLst/>
                <a:latin typeface="Arial" panose="020B0604020202020204" pitchFamily="34" charset="0"/>
                <a:cs typeface="Arial" panose="020B0604020202020204" pitchFamily="34" charset="0"/>
              </a:rPr>
              <a:t>Obesity is a severe public health problem connected with type 2 diabetes, cardiovascular disease, some malignancies and impaired quality of life (World Health Organization (WHO), 2024). In 2022, around 890 million adults worldwide were living with obesity, representing 16% of the global adult population (WHO, 2024). In England, 64.5% of adults were overweight or living with obesity in 2023–2024, including 26.5% living with obesity (Office for Health Improvement and Disparities (OHID), 2025). </a:t>
            </a:r>
            <a:r>
              <a:rPr lang="en-GB" sz="900" b="0" i="0" dirty="0">
                <a:solidFill>
                  <a:srgbClr val="000000"/>
                </a:solidFill>
                <a:effectLst/>
                <a:latin typeface="Aptos"/>
              </a:rPr>
              <a:t>Previous strategies include NHS face-to-face weight management services, community lifestyle programmes and mobile health applications (Flores Mateo et al., 2015). The NHS Digital Weight Management Programme is a free, 12-week online intervention delivering nutrition education, physical activity guidelines and behavioural support to eligible individuals with obesity and diabetes or hypertension (NHS England, 2023). Health Promotion Values and Principles  </a:t>
            </a:r>
            <a:endParaRPr lang="en-GB" sz="900" dirty="0">
              <a:latin typeface="Arial" panose="020B0604020202020204" pitchFamily="34" charset="0"/>
              <a:cs typeface="Arial" panose="020B0604020202020204" pitchFamily="34" charset="0"/>
            </a:endParaRPr>
          </a:p>
        </p:txBody>
      </p:sp>
      <p:sp>
        <p:nvSpPr>
          <p:cNvPr id="35" name="TextBox 34">
            <a:extLst>
              <a:ext uri="{FF2B5EF4-FFF2-40B4-BE49-F238E27FC236}">
                <a16:creationId xmlns:a16="http://schemas.microsoft.com/office/drawing/2014/main" id="{F1BB56DB-41D1-4351-9B3C-238C0B114184}"/>
              </a:ext>
            </a:extLst>
          </p:cNvPr>
          <p:cNvSpPr txBox="1"/>
          <p:nvPr/>
        </p:nvSpPr>
        <p:spPr>
          <a:xfrm>
            <a:off x="2171514" y="-113645"/>
            <a:ext cx="9923733" cy="523220"/>
          </a:xfrm>
          <a:prstGeom prst="rect">
            <a:avLst/>
          </a:prstGeom>
          <a:noFill/>
        </p:spPr>
        <p:txBody>
          <a:bodyPr wrap="square" rtlCol="0">
            <a:spAutoFit/>
          </a:bodyPr>
          <a:lstStyle/>
          <a:p>
            <a:r>
              <a:rPr lang="en-GB" sz="2800" b="1" dirty="0">
                <a:solidFill>
                  <a:schemeClr val="bg1"/>
                </a:solidFill>
                <a:latin typeface="Arial" panose="020B0604020202020204" pitchFamily="34" charset="0"/>
                <a:cs typeface="Arial" panose="020B0604020202020204" pitchFamily="34" charset="0"/>
              </a:rPr>
              <a:t>NHS Digital Weight Management Programme</a:t>
            </a:r>
            <a:endParaRPr lang="en-GB" sz="2800" b="1" dirty="0">
              <a:solidFill>
                <a:srgbClr val="FFFF00"/>
              </a:solidFill>
              <a:latin typeface="Arial" panose="020B0604020202020204" pitchFamily="34" charset="0"/>
              <a:cs typeface="Arial" panose="020B0604020202020204" pitchFamily="34" charset="0"/>
            </a:endParaRPr>
          </a:p>
        </p:txBody>
      </p:sp>
      <p:sp>
        <p:nvSpPr>
          <p:cNvPr id="36" name="TextBox 35">
            <a:extLst>
              <a:ext uri="{FF2B5EF4-FFF2-40B4-BE49-F238E27FC236}">
                <a16:creationId xmlns:a16="http://schemas.microsoft.com/office/drawing/2014/main" id="{89F19E3E-6F8A-4941-BC86-8B10C80B32AE}"/>
              </a:ext>
            </a:extLst>
          </p:cNvPr>
          <p:cNvSpPr txBox="1"/>
          <p:nvPr/>
        </p:nvSpPr>
        <p:spPr>
          <a:xfrm>
            <a:off x="9513988" y="1484605"/>
            <a:ext cx="3772735" cy="261610"/>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EXPECTED OUTCOME</a:t>
            </a:r>
          </a:p>
        </p:txBody>
      </p:sp>
      <p:sp>
        <p:nvSpPr>
          <p:cNvPr id="38" name="Rectangle 37">
            <a:extLst>
              <a:ext uri="{FF2B5EF4-FFF2-40B4-BE49-F238E27FC236}">
                <a16:creationId xmlns:a16="http://schemas.microsoft.com/office/drawing/2014/main" id="{C23EF569-6A8A-43CA-8E69-FED8974E5957}"/>
              </a:ext>
            </a:extLst>
          </p:cNvPr>
          <p:cNvSpPr/>
          <p:nvPr/>
        </p:nvSpPr>
        <p:spPr>
          <a:xfrm>
            <a:off x="-1239996" y="14090"/>
            <a:ext cx="45719" cy="4854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4" name="TextBox 43">
            <a:extLst>
              <a:ext uri="{FF2B5EF4-FFF2-40B4-BE49-F238E27FC236}">
                <a16:creationId xmlns:a16="http://schemas.microsoft.com/office/drawing/2014/main" id="{4533BE14-FC03-4A0A-BF80-4183B48F36DA}"/>
              </a:ext>
            </a:extLst>
          </p:cNvPr>
          <p:cNvSpPr txBox="1"/>
          <p:nvPr/>
        </p:nvSpPr>
        <p:spPr>
          <a:xfrm>
            <a:off x="329591" y="1508774"/>
            <a:ext cx="2204581" cy="261610"/>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BACKGROUND</a:t>
            </a:r>
          </a:p>
        </p:txBody>
      </p:sp>
      <p:sp>
        <p:nvSpPr>
          <p:cNvPr id="45" name="TextBox 44">
            <a:extLst>
              <a:ext uri="{FF2B5EF4-FFF2-40B4-BE49-F238E27FC236}">
                <a16:creationId xmlns:a16="http://schemas.microsoft.com/office/drawing/2014/main" id="{4DE466F1-80EC-4ECB-970B-EE55E62D2E49}"/>
              </a:ext>
            </a:extLst>
          </p:cNvPr>
          <p:cNvSpPr txBox="1"/>
          <p:nvPr/>
        </p:nvSpPr>
        <p:spPr>
          <a:xfrm>
            <a:off x="5003240" y="1860023"/>
            <a:ext cx="3711433" cy="2446824"/>
          </a:xfrm>
          <a:prstGeom prst="rect">
            <a:avLst/>
          </a:prstGeom>
          <a:noFill/>
        </p:spPr>
        <p:txBody>
          <a:bodyPr wrap="square" rtlCol="0">
            <a:spAutoFit/>
          </a:bodyPr>
          <a:lstStyle/>
          <a:p>
            <a:pPr algn="l" rtl="0" fontAlgn="base"/>
            <a:r>
              <a:rPr lang="en-GB" sz="900" b="0" i="0" dirty="0">
                <a:solidFill>
                  <a:srgbClr val="000000"/>
                </a:solidFill>
                <a:effectLst/>
                <a:latin typeface="Arial" panose="020B0604020202020204" pitchFamily="34" charset="0"/>
                <a:cs typeface="Arial" panose="020B0604020202020204" pitchFamily="34" charset="0"/>
              </a:rPr>
              <a:t>Health promotion is the process of enabling individuals to increase control over and improve their health via empowerment, participation, equity, accessibility and supportive surroundings (WHO, 1986). </a:t>
            </a:r>
          </a:p>
          <a:p>
            <a:pPr algn="l" rtl="0" fontAlgn="base"/>
            <a:r>
              <a:rPr lang="en-GB" sz="900" b="0" i="0" dirty="0">
                <a:solidFill>
                  <a:srgbClr val="000000"/>
                </a:solidFill>
                <a:effectLst/>
                <a:latin typeface="Arial" panose="020B0604020202020204" pitchFamily="34" charset="0"/>
                <a:cs typeface="Arial" panose="020B0604020202020204" pitchFamily="34" charset="0"/>
              </a:rPr>
              <a:t> </a:t>
            </a:r>
          </a:p>
          <a:p>
            <a:pPr algn="l" rtl="0" fontAlgn="base"/>
            <a:r>
              <a:rPr lang="en-GB" sz="900" b="1" i="0" dirty="0">
                <a:solidFill>
                  <a:srgbClr val="000000"/>
                </a:solidFill>
                <a:effectLst/>
                <a:latin typeface="Arial" panose="020B0604020202020204" pitchFamily="34" charset="0"/>
                <a:cs typeface="Arial" panose="020B0604020202020204" pitchFamily="34" charset="0"/>
              </a:rPr>
              <a:t>Empowerment: </a:t>
            </a:r>
            <a:r>
              <a:rPr lang="en-GB" sz="900" b="0" i="0" dirty="0">
                <a:solidFill>
                  <a:srgbClr val="000000"/>
                </a:solidFill>
                <a:effectLst/>
                <a:latin typeface="Arial" panose="020B0604020202020204" pitchFamily="34" charset="0"/>
                <a:cs typeface="Arial" panose="020B0604020202020204" pitchFamily="34" charset="0"/>
              </a:rPr>
              <a:t>Health education and self-management tools that enable people to make educated choices.</a:t>
            </a:r>
          </a:p>
          <a:p>
            <a:pPr algn="l" rtl="0" fontAlgn="base"/>
            <a:endParaRPr lang="en-GB" sz="900" b="0" i="0" dirty="0">
              <a:solidFill>
                <a:srgbClr val="000000"/>
              </a:solidFill>
              <a:effectLst/>
              <a:latin typeface="Arial" panose="020B0604020202020204" pitchFamily="34" charset="0"/>
              <a:cs typeface="Arial" panose="020B0604020202020204" pitchFamily="34" charset="0"/>
            </a:endParaRPr>
          </a:p>
          <a:p>
            <a:pPr algn="l" rtl="0" fontAlgn="base"/>
            <a:r>
              <a:rPr lang="en-GB" sz="900" b="0" i="0" dirty="0">
                <a:solidFill>
                  <a:srgbClr val="000000"/>
                </a:solidFill>
                <a:effectLst/>
                <a:latin typeface="Arial" panose="020B0604020202020204" pitchFamily="34" charset="0"/>
                <a:cs typeface="Arial" panose="020B0604020202020204" pitchFamily="34" charset="0"/>
              </a:rPr>
              <a:t> </a:t>
            </a:r>
            <a:r>
              <a:rPr lang="en-GB" sz="900" b="1" i="0" dirty="0">
                <a:solidFill>
                  <a:srgbClr val="000000"/>
                </a:solidFill>
                <a:effectLst/>
                <a:latin typeface="Arial" panose="020B0604020202020204" pitchFamily="34" charset="0"/>
                <a:cs typeface="Arial" panose="020B0604020202020204" pitchFamily="34" charset="0"/>
              </a:rPr>
              <a:t>Equity</a:t>
            </a:r>
            <a:r>
              <a:rPr lang="en-GB" sz="900" b="0" i="0" dirty="0">
                <a:solidFill>
                  <a:srgbClr val="000000"/>
                </a:solidFill>
                <a:effectLst/>
                <a:latin typeface="Arial" panose="020B0604020202020204" pitchFamily="34" charset="0"/>
                <a:cs typeface="Arial" panose="020B0604020202020204" pitchFamily="34" charset="0"/>
              </a:rPr>
              <a:t>: Providing a free digital program across the country, yet access may still be uneven.</a:t>
            </a:r>
          </a:p>
          <a:p>
            <a:pPr algn="l" rtl="0" fontAlgn="base"/>
            <a:endParaRPr lang="en-GB" sz="900" dirty="0">
              <a:solidFill>
                <a:srgbClr val="000000"/>
              </a:solidFill>
              <a:latin typeface="Arial" panose="020B0604020202020204" pitchFamily="34" charset="0"/>
              <a:cs typeface="Arial" panose="020B0604020202020204" pitchFamily="34" charset="0"/>
            </a:endParaRPr>
          </a:p>
          <a:p>
            <a:pPr algn="l" rtl="0" fontAlgn="base"/>
            <a:r>
              <a:rPr lang="en-GB" sz="900" b="0" i="0" dirty="0">
                <a:solidFill>
                  <a:srgbClr val="000000"/>
                </a:solidFill>
                <a:effectLst/>
                <a:latin typeface="Arial" panose="020B0604020202020204" pitchFamily="34" charset="0"/>
                <a:cs typeface="Arial" panose="020B0604020202020204" pitchFamily="34" charset="0"/>
              </a:rPr>
              <a:t> </a:t>
            </a:r>
            <a:r>
              <a:rPr lang="en-GB" sz="900" b="1" i="0" dirty="0">
                <a:solidFill>
                  <a:srgbClr val="000000"/>
                </a:solidFill>
                <a:effectLst/>
                <a:latin typeface="Arial" panose="020B0604020202020204" pitchFamily="34" charset="0"/>
                <a:cs typeface="Arial" panose="020B0604020202020204" pitchFamily="34" charset="0"/>
              </a:rPr>
              <a:t>Participation:</a:t>
            </a:r>
            <a:r>
              <a:rPr lang="en-GB" sz="900" b="0" i="0" dirty="0">
                <a:solidFill>
                  <a:srgbClr val="000000"/>
                </a:solidFill>
                <a:effectLst/>
                <a:latin typeface="Arial" panose="020B0604020202020204" pitchFamily="34" charset="0"/>
                <a:cs typeface="Arial" panose="020B0604020202020204" pitchFamily="34" charset="0"/>
              </a:rPr>
              <a:t> helping people to define their own goals and be active partners in their treatment</a:t>
            </a:r>
          </a:p>
          <a:p>
            <a:pPr algn="l" rtl="0" fontAlgn="base"/>
            <a:endParaRPr lang="en-GB" sz="900" dirty="0">
              <a:solidFill>
                <a:srgbClr val="000000"/>
              </a:solidFill>
              <a:latin typeface="Arial" panose="020B0604020202020204" pitchFamily="34" charset="0"/>
              <a:cs typeface="Arial" panose="020B0604020202020204" pitchFamily="34" charset="0"/>
            </a:endParaRPr>
          </a:p>
          <a:p>
            <a:pPr algn="l" rtl="0" fontAlgn="base"/>
            <a:r>
              <a:rPr lang="en-GB" sz="900" b="0" i="0" dirty="0">
                <a:solidFill>
                  <a:srgbClr val="000000"/>
                </a:solidFill>
                <a:effectLst/>
                <a:latin typeface="Arial" panose="020B0604020202020204" pitchFamily="34" charset="0"/>
                <a:cs typeface="Arial" panose="020B0604020202020204" pitchFamily="34" charset="0"/>
              </a:rPr>
              <a:t>.</a:t>
            </a:r>
            <a:r>
              <a:rPr lang="en-GB" sz="900" b="1" i="0" dirty="0">
                <a:solidFill>
                  <a:srgbClr val="000000"/>
                </a:solidFill>
                <a:effectLst/>
                <a:latin typeface="Arial" panose="020B0604020202020204" pitchFamily="34" charset="0"/>
                <a:cs typeface="Arial" panose="020B0604020202020204" pitchFamily="34" charset="0"/>
              </a:rPr>
              <a:t>Accessibility</a:t>
            </a:r>
            <a:r>
              <a:rPr lang="en-GB" sz="900" b="0" i="0" dirty="0">
                <a:solidFill>
                  <a:srgbClr val="000000"/>
                </a:solidFill>
                <a:effectLst/>
                <a:latin typeface="Arial" panose="020B0604020202020204" pitchFamily="34" charset="0"/>
                <a:cs typeface="Arial" panose="020B0604020202020204" pitchFamily="34" charset="0"/>
              </a:rPr>
              <a:t>: Offering internet access in a flexible manner, which could reduce travel and time barriers. </a:t>
            </a:r>
          </a:p>
          <a:p>
            <a:endParaRPr lang="en-GB" dirty="0"/>
          </a:p>
        </p:txBody>
      </p:sp>
      <p:sp>
        <p:nvSpPr>
          <p:cNvPr id="46" name="TextBox 45">
            <a:extLst>
              <a:ext uri="{FF2B5EF4-FFF2-40B4-BE49-F238E27FC236}">
                <a16:creationId xmlns:a16="http://schemas.microsoft.com/office/drawing/2014/main" id="{7B6441C8-9792-4629-AA0B-7E466571791D}"/>
              </a:ext>
            </a:extLst>
          </p:cNvPr>
          <p:cNvSpPr txBox="1"/>
          <p:nvPr/>
        </p:nvSpPr>
        <p:spPr>
          <a:xfrm>
            <a:off x="4881479" y="4769197"/>
            <a:ext cx="4162947" cy="261610"/>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BEHAVIOURAL CHANGE THEORY-COM B</a:t>
            </a:r>
          </a:p>
        </p:txBody>
      </p:sp>
      <p:sp>
        <p:nvSpPr>
          <p:cNvPr id="48" name="TextBox 47">
            <a:extLst>
              <a:ext uri="{FF2B5EF4-FFF2-40B4-BE49-F238E27FC236}">
                <a16:creationId xmlns:a16="http://schemas.microsoft.com/office/drawing/2014/main" id="{E407CF58-1F40-4A6F-AD8E-CB422FBA2683}"/>
              </a:ext>
            </a:extLst>
          </p:cNvPr>
          <p:cNvSpPr txBox="1"/>
          <p:nvPr/>
        </p:nvSpPr>
        <p:spPr>
          <a:xfrm>
            <a:off x="4911372" y="1561711"/>
            <a:ext cx="4854739" cy="261610"/>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HEALTH PROMOTION VALUES AND PRINCIPLES </a:t>
            </a:r>
          </a:p>
        </p:txBody>
      </p:sp>
      <p:sp>
        <p:nvSpPr>
          <p:cNvPr id="49" name="TextBox 48">
            <a:extLst>
              <a:ext uri="{FF2B5EF4-FFF2-40B4-BE49-F238E27FC236}">
                <a16:creationId xmlns:a16="http://schemas.microsoft.com/office/drawing/2014/main" id="{38670A8D-E6DA-4A4E-9F1C-2AA492C72429}"/>
              </a:ext>
            </a:extLst>
          </p:cNvPr>
          <p:cNvSpPr txBox="1"/>
          <p:nvPr/>
        </p:nvSpPr>
        <p:spPr>
          <a:xfrm>
            <a:off x="9555406" y="1704189"/>
            <a:ext cx="2880397" cy="1969770"/>
          </a:xfrm>
          <a:prstGeom prst="rect">
            <a:avLst/>
          </a:prstGeom>
          <a:noFill/>
        </p:spPr>
        <p:txBody>
          <a:bodyPr wrap="square" rtlCol="0">
            <a:spAutoFit/>
          </a:bodyPr>
          <a:lstStyle/>
          <a:p>
            <a:pPr algn="l" rtl="0" fontAlgn="base"/>
            <a:r>
              <a:rPr lang="en-GB" sz="800" b="0" i="0" dirty="0">
                <a:solidFill>
                  <a:srgbClr val="000000"/>
                </a:solidFill>
                <a:effectLst/>
                <a:latin typeface="Arial" panose="020B0604020202020204" pitchFamily="34" charset="0"/>
                <a:cs typeface="Arial" panose="020B0604020202020204" pitchFamily="34" charset="0"/>
              </a:rPr>
              <a:t>The purpose of the program is to promote understanding of health, self-management and participation with health-related behaviour. In a study of the NHS Digital Weight Management Program, Taylor et al. (2024) found that around 45% of eligible individuals completed the program. Completers lost an average of 3.9 kg, compared with 2.2 kg among all participants eligible to finish. The findings point to possible benefits, but the observational study cannot show causality or long-term benefits. Digital exclusion, varying engagement, and socioeconomic hurdles may further constrain the programme’s impact at the population level </a:t>
            </a:r>
            <a:r>
              <a:rPr lang="en-GB" sz="800" b="0" i="0" dirty="0">
                <a:solidFill>
                  <a:srgbClr val="000000"/>
                </a:solidFill>
                <a:effectLst/>
                <a:latin typeface="Aptos"/>
              </a:rPr>
              <a:t>(Metzen </a:t>
            </a:r>
            <a:r>
              <a:rPr lang="en-GB" sz="800" b="0" i="0" dirty="0" err="1">
                <a:solidFill>
                  <a:srgbClr val="000000"/>
                </a:solidFill>
                <a:effectLst/>
                <a:latin typeface="Aptos"/>
              </a:rPr>
              <a:t>dorf</a:t>
            </a:r>
            <a:r>
              <a:rPr lang="en-GB" sz="800" b="0" i="0" dirty="0">
                <a:solidFill>
                  <a:srgbClr val="000000"/>
                </a:solidFill>
                <a:effectLst/>
                <a:latin typeface="Aptos"/>
              </a:rPr>
              <a:t>, Wieland and Richter, 2024). </a:t>
            </a:r>
            <a:endParaRPr lang="en-GB" sz="800" b="0" i="0" dirty="0">
              <a:solidFill>
                <a:srgbClr val="000000"/>
              </a:solidFill>
              <a:effectLst/>
              <a:latin typeface="Arial" panose="020B0604020202020204" pitchFamily="34" charset="0"/>
              <a:cs typeface="Arial" panose="020B0604020202020204" pitchFamily="34" charset="0"/>
            </a:endParaRPr>
          </a:p>
          <a:p>
            <a:pPr algn="l" rtl="0" fontAlgn="base"/>
            <a:r>
              <a:rPr lang="en-GB" sz="800" b="0" i="0" dirty="0">
                <a:solidFill>
                  <a:srgbClr val="000000"/>
                </a:solidFill>
                <a:effectLst/>
                <a:latin typeface="Aptos"/>
              </a:rPr>
              <a:t> </a:t>
            </a:r>
            <a:endParaRPr lang="en-GB" sz="800" b="0" i="0" dirty="0">
              <a:solidFill>
                <a:srgbClr val="000000"/>
              </a:solidFill>
              <a:effectLst/>
              <a:latin typeface="Segoe UI" panose="020B0502040204020203" pitchFamily="34" charset="0"/>
            </a:endParaRPr>
          </a:p>
          <a:p>
            <a:endParaRPr lang="en-GB" dirty="0"/>
          </a:p>
        </p:txBody>
      </p:sp>
      <p:sp>
        <p:nvSpPr>
          <p:cNvPr id="55" name="Rectangle: Rounded Corners 54">
            <a:extLst>
              <a:ext uri="{FF2B5EF4-FFF2-40B4-BE49-F238E27FC236}">
                <a16:creationId xmlns:a16="http://schemas.microsoft.com/office/drawing/2014/main" id="{786E24A2-21AA-48AA-AD10-6BE169548EB7}"/>
              </a:ext>
            </a:extLst>
          </p:cNvPr>
          <p:cNvSpPr/>
          <p:nvPr/>
        </p:nvSpPr>
        <p:spPr>
          <a:xfrm>
            <a:off x="11226397" y="-51559"/>
            <a:ext cx="1523414" cy="766181"/>
          </a:xfrm>
          <a:prstGeom prst="roundRect">
            <a:avLst>
              <a:gd name="adj" fmla="val 7804"/>
            </a:avLst>
          </a:prstGeom>
          <a:solidFill>
            <a:srgbClr val="97FBD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dirty="0">
                <a:solidFill>
                  <a:schemeClr val="accent6">
                    <a:lumMod val="75000"/>
                  </a:schemeClr>
                </a:solidFill>
                <a:latin typeface="Arial" panose="020B0604020202020204" pitchFamily="34" charset="0"/>
                <a:cs typeface="Arial" panose="020B0604020202020204" pitchFamily="34" charset="0"/>
              </a:rPr>
              <a:t>Healthier people </a:t>
            </a:r>
          </a:p>
          <a:p>
            <a:pPr algn="ctr"/>
            <a:r>
              <a:rPr lang="en-GB" sz="1000" b="1" dirty="0">
                <a:solidFill>
                  <a:schemeClr val="accent6">
                    <a:lumMod val="75000"/>
                  </a:schemeClr>
                </a:solidFill>
                <a:latin typeface="Arial" panose="020B0604020202020204" pitchFamily="34" charset="0"/>
                <a:cs typeface="Arial" panose="020B0604020202020204" pitchFamily="34" charset="0"/>
              </a:rPr>
              <a:t>Healthier Futures</a:t>
            </a:r>
          </a:p>
          <a:p>
            <a:pPr algn="ctr"/>
            <a:r>
              <a:rPr lang="en-GB" sz="1000" b="1" dirty="0">
                <a:solidFill>
                  <a:schemeClr val="accent6">
                    <a:lumMod val="75000"/>
                  </a:schemeClr>
                </a:solidFill>
                <a:latin typeface="Arial" panose="020B0604020202020204" pitchFamily="34" charset="0"/>
                <a:cs typeface="Arial" panose="020B0604020202020204" pitchFamily="34" charset="0"/>
              </a:rPr>
              <a:t>Through Digital Support</a:t>
            </a:r>
          </a:p>
        </p:txBody>
      </p:sp>
      <p:sp>
        <p:nvSpPr>
          <p:cNvPr id="56" name="TextBox 55">
            <a:extLst>
              <a:ext uri="{FF2B5EF4-FFF2-40B4-BE49-F238E27FC236}">
                <a16:creationId xmlns:a16="http://schemas.microsoft.com/office/drawing/2014/main" id="{4F07A98C-74AF-4C04-A5A6-ADD4A71F6946}"/>
              </a:ext>
            </a:extLst>
          </p:cNvPr>
          <p:cNvSpPr txBox="1"/>
          <p:nvPr/>
        </p:nvSpPr>
        <p:spPr>
          <a:xfrm>
            <a:off x="2316366" y="375978"/>
            <a:ext cx="10188559" cy="307777"/>
          </a:xfrm>
          <a:prstGeom prst="rect">
            <a:avLst/>
          </a:prstGeom>
          <a:noFill/>
        </p:spPr>
        <p:txBody>
          <a:bodyPr wrap="square" rtlCol="0">
            <a:spAutoFit/>
          </a:bodyPr>
          <a:lstStyle/>
          <a:p>
            <a:r>
              <a:rPr lang="en-GB" sz="1400" dirty="0">
                <a:solidFill>
                  <a:schemeClr val="bg1"/>
                </a:solidFill>
                <a:latin typeface="Arial" panose="020B0604020202020204" pitchFamily="34" charset="0"/>
                <a:cs typeface="Arial" panose="020B0604020202020204" pitchFamily="34" charset="0"/>
              </a:rPr>
              <a:t>Using Digital Technology to promote Health, Reduce Obesity and  Tackle health inequalities  </a:t>
            </a:r>
          </a:p>
        </p:txBody>
      </p:sp>
      <p:sp>
        <p:nvSpPr>
          <p:cNvPr id="1027" name="Rectangle 1026">
            <a:extLst>
              <a:ext uri="{FF2B5EF4-FFF2-40B4-BE49-F238E27FC236}">
                <a16:creationId xmlns:a16="http://schemas.microsoft.com/office/drawing/2014/main" id="{C5490727-DA21-463E-B82C-491265C698B4}"/>
              </a:ext>
            </a:extLst>
          </p:cNvPr>
          <p:cNvSpPr/>
          <p:nvPr/>
        </p:nvSpPr>
        <p:spPr>
          <a:xfrm>
            <a:off x="9844054" y="-64522"/>
            <a:ext cx="1330554" cy="110229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36" name="Picture 12" descr="NHS England » Integrated care boards, integrated care systems and ...">
            <a:extLst>
              <a:ext uri="{FF2B5EF4-FFF2-40B4-BE49-F238E27FC236}">
                <a16:creationId xmlns:a16="http://schemas.microsoft.com/office/drawing/2014/main" id="{E339D3B2-006C-4DAC-94F4-8D331DF9307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038419" y="29222"/>
            <a:ext cx="957186" cy="586499"/>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omeone is using their phone while eating healthy food. photo – Tech ...">
            <a:extLst>
              <a:ext uri="{FF2B5EF4-FFF2-40B4-BE49-F238E27FC236}">
                <a16:creationId xmlns:a16="http://schemas.microsoft.com/office/drawing/2014/main" id="{95A04E1C-3D2B-485C-A8BD-907AED20598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142" y="-64522"/>
            <a:ext cx="2178242" cy="1594311"/>
          </a:xfrm>
          <a:prstGeom prst="rect">
            <a:avLst/>
          </a:prstGeom>
          <a:noFill/>
          <a:extLst>
            <a:ext uri="{909E8E84-426E-40DD-AFC4-6F175D3DCCD1}">
              <a14:hiddenFill xmlns:a14="http://schemas.microsoft.com/office/drawing/2010/main">
                <a:solidFill>
                  <a:srgbClr val="FFFFFF"/>
                </a:solidFill>
              </a14:hiddenFill>
            </a:ext>
          </a:extLst>
        </p:spPr>
      </p:pic>
      <p:pic>
        <p:nvPicPr>
          <p:cNvPr id="1029" name="Picture 1028">
            <a:extLst>
              <a:ext uri="{FF2B5EF4-FFF2-40B4-BE49-F238E27FC236}">
                <a16:creationId xmlns:a16="http://schemas.microsoft.com/office/drawing/2014/main" id="{3E592042-B1D8-464C-893C-A60CE190AED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27241" y="809647"/>
            <a:ext cx="863433" cy="593153"/>
          </a:xfrm>
          <a:prstGeom prst="rect">
            <a:avLst/>
          </a:prstGeom>
        </p:spPr>
      </p:pic>
      <p:pic>
        <p:nvPicPr>
          <p:cNvPr id="1040" name="Picture 16" descr="Healthy People Images - Free Download on Freepik">
            <a:extLst>
              <a:ext uri="{FF2B5EF4-FFF2-40B4-BE49-F238E27FC236}">
                <a16:creationId xmlns:a16="http://schemas.microsoft.com/office/drawing/2014/main" id="{C19FF299-CF33-4318-AE30-47044CCE2344}"/>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622805" y="748687"/>
            <a:ext cx="2036717" cy="646949"/>
          </a:xfrm>
          <a:prstGeom prst="rect">
            <a:avLst/>
          </a:prstGeom>
          <a:noFill/>
          <a:extLst>
            <a:ext uri="{909E8E84-426E-40DD-AFC4-6F175D3DCCD1}">
              <a14:hiddenFill xmlns:a14="http://schemas.microsoft.com/office/drawing/2010/main">
                <a:solidFill>
                  <a:srgbClr val="FFFFFF"/>
                </a:solidFill>
              </a14:hiddenFill>
            </a:ext>
          </a:extLst>
        </p:spPr>
      </p:pic>
      <p:sp>
        <p:nvSpPr>
          <p:cNvPr id="1031" name="AutoShape 20">
            <a:extLst>
              <a:ext uri="{FF2B5EF4-FFF2-40B4-BE49-F238E27FC236}">
                <a16:creationId xmlns:a16="http://schemas.microsoft.com/office/drawing/2014/main" id="{06DFCCE1-2068-4C8D-B02F-6F5CFD222131}"/>
              </a:ext>
            </a:extLst>
          </p:cNvPr>
          <p:cNvSpPr>
            <a:spLocks noChangeAspect="1" noChangeArrowheads="1"/>
          </p:cNvSpPr>
          <p:nvPr/>
        </p:nvSpPr>
        <p:spPr bwMode="auto">
          <a:xfrm>
            <a:off x="6248400" y="46482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35" name="Picture 1034">
            <a:extLst>
              <a:ext uri="{FF2B5EF4-FFF2-40B4-BE49-F238E27FC236}">
                <a16:creationId xmlns:a16="http://schemas.microsoft.com/office/drawing/2014/main" id="{BAB887D3-EDD0-43C7-BE68-5CB63101F9F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582656" y="750795"/>
            <a:ext cx="658998" cy="629537"/>
          </a:xfrm>
          <a:prstGeom prst="rect">
            <a:avLst/>
          </a:prstGeom>
        </p:spPr>
      </p:pic>
      <p:pic>
        <p:nvPicPr>
          <p:cNvPr id="1039" name="Picture 1038">
            <a:extLst>
              <a:ext uri="{FF2B5EF4-FFF2-40B4-BE49-F238E27FC236}">
                <a16:creationId xmlns:a16="http://schemas.microsoft.com/office/drawing/2014/main" id="{53FADC48-413E-4272-872D-AEF4261046B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290674" y="720645"/>
            <a:ext cx="1223873" cy="698033"/>
          </a:xfrm>
          <a:prstGeom prst="rect">
            <a:avLst/>
          </a:prstGeom>
        </p:spPr>
      </p:pic>
      <p:sp>
        <p:nvSpPr>
          <p:cNvPr id="1041" name="Rectangle 1040">
            <a:extLst>
              <a:ext uri="{FF2B5EF4-FFF2-40B4-BE49-F238E27FC236}">
                <a16:creationId xmlns:a16="http://schemas.microsoft.com/office/drawing/2014/main" id="{245E1CA3-62BB-441C-B926-0FE22ACEEBF6}"/>
              </a:ext>
            </a:extLst>
          </p:cNvPr>
          <p:cNvSpPr/>
          <p:nvPr/>
        </p:nvSpPr>
        <p:spPr>
          <a:xfrm>
            <a:off x="2191384" y="743384"/>
            <a:ext cx="1223873" cy="665882"/>
          </a:xfrm>
          <a:prstGeom prst="rect">
            <a:avLst/>
          </a:prstGeom>
          <a:gradFill flip="none" rotWithShape="1">
            <a:gsLst>
              <a:gs pos="0">
                <a:schemeClr val="bg1"/>
              </a:gs>
              <a:gs pos="42000">
                <a:srgbClr val="00B050"/>
              </a:gs>
              <a:gs pos="0">
                <a:schemeClr val="bg1"/>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800" dirty="0">
              <a:latin typeface="Arial" panose="020B0604020202020204" pitchFamily="34" charset="0"/>
              <a:cs typeface="Arial" panose="020B0604020202020204" pitchFamily="34" charset="0"/>
            </a:endParaRPr>
          </a:p>
        </p:txBody>
      </p:sp>
      <p:sp>
        <p:nvSpPr>
          <p:cNvPr id="1042" name="Oval 1041">
            <a:extLst>
              <a:ext uri="{FF2B5EF4-FFF2-40B4-BE49-F238E27FC236}">
                <a16:creationId xmlns:a16="http://schemas.microsoft.com/office/drawing/2014/main" id="{E7932154-51D9-41FE-875F-2B8107945C5B}"/>
              </a:ext>
            </a:extLst>
          </p:cNvPr>
          <p:cNvSpPr/>
          <p:nvPr/>
        </p:nvSpPr>
        <p:spPr>
          <a:xfrm>
            <a:off x="3117684" y="748687"/>
            <a:ext cx="706118" cy="654113"/>
          </a:xfrm>
          <a:prstGeom prst="ellipse">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44" name="Rectangle: Rounded Corners 1043">
            <a:extLst>
              <a:ext uri="{FF2B5EF4-FFF2-40B4-BE49-F238E27FC236}">
                <a16:creationId xmlns:a16="http://schemas.microsoft.com/office/drawing/2014/main" id="{42F97309-94C6-430F-9348-BF07684EF00C}"/>
              </a:ext>
            </a:extLst>
          </p:cNvPr>
          <p:cNvSpPr/>
          <p:nvPr/>
        </p:nvSpPr>
        <p:spPr>
          <a:xfrm>
            <a:off x="4995022" y="4017748"/>
            <a:ext cx="4360909" cy="528360"/>
          </a:xfrm>
          <a:prstGeom prst="roundRect">
            <a:avLst/>
          </a:prstGeom>
          <a:solidFill>
            <a:srgbClr val="00B0F0">
              <a:alpha val="24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43" name="TextBox 1042">
            <a:extLst>
              <a:ext uri="{FF2B5EF4-FFF2-40B4-BE49-F238E27FC236}">
                <a16:creationId xmlns:a16="http://schemas.microsoft.com/office/drawing/2014/main" id="{426CCF1D-30F9-4342-89D9-D274B19B3403}"/>
              </a:ext>
            </a:extLst>
          </p:cNvPr>
          <p:cNvSpPr txBox="1"/>
          <p:nvPr/>
        </p:nvSpPr>
        <p:spPr>
          <a:xfrm>
            <a:off x="2219544" y="849747"/>
            <a:ext cx="1035824" cy="507831"/>
          </a:xfrm>
          <a:prstGeom prst="rect">
            <a:avLst/>
          </a:prstGeom>
          <a:noFill/>
        </p:spPr>
        <p:txBody>
          <a:bodyPr wrap="square" rtlCol="0">
            <a:spAutoFit/>
          </a:bodyPr>
          <a:lstStyle/>
          <a:p>
            <a:r>
              <a:rPr lang="en-GB" sz="900" b="1" i="0" dirty="0">
                <a:solidFill>
                  <a:schemeClr val="bg1"/>
                </a:solidFill>
                <a:effectLst/>
                <a:latin typeface="Arial" panose="020B0604020202020204" pitchFamily="34" charset="0"/>
                <a:cs typeface="Arial" panose="020B0604020202020204" pitchFamily="34" charset="0"/>
              </a:rPr>
              <a:t>Small changes can make a big difference</a:t>
            </a:r>
            <a:r>
              <a:rPr lang="en-GB" sz="900" b="0" i="0" dirty="0">
                <a:solidFill>
                  <a:srgbClr val="000000"/>
                </a:solidFill>
                <a:effectLst/>
                <a:latin typeface="Arial" panose="020B0604020202020204" pitchFamily="34" charset="0"/>
                <a:cs typeface="Arial" panose="020B0604020202020204" pitchFamily="34" charset="0"/>
              </a:rPr>
              <a:t>.  </a:t>
            </a:r>
            <a:endParaRPr lang="en-GB" sz="900" dirty="0">
              <a:latin typeface="Arial" panose="020B0604020202020204" pitchFamily="34" charset="0"/>
              <a:cs typeface="Arial" panose="020B0604020202020204" pitchFamily="34" charset="0"/>
            </a:endParaRPr>
          </a:p>
        </p:txBody>
      </p:sp>
      <p:sp>
        <p:nvSpPr>
          <p:cNvPr id="47" name="TextBox 46">
            <a:extLst>
              <a:ext uri="{FF2B5EF4-FFF2-40B4-BE49-F238E27FC236}">
                <a16:creationId xmlns:a16="http://schemas.microsoft.com/office/drawing/2014/main" id="{EBC2BEEA-7E18-4EB9-BBDB-FD2BA982CA88}"/>
              </a:ext>
            </a:extLst>
          </p:cNvPr>
          <p:cNvSpPr txBox="1"/>
          <p:nvPr/>
        </p:nvSpPr>
        <p:spPr>
          <a:xfrm>
            <a:off x="4995022" y="4084965"/>
            <a:ext cx="4472570" cy="507831"/>
          </a:xfrm>
          <a:prstGeom prst="rect">
            <a:avLst/>
          </a:prstGeom>
          <a:noFill/>
        </p:spPr>
        <p:txBody>
          <a:bodyPr wrap="square" rtlCol="0">
            <a:spAutoFit/>
          </a:bodyPr>
          <a:lstStyle/>
          <a:p>
            <a:r>
              <a:rPr lang="en-GB" sz="900" b="0" i="0" dirty="0">
                <a:effectLst/>
                <a:latin typeface="Aptos"/>
              </a:rPr>
              <a:t>But for those without the right equipment, reliable internet or digital trust, digital exclusion remains a concern. Barriers need to be overcome to support equitable health promotion (WHO, 2021).</a:t>
            </a:r>
            <a:endParaRPr lang="en-GB" sz="900" dirty="0">
              <a:latin typeface="Arial" panose="020B0604020202020204" pitchFamily="34" charset="0"/>
              <a:cs typeface="Arial" panose="020B0604020202020204" pitchFamily="34" charset="0"/>
            </a:endParaRPr>
          </a:p>
        </p:txBody>
      </p:sp>
      <p:sp>
        <p:nvSpPr>
          <p:cNvPr id="1045" name="TextBox 1044">
            <a:extLst>
              <a:ext uri="{FF2B5EF4-FFF2-40B4-BE49-F238E27FC236}">
                <a16:creationId xmlns:a16="http://schemas.microsoft.com/office/drawing/2014/main" id="{2F38668B-5F7F-4437-8E71-DE6E7215A8C7}"/>
              </a:ext>
            </a:extLst>
          </p:cNvPr>
          <p:cNvSpPr txBox="1"/>
          <p:nvPr/>
        </p:nvSpPr>
        <p:spPr>
          <a:xfrm>
            <a:off x="4891579" y="5030807"/>
            <a:ext cx="3532645" cy="507831"/>
          </a:xfrm>
          <a:prstGeom prst="rect">
            <a:avLst/>
          </a:prstGeom>
          <a:noFill/>
        </p:spPr>
        <p:txBody>
          <a:bodyPr wrap="square" rtlCol="0">
            <a:spAutoFit/>
          </a:bodyPr>
          <a:lstStyle/>
          <a:p>
            <a:r>
              <a:rPr lang="en-GB" sz="900" b="0" i="0" dirty="0">
                <a:solidFill>
                  <a:srgbClr val="000000"/>
                </a:solidFill>
                <a:effectLst/>
                <a:latin typeface="Arial" panose="020B0604020202020204" pitchFamily="34" charset="0"/>
                <a:cs typeface="Arial" panose="020B0604020202020204" pitchFamily="34" charset="0"/>
              </a:rPr>
              <a:t>According to the COM-B model by Michie, van </a:t>
            </a:r>
            <a:r>
              <a:rPr lang="en-GB" sz="900" b="0" i="0" dirty="0" err="1">
                <a:solidFill>
                  <a:srgbClr val="000000"/>
                </a:solidFill>
                <a:effectLst/>
                <a:latin typeface="Arial" panose="020B0604020202020204" pitchFamily="34" charset="0"/>
                <a:cs typeface="Arial" panose="020B0604020202020204" pitchFamily="34" charset="0"/>
              </a:rPr>
              <a:t>Stralen</a:t>
            </a:r>
            <a:r>
              <a:rPr lang="en-GB" sz="900" b="0" i="0" dirty="0">
                <a:solidFill>
                  <a:srgbClr val="000000"/>
                </a:solidFill>
                <a:effectLst/>
                <a:latin typeface="Arial" panose="020B0604020202020204" pitchFamily="34" charset="0"/>
                <a:cs typeface="Arial" panose="020B0604020202020204" pitchFamily="34" charset="0"/>
              </a:rPr>
              <a:t> and West (2011), behaviour is a result of the interaction between capability, opportunity and motivation. </a:t>
            </a:r>
            <a:endParaRPr lang="en-GB" sz="900" dirty="0">
              <a:latin typeface="Arial" panose="020B0604020202020204" pitchFamily="34" charset="0"/>
              <a:cs typeface="Arial" panose="020B0604020202020204" pitchFamily="34" charset="0"/>
            </a:endParaRPr>
          </a:p>
        </p:txBody>
      </p:sp>
      <p:sp>
        <p:nvSpPr>
          <p:cNvPr id="1046" name="Rectangle: Rounded Corners 1045">
            <a:extLst>
              <a:ext uri="{FF2B5EF4-FFF2-40B4-BE49-F238E27FC236}">
                <a16:creationId xmlns:a16="http://schemas.microsoft.com/office/drawing/2014/main" id="{F2D5858A-4AD8-4E5A-BB9B-50D5AA32C01C}"/>
              </a:ext>
            </a:extLst>
          </p:cNvPr>
          <p:cNvSpPr/>
          <p:nvPr/>
        </p:nvSpPr>
        <p:spPr>
          <a:xfrm>
            <a:off x="6049152" y="5515635"/>
            <a:ext cx="2084278" cy="705830"/>
          </a:xfrm>
          <a:prstGeom prst="roundRect">
            <a:avLst>
              <a:gd name="adj" fmla="val 5349"/>
            </a:avLst>
          </a:prstGeom>
          <a:solidFill>
            <a:srgbClr val="90FF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00" dirty="0">
              <a:latin typeface="Arial" panose="020B0604020202020204" pitchFamily="34" charset="0"/>
              <a:cs typeface="Arial" panose="020B0604020202020204" pitchFamily="34" charset="0"/>
            </a:endParaRPr>
          </a:p>
        </p:txBody>
      </p:sp>
      <p:sp>
        <p:nvSpPr>
          <p:cNvPr id="1047" name="Rectangle 21">
            <a:extLst>
              <a:ext uri="{FF2B5EF4-FFF2-40B4-BE49-F238E27FC236}">
                <a16:creationId xmlns:a16="http://schemas.microsoft.com/office/drawing/2014/main" id="{23D8155D-49EF-4030-8F8F-BF32AE6D869C}"/>
              </a:ext>
            </a:extLst>
          </p:cNvPr>
          <p:cNvSpPr>
            <a:spLocks noChangeArrowheads="1"/>
          </p:cNvSpPr>
          <p:nvPr/>
        </p:nvSpPr>
        <p:spPr bwMode="auto">
          <a:xfrm>
            <a:off x="6026082" y="5577211"/>
            <a:ext cx="2305597"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900" b="0" i="0" u="none" strike="noStrike" cap="none" normalizeH="0" baseline="0" dirty="0">
                <a:ln>
                  <a:noFill/>
                </a:ln>
                <a:solidFill>
                  <a:schemeClr val="tx1"/>
                </a:solidFill>
                <a:effectLst/>
                <a:latin typeface="Arial" panose="020B0604020202020204" pitchFamily="34" charset="0"/>
              </a:rPr>
              <a:t>The NHS program develops knowledge and self-management abilities through diet, practical activity, and lifestyle teaching.</a:t>
            </a:r>
          </a:p>
        </p:txBody>
      </p:sp>
      <p:sp>
        <p:nvSpPr>
          <p:cNvPr id="1051" name="Oval 1050">
            <a:extLst>
              <a:ext uri="{FF2B5EF4-FFF2-40B4-BE49-F238E27FC236}">
                <a16:creationId xmlns:a16="http://schemas.microsoft.com/office/drawing/2014/main" id="{EB61CC47-07C4-4383-8835-AFE125AC77C6}"/>
              </a:ext>
            </a:extLst>
          </p:cNvPr>
          <p:cNvSpPr/>
          <p:nvPr/>
        </p:nvSpPr>
        <p:spPr>
          <a:xfrm>
            <a:off x="6652260" y="6406857"/>
            <a:ext cx="992983" cy="87386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dirty="0">
                <a:latin typeface="Arial" panose="020B0604020202020204" pitchFamily="34" charset="0"/>
                <a:cs typeface="Arial" panose="020B0604020202020204" pitchFamily="34" charset="0"/>
              </a:rPr>
              <a:t>Health-related behaviour Change</a:t>
            </a:r>
          </a:p>
        </p:txBody>
      </p:sp>
      <p:sp>
        <p:nvSpPr>
          <p:cNvPr id="1052" name="Rectangle: Rounded Corners 1051">
            <a:extLst>
              <a:ext uri="{FF2B5EF4-FFF2-40B4-BE49-F238E27FC236}">
                <a16:creationId xmlns:a16="http://schemas.microsoft.com/office/drawing/2014/main" id="{8339DFE2-4D41-4C7B-9651-910F002A6499}"/>
              </a:ext>
            </a:extLst>
          </p:cNvPr>
          <p:cNvSpPr/>
          <p:nvPr/>
        </p:nvSpPr>
        <p:spPr>
          <a:xfrm flipV="1">
            <a:off x="4819931" y="6188614"/>
            <a:ext cx="1374514" cy="1150729"/>
          </a:xfrm>
          <a:prstGeom prst="roundRect">
            <a:avLst/>
          </a:pr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5" name="Rectangle: Rounded Corners 94">
            <a:extLst>
              <a:ext uri="{FF2B5EF4-FFF2-40B4-BE49-F238E27FC236}">
                <a16:creationId xmlns:a16="http://schemas.microsoft.com/office/drawing/2014/main" id="{116F3B6E-0DED-4762-895B-0ADEA54B1B06}"/>
              </a:ext>
            </a:extLst>
          </p:cNvPr>
          <p:cNvSpPr/>
          <p:nvPr/>
        </p:nvSpPr>
        <p:spPr>
          <a:xfrm>
            <a:off x="7942872" y="6133369"/>
            <a:ext cx="1411630" cy="1164788"/>
          </a:xfrm>
          <a:prstGeom prst="roundRect">
            <a:avLst/>
          </a:prstGeom>
          <a:solidFill>
            <a:srgbClr val="FB9FB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dirty="0">
                <a:solidFill>
                  <a:schemeClr val="tx1"/>
                </a:solidFill>
                <a:latin typeface="Arial" panose="020B0604020202020204" pitchFamily="34" charset="0"/>
                <a:cs typeface="Arial" panose="020B0604020202020204" pitchFamily="34" charset="0"/>
              </a:rPr>
              <a:t>Internal motivation: Personal goals, progress monitoring, encouragement, and feedback can boost confidence and involvement</a:t>
            </a:r>
            <a:r>
              <a:rPr lang="en-GB" sz="800" dirty="0">
                <a:latin typeface="Arial" panose="020B0604020202020204" pitchFamily="34" charset="0"/>
                <a:cs typeface="Arial" panose="020B0604020202020204" pitchFamily="34" charset="0"/>
              </a:rPr>
              <a:t>. </a:t>
            </a:r>
          </a:p>
        </p:txBody>
      </p:sp>
      <p:cxnSp>
        <p:nvCxnSpPr>
          <p:cNvPr id="1054" name="Straight Arrow Connector 1053">
            <a:extLst>
              <a:ext uri="{FF2B5EF4-FFF2-40B4-BE49-F238E27FC236}">
                <a16:creationId xmlns:a16="http://schemas.microsoft.com/office/drawing/2014/main" id="{804FB202-6C24-448C-A7CA-E1E0BEA1BAB9}"/>
              </a:ext>
            </a:extLst>
          </p:cNvPr>
          <p:cNvCxnSpPr/>
          <p:nvPr/>
        </p:nvCxnSpPr>
        <p:spPr>
          <a:xfrm>
            <a:off x="6248981" y="6618475"/>
            <a:ext cx="425191" cy="1320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56" name="Straight Arrow Connector 1055">
            <a:extLst>
              <a:ext uri="{FF2B5EF4-FFF2-40B4-BE49-F238E27FC236}">
                <a16:creationId xmlns:a16="http://schemas.microsoft.com/office/drawing/2014/main" id="{67AE8A7B-E90A-4FF2-B53D-BC09041D62B3}"/>
              </a:ext>
            </a:extLst>
          </p:cNvPr>
          <p:cNvCxnSpPr>
            <a:cxnSpLocks/>
            <a:endCxn id="1051" idx="0"/>
          </p:cNvCxnSpPr>
          <p:nvPr/>
        </p:nvCxnSpPr>
        <p:spPr>
          <a:xfrm>
            <a:off x="7127865" y="6248116"/>
            <a:ext cx="20887" cy="15874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58" name="Straight Arrow Connector 1057">
            <a:extLst>
              <a:ext uri="{FF2B5EF4-FFF2-40B4-BE49-F238E27FC236}">
                <a16:creationId xmlns:a16="http://schemas.microsoft.com/office/drawing/2014/main" id="{95EC62D9-C451-468D-9EFD-9776A63DB0A5}"/>
              </a:ext>
            </a:extLst>
          </p:cNvPr>
          <p:cNvCxnSpPr>
            <a:cxnSpLocks/>
            <a:stCxn id="95" idx="1"/>
          </p:cNvCxnSpPr>
          <p:nvPr/>
        </p:nvCxnSpPr>
        <p:spPr>
          <a:xfrm flipH="1">
            <a:off x="7391032" y="6715763"/>
            <a:ext cx="551840" cy="4467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59" name="Rectangle 25">
            <a:extLst>
              <a:ext uri="{FF2B5EF4-FFF2-40B4-BE49-F238E27FC236}">
                <a16:creationId xmlns:a16="http://schemas.microsoft.com/office/drawing/2014/main" id="{9093B543-9B67-448B-9B99-BB3B027F9353}"/>
              </a:ext>
            </a:extLst>
          </p:cNvPr>
          <p:cNvSpPr>
            <a:spLocks noChangeArrowheads="1"/>
          </p:cNvSpPr>
          <p:nvPr/>
        </p:nvSpPr>
        <p:spPr bwMode="auto">
          <a:xfrm>
            <a:off x="4852043" y="6351365"/>
            <a:ext cx="1493781" cy="83099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Arial" panose="020B0604020202020204" pitchFamily="34" charset="0"/>
              </a:rPr>
              <a:t>Flexible online access to structured materials and assistance reduces travel and scheduling constraints. People with internet and computer skills can use this.</a:t>
            </a:r>
          </a:p>
        </p:txBody>
      </p:sp>
      <p:sp>
        <p:nvSpPr>
          <p:cNvPr id="1066" name="Rectangle: Rounded Corners 1065">
            <a:extLst>
              <a:ext uri="{FF2B5EF4-FFF2-40B4-BE49-F238E27FC236}">
                <a16:creationId xmlns:a16="http://schemas.microsoft.com/office/drawing/2014/main" id="{41776E70-8B0D-46A6-A5F2-A7DBEA90D6A3}"/>
              </a:ext>
            </a:extLst>
          </p:cNvPr>
          <p:cNvSpPr/>
          <p:nvPr/>
        </p:nvSpPr>
        <p:spPr>
          <a:xfrm>
            <a:off x="4945030" y="7583943"/>
            <a:ext cx="4383116" cy="1120520"/>
          </a:xfrm>
          <a:prstGeom prst="roundRect">
            <a:avLst/>
          </a:pr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65" name="TextBox 1064">
            <a:extLst>
              <a:ext uri="{FF2B5EF4-FFF2-40B4-BE49-F238E27FC236}">
                <a16:creationId xmlns:a16="http://schemas.microsoft.com/office/drawing/2014/main" id="{25E79B46-34BA-4659-9B47-5174A6D2B5A1}"/>
              </a:ext>
            </a:extLst>
          </p:cNvPr>
          <p:cNvSpPr txBox="1"/>
          <p:nvPr/>
        </p:nvSpPr>
        <p:spPr>
          <a:xfrm>
            <a:off x="4995022" y="7695479"/>
            <a:ext cx="4248038" cy="1477328"/>
          </a:xfrm>
          <a:prstGeom prst="rect">
            <a:avLst/>
          </a:prstGeom>
          <a:noFill/>
        </p:spPr>
        <p:txBody>
          <a:bodyPr wrap="square" rtlCol="0">
            <a:spAutoFit/>
          </a:bodyPr>
          <a:lstStyle/>
          <a:p>
            <a:pPr algn="l" rtl="0" fontAlgn="base"/>
            <a:r>
              <a:rPr lang="en-GB" sz="900" b="0" i="0" dirty="0">
                <a:solidFill>
                  <a:srgbClr val="000000"/>
                </a:solidFill>
                <a:effectLst/>
                <a:latin typeface="Arial" panose="020B0604020202020204" pitchFamily="34" charset="0"/>
                <a:cs typeface="Arial" panose="020B0604020202020204" pitchFamily="34" charset="0"/>
              </a:rPr>
              <a:t>Digital treatments have been shown to enhance nutrition-related behaviours, but the results are generally small and maintaining engagement is problematic (Flores Mateo et al., 2015; </a:t>
            </a:r>
            <a:r>
              <a:rPr lang="en-GB" sz="900" b="0" i="0" dirty="0" err="1">
                <a:solidFill>
                  <a:srgbClr val="000000"/>
                </a:solidFill>
                <a:effectLst/>
                <a:latin typeface="Arial" panose="020B0604020202020204" pitchFamily="34" charset="0"/>
                <a:cs typeface="Arial" panose="020B0604020202020204" pitchFamily="34" charset="0"/>
              </a:rPr>
              <a:t>Villinger</a:t>
            </a:r>
            <a:r>
              <a:rPr lang="en-GB" sz="900" b="0" i="0" dirty="0">
                <a:solidFill>
                  <a:srgbClr val="000000"/>
                </a:solidFill>
                <a:effectLst/>
                <a:latin typeface="Arial" panose="020B0604020202020204" pitchFamily="34" charset="0"/>
                <a:cs typeface="Arial" panose="020B0604020202020204" pitchFamily="34" charset="0"/>
              </a:rPr>
              <a:t> et al., 2019; </a:t>
            </a:r>
            <a:r>
              <a:rPr lang="en-GB" sz="900" b="0" i="0" dirty="0" err="1">
                <a:solidFill>
                  <a:srgbClr val="000000"/>
                </a:solidFill>
                <a:effectLst/>
                <a:latin typeface="Arial" panose="020B0604020202020204" pitchFamily="34" charset="0"/>
                <a:cs typeface="Arial" panose="020B0604020202020204" pitchFamily="34" charset="0"/>
              </a:rPr>
              <a:t>Metzendorf</a:t>
            </a:r>
            <a:r>
              <a:rPr lang="en-GB" sz="900" b="0" i="0" dirty="0">
                <a:solidFill>
                  <a:srgbClr val="000000"/>
                </a:solidFill>
                <a:effectLst/>
                <a:latin typeface="Arial" panose="020B0604020202020204" pitchFamily="34" charset="0"/>
                <a:cs typeface="Arial" panose="020B0604020202020204" pitchFamily="34" charset="0"/>
              </a:rPr>
              <a:t>, Wieland and Richter, 2024). Wider environmental and socioeconomic factors such as price of food and chances for physical activity can influence behaviour change (Hill, Wyatt and Peters, 2012). </a:t>
            </a:r>
          </a:p>
          <a:p>
            <a:pPr algn="l" rtl="0" fontAlgn="base"/>
            <a:r>
              <a:rPr lang="en-GB" sz="1800" b="0" i="0" dirty="0">
                <a:solidFill>
                  <a:srgbClr val="000000"/>
                </a:solidFill>
                <a:effectLst/>
                <a:latin typeface="Aptos"/>
              </a:rPr>
              <a:t> </a:t>
            </a:r>
            <a:endParaRPr lang="en-GB" b="0" i="0" dirty="0">
              <a:solidFill>
                <a:srgbClr val="000000"/>
              </a:solidFill>
              <a:effectLst/>
              <a:latin typeface="Segoe UI" panose="020B0502040204020203" pitchFamily="34" charset="0"/>
            </a:endParaRPr>
          </a:p>
          <a:p>
            <a:endParaRPr lang="en-GB" dirty="0"/>
          </a:p>
        </p:txBody>
      </p:sp>
      <p:cxnSp>
        <p:nvCxnSpPr>
          <p:cNvPr id="1069" name="Straight Connector 1068">
            <a:extLst>
              <a:ext uri="{FF2B5EF4-FFF2-40B4-BE49-F238E27FC236}">
                <a16:creationId xmlns:a16="http://schemas.microsoft.com/office/drawing/2014/main" id="{5321268D-F7C4-4975-A3DF-1DEA90A70B3D}"/>
              </a:ext>
            </a:extLst>
          </p:cNvPr>
          <p:cNvCxnSpPr/>
          <p:nvPr/>
        </p:nvCxnSpPr>
        <p:spPr>
          <a:xfrm>
            <a:off x="11083168" y="5312825"/>
            <a:ext cx="0" cy="2271118"/>
          </a:xfrm>
          <a:prstGeom prst="line">
            <a:avLst/>
          </a:prstGeom>
        </p:spPr>
        <p:style>
          <a:lnRef idx="1">
            <a:schemeClr val="accent1"/>
          </a:lnRef>
          <a:fillRef idx="0">
            <a:schemeClr val="accent1"/>
          </a:fillRef>
          <a:effectRef idx="0">
            <a:schemeClr val="accent1"/>
          </a:effectRef>
          <a:fontRef idx="minor">
            <a:schemeClr val="tx1"/>
          </a:fontRef>
        </p:style>
      </p:cxnSp>
      <p:sp>
        <p:nvSpPr>
          <p:cNvPr id="1071" name="Rectangle: Rounded Corners 1070">
            <a:extLst>
              <a:ext uri="{FF2B5EF4-FFF2-40B4-BE49-F238E27FC236}">
                <a16:creationId xmlns:a16="http://schemas.microsoft.com/office/drawing/2014/main" id="{A457254C-4588-4991-87B0-B299480AA518}"/>
              </a:ext>
            </a:extLst>
          </p:cNvPr>
          <p:cNvSpPr/>
          <p:nvPr/>
        </p:nvSpPr>
        <p:spPr>
          <a:xfrm>
            <a:off x="11133061" y="5233123"/>
            <a:ext cx="1492209" cy="2271118"/>
          </a:xfrm>
          <a:prstGeom prst="roundRect">
            <a:avLst>
              <a:gd name="adj" fmla="val 6965"/>
            </a:avLst>
          </a:prstGeom>
          <a:solidFill>
            <a:srgbClr val="7DFF9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5" name="Rectangle: Rounded Corners 114">
            <a:extLst>
              <a:ext uri="{FF2B5EF4-FFF2-40B4-BE49-F238E27FC236}">
                <a16:creationId xmlns:a16="http://schemas.microsoft.com/office/drawing/2014/main" id="{FADED22E-88C8-48BF-9FEF-C2D4C6A0707F}"/>
              </a:ext>
            </a:extLst>
          </p:cNvPr>
          <p:cNvSpPr/>
          <p:nvPr/>
        </p:nvSpPr>
        <p:spPr>
          <a:xfrm>
            <a:off x="11135399" y="5419735"/>
            <a:ext cx="1492209" cy="2093029"/>
          </a:xfrm>
          <a:prstGeom prst="roundRect">
            <a:avLst>
              <a:gd name="adj" fmla="val 6965"/>
            </a:avLst>
          </a:prstGeom>
          <a:solidFill>
            <a:srgbClr val="B9FFC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70" name="TextBox 1069">
            <a:extLst>
              <a:ext uri="{FF2B5EF4-FFF2-40B4-BE49-F238E27FC236}">
                <a16:creationId xmlns:a16="http://schemas.microsoft.com/office/drawing/2014/main" id="{9D4343BA-5BEC-4805-9C84-F36470F9526A}"/>
              </a:ext>
            </a:extLst>
          </p:cNvPr>
          <p:cNvSpPr txBox="1"/>
          <p:nvPr/>
        </p:nvSpPr>
        <p:spPr>
          <a:xfrm>
            <a:off x="11117916" y="5524293"/>
            <a:ext cx="1640943" cy="1938992"/>
          </a:xfrm>
          <a:prstGeom prst="rect">
            <a:avLst/>
          </a:prstGeom>
          <a:noFill/>
        </p:spPr>
        <p:txBody>
          <a:bodyPr wrap="square" rtlCol="0">
            <a:spAutoFit/>
          </a:bodyPr>
          <a:lstStyle/>
          <a:p>
            <a:r>
              <a:rPr lang="en-GB" sz="800" b="0" i="0" dirty="0">
                <a:solidFill>
                  <a:srgbClr val="000000"/>
                </a:solidFill>
                <a:effectLst/>
                <a:latin typeface="Arial" panose="020B0604020202020204" pitchFamily="34" charset="0"/>
                <a:cs typeface="Arial" panose="020B0604020202020204" pitchFamily="34" charset="0"/>
              </a:rPr>
              <a:t>Proposed solutions include: low-data and device-friendly resources; digital skills training and community support; multilingual and culturally relevant information; accessible design, such as larger font and screen-reader compatibility; and connections with face-to-face services. Recommendations of this kind epitomise digital inclusion and person-centred healthcare (WHO, 2021; Department of Health and Social Care, 2022). </a:t>
            </a:r>
            <a:endParaRPr lang="en-GB" sz="800" dirty="0">
              <a:latin typeface="Arial" panose="020B0604020202020204" pitchFamily="34" charset="0"/>
              <a:cs typeface="Arial" panose="020B0604020202020204" pitchFamily="34" charset="0"/>
            </a:endParaRPr>
          </a:p>
        </p:txBody>
      </p:sp>
      <p:sp>
        <p:nvSpPr>
          <p:cNvPr id="116" name="Rectangle: Rounded Corners 115">
            <a:extLst>
              <a:ext uri="{FF2B5EF4-FFF2-40B4-BE49-F238E27FC236}">
                <a16:creationId xmlns:a16="http://schemas.microsoft.com/office/drawing/2014/main" id="{A3DEC8CC-CEFE-46DB-B704-C9F1CE85B947}"/>
              </a:ext>
            </a:extLst>
          </p:cNvPr>
          <p:cNvSpPr/>
          <p:nvPr/>
        </p:nvSpPr>
        <p:spPr>
          <a:xfrm>
            <a:off x="9546231" y="5178020"/>
            <a:ext cx="1492209" cy="2271118"/>
          </a:xfrm>
          <a:prstGeom prst="roundRect">
            <a:avLst>
              <a:gd name="adj" fmla="val 6965"/>
            </a:avLst>
          </a:prstGeom>
          <a:solidFill>
            <a:srgbClr val="EC18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7" name="Rectangle: Rounded Corners 116">
            <a:extLst>
              <a:ext uri="{FF2B5EF4-FFF2-40B4-BE49-F238E27FC236}">
                <a16:creationId xmlns:a16="http://schemas.microsoft.com/office/drawing/2014/main" id="{D43E6450-7FFE-4CFD-8833-AE656263C25E}"/>
              </a:ext>
            </a:extLst>
          </p:cNvPr>
          <p:cNvSpPr/>
          <p:nvPr/>
        </p:nvSpPr>
        <p:spPr>
          <a:xfrm>
            <a:off x="9543648" y="5358272"/>
            <a:ext cx="1492209" cy="2093029"/>
          </a:xfrm>
          <a:prstGeom prst="roundRect">
            <a:avLst>
              <a:gd name="adj" fmla="val 6965"/>
            </a:avLst>
          </a:prstGeom>
          <a:solidFill>
            <a:srgbClr val="FDCB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0" name="TextBox 49">
            <a:extLst>
              <a:ext uri="{FF2B5EF4-FFF2-40B4-BE49-F238E27FC236}">
                <a16:creationId xmlns:a16="http://schemas.microsoft.com/office/drawing/2014/main" id="{00342450-D527-4338-A18C-B0429149D899}"/>
              </a:ext>
            </a:extLst>
          </p:cNvPr>
          <p:cNvSpPr txBox="1"/>
          <p:nvPr/>
        </p:nvSpPr>
        <p:spPr>
          <a:xfrm>
            <a:off x="9543648" y="5404140"/>
            <a:ext cx="1651017" cy="2200602"/>
          </a:xfrm>
          <a:prstGeom prst="rect">
            <a:avLst/>
          </a:prstGeom>
          <a:noFill/>
        </p:spPr>
        <p:txBody>
          <a:bodyPr wrap="square" rtlCol="0">
            <a:spAutoFit/>
          </a:bodyPr>
          <a:lstStyle/>
          <a:p>
            <a:pPr algn="l" rtl="0" fontAlgn="base"/>
            <a:r>
              <a:rPr lang="en-GB" sz="900" b="0" i="0" dirty="0">
                <a:solidFill>
                  <a:srgbClr val="000000"/>
                </a:solidFill>
                <a:effectLst/>
                <a:latin typeface="Aptos"/>
              </a:rPr>
              <a:t>Digital health disparities are when people have unequal possibilities to access, understand or benefit from digital healthcare (WHO, 2021). </a:t>
            </a:r>
            <a:endParaRPr lang="en-GB" sz="9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Aptos"/>
              </a:rPr>
              <a:t> </a:t>
            </a:r>
            <a:endParaRPr lang="en-GB" sz="9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Aptos"/>
              </a:rPr>
              <a:t>Key hurdles: poor internet connectivity and access to devices; inadequate online literacy and confidence; language and cultural barriers; accessibility demands; socioeconomic disadvantage. </a:t>
            </a:r>
            <a:endParaRPr lang="en-GB" sz="900" b="0" i="0" dirty="0">
              <a:solidFill>
                <a:srgbClr val="000000"/>
              </a:solidFill>
              <a:effectLst/>
              <a:latin typeface="Segoe UI" panose="020B0502040204020203" pitchFamily="34" charset="0"/>
            </a:endParaRPr>
          </a:p>
          <a:p>
            <a:endParaRPr lang="en-GB" sz="1100" b="1" dirty="0">
              <a:solidFill>
                <a:srgbClr val="EC1864"/>
              </a:solidFill>
              <a:latin typeface="Arial" panose="020B0604020202020204" pitchFamily="34" charset="0"/>
              <a:cs typeface="Arial" panose="020B0604020202020204" pitchFamily="34" charset="0"/>
            </a:endParaRPr>
          </a:p>
        </p:txBody>
      </p:sp>
      <p:sp>
        <p:nvSpPr>
          <p:cNvPr id="1072" name="TextBox 1071">
            <a:extLst>
              <a:ext uri="{FF2B5EF4-FFF2-40B4-BE49-F238E27FC236}">
                <a16:creationId xmlns:a16="http://schemas.microsoft.com/office/drawing/2014/main" id="{822B6C04-996E-4ED7-B059-69EC786443C5}"/>
              </a:ext>
            </a:extLst>
          </p:cNvPr>
          <p:cNvSpPr txBox="1"/>
          <p:nvPr/>
        </p:nvSpPr>
        <p:spPr>
          <a:xfrm>
            <a:off x="9780364" y="5161611"/>
            <a:ext cx="1306321" cy="246221"/>
          </a:xfrm>
          <a:prstGeom prst="rect">
            <a:avLst/>
          </a:prstGeom>
          <a:noFill/>
        </p:spPr>
        <p:txBody>
          <a:bodyPr wrap="square" rtlCol="0">
            <a:spAutoFit/>
          </a:bodyPr>
          <a:lstStyle/>
          <a:p>
            <a:r>
              <a:rPr lang="en-GB" sz="1000" b="1" dirty="0">
                <a:solidFill>
                  <a:srgbClr val="B40000"/>
                </a:solidFill>
                <a:latin typeface="Arial" panose="020B0604020202020204" pitchFamily="34" charset="0"/>
                <a:cs typeface="Arial" panose="020B0604020202020204" pitchFamily="34" charset="0"/>
              </a:rPr>
              <a:t>Key barriers</a:t>
            </a:r>
          </a:p>
        </p:txBody>
      </p:sp>
      <p:sp>
        <p:nvSpPr>
          <p:cNvPr id="119" name="TextBox 118">
            <a:extLst>
              <a:ext uri="{FF2B5EF4-FFF2-40B4-BE49-F238E27FC236}">
                <a16:creationId xmlns:a16="http://schemas.microsoft.com/office/drawing/2014/main" id="{C6DF7F38-DDFC-494E-A289-003647F9D48E}"/>
              </a:ext>
            </a:extLst>
          </p:cNvPr>
          <p:cNvSpPr txBox="1"/>
          <p:nvPr/>
        </p:nvSpPr>
        <p:spPr>
          <a:xfrm>
            <a:off x="11173408" y="5215035"/>
            <a:ext cx="1649483" cy="246221"/>
          </a:xfrm>
          <a:prstGeom prst="rect">
            <a:avLst/>
          </a:prstGeom>
          <a:noFill/>
        </p:spPr>
        <p:txBody>
          <a:bodyPr wrap="square" rtlCol="0">
            <a:spAutoFit/>
          </a:bodyPr>
          <a:lstStyle/>
          <a:p>
            <a:r>
              <a:rPr lang="en-GB" sz="1000" b="1" dirty="0">
                <a:solidFill>
                  <a:srgbClr val="00B050"/>
                </a:solidFill>
                <a:latin typeface="Arial" panose="020B0604020202020204" pitchFamily="34" charset="0"/>
                <a:cs typeface="Arial" panose="020B0604020202020204" pitchFamily="34" charset="0"/>
              </a:rPr>
              <a:t>Proposed solutions</a:t>
            </a:r>
          </a:p>
        </p:txBody>
      </p:sp>
      <p:sp>
        <p:nvSpPr>
          <p:cNvPr id="1074" name="Rectangle: Rounded Corners 1073">
            <a:extLst>
              <a:ext uri="{FF2B5EF4-FFF2-40B4-BE49-F238E27FC236}">
                <a16:creationId xmlns:a16="http://schemas.microsoft.com/office/drawing/2014/main" id="{2F357001-F8E8-4A56-AA6D-F8ABD8103D0C}"/>
              </a:ext>
            </a:extLst>
          </p:cNvPr>
          <p:cNvSpPr/>
          <p:nvPr/>
        </p:nvSpPr>
        <p:spPr>
          <a:xfrm>
            <a:off x="226800" y="5247632"/>
            <a:ext cx="4364224" cy="2359741"/>
          </a:xfrm>
          <a:prstGeom prst="roundRect">
            <a:avLst>
              <a:gd name="adj" fmla="val 2459"/>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75" name="Rectangle: Rounded Corners 1074">
            <a:extLst>
              <a:ext uri="{FF2B5EF4-FFF2-40B4-BE49-F238E27FC236}">
                <a16:creationId xmlns:a16="http://schemas.microsoft.com/office/drawing/2014/main" id="{A55CDEB1-6BF4-4235-988F-D4AACD89D8E4}"/>
              </a:ext>
            </a:extLst>
          </p:cNvPr>
          <p:cNvSpPr/>
          <p:nvPr/>
        </p:nvSpPr>
        <p:spPr>
          <a:xfrm>
            <a:off x="246615" y="5580991"/>
            <a:ext cx="4282522" cy="2010235"/>
          </a:xfrm>
          <a:prstGeom prst="roundRect">
            <a:avLst>
              <a:gd name="adj" fmla="val 4684"/>
            </a:avLst>
          </a:prstGeom>
          <a:solidFill>
            <a:schemeClr val="accent1">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73" name="TextBox 1072">
            <a:extLst>
              <a:ext uri="{FF2B5EF4-FFF2-40B4-BE49-F238E27FC236}">
                <a16:creationId xmlns:a16="http://schemas.microsoft.com/office/drawing/2014/main" id="{BA5F8BA7-4036-4DEA-9BD9-BF32E32BBA6D}"/>
              </a:ext>
            </a:extLst>
          </p:cNvPr>
          <p:cNvSpPr txBox="1"/>
          <p:nvPr/>
        </p:nvSpPr>
        <p:spPr>
          <a:xfrm>
            <a:off x="182995" y="5317705"/>
            <a:ext cx="4019009" cy="600164"/>
          </a:xfrm>
          <a:prstGeom prst="rect">
            <a:avLst/>
          </a:prstGeom>
          <a:noFill/>
        </p:spPr>
        <p:txBody>
          <a:bodyPr wrap="square" rtlCol="0">
            <a:spAutoFit/>
          </a:bodyPr>
          <a:lstStyle/>
          <a:p>
            <a:r>
              <a:rPr lang="en-GB" sz="1100" b="0" i="0" dirty="0">
                <a:solidFill>
                  <a:srgbClr val="000000"/>
                </a:solidFill>
                <a:effectLst/>
                <a:latin typeface="Arial" panose="020B0604020202020204" pitchFamily="34" charset="0"/>
                <a:cs typeface="Arial" panose="020B0604020202020204" pitchFamily="34" charset="0"/>
              </a:rPr>
              <a:t>Conclusion: Implications for Policy, Education and Research.</a:t>
            </a:r>
          </a:p>
          <a:p>
            <a:endParaRPr lang="en-GB" sz="1100" dirty="0">
              <a:solidFill>
                <a:srgbClr val="000000"/>
              </a:solidFill>
              <a:latin typeface="Arial" panose="020B0604020202020204" pitchFamily="34" charset="0"/>
              <a:cs typeface="Arial" panose="020B0604020202020204" pitchFamily="34" charset="0"/>
            </a:endParaRPr>
          </a:p>
          <a:p>
            <a:endParaRPr lang="en-GB" sz="1100" dirty="0">
              <a:solidFill>
                <a:srgbClr val="000000"/>
              </a:solidFill>
              <a:latin typeface="Arial" panose="020B0604020202020204" pitchFamily="34" charset="0"/>
              <a:cs typeface="Arial" panose="020B0604020202020204" pitchFamily="34" charset="0"/>
            </a:endParaRPr>
          </a:p>
        </p:txBody>
      </p:sp>
      <p:sp>
        <p:nvSpPr>
          <p:cNvPr id="1076" name="TextBox 1075">
            <a:extLst>
              <a:ext uri="{FF2B5EF4-FFF2-40B4-BE49-F238E27FC236}">
                <a16:creationId xmlns:a16="http://schemas.microsoft.com/office/drawing/2014/main" id="{AC511310-033F-43DD-B0E9-8D59D257AE59}"/>
              </a:ext>
            </a:extLst>
          </p:cNvPr>
          <p:cNvSpPr txBox="1"/>
          <p:nvPr/>
        </p:nvSpPr>
        <p:spPr>
          <a:xfrm>
            <a:off x="225095" y="5682319"/>
            <a:ext cx="4291070" cy="1477328"/>
          </a:xfrm>
          <a:prstGeom prst="rect">
            <a:avLst/>
          </a:prstGeom>
          <a:noFill/>
        </p:spPr>
        <p:txBody>
          <a:bodyPr wrap="square" rtlCol="0">
            <a:spAutoFit/>
          </a:bodyPr>
          <a:lstStyle/>
          <a:p>
            <a:r>
              <a:rPr lang="en-GB" sz="900" b="0" i="0" dirty="0">
                <a:solidFill>
                  <a:srgbClr val="000000"/>
                </a:solidFill>
                <a:effectLst/>
                <a:latin typeface="Arial" panose="020B0604020202020204" pitchFamily="34" charset="0"/>
                <a:cs typeface="Arial" panose="020B0604020202020204" pitchFamily="34" charset="0"/>
              </a:rPr>
              <a:t>The NHS Digital Weight Management Program shows how digital technology may help with health promotion by offering easily available education and behaviour modification support. Policy priorities should include digital inclusion, privacy protection and integration with community health services (WHO, 2021). Education requires training in digital health literacy and inclusive communication for healthcare professionals (Department of Health and Social Care, 2022). Further controlled studies should examine long-term effectiveness, participant retention and socioeconomic inequalities for research (Metzen </a:t>
            </a:r>
            <a:r>
              <a:rPr lang="en-GB" sz="900" b="0" i="0" dirty="0" err="1">
                <a:solidFill>
                  <a:srgbClr val="000000"/>
                </a:solidFill>
                <a:effectLst/>
                <a:latin typeface="Arial" panose="020B0604020202020204" pitchFamily="34" charset="0"/>
                <a:cs typeface="Arial" panose="020B0604020202020204" pitchFamily="34" charset="0"/>
              </a:rPr>
              <a:t>dorf</a:t>
            </a:r>
            <a:r>
              <a:rPr lang="en-GB" sz="900" b="0" i="0" dirty="0">
                <a:solidFill>
                  <a:srgbClr val="000000"/>
                </a:solidFill>
                <a:effectLst/>
                <a:latin typeface="Arial" panose="020B0604020202020204" pitchFamily="34" charset="0"/>
                <a:cs typeface="Arial" panose="020B0604020202020204" pitchFamily="34" charset="0"/>
              </a:rPr>
              <a:t>, Wieland and Richter, 2024). In general, digital treatments should be used as an adjunct rather than a replacement to inclusive, person-centred healthcare.</a:t>
            </a:r>
            <a:endParaRPr lang="en-GB" sz="900" dirty="0">
              <a:latin typeface="Arial" panose="020B0604020202020204" pitchFamily="34" charset="0"/>
              <a:cs typeface="Arial" panose="020B0604020202020204" pitchFamily="34" charset="0"/>
            </a:endParaRPr>
          </a:p>
        </p:txBody>
      </p:sp>
      <p:sp>
        <p:nvSpPr>
          <p:cNvPr id="22" name="Rectangle: Rounded Corners 21">
            <a:extLst>
              <a:ext uri="{FF2B5EF4-FFF2-40B4-BE49-F238E27FC236}">
                <a16:creationId xmlns:a16="http://schemas.microsoft.com/office/drawing/2014/main" id="{3B116630-0749-421C-A3C8-6BF23F872225}"/>
              </a:ext>
            </a:extLst>
          </p:cNvPr>
          <p:cNvSpPr/>
          <p:nvPr/>
        </p:nvSpPr>
        <p:spPr>
          <a:xfrm>
            <a:off x="118888" y="7219265"/>
            <a:ext cx="4608517" cy="1353254"/>
          </a:xfrm>
          <a:prstGeom prst="roundRect">
            <a:avLst>
              <a:gd name="adj" fmla="val 6265"/>
            </a:avLst>
          </a:prstGeom>
          <a:gradFill flip="none" rotWithShape="1">
            <a:gsLst>
              <a:gs pos="100000">
                <a:schemeClr val="bg1"/>
              </a:gs>
              <a:gs pos="2000">
                <a:srgbClr val="7030A0"/>
              </a:gs>
              <a:gs pos="100000">
                <a:schemeClr val="bg1"/>
              </a:gs>
              <a:gs pos="50000">
                <a:srgbClr val="EEE7FF"/>
              </a:gs>
              <a:gs pos="0">
                <a:srgbClr val="7030A0"/>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Rounded Corners 22">
            <a:extLst>
              <a:ext uri="{FF2B5EF4-FFF2-40B4-BE49-F238E27FC236}">
                <a16:creationId xmlns:a16="http://schemas.microsoft.com/office/drawing/2014/main" id="{C8016A30-5D7A-4B43-B630-0A71331310B1}"/>
              </a:ext>
            </a:extLst>
          </p:cNvPr>
          <p:cNvSpPr/>
          <p:nvPr/>
        </p:nvSpPr>
        <p:spPr>
          <a:xfrm>
            <a:off x="96374" y="7525578"/>
            <a:ext cx="4608517" cy="1564879"/>
          </a:xfrm>
          <a:prstGeom prst="roundRect">
            <a:avLst>
              <a:gd name="adj" fmla="val 7384"/>
            </a:avLst>
          </a:prstGeom>
          <a:solidFill>
            <a:srgbClr val="EEE7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77" name="TextBox 1076">
            <a:extLst>
              <a:ext uri="{FF2B5EF4-FFF2-40B4-BE49-F238E27FC236}">
                <a16:creationId xmlns:a16="http://schemas.microsoft.com/office/drawing/2014/main" id="{B7B20197-64B4-49A8-A7BC-41937D482203}"/>
              </a:ext>
            </a:extLst>
          </p:cNvPr>
          <p:cNvSpPr txBox="1"/>
          <p:nvPr/>
        </p:nvSpPr>
        <p:spPr>
          <a:xfrm>
            <a:off x="90469" y="7294533"/>
            <a:ext cx="3936871" cy="261610"/>
          </a:xfrm>
          <a:prstGeom prst="rect">
            <a:avLst/>
          </a:prstGeom>
          <a:noFill/>
        </p:spPr>
        <p:txBody>
          <a:bodyPr wrap="square" rtlCol="0">
            <a:spAutoFit/>
          </a:bodyPr>
          <a:lstStyle/>
          <a:p>
            <a:r>
              <a:rPr lang="en-GB" sz="1100" b="0" i="0" dirty="0">
                <a:solidFill>
                  <a:schemeClr val="bg1"/>
                </a:solidFill>
                <a:effectLst/>
                <a:latin typeface="Arial" panose="020B0604020202020204" pitchFamily="34" charset="0"/>
                <a:cs typeface="Arial" panose="020B0604020202020204" pitchFamily="34" charset="0"/>
              </a:rPr>
              <a:t>Examples of Past Public Health Interventions</a:t>
            </a:r>
            <a:endParaRPr lang="en-GB" sz="1100" dirty="0">
              <a:solidFill>
                <a:schemeClr val="bg1"/>
              </a:solidFill>
              <a:latin typeface="Arial" panose="020B0604020202020204" pitchFamily="34" charset="0"/>
              <a:cs typeface="Arial" panose="020B0604020202020204" pitchFamily="34" charset="0"/>
            </a:endParaRPr>
          </a:p>
        </p:txBody>
      </p:sp>
      <p:sp>
        <p:nvSpPr>
          <p:cNvPr id="1078" name="TextBox 1077">
            <a:extLst>
              <a:ext uri="{FF2B5EF4-FFF2-40B4-BE49-F238E27FC236}">
                <a16:creationId xmlns:a16="http://schemas.microsoft.com/office/drawing/2014/main" id="{49DB5B86-9D3A-4C25-B851-129AFF82DA86}"/>
              </a:ext>
            </a:extLst>
          </p:cNvPr>
          <p:cNvSpPr txBox="1"/>
          <p:nvPr/>
        </p:nvSpPr>
        <p:spPr>
          <a:xfrm>
            <a:off x="87549" y="7510352"/>
            <a:ext cx="2655652" cy="1508105"/>
          </a:xfrm>
          <a:prstGeom prst="rect">
            <a:avLst/>
          </a:prstGeom>
          <a:noFill/>
        </p:spPr>
        <p:txBody>
          <a:bodyPr wrap="square" rtlCol="0">
            <a:spAutoFit/>
          </a:bodyPr>
          <a:lstStyle/>
          <a:p>
            <a:pPr algn="l" rtl="0" fontAlgn="base"/>
            <a:r>
              <a:rPr lang="en-GB" sz="800" b="0" i="0" dirty="0">
                <a:solidFill>
                  <a:srgbClr val="000000"/>
                </a:solidFill>
                <a:effectLst/>
                <a:latin typeface="Arial" panose="020B0604020202020204" pitchFamily="34" charset="0"/>
                <a:cs typeface="Arial" panose="020B0604020202020204" pitchFamily="34" charset="0"/>
              </a:rPr>
              <a:t>Prior to the widespread availability of digital programs, obesity management typically consisted of face-to-face consultations, community-based lifestyle programs, nutritional education, and support with physical exercise. NICE (2025) advocates evidence-based, person-centred methods that take account of individual circumstances. </a:t>
            </a:r>
          </a:p>
          <a:p>
            <a:pPr algn="l" rtl="0" fontAlgn="base"/>
            <a:r>
              <a:rPr lang="en-GB" sz="1800" b="0" i="0" dirty="0">
                <a:solidFill>
                  <a:srgbClr val="000000"/>
                </a:solidFill>
                <a:effectLst/>
                <a:latin typeface="Aptos"/>
              </a:rPr>
              <a:t> </a:t>
            </a:r>
            <a:endParaRPr lang="en-GB" b="0" i="0" dirty="0">
              <a:solidFill>
                <a:srgbClr val="000000"/>
              </a:solidFill>
              <a:effectLst/>
              <a:latin typeface="Segoe UI" panose="020B0502040204020203" pitchFamily="34" charset="0"/>
            </a:endParaRPr>
          </a:p>
          <a:p>
            <a:endParaRPr lang="en-GB" dirty="0"/>
          </a:p>
        </p:txBody>
      </p:sp>
      <p:sp>
        <p:nvSpPr>
          <p:cNvPr id="57" name="Rectangle: Rounded Corners 56">
            <a:extLst>
              <a:ext uri="{FF2B5EF4-FFF2-40B4-BE49-F238E27FC236}">
                <a16:creationId xmlns:a16="http://schemas.microsoft.com/office/drawing/2014/main" id="{3FF47438-3D4B-45E2-8387-105736BAE416}"/>
              </a:ext>
            </a:extLst>
          </p:cNvPr>
          <p:cNvSpPr/>
          <p:nvPr/>
        </p:nvSpPr>
        <p:spPr>
          <a:xfrm>
            <a:off x="0" y="8785328"/>
            <a:ext cx="12598648" cy="76305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8" name="Rectangle: Rounded Corners 57">
            <a:extLst>
              <a:ext uri="{FF2B5EF4-FFF2-40B4-BE49-F238E27FC236}">
                <a16:creationId xmlns:a16="http://schemas.microsoft.com/office/drawing/2014/main" id="{B784B242-95BF-4A12-B3A2-EB362F3FBEDA}"/>
              </a:ext>
            </a:extLst>
          </p:cNvPr>
          <p:cNvSpPr/>
          <p:nvPr/>
        </p:nvSpPr>
        <p:spPr>
          <a:xfrm>
            <a:off x="1222619" y="8793672"/>
            <a:ext cx="11463085" cy="763052"/>
          </a:xfrm>
          <a:prstGeom prst="roundRect">
            <a:avLst>
              <a:gd name="adj" fmla="val 3352"/>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9" name="TextBox 58">
            <a:extLst>
              <a:ext uri="{FF2B5EF4-FFF2-40B4-BE49-F238E27FC236}">
                <a16:creationId xmlns:a16="http://schemas.microsoft.com/office/drawing/2014/main" id="{D25ECEF8-4889-487C-BD53-0A0CC850987F}"/>
              </a:ext>
            </a:extLst>
          </p:cNvPr>
          <p:cNvSpPr txBox="1"/>
          <p:nvPr/>
        </p:nvSpPr>
        <p:spPr>
          <a:xfrm flipH="1">
            <a:off x="41564" y="8931054"/>
            <a:ext cx="1292236" cy="261610"/>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REFERENCES</a:t>
            </a:r>
          </a:p>
        </p:txBody>
      </p:sp>
      <p:sp>
        <p:nvSpPr>
          <p:cNvPr id="1079" name="Rectangle 1078">
            <a:extLst>
              <a:ext uri="{FF2B5EF4-FFF2-40B4-BE49-F238E27FC236}">
                <a16:creationId xmlns:a16="http://schemas.microsoft.com/office/drawing/2014/main" id="{7F4D9AC3-E172-4757-8692-1971AA8E2CF5}"/>
              </a:ext>
            </a:extLst>
          </p:cNvPr>
          <p:cNvSpPr/>
          <p:nvPr/>
        </p:nvSpPr>
        <p:spPr>
          <a:xfrm>
            <a:off x="3048000" y="7512764"/>
            <a:ext cx="1468165" cy="11520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80" name="TextBox 1079">
            <a:extLst>
              <a:ext uri="{FF2B5EF4-FFF2-40B4-BE49-F238E27FC236}">
                <a16:creationId xmlns:a16="http://schemas.microsoft.com/office/drawing/2014/main" id="{1851BC47-F8A5-4436-B81F-2EEA0086A1D0}"/>
              </a:ext>
            </a:extLst>
          </p:cNvPr>
          <p:cNvSpPr txBox="1"/>
          <p:nvPr/>
        </p:nvSpPr>
        <p:spPr>
          <a:xfrm>
            <a:off x="9477331" y="7950159"/>
            <a:ext cx="3281528" cy="215444"/>
          </a:xfrm>
          <a:prstGeom prst="rect">
            <a:avLst/>
          </a:prstGeom>
          <a:noFill/>
        </p:spPr>
        <p:txBody>
          <a:bodyPr wrap="square" rtlCol="0">
            <a:spAutoFit/>
          </a:bodyPr>
          <a:lstStyle/>
          <a:p>
            <a:r>
              <a:rPr lang="en-GB" sz="800" b="0" i="0" dirty="0">
                <a:solidFill>
                  <a:srgbClr val="000000"/>
                </a:solidFill>
                <a:effectLst/>
                <a:latin typeface="Arial" panose="020B0604020202020204" pitchFamily="34" charset="0"/>
                <a:cs typeface="Arial" panose="020B0604020202020204" pitchFamily="34" charset="0"/>
              </a:rPr>
              <a:t>. </a:t>
            </a:r>
            <a:endParaRPr lang="en-GB" sz="800" dirty="0">
              <a:latin typeface="Arial" panose="020B0604020202020204" pitchFamily="34" charset="0"/>
              <a:cs typeface="Arial" panose="020B0604020202020204" pitchFamily="34" charset="0"/>
            </a:endParaRPr>
          </a:p>
        </p:txBody>
      </p:sp>
      <p:sp>
        <p:nvSpPr>
          <p:cNvPr id="1081" name="TextBox 1080">
            <a:extLst>
              <a:ext uri="{FF2B5EF4-FFF2-40B4-BE49-F238E27FC236}">
                <a16:creationId xmlns:a16="http://schemas.microsoft.com/office/drawing/2014/main" id="{1275B57F-9970-4F76-B2FD-7FCE81B0E619}"/>
              </a:ext>
            </a:extLst>
          </p:cNvPr>
          <p:cNvSpPr txBox="1"/>
          <p:nvPr/>
        </p:nvSpPr>
        <p:spPr>
          <a:xfrm>
            <a:off x="9667742" y="7714444"/>
            <a:ext cx="2900347" cy="261610"/>
          </a:xfrm>
          <a:prstGeom prst="rect">
            <a:avLst/>
          </a:prstGeom>
          <a:noFill/>
        </p:spPr>
        <p:txBody>
          <a:bodyPr wrap="square" rtlCol="0">
            <a:spAutoFit/>
          </a:bodyPr>
          <a:lstStyle/>
          <a:p>
            <a:r>
              <a:rPr lang="en-GB" sz="1100" b="1" dirty="0">
                <a:solidFill>
                  <a:schemeClr val="bg1"/>
                </a:solidFill>
                <a:latin typeface="Arial" panose="020B0604020202020204" pitchFamily="34" charset="0"/>
                <a:cs typeface="Arial" panose="020B0604020202020204" pitchFamily="34" charset="0"/>
              </a:rPr>
              <a:t>Digital intervention</a:t>
            </a:r>
          </a:p>
        </p:txBody>
      </p:sp>
      <p:sp>
        <p:nvSpPr>
          <p:cNvPr id="1082" name="Rectangle 26">
            <a:extLst>
              <a:ext uri="{FF2B5EF4-FFF2-40B4-BE49-F238E27FC236}">
                <a16:creationId xmlns:a16="http://schemas.microsoft.com/office/drawing/2014/main" id="{E970CDBC-27C4-4000-82A5-63DE59C6A55C}"/>
              </a:ext>
            </a:extLst>
          </p:cNvPr>
          <p:cNvSpPr>
            <a:spLocks noChangeArrowheads="1"/>
          </p:cNvSpPr>
          <p:nvPr/>
        </p:nvSpPr>
        <p:spPr bwMode="auto">
          <a:xfrm>
            <a:off x="9415331" y="7879281"/>
            <a:ext cx="3160548" cy="723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800" b="0" i="0" u="none" strike="noStrike" cap="none" normalizeH="0" baseline="0" dirty="0">
                <a:ln>
                  <a:noFill/>
                </a:ln>
                <a:solidFill>
                  <a:schemeClr val="tx1"/>
                </a:solidFill>
                <a:effectLst/>
                <a:latin typeface="Arial" panose="020B0604020202020204" pitchFamily="34" charset="0"/>
              </a:rPr>
              <a:t>Digital interventions increase remote training, monitoring, and behavior support. Engagement impacts performance (Perskie et al., 2017). Additional socioeconomic health determinants must be addressed. Marmot et al. (2020) and </a:t>
            </a:r>
            <a:r>
              <a:rPr kumimoji="0" lang="en-US" altLang="en-US" sz="800" b="0" i="0" u="none" strike="noStrike" cap="none" normalizeH="0" baseline="0" dirty="0" err="1">
                <a:ln>
                  <a:noFill/>
                </a:ln>
                <a:solidFill>
                  <a:schemeClr val="tx1"/>
                </a:solidFill>
                <a:effectLst/>
                <a:latin typeface="Arial" panose="020B0604020202020204" pitchFamily="34" charset="0"/>
              </a:rPr>
              <a:t>Ofcom</a:t>
            </a:r>
            <a:r>
              <a:rPr kumimoji="0" lang="en-US" altLang="en-US" sz="800" b="0" i="0" u="none" strike="noStrike" cap="none" normalizeH="0" baseline="0" dirty="0">
                <a:ln>
                  <a:noFill/>
                </a:ln>
                <a:solidFill>
                  <a:schemeClr val="tx1"/>
                </a:solidFill>
                <a:effectLst/>
                <a:latin typeface="Arial" panose="020B0604020202020204" pitchFamily="34" charset="0"/>
              </a:rPr>
              <a:t> (2024) found digital participation health inequalities in England</a:t>
            </a:r>
            <a:r>
              <a:rPr kumimoji="0" lang="en-US" altLang="en-US" sz="900" b="0" i="0" u="none" strike="noStrike" cap="none" normalizeH="0" baseline="0" dirty="0">
                <a:ln>
                  <a:noFill/>
                </a:ln>
                <a:solidFill>
                  <a:schemeClr val="tx1"/>
                </a:solidFill>
                <a:effectLst/>
                <a:latin typeface="Arial" panose="020B0604020202020204" pitchFamily="34" charset="0"/>
              </a:rPr>
              <a:t>.</a:t>
            </a:r>
          </a:p>
        </p:txBody>
      </p:sp>
      <p:pic>
        <p:nvPicPr>
          <p:cNvPr id="1084" name="Picture 1083">
            <a:extLst>
              <a:ext uri="{FF2B5EF4-FFF2-40B4-BE49-F238E27FC236}">
                <a16:creationId xmlns:a16="http://schemas.microsoft.com/office/drawing/2014/main" id="{B2042378-B0AE-4406-B204-D04822C1ADCB}"/>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131191" y="7504241"/>
            <a:ext cx="1289803" cy="1187224"/>
          </a:xfrm>
          <a:prstGeom prst="rect">
            <a:avLst/>
          </a:prstGeom>
        </p:spPr>
      </p:pic>
      <p:pic>
        <p:nvPicPr>
          <p:cNvPr id="1087" name="Picture 1086">
            <a:extLst>
              <a:ext uri="{FF2B5EF4-FFF2-40B4-BE49-F238E27FC236}">
                <a16:creationId xmlns:a16="http://schemas.microsoft.com/office/drawing/2014/main" id="{2C50D54C-701E-4AF9-BD93-977C26533449}"/>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11620765" y="8399947"/>
            <a:ext cx="716232" cy="379270"/>
          </a:xfrm>
          <a:prstGeom prst="rect">
            <a:avLst/>
          </a:prstGeom>
        </p:spPr>
      </p:pic>
      <p:sp>
        <p:nvSpPr>
          <p:cNvPr id="65" name="Rectangle: Rounded Corners 64">
            <a:extLst>
              <a:ext uri="{FF2B5EF4-FFF2-40B4-BE49-F238E27FC236}">
                <a16:creationId xmlns:a16="http://schemas.microsoft.com/office/drawing/2014/main" id="{B8B93863-AC0C-4C3C-94AB-E576865FB66E}"/>
              </a:ext>
            </a:extLst>
          </p:cNvPr>
          <p:cNvSpPr/>
          <p:nvPr/>
        </p:nvSpPr>
        <p:spPr>
          <a:xfrm>
            <a:off x="2916978" y="2030471"/>
            <a:ext cx="1681595" cy="2617729"/>
          </a:xfrm>
          <a:prstGeom prst="roundRect">
            <a:avLst>
              <a:gd name="adj" fmla="val 3056"/>
            </a:avLst>
          </a:prstGeom>
          <a:solidFill>
            <a:srgbClr val="FDCBD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7" name="Rectangle: Rounded Corners 136">
            <a:extLst>
              <a:ext uri="{FF2B5EF4-FFF2-40B4-BE49-F238E27FC236}">
                <a16:creationId xmlns:a16="http://schemas.microsoft.com/office/drawing/2014/main" id="{53139369-2D79-493A-8B56-D76EE06F8D83}"/>
              </a:ext>
            </a:extLst>
          </p:cNvPr>
          <p:cNvSpPr/>
          <p:nvPr/>
        </p:nvSpPr>
        <p:spPr>
          <a:xfrm>
            <a:off x="2916978" y="2245453"/>
            <a:ext cx="1681595" cy="2411091"/>
          </a:xfrm>
          <a:prstGeom prst="roundRect">
            <a:avLst>
              <a:gd name="adj" fmla="val 3056"/>
            </a:avLst>
          </a:prstGeom>
          <a:solidFill>
            <a:srgbClr val="FEF0F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a:extLst>
              <a:ext uri="{FF2B5EF4-FFF2-40B4-BE49-F238E27FC236}">
                <a16:creationId xmlns:a16="http://schemas.microsoft.com/office/drawing/2014/main" id="{6B0D6DFA-95AE-4DAA-8073-519ED7FF4494}"/>
              </a:ext>
            </a:extLst>
          </p:cNvPr>
          <p:cNvSpPr txBox="1"/>
          <p:nvPr/>
        </p:nvSpPr>
        <p:spPr>
          <a:xfrm>
            <a:off x="2944975" y="2021625"/>
            <a:ext cx="1587019" cy="261610"/>
          </a:xfrm>
          <a:prstGeom prst="rect">
            <a:avLst/>
          </a:prstGeom>
          <a:noFill/>
        </p:spPr>
        <p:txBody>
          <a:bodyPr wrap="square" rtlCol="0">
            <a:spAutoFit/>
          </a:bodyPr>
          <a:lstStyle/>
          <a:p>
            <a:r>
              <a:rPr lang="en-GB" sz="1100" b="1" dirty="0">
                <a:solidFill>
                  <a:srgbClr val="FF0000"/>
                </a:solidFill>
                <a:latin typeface="Arial" panose="020B0604020202020204" pitchFamily="34" charset="0"/>
                <a:cs typeface="Arial" panose="020B0604020202020204" pitchFamily="34" charset="0"/>
              </a:rPr>
              <a:t>The scale of obesity</a:t>
            </a:r>
          </a:p>
        </p:txBody>
      </p:sp>
      <p:pic>
        <p:nvPicPr>
          <p:cNvPr id="68" name="Picture 67">
            <a:extLst>
              <a:ext uri="{FF2B5EF4-FFF2-40B4-BE49-F238E27FC236}">
                <a16:creationId xmlns:a16="http://schemas.microsoft.com/office/drawing/2014/main" id="{C949A174-A6A4-4CE9-832F-23FB6CABD60C}"/>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893293" y="3235151"/>
            <a:ext cx="1979602" cy="1494157"/>
          </a:xfrm>
          <a:prstGeom prst="rect">
            <a:avLst/>
          </a:prstGeom>
        </p:spPr>
      </p:pic>
      <p:sp>
        <p:nvSpPr>
          <p:cNvPr id="70" name="TextBox 69">
            <a:extLst>
              <a:ext uri="{FF2B5EF4-FFF2-40B4-BE49-F238E27FC236}">
                <a16:creationId xmlns:a16="http://schemas.microsoft.com/office/drawing/2014/main" id="{A154F8B9-21C0-4BE1-8AF9-F12CB30D1468}"/>
              </a:ext>
            </a:extLst>
          </p:cNvPr>
          <p:cNvSpPr txBox="1"/>
          <p:nvPr/>
        </p:nvSpPr>
        <p:spPr>
          <a:xfrm>
            <a:off x="3117684" y="2339876"/>
            <a:ext cx="1303310" cy="2308324"/>
          </a:xfrm>
          <a:prstGeom prst="rect">
            <a:avLst/>
          </a:prstGeom>
          <a:noFill/>
        </p:spPr>
        <p:txBody>
          <a:bodyPr wrap="square" rtlCol="0">
            <a:spAutoFit/>
          </a:bodyPr>
          <a:lstStyle/>
          <a:p>
            <a:r>
              <a:rPr lang="en-GB" sz="900" b="1" dirty="0">
                <a:latin typeface="Arial" panose="020B0604020202020204" pitchFamily="34" charset="0"/>
                <a:cs typeface="Arial" panose="020B0604020202020204" pitchFamily="34" charset="0"/>
              </a:rPr>
              <a:t>940 million   </a:t>
            </a:r>
          </a:p>
          <a:p>
            <a:r>
              <a:rPr lang="en-GB" sz="900" dirty="0">
                <a:latin typeface="Arial" panose="020B0604020202020204" pitchFamily="34" charset="0"/>
                <a:cs typeface="Arial" panose="020B0604020202020204" pitchFamily="34" charset="0"/>
              </a:rPr>
              <a:t>Adults worldwide are living with obesity (16% of adults) (WHO, 2024).</a:t>
            </a:r>
          </a:p>
          <a:p>
            <a:endParaRPr lang="en-GB" sz="900" b="1" dirty="0">
              <a:latin typeface="Arial" panose="020B0604020202020204" pitchFamily="34" charset="0"/>
              <a:cs typeface="Arial" panose="020B0604020202020204" pitchFamily="34" charset="0"/>
            </a:endParaRPr>
          </a:p>
          <a:p>
            <a:r>
              <a:rPr lang="en-GB" sz="900" b="1" dirty="0">
                <a:latin typeface="Arial" panose="020B0604020202020204" pitchFamily="34" charset="0"/>
                <a:cs typeface="Arial" panose="020B0604020202020204" pitchFamily="34" charset="0"/>
              </a:rPr>
              <a:t>64.5%</a:t>
            </a:r>
          </a:p>
          <a:p>
            <a:r>
              <a:rPr lang="en-GB" sz="900" dirty="0">
                <a:latin typeface="Arial" panose="020B0604020202020204" pitchFamily="34" charset="0"/>
                <a:cs typeface="Arial" panose="020B0604020202020204" pitchFamily="34" charset="0"/>
              </a:rPr>
              <a:t> of adults in England are overweight living with obesity (OHID, 2025).</a:t>
            </a:r>
          </a:p>
          <a:p>
            <a:endParaRPr lang="en-GB" sz="900" b="1" dirty="0">
              <a:latin typeface="Arial" panose="020B0604020202020204" pitchFamily="34" charset="0"/>
              <a:cs typeface="Arial" panose="020B0604020202020204" pitchFamily="34" charset="0"/>
            </a:endParaRPr>
          </a:p>
          <a:p>
            <a:r>
              <a:rPr lang="en-GB" sz="900" b="1" dirty="0">
                <a:latin typeface="Arial" panose="020B0604020202020204" pitchFamily="34" charset="0"/>
                <a:cs typeface="Arial" panose="020B0604020202020204" pitchFamily="34" charset="0"/>
              </a:rPr>
              <a:t>26.5%</a:t>
            </a:r>
          </a:p>
          <a:p>
            <a:r>
              <a:rPr lang="en-GB" sz="900" dirty="0">
                <a:latin typeface="Arial" panose="020B0604020202020204" pitchFamily="34" charset="0"/>
                <a:cs typeface="Arial" panose="020B0604020202020204" pitchFamily="34" charset="0"/>
              </a:rPr>
              <a:t>Of adults in England are living with obesity (OHID, 2025).</a:t>
            </a:r>
          </a:p>
        </p:txBody>
      </p:sp>
      <p:pic>
        <p:nvPicPr>
          <p:cNvPr id="72" name="Picture 32" descr="Person Running Clipart - Clip Art Library">
            <a:extLst>
              <a:ext uri="{FF2B5EF4-FFF2-40B4-BE49-F238E27FC236}">
                <a16:creationId xmlns:a16="http://schemas.microsoft.com/office/drawing/2014/main" id="{C2A6359E-30C9-4EEF-B387-2F3B8B4B65A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4334654" y="680329"/>
            <a:ext cx="732916" cy="702378"/>
          </a:xfrm>
          <a:prstGeom prst="rect">
            <a:avLst/>
          </a:prstGeom>
          <a:noFill/>
          <a:extLst>
            <a:ext uri="{909E8E84-426E-40DD-AFC4-6F175D3DCCD1}">
              <a14:hiddenFill xmlns:a14="http://schemas.microsoft.com/office/drawing/2010/main">
                <a:solidFill>
                  <a:srgbClr val="FFFFFF"/>
                </a:solidFill>
              </a14:hiddenFill>
            </a:ext>
          </a:extLst>
        </p:spPr>
      </p:pic>
      <p:cxnSp>
        <p:nvCxnSpPr>
          <p:cNvPr id="75" name="Straight Connector 74">
            <a:extLst>
              <a:ext uri="{FF2B5EF4-FFF2-40B4-BE49-F238E27FC236}">
                <a16:creationId xmlns:a16="http://schemas.microsoft.com/office/drawing/2014/main" id="{546E0FD5-E1F1-4C2A-A16F-C8940CBB5C1A}"/>
              </a:ext>
            </a:extLst>
          </p:cNvPr>
          <p:cNvCxnSpPr>
            <a:cxnSpLocks/>
            <a:stCxn id="58" idx="0"/>
            <a:endCxn id="58" idx="2"/>
          </p:cNvCxnSpPr>
          <p:nvPr/>
        </p:nvCxnSpPr>
        <p:spPr>
          <a:xfrm>
            <a:off x="6954162" y="8793672"/>
            <a:ext cx="0" cy="763052"/>
          </a:xfrm>
          <a:prstGeom prst="line">
            <a:avLst/>
          </a:prstGeom>
        </p:spPr>
        <p:style>
          <a:lnRef idx="1">
            <a:schemeClr val="accent1"/>
          </a:lnRef>
          <a:fillRef idx="0">
            <a:schemeClr val="accent1"/>
          </a:fillRef>
          <a:effectRef idx="0">
            <a:schemeClr val="accent1"/>
          </a:effectRef>
          <a:fontRef idx="minor">
            <a:schemeClr val="tx1"/>
          </a:fontRef>
        </p:style>
      </p:cxnSp>
      <p:sp>
        <p:nvSpPr>
          <p:cNvPr id="78" name="TextBox 77">
            <a:extLst>
              <a:ext uri="{FF2B5EF4-FFF2-40B4-BE49-F238E27FC236}">
                <a16:creationId xmlns:a16="http://schemas.microsoft.com/office/drawing/2014/main" id="{E5FAEBD7-F1AA-48C2-8FC3-2A6A8167E707}"/>
              </a:ext>
            </a:extLst>
          </p:cNvPr>
          <p:cNvSpPr txBox="1"/>
          <p:nvPr/>
        </p:nvSpPr>
        <p:spPr>
          <a:xfrm>
            <a:off x="1309846" y="8780083"/>
            <a:ext cx="5805943" cy="1107996"/>
          </a:xfrm>
          <a:prstGeom prst="rect">
            <a:avLst/>
          </a:prstGeom>
          <a:noFill/>
        </p:spPr>
        <p:txBody>
          <a:bodyPr wrap="square" rtlCol="0">
            <a:spAutoFit/>
          </a:bodyPr>
          <a:lstStyle/>
          <a:p>
            <a:pPr algn="l" rtl="0" fontAlgn="base"/>
            <a:r>
              <a:rPr lang="en-GB" sz="400" b="0" i="0" dirty="0">
                <a:solidFill>
                  <a:srgbClr val="000000"/>
                </a:solidFill>
                <a:effectLst/>
                <a:latin typeface="Arial" panose="020B0604020202020204" pitchFamily="34" charset="0"/>
                <a:cs typeface="Arial" panose="020B0604020202020204" pitchFamily="34" charset="0"/>
              </a:rPr>
              <a:t>1. Department of Health and Social Care (2022) </a:t>
            </a:r>
            <a:r>
              <a:rPr lang="en-GB" sz="400" b="0" i="1" dirty="0">
                <a:solidFill>
                  <a:srgbClr val="000000"/>
                </a:solidFill>
                <a:effectLst/>
                <a:latin typeface="Arial" panose="020B0604020202020204" pitchFamily="34" charset="0"/>
                <a:cs typeface="Arial" panose="020B0604020202020204" pitchFamily="34" charset="0"/>
              </a:rPr>
              <a:t>A plan for digital health and social care</a:t>
            </a:r>
            <a:r>
              <a:rPr lang="en-GB" sz="400" b="0" i="0" dirty="0">
                <a:solidFill>
                  <a:srgbClr val="000000"/>
                </a:solidFill>
                <a:effectLst/>
                <a:latin typeface="Arial" panose="020B0604020202020204" pitchFamily="34" charset="0"/>
                <a:cs typeface="Arial" panose="020B0604020202020204" pitchFamily="34" charset="0"/>
              </a:rPr>
              <a:t>. Available at: https://www.gov.uk/government/publications/a-plan-for-digital-health-and-social-care (Accessed: 20 October 2026). </a:t>
            </a:r>
          </a:p>
          <a:p>
            <a:pPr algn="l" rtl="0" fontAlgn="base"/>
            <a:r>
              <a:rPr lang="en-GB" sz="400" b="0" i="0" dirty="0">
                <a:solidFill>
                  <a:srgbClr val="000000"/>
                </a:solidFill>
                <a:effectLst/>
                <a:latin typeface="Arial" panose="020B0604020202020204" pitchFamily="34" charset="0"/>
                <a:cs typeface="Arial" panose="020B0604020202020204" pitchFamily="34" charset="0"/>
              </a:rPr>
              <a:t>2. Flores Mateo, G., </a:t>
            </a:r>
            <a:r>
              <a:rPr lang="en-GB" sz="400" b="0" i="0" dirty="0" err="1">
                <a:solidFill>
                  <a:srgbClr val="000000"/>
                </a:solidFill>
                <a:effectLst/>
                <a:latin typeface="Arial" panose="020B0604020202020204" pitchFamily="34" charset="0"/>
                <a:cs typeface="Arial" panose="020B0604020202020204" pitchFamily="34" charset="0"/>
              </a:rPr>
              <a:t>Granado</a:t>
            </a:r>
            <a:r>
              <a:rPr lang="en-GB" sz="400" b="0" i="0" dirty="0">
                <a:solidFill>
                  <a:srgbClr val="000000"/>
                </a:solidFill>
                <a:effectLst/>
                <a:latin typeface="Arial" panose="020B0604020202020204" pitchFamily="34" charset="0"/>
                <a:cs typeface="Arial" panose="020B0604020202020204" pitchFamily="34" charset="0"/>
              </a:rPr>
              <a:t>-Font, E., </a:t>
            </a:r>
            <a:r>
              <a:rPr lang="en-GB" sz="400" b="0" i="0" dirty="0" err="1">
                <a:solidFill>
                  <a:srgbClr val="000000"/>
                </a:solidFill>
                <a:effectLst/>
                <a:latin typeface="Arial" panose="020B0604020202020204" pitchFamily="34" charset="0"/>
                <a:cs typeface="Arial" panose="020B0604020202020204" pitchFamily="34" charset="0"/>
              </a:rPr>
              <a:t>Ferré</a:t>
            </a:r>
            <a:r>
              <a:rPr lang="en-GB" sz="400" b="0" i="0" dirty="0">
                <a:solidFill>
                  <a:srgbClr val="000000"/>
                </a:solidFill>
                <a:effectLst/>
                <a:latin typeface="Arial" panose="020B0604020202020204" pitchFamily="34" charset="0"/>
                <a:cs typeface="Arial" panose="020B0604020202020204" pitchFamily="34" charset="0"/>
              </a:rPr>
              <a:t>-Grau, C. and Montaña-Carreras, X. (2015) ‘Mobile phone apps to promote weight loss and increase physical activity: a systematic review and meta-analysis’, </a:t>
            </a:r>
            <a:r>
              <a:rPr lang="en-GB" sz="400" b="0" i="1" dirty="0">
                <a:solidFill>
                  <a:srgbClr val="000000"/>
                </a:solidFill>
                <a:effectLst/>
                <a:latin typeface="Arial" panose="020B0604020202020204" pitchFamily="34" charset="0"/>
                <a:cs typeface="Arial" panose="020B0604020202020204" pitchFamily="34" charset="0"/>
              </a:rPr>
              <a:t>Journal of Medical Internet Research</a:t>
            </a:r>
            <a:r>
              <a:rPr lang="en-GB" sz="400" b="0" i="0" dirty="0">
                <a:solidFill>
                  <a:srgbClr val="000000"/>
                </a:solidFill>
                <a:effectLst/>
                <a:latin typeface="Arial" panose="020B0604020202020204" pitchFamily="34" charset="0"/>
                <a:cs typeface="Arial" panose="020B0604020202020204" pitchFamily="34" charset="0"/>
              </a:rPr>
              <a:t>, 17(11), e253. Available at: https://doi.org/10.2196/jmir.4836 </a:t>
            </a:r>
          </a:p>
          <a:p>
            <a:pPr algn="l" rtl="0" fontAlgn="base"/>
            <a:r>
              <a:rPr lang="en-GB" sz="400" b="0" i="0" dirty="0">
                <a:solidFill>
                  <a:srgbClr val="000000"/>
                </a:solidFill>
                <a:effectLst/>
                <a:latin typeface="Arial" panose="020B0604020202020204" pitchFamily="34" charset="0"/>
                <a:cs typeface="Arial" panose="020B0604020202020204" pitchFamily="34" charset="0"/>
              </a:rPr>
              <a:t>3. Hill, J.O., Wyatt, H.R. and Peters, J.C. (2012) ‘Energy balance and obesity’, </a:t>
            </a:r>
            <a:r>
              <a:rPr lang="en-GB" sz="400" b="0" i="1" dirty="0">
                <a:solidFill>
                  <a:srgbClr val="000000"/>
                </a:solidFill>
                <a:effectLst/>
                <a:latin typeface="Arial" panose="020B0604020202020204" pitchFamily="34" charset="0"/>
                <a:cs typeface="Arial" panose="020B0604020202020204" pitchFamily="34" charset="0"/>
              </a:rPr>
              <a:t>Circulation</a:t>
            </a:r>
            <a:r>
              <a:rPr lang="en-GB" sz="400" b="0" i="0" dirty="0">
                <a:solidFill>
                  <a:srgbClr val="000000"/>
                </a:solidFill>
                <a:effectLst/>
                <a:latin typeface="Arial" panose="020B0604020202020204" pitchFamily="34" charset="0"/>
                <a:cs typeface="Arial" panose="020B0604020202020204" pitchFamily="34" charset="0"/>
              </a:rPr>
              <a:t>, 126(1), pp. 126–132. Available at: https://doi.org/10.1161/CIRCULATIONAHA.111.087213 </a:t>
            </a:r>
          </a:p>
          <a:p>
            <a:pPr algn="l" rtl="0" fontAlgn="base"/>
            <a:r>
              <a:rPr lang="en-GB" sz="400" b="0" i="0" dirty="0">
                <a:solidFill>
                  <a:srgbClr val="000000"/>
                </a:solidFill>
                <a:effectLst/>
                <a:latin typeface="Arial" panose="020B0604020202020204" pitchFamily="34" charset="0"/>
                <a:cs typeface="Arial" panose="020B0604020202020204" pitchFamily="34" charset="0"/>
              </a:rPr>
              <a:t>4. Marmot, M., Allen, J., Boyce, T., Goldblatt, P. and Morrison, J. (2020) </a:t>
            </a:r>
            <a:r>
              <a:rPr lang="en-GB" sz="400" b="0" i="1" dirty="0">
                <a:solidFill>
                  <a:srgbClr val="000000"/>
                </a:solidFill>
                <a:effectLst/>
                <a:latin typeface="Arial" panose="020B0604020202020204" pitchFamily="34" charset="0"/>
                <a:cs typeface="Arial" panose="020B0604020202020204" pitchFamily="34" charset="0"/>
              </a:rPr>
              <a:t>Health equity in England: The Marmot Review 10 years on</a:t>
            </a:r>
            <a:r>
              <a:rPr lang="en-GB" sz="400" b="0" i="0" dirty="0">
                <a:solidFill>
                  <a:srgbClr val="000000"/>
                </a:solidFill>
                <a:effectLst/>
                <a:latin typeface="Arial" panose="020B0604020202020204" pitchFamily="34" charset="0"/>
                <a:cs typeface="Arial" panose="020B0604020202020204" pitchFamily="34" charset="0"/>
              </a:rPr>
              <a:t>. London: Institute of Health Equity. Available at: https://www.instituteofhealthequity.org/resources-reports/marmot-review-10-years-on </a:t>
            </a:r>
          </a:p>
          <a:p>
            <a:pPr algn="l" rtl="0" fontAlgn="base"/>
            <a:r>
              <a:rPr lang="en-GB" sz="400" b="0" i="0" dirty="0">
                <a:solidFill>
                  <a:srgbClr val="000000"/>
                </a:solidFill>
                <a:effectLst/>
                <a:latin typeface="Arial" panose="020B0604020202020204" pitchFamily="34" charset="0"/>
                <a:cs typeface="Arial" panose="020B0604020202020204" pitchFamily="34" charset="0"/>
              </a:rPr>
              <a:t>5. </a:t>
            </a:r>
            <a:r>
              <a:rPr lang="en-GB" sz="400" b="0" i="0" dirty="0" err="1">
                <a:solidFill>
                  <a:srgbClr val="000000"/>
                </a:solidFill>
                <a:effectLst/>
                <a:latin typeface="Arial" panose="020B0604020202020204" pitchFamily="34" charset="0"/>
                <a:cs typeface="Arial" panose="020B0604020202020204" pitchFamily="34" charset="0"/>
              </a:rPr>
              <a:t>Metzendorf</a:t>
            </a:r>
            <a:r>
              <a:rPr lang="en-GB" sz="400" b="0" i="0" dirty="0">
                <a:solidFill>
                  <a:srgbClr val="000000"/>
                </a:solidFill>
                <a:effectLst/>
                <a:latin typeface="Arial" panose="020B0604020202020204" pitchFamily="34" charset="0"/>
                <a:cs typeface="Arial" panose="020B0604020202020204" pitchFamily="34" charset="0"/>
              </a:rPr>
              <a:t>, M.-I., Wieland, L.S. and Richter, B. (2024) ‘Mobile health (m-health) smartphone interventions for adolescents and adults with overweight or obesity’, </a:t>
            </a:r>
            <a:r>
              <a:rPr lang="en-GB" sz="400" b="0" i="1" dirty="0">
                <a:solidFill>
                  <a:srgbClr val="000000"/>
                </a:solidFill>
                <a:effectLst/>
                <a:latin typeface="Arial" panose="020B0604020202020204" pitchFamily="34" charset="0"/>
                <a:cs typeface="Arial" panose="020B0604020202020204" pitchFamily="34" charset="0"/>
              </a:rPr>
              <a:t>Cochrane Database of Systematic Reviews</a:t>
            </a:r>
            <a:r>
              <a:rPr lang="en-GB" sz="400" b="0" i="0" dirty="0">
                <a:solidFill>
                  <a:srgbClr val="000000"/>
                </a:solidFill>
                <a:effectLst/>
                <a:latin typeface="Arial" panose="020B0604020202020204" pitchFamily="34" charset="0"/>
                <a:cs typeface="Arial" panose="020B0604020202020204" pitchFamily="34" charset="0"/>
              </a:rPr>
              <a:t>, 2024(2), CD013591. Available at: https://doi.org/10.1002/14651858.CD013591.pub2 </a:t>
            </a:r>
          </a:p>
          <a:p>
            <a:pPr algn="l" rtl="0" fontAlgn="base"/>
            <a:r>
              <a:rPr lang="en-GB" sz="400" b="0" i="0" dirty="0">
                <a:solidFill>
                  <a:srgbClr val="000000"/>
                </a:solidFill>
                <a:effectLst/>
                <a:latin typeface="Arial" panose="020B0604020202020204" pitchFamily="34" charset="0"/>
                <a:cs typeface="Arial" panose="020B0604020202020204" pitchFamily="34" charset="0"/>
              </a:rPr>
              <a:t>6. Michie, S., van </a:t>
            </a:r>
            <a:r>
              <a:rPr lang="en-GB" sz="400" b="0" i="0" dirty="0" err="1">
                <a:solidFill>
                  <a:srgbClr val="000000"/>
                </a:solidFill>
                <a:effectLst/>
                <a:latin typeface="Arial" panose="020B0604020202020204" pitchFamily="34" charset="0"/>
                <a:cs typeface="Arial" panose="020B0604020202020204" pitchFamily="34" charset="0"/>
              </a:rPr>
              <a:t>Stralen</a:t>
            </a:r>
            <a:r>
              <a:rPr lang="en-GB" sz="400" b="0" i="0" dirty="0">
                <a:solidFill>
                  <a:srgbClr val="000000"/>
                </a:solidFill>
                <a:effectLst/>
                <a:latin typeface="Arial" panose="020B0604020202020204" pitchFamily="34" charset="0"/>
                <a:cs typeface="Arial" panose="020B0604020202020204" pitchFamily="34" charset="0"/>
              </a:rPr>
              <a:t>, M.M. and West, R. (2011) ‘The behaviour change wheel: a new method for characterising and designing behaviour change interventions’, </a:t>
            </a:r>
            <a:r>
              <a:rPr lang="en-GB" sz="400" b="0" i="1" dirty="0">
                <a:solidFill>
                  <a:srgbClr val="000000"/>
                </a:solidFill>
                <a:effectLst/>
                <a:latin typeface="Arial" panose="020B0604020202020204" pitchFamily="34" charset="0"/>
                <a:cs typeface="Arial" panose="020B0604020202020204" pitchFamily="34" charset="0"/>
              </a:rPr>
              <a:t>Implementation Science</a:t>
            </a:r>
            <a:r>
              <a:rPr lang="en-GB" sz="400" b="0" i="0" dirty="0">
                <a:solidFill>
                  <a:srgbClr val="000000"/>
                </a:solidFill>
                <a:effectLst/>
                <a:latin typeface="Arial" panose="020B0604020202020204" pitchFamily="34" charset="0"/>
                <a:cs typeface="Arial" panose="020B0604020202020204" pitchFamily="34" charset="0"/>
              </a:rPr>
              <a:t>, 6, 42. Available at: https://doi.org/10.1186/1748-5908-6-42 </a:t>
            </a:r>
          </a:p>
          <a:p>
            <a:pPr algn="l" rtl="0" fontAlgn="base"/>
            <a:r>
              <a:rPr lang="en-GB" sz="400" b="0" i="0" dirty="0">
                <a:solidFill>
                  <a:srgbClr val="000000"/>
                </a:solidFill>
                <a:effectLst/>
                <a:latin typeface="Arial" panose="020B0604020202020204" pitchFamily="34" charset="0"/>
                <a:cs typeface="Arial" panose="020B0604020202020204" pitchFamily="34" charset="0"/>
              </a:rPr>
              <a:t>7. National Institute for Health and Care Excellence (NICE) (2025) </a:t>
            </a:r>
            <a:r>
              <a:rPr lang="en-GB" sz="400" b="0" i="1" dirty="0">
                <a:solidFill>
                  <a:srgbClr val="000000"/>
                </a:solidFill>
                <a:effectLst/>
                <a:latin typeface="Arial" panose="020B0604020202020204" pitchFamily="34" charset="0"/>
                <a:cs typeface="Arial" panose="020B0604020202020204" pitchFamily="34" charset="0"/>
              </a:rPr>
              <a:t>Overweight and obesity management</a:t>
            </a:r>
            <a:r>
              <a:rPr lang="en-GB" sz="400" b="0" i="0" dirty="0">
                <a:solidFill>
                  <a:srgbClr val="000000"/>
                </a:solidFill>
                <a:effectLst/>
                <a:latin typeface="Arial" panose="020B0604020202020204" pitchFamily="34" charset="0"/>
                <a:cs typeface="Arial" panose="020B0604020202020204" pitchFamily="34" charset="0"/>
              </a:rPr>
              <a:t>. NICE guideline NG246. Available at: https://www.nice.org.uk/guidance/ng246 </a:t>
            </a:r>
          </a:p>
          <a:p>
            <a:pPr algn="l" rtl="0" fontAlgn="base"/>
            <a:r>
              <a:rPr lang="en-GB" sz="400" b="0" i="0" dirty="0">
                <a:solidFill>
                  <a:srgbClr val="000000"/>
                </a:solidFill>
                <a:effectLst/>
                <a:latin typeface="Arial" panose="020B0604020202020204" pitchFamily="34" charset="0"/>
                <a:cs typeface="Arial" panose="020B0604020202020204" pitchFamily="34" charset="0"/>
              </a:rPr>
              <a:t>8. NHS England (n.d.) </a:t>
            </a:r>
            <a:r>
              <a:rPr lang="en-GB" sz="400" b="0" i="1" dirty="0">
                <a:solidFill>
                  <a:srgbClr val="000000"/>
                </a:solidFill>
                <a:effectLst/>
                <a:latin typeface="Arial" panose="020B0604020202020204" pitchFamily="34" charset="0"/>
                <a:cs typeface="Arial" panose="020B0604020202020204" pitchFamily="34" charset="0"/>
              </a:rPr>
              <a:t>NHS Digital Weight Management Programme</a:t>
            </a:r>
            <a:r>
              <a:rPr lang="en-GB" sz="400" b="0" i="0" dirty="0">
                <a:solidFill>
                  <a:srgbClr val="000000"/>
                </a:solidFill>
                <a:effectLst/>
                <a:latin typeface="Arial" panose="020B0604020202020204" pitchFamily="34" charset="0"/>
                <a:cs typeface="Arial" panose="020B0604020202020204" pitchFamily="34" charset="0"/>
              </a:rPr>
              <a:t>. Available at: https://www.england.nhs.uk/ourwork/prevention/obesity/digital-weight-management-programme/ (Accessed: 19 October 2026). </a:t>
            </a:r>
          </a:p>
          <a:p>
            <a:endParaRPr lang="en-GB" dirty="0"/>
          </a:p>
        </p:txBody>
      </p:sp>
      <p:sp>
        <p:nvSpPr>
          <p:cNvPr id="79" name="TextBox 78">
            <a:extLst>
              <a:ext uri="{FF2B5EF4-FFF2-40B4-BE49-F238E27FC236}">
                <a16:creationId xmlns:a16="http://schemas.microsoft.com/office/drawing/2014/main" id="{A8F641CC-4735-48D2-A291-285D96EB1DB7}"/>
              </a:ext>
            </a:extLst>
          </p:cNvPr>
          <p:cNvSpPr txBox="1"/>
          <p:nvPr/>
        </p:nvSpPr>
        <p:spPr>
          <a:xfrm>
            <a:off x="7024866" y="8813456"/>
            <a:ext cx="5735764" cy="984885"/>
          </a:xfrm>
          <a:prstGeom prst="rect">
            <a:avLst/>
          </a:prstGeom>
          <a:noFill/>
        </p:spPr>
        <p:txBody>
          <a:bodyPr wrap="square" rtlCol="0">
            <a:spAutoFit/>
          </a:bodyPr>
          <a:lstStyle/>
          <a:p>
            <a:pPr algn="l" rtl="0" fontAlgn="base"/>
            <a:r>
              <a:rPr lang="en-GB" sz="400" b="0" i="0" dirty="0">
                <a:solidFill>
                  <a:srgbClr val="000000"/>
                </a:solidFill>
                <a:effectLst/>
                <a:latin typeface="Arial" panose="020B0604020202020204" pitchFamily="34" charset="0"/>
                <a:cs typeface="Arial" panose="020B0604020202020204" pitchFamily="34" charset="0"/>
              </a:rPr>
              <a:t>9. Ofcom (2024) </a:t>
            </a:r>
            <a:r>
              <a:rPr lang="en-GB" sz="400" b="0" i="1" dirty="0">
                <a:solidFill>
                  <a:srgbClr val="000000"/>
                </a:solidFill>
                <a:effectLst/>
                <a:latin typeface="Arial" panose="020B0604020202020204" pitchFamily="34" charset="0"/>
                <a:cs typeface="Arial" panose="020B0604020202020204" pitchFamily="34" charset="0"/>
              </a:rPr>
              <a:t>Adults’ media use and attitudes report 2024</a:t>
            </a:r>
            <a:r>
              <a:rPr lang="en-GB" sz="400" b="0" i="0" dirty="0">
                <a:solidFill>
                  <a:srgbClr val="000000"/>
                </a:solidFill>
                <a:effectLst/>
                <a:latin typeface="Arial" panose="020B0604020202020204" pitchFamily="34" charset="0"/>
                <a:cs typeface="Arial" panose="020B0604020202020204" pitchFamily="34" charset="0"/>
              </a:rPr>
              <a:t>. London: Ofcom. Available at: https://www.ofcom.org.uk/ </a:t>
            </a:r>
          </a:p>
          <a:p>
            <a:pPr algn="l" rtl="0" fontAlgn="base"/>
            <a:r>
              <a:rPr lang="en-GB" sz="400" b="0" i="0" dirty="0">
                <a:solidFill>
                  <a:srgbClr val="000000"/>
                </a:solidFill>
                <a:effectLst/>
                <a:latin typeface="Arial" panose="020B0604020202020204" pitchFamily="34" charset="0"/>
                <a:cs typeface="Arial" panose="020B0604020202020204" pitchFamily="34" charset="0"/>
              </a:rPr>
              <a:t>10. Office for Health Improvement and Disparities (2025) </a:t>
            </a:r>
            <a:r>
              <a:rPr lang="en-GB" sz="400" b="0" i="1" dirty="0">
                <a:solidFill>
                  <a:srgbClr val="000000"/>
                </a:solidFill>
                <a:effectLst/>
                <a:latin typeface="Arial" panose="020B0604020202020204" pitchFamily="34" charset="0"/>
                <a:cs typeface="Arial" panose="020B0604020202020204" pitchFamily="34" charset="0"/>
              </a:rPr>
              <a:t>Obesity profile: short statistical commentary, May 2025</a:t>
            </a:r>
            <a:r>
              <a:rPr lang="en-GB" sz="400" b="0" i="0" dirty="0">
                <a:solidFill>
                  <a:srgbClr val="000000"/>
                </a:solidFill>
                <a:effectLst/>
                <a:latin typeface="Arial" panose="020B0604020202020204" pitchFamily="34" charset="0"/>
                <a:cs typeface="Arial" panose="020B0604020202020204" pitchFamily="34" charset="0"/>
              </a:rPr>
              <a:t>. Available at: https://www.gov.uk/government/statistics/obesity-profile-may-2025-update </a:t>
            </a:r>
          </a:p>
          <a:p>
            <a:pPr algn="l" rtl="0" fontAlgn="base"/>
            <a:r>
              <a:rPr lang="en-GB" sz="400" b="0" i="0" dirty="0">
                <a:solidFill>
                  <a:srgbClr val="000000"/>
                </a:solidFill>
                <a:effectLst/>
                <a:latin typeface="Arial" panose="020B0604020202020204" pitchFamily="34" charset="0"/>
                <a:cs typeface="Arial" panose="020B0604020202020204" pitchFamily="34" charset="0"/>
              </a:rPr>
              <a:t>11. </a:t>
            </a:r>
            <a:r>
              <a:rPr lang="en-GB" sz="400" b="0" i="0" dirty="0" err="1">
                <a:solidFill>
                  <a:srgbClr val="000000"/>
                </a:solidFill>
                <a:effectLst/>
                <a:latin typeface="Arial" panose="020B0604020202020204" pitchFamily="34" charset="0"/>
                <a:cs typeface="Arial" panose="020B0604020202020204" pitchFamily="34" charset="0"/>
              </a:rPr>
              <a:t>Perski</a:t>
            </a:r>
            <a:r>
              <a:rPr lang="en-GB" sz="400" b="0" i="0" dirty="0">
                <a:solidFill>
                  <a:srgbClr val="000000"/>
                </a:solidFill>
                <a:effectLst/>
                <a:latin typeface="Arial" panose="020B0604020202020204" pitchFamily="34" charset="0"/>
                <a:cs typeface="Arial" panose="020B0604020202020204" pitchFamily="34" charset="0"/>
              </a:rPr>
              <a:t>, O., Blandford, A., West, R. and Michie, S. (2017) ‘Conceptualising engagement with digital behaviour change interventions: a systematic review using principles from critical interpretive synthesis’, </a:t>
            </a:r>
            <a:r>
              <a:rPr lang="en-GB" sz="400" b="0" i="1" dirty="0">
                <a:solidFill>
                  <a:srgbClr val="000000"/>
                </a:solidFill>
                <a:effectLst/>
                <a:latin typeface="Arial" panose="020B0604020202020204" pitchFamily="34" charset="0"/>
                <a:cs typeface="Arial" panose="020B0604020202020204" pitchFamily="34" charset="0"/>
              </a:rPr>
              <a:t>Translational </a:t>
            </a:r>
            <a:r>
              <a:rPr lang="en-GB" sz="400" b="0" i="1" dirty="0" err="1">
                <a:solidFill>
                  <a:srgbClr val="000000"/>
                </a:solidFill>
                <a:effectLst/>
                <a:latin typeface="Arial" panose="020B0604020202020204" pitchFamily="34" charset="0"/>
                <a:cs typeface="Arial" panose="020B0604020202020204" pitchFamily="34" charset="0"/>
              </a:rPr>
              <a:t>Behavioral</a:t>
            </a:r>
            <a:r>
              <a:rPr lang="en-GB" sz="400" b="0" i="1" dirty="0">
                <a:solidFill>
                  <a:srgbClr val="000000"/>
                </a:solidFill>
                <a:effectLst/>
                <a:latin typeface="Arial" panose="020B0604020202020204" pitchFamily="34" charset="0"/>
                <a:cs typeface="Arial" panose="020B0604020202020204" pitchFamily="34" charset="0"/>
              </a:rPr>
              <a:t> Medicine</a:t>
            </a:r>
            <a:r>
              <a:rPr lang="en-GB" sz="400" b="0" i="0" dirty="0">
                <a:solidFill>
                  <a:srgbClr val="000000"/>
                </a:solidFill>
                <a:effectLst/>
                <a:latin typeface="Arial" panose="020B0604020202020204" pitchFamily="34" charset="0"/>
                <a:cs typeface="Arial" panose="020B0604020202020204" pitchFamily="34" charset="0"/>
              </a:rPr>
              <a:t>, 7(2), pp. 254–267. Available at: https://doi.org/10.1007/s13142-016-0453-1 </a:t>
            </a:r>
          </a:p>
          <a:p>
            <a:pPr algn="l" rtl="0" fontAlgn="base"/>
            <a:r>
              <a:rPr lang="en-GB" sz="400" b="0" i="0" dirty="0">
                <a:solidFill>
                  <a:srgbClr val="000000"/>
                </a:solidFill>
                <a:effectLst/>
                <a:latin typeface="Arial" panose="020B0604020202020204" pitchFamily="34" charset="0"/>
                <a:cs typeface="Arial" panose="020B0604020202020204" pitchFamily="34" charset="0"/>
              </a:rPr>
              <a:t>12. Taylor, K. et al. (2024) ‘Early outcomes of referrals to the English National Health Service Digital Weight Management Programme’, </a:t>
            </a:r>
            <a:r>
              <a:rPr lang="en-GB" sz="400" b="0" i="1" dirty="0">
                <a:solidFill>
                  <a:srgbClr val="000000"/>
                </a:solidFill>
                <a:effectLst/>
                <a:latin typeface="Arial" panose="020B0604020202020204" pitchFamily="34" charset="0"/>
                <a:cs typeface="Arial" panose="020B0604020202020204" pitchFamily="34" charset="0"/>
              </a:rPr>
              <a:t>Obesity</a:t>
            </a:r>
            <a:r>
              <a:rPr lang="en-GB" sz="400" b="0" i="0" dirty="0">
                <a:solidFill>
                  <a:srgbClr val="000000"/>
                </a:solidFill>
                <a:effectLst/>
                <a:latin typeface="Arial" panose="020B0604020202020204" pitchFamily="34" charset="0"/>
                <a:cs typeface="Arial" panose="020B0604020202020204" pitchFamily="34" charset="0"/>
              </a:rPr>
              <a:t>, 32(6), pp. 1083–1092. Available at: https://doi.org/10.1002/oby.24024 </a:t>
            </a:r>
          </a:p>
          <a:p>
            <a:pPr algn="l" rtl="0" fontAlgn="base"/>
            <a:r>
              <a:rPr lang="en-GB" sz="400" b="0" i="0" dirty="0">
                <a:solidFill>
                  <a:srgbClr val="000000"/>
                </a:solidFill>
                <a:effectLst/>
                <a:latin typeface="Arial" panose="020B0604020202020204" pitchFamily="34" charset="0"/>
                <a:cs typeface="Arial" panose="020B0604020202020204" pitchFamily="34" charset="0"/>
              </a:rPr>
              <a:t>13. </a:t>
            </a:r>
            <a:r>
              <a:rPr lang="en-GB" sz="400" b="0" i="0" dirty="0" err="1">
                <a:solidFill>
                  <a:srgbClr val="000000"/>
                </a:solidFill>
                <a:effectLst/>
                <a:latin typeface="Arial" panose="020B0604020202020204" pitchFamily="34" charset="0"/>
                <a:cs typeface="Arial" panose="020B0604020202020204" pitchFamily="34" charset="0"/>
              </a:rPr>
              <a:t>Villinger</a:t>
            </a:r>
            <a:r>
              <a:rPr lang="en-GB" sz="400" b="0" i="0" dirty="0">
                <a:solidFill>
                  <a:srgbClr val="000000"/>
                </a:solidFill>
                <a:effectLst/>
                <a:latin typeface="Arial" panose="020B0604020202020204" pitchFamily="34" charset="0"/>
                <a:cs typeface="Arial" panose="020B0604020202020204" pitchFamily="34" charset="0"/>
              </a:rPr>
              <a:t>, K., Wahl, D.R., Boeing, H., Schupp, H.T. and Renner, B. (2019) ‘The effectiveness of app-based mobile interventions on nutrition behaviours and nutrition-related health outcomes: a systematic review and meta-analysis’, </a:t>
            </a:r>
            <a:r>
              <a:rPr lang="en-GB" sz="400" b="0" i="1" dirty="0">
                <a:solidFill>
                  <a:srgbClr val="000000"/>
                </a:solidFill>
                <a:effectLst/>
                <a:latin typeface="Arial" panose="020B0604020202020204" pitchFamily="34" charset="0"/>
                <a:cs typeface="Arial" panose="020B0604020202020204" pitchFamily="34" charset="0"/>
              </a:rPr>
              <a:t>Obesity Reviews</a:t>
            </a:r>
            <a:r>
              <a:rPr lang="en-GB" sz="400" b="0" i="0" dirty="0">
                <a:solidFill>
                  <a:srgbClr val="000000"/>
                </a:solidFill>
                <a:effectLst/>
                <a:latin typeface="Arial" panose="020B0604020202020204" pitchFamily="34" charset="0"/>
                <a:cs typeface="Arial" panose="020B0604020202020204" pitchFamily="34" charset="0"/>
              </a:rPr>
              <a:t>, 20(10), pp. 1465–1484. Available at: https://doi.org/10.1111/obr.12903 </a:t>
            </a:r>
          </a:p>
          <a:p>
            <a:pPr algn="l" rtl="0" fontAlgn="base"/>
            <a:r>
              <a:rPr lang="en-GB" sz="400" b="0" i="0" dirty="0">
                <a:solidFill>
                  <a:srgbClr val="000000"/>
                </a:solidFill>
                <a:effectLst/>
                <a:latin typeface="Arial" panose="020B0604020202020204" pitchFamily="34" charset="0"/>
                <a:cs typeface="Arial" panose="020B0604020202020204" pitchFamily="34" charset="0"/>
              </a:rPr>
              <a:t>14. World Health Organization (1986) </a:t>
            </a:r>
            <a:r>
              <a:rPr lang="en-GB" sz="400" b="0" i="1" dirty="0">
                <a:solidFill>
                  <a:srgbClr val="000000"/>
                </a:solidFill>
                <a:effectLst/>
                <a:latin typeface="Arial" panose="020B0604020202020204" pitchFamily="34" charset="0"/>
                <a:cs typeface="Arial" panose="020B0604020202020204" pitchFamily="34" charset="0"/>
              </a:rPr>
              <a:t>Ottawa Charter for Health Promotion</a:t>
            </a:r>
            <a:r>
              <a:rPr lang="en-GB" sz="400" b="0" i="0" dirty="0">
                <a:solidFill>
                  <a:srgbClr val="000000"/>
                </a:solidFill>
                <a:effectLst/>
                <a:latin typeface="Arial" panose="020B0604020202020204" pitchFamily="34" charset="0"/>
                <a:cs typeface="Arial" panose="020B0604020202020204" pitchFamily="34" charset="0"/>
              </a:rPr>
              <a:t>. Geneva: WHO. </a:t>
            </a:r>
          </a:p>
          <a:p>
            <a:pPr algn="l" rtl="0" fontAlgn="base"/>
            <a:r>
              <a:rPr lang="en-GB" sz="400" b="0" i="0" dirty="0">
                <a:solidFill>
                  <a:srgbClr val="000000"/>
                </a:solidFill>
                <a:effectLst/>
                <a:latin typeface="Arial" panose="020B0604020202020204" pitchFamily="34" charset="0"/>
                <a:cs typeface="Arial" panose="020B0604020202020204" pitchFamily="34" charset="0"/>
              </a:rPr>
              <a:t>15. World Health Organization (2021) </a:t>
            </a:r>
            <a:r>
              <a:rPr lang="en-GB" sz="400" b="0" i="1" dirty="0">
                <a:solidFill>
                  <a:srgbClr val="000000"/>
                </a:solidFill>
                <a:effectLst/>
                <a:latin typeface="Arial" panose="020B0604020202020204" pitchFamily="34" charset="0"/>
                <a:cs typeface="Arial" panose="020B0604020202020204" pitchFamily="34" charset="0"/>
              </a:rPr>
              <a:t>Global strategy on digital health 2020–2025</a:t>
            </a:r>
            <a:r>
              <a:rPr lang="en-GB" sz="400" b="0" i="0" dirty="0">
                <a:solidFill>
                  <a:srgbClr val="000000"/>
                </a:solidFill>
                <a:effectLst/>
                <a:latin typeface="Arial" panose="020B0604020202020204" pitchFamily="34" charset="0"/>
                <a:cs typeface="Arial" panose="020B0604020202020204" pitchFamily="34" charset="0"/>
              </a:rPr>
              <a:t>. Geneva: WHO. Available at: https://www.who.int/publications/i/item/9789240020924 </a:t>
            </a:r>
          </a:p>
          <a:p>
            <a:pPr algn="l" rtl="0" fontAlgn="base"/>
            <a:r>
              <a:rPr lang="en-GB" sz="400" b="0" i="0" dirty="0">
                <a:solidFill>
                  <a:srgbClr val="000000"/>
                </a:solidFill>
                <a:effectLst/>
                <a:latin typeface="Arial" panose="020B0604020202020204" pitchFamily="34" charset="0"/>
                <a:cs typeface="Arial" panose="020B0604020202020204" pitchFamily="34" charset="0"/>
              </a:rPr>
              <a:t>16. World Health Organization (2024) </a:t>
            </a:r>
            <a:r>
              <a:rPr lang="en-GB" sz="400" b="0" i="1" dirty="0">
                <a:solidFill>
                  <a:srgbClr val="000000"/>
                </a:solidFill>
                <a:effectLst/>
                <a:latin typeface="Arial" panose="020B0604020202020204" pitchFamily="34" charset="0"/>
                <a:cs typeface="Arial" panose="020B0604020202020204" pitchFamily="34" charset="0"/>
              </a:rPr>
              <a:t>Obesity and overweight</a:t>
            </a:r>
            <a:r>
              <a:rPr lang="en-GB" sz="400" b="0" i="0" dirty="0">
                <a:solidFill>
                  <a:srgbClr val="000000"/>
                </a:solidFill>
                <a:effectLst/>
                <a:latin typeface="Arial" panose="020B0604020202020204" pitchFamily="34" charset="0"/>
                <a:cs typeface="Arial" panose="020B0604020202020204" pitchFamily="34" charset="0"/>
              </a:rPr>
              <a:t>. Geneva: WHO. Available at: https://www.who.int/news-room/fact-sheets/detail/obesity-and-overweight </a:t>
            </a:r>
          </a:p>
          <a:p>
            <a:endParaRPr lang="en-GB" dirty="0"/>
          </a:p>
        </p:txBody>
      </p:sp>
    </p:spTree>
    <p:extLst>
      <p:ext uri="{BB962C8B-B14F-4D97-AF65-F5344CB8AC3E}">
        <p14:creationId xmlns:p14="http://schemas.microsoft.com/office/powerpoint/2010/main" val="407033643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1852</Words>
  <Application>Microsoft Office PowerPoint</Application>
  <PresentationFormat>A3 Paper (297x420 mm)</PresentationFormat>
  <Paragraphs>85</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Aptos</vt:lpstr>
      <vt:lpstr>Arial</vt:lpstr>
      <vt:lpstr>Calibri</vt:lpstr>
      <vt:lpstr>Calibri Light</vt:lpstr>
      <vt:lpstr>Segoe UI</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23IdrisAwoyemi</dc:creator>
  <cp:lastModifiedBy>idres awoyame</cp:lastModifiedBy>
  <cp:revision>2</cp:revision>
  <dcterms:created xsi:type="dcterms:W3CDTF">2026-10-22T23:00:20Z</dcterms:created>
  <dcterms:modified xsi:type="dcterms:W3CDTF">2026-10-23T11:39:05Z</dcterms:modified>
</cp:coreProperties>
</file>