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Lst>
  <p:sldSz cx="9144000" cy="5143500" type="screen16x9"/>
  <p:notesSz cx="6858000" cy="9144000"/>
  <p:embeddedFontLst>
    <p:embeddedFont>
      <p:font typeface="Maven Pro" panose="020B0604020202020204" charset="0"/>
      <p:regular r:id="rId26"/>
      <p:bold r:id="rId27"/>
    </p:embeddedFont>
    <p:embeddedFont>
      <p:font typeface="Nunito" panose="020B0604020202020204" charset="0"/>
      <p:regular r:id="rId28"/>
      <p:bold r:id="rId29"/>
      <p:italic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07" autoAdjust="0"/>
  </p:normalViewPr>
  <p:slideViewPr>
    <p:cSldViewPr snapToGrid="0">
      <p:cViewPr varScale="1">
        <p:scale>
          <a:sx n="141" d="100"/>
          <a:sy n="141" d="100"/>
        </p:scale>
        <p:origin x="744" y="14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7f0e312881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7f0e312881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f15fe560c_0_3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7f15fe560c_0_3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7f15fe560c_0_2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 name="Google Shape;299;g7f15fe560c_0_2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7f15fe560c_0_3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7f15fe560c_0_3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7f15fe560c_0_3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7f15fe560c_0_3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7f15fe560c_0_2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7f15fe560c_0_2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7f15fe560c_2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7f15fe560c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7f15fe560c_2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5" name="Google Shape;345;g7f15fe560c_2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7f15fe560c_0_2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7f15fe560c_0_2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7f0e312881_4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3" name="Google Shape;363;g7f0e312881_4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7f0e312881_4_3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 name="Google Shape;374;g7f0e312881_4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7f0e312881_4_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7f0e312881_4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7f0e312881_4_7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8" name="Google Shape;408;g7f0e312881_4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7f15fe560c_0_28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9" name="Google Shape;419;g7f15fe560c_0_2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7f0e312881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6" name="Google Shape;426;g7f0e312881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g7f0e312881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4" name="Google Shape;434;g7f0e312881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g7f0e312881_0_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2" name="Google Shape;442;g7f0e312881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7f0e312881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7f0e312881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7f15fe560c_0_29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7f15fe560c_0_2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g7f19e834f7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5" name="Google Shape;465;g7f19e834f7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7f0e312881_1_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2" name="Google Shape;472;g7f0e312881_1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g7f0e312881_2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9" name="Google Shape;479;g7f0e312881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1600"/>
              </a:spcBef>
              <a:spcAft>
                <a:spcPts val="0"/>
              </a:spcAft>
              <a:buClr>
                <a:schemeClr val="lt1"/>
              </a:buClr>
              <a:buSzPts val="1100"/>
              <a:buChar char="○"/>
              <a:defRPr>
                <a:solidFill>
                  <a:schemeClr val="lt1"/>
                </a:solidFill>
              </a:defRPr>
            </a:lvl2pPr>
            <a:lvl3pPr marL="1371600" lvl="2" indent="-298450" algn="ctr">
              <a:spcBef>
                <a:spcPts val="1600"/>
              </a:spcBef>
              <a:spcAft>
                <a:spcPts val="0"/>
              </a:spcAft>
              <a:buClr>
                <a:schemeClr val="lt1"/>
              </a:buClr>
              <a:buSzPts val="1100"/>
              <a:buChar char="■"/>
              <a:defRPr>
                <a:solidFill>
                  <a:schemeClr val="lt1"/>
                </a:solidFill>
              </a:defRPr>
            </a:lvl3pPr>
            <a:lvl4pPr marL="1828800" lvl="3" indent="-298450" algn="ctr">
              <a:spcBef>
                <a:spcPts val="1600"/>
              </a:spcBef>
              <a:spcAft>
                <a:spcPts val="0"/>
              </a:spcAft>
              <a:buClr>
                <a:schemeClr val="lt1"/>
              </a:buClr>
              <a:buSzPts val="1100"/>
              <a:buChar char="●"/>
              <a:defRPr>
                <a:solidFill>
                  <a:schemeClr val="lt1"/>
                </a:solidFill>
              </a:defRPr>
            </a:lvl4pPr>
            <a:lvl5pPr marL="2286000" lvl="4" indent="-298450" algn="ctr">
              <a:spcBef>
                <a:spcPts val="1600"/>
              </a:spcBef>
              <a:spcAft>
                <a:spcPts val="0"/>
              </a:spcAft>
              <a:buClr>
                <a:schemeClr val="lt1"/>
              </a:buClr>
              <a:buSzPts val="1100"/>
              <a:buChar char="○"/>
              <a:defRPr>
                <a:solidFill>
                  <a:schemeClr val="lt1"/>
                </a:solidFill>
              </a:defRPr>
            </a:lvl5pPr>
            <a:lvl6pPr marL="2743200" lvl="5" indent="-298450" algn="ctr">
              <a:spcBef>
                <a:spcPts val="1600"/>
              </a:spcBef>
              <a:spcAft>
                <a:spcPts val="0"/>
              </a:spcAft>
              <a:buClr>
                <a:schemeClr val="lt1"/>
              </a:buClr>
              <a:buSzPts val="1100"/>
              <a:buChar char="■"/>
              <a:defRPr>
                <a:solidFill>
                  <a:schemeClr val="lt1"/>
                </a:solidFill>
              </a:defRPr>
            </a:lvl6pPr>
            <a:lvl7pPr marL="3200400" lvl="6" indent="-298450" algn="ctr">
              <a:spcBef>
                <a:spcPts val="1600"/>
              </a:spcBef>
              <a:spcAft>
                <a:spcPts val="0"/>
              </a:spcAft>
              <a:buClr>
                <a:schemeClr val="lt1"/>
              </a:buClr>
              <a:buSzPts val="1100"/>
              <a:buChar char="●"/>
              <a:defRPr>
                <a:solidFill>
                  <a:schemeClr val="lt1"/>
                </a:solidFill>
              </a:defRPr>
            </a:lvl7pPr>
            <a:lvl8pPr marL="3657600" lvl="7" indent="-298450" algn="ctr">
              <a:spcBef>
                <a:spcPts val="1600"/>
              </a:spcBef>
              <a:spcAft>
                <a:spcPts val="0"/>
              </a:spcAft>
              <a:buClr>
                <a:schemeClr val="lt1"/>
              </a:buClr>
              <a:buSzPts val="1100"/>
              <a:buChar char="○"/>
              <a:defRPr>
                <a:solidFill>
                  <a:schemeClr val="lt1"/>
                </a:solidFill>
              </a:defRPr>
            </a:lvl8pPr>
            <a:lvl9pPr marL="4114800" lvl="8" indent="-298450" algn="ctr">
              <a:spcBef>
                <a:spcPts val="1600"/>
              </a:spcBef>
              <a:spcAft>
                <a:spcPts val="160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1600"/>
              </a:spcBef>
              <a:spcAft>
                <a:spcPts val="160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pixabay.com/illustrations/idea-enlightenment-light-bulb-light-4438932/"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IMK</a:t>
            </a:r>
            <a:br>
              <a:rPr lang="en"/>
            </a:br>
            <a:r>
              <a:rPr lang="en" b="0"/>
              <a:t>Development</a:t>
            </a:r>
            <a:endParaRPr b="0"/>
          </a:p>
        </p:txBody>
      </p:sp>
      <p:sp>
        <p:nvSpPr>
          <p:cNvPr id="278" name="Google Shape;278;p13"/>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279" name="Google Shape;279;p13"/>
          <p:cNvPicPr preferRelativeResize="0"/>
          <p:nvPr/>
        </p:nvPicPr>
        <p:blipFill>
          <a:blip r:embed="rId3">
            <a:alphaModFix/>
          </a:blip>
          <a:stretch>
            <a:fillRect/>
          </a:stretch>
        </p:blipFill>
        <p:spPr>
          <a:xfrm>
            <a:off x="4172075" y="519250"/>
            <a:ext cx="4605025" cy="27568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Team</a:t>
            </a:r>
            <a:endParaRPr/>
          </a:p>
        </p:txBody>
      </p:sp>
      <p:sp>
        <p:nvSpPr>
          <p:cNvPr id="285" name="Google Shape;285;p14"/>
          <p:cNvSpPr txBox="1">
            <a:spLocks noGrp="1"/>
          </p:cNvSpPr>
          <p:nvPr>
            <p:ph type="body" idx="1"/>
          </p:nvPr>
        </p:nvSpPr>
        <p:spPr>
          <a:xfrm>
            <a:off x="1303800" y="2011225"/>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dirty="0">
                <a:latin typeface="Maven Pro"/>
                <a:ea typeface="Maven Pro"/>
                <a:cs typeface="Maven Pro"/>
                <a:sym typeface="Maven Pro"/>
              </a:rPr>
              <a:t>Our team has 3 members, each of the members had a selection of tasks.</a:t>
            </a:r>
            <a:endParaRPr sz="1800" b="1" dirty="0">
              <a:latin typeface="Maven Pro"/>
              <a:ea typeface="Maven Pro"/>
              <a:cs typeface="Maven Pro"/>
              <a:sym typeface="Maven Pro"/>
            </a:endParaRPr>
          </a:p>
          <a:p>
            <a:pPr marL="0" lvl="0" indent="0" algn="l" rtl="0">
              <a:spcBef>
                <a:spcPts val="1600"/>
              </a:spcBef>
              <a:spcAft>
                <a:spcPts val="0"/>
              </a:spcAft>
              <a:buNone/>
            </a:pPr>
            <a:r>
              <a:rPr lang="en" sz="1800" b="1" dirty="0">
                <a:latin typeface="Maven Pro"/>
                <a:ea typeface="Maven Pro"/>
                <a:cs typeface="Maven Pro"/>
                <a:sym typeface="Maven Pro"/>
              </a:rPr>
              <a:t>The 3 members of our team are…. </a:t>
            </a:r>
            <a:endParaRPr sz="1800" b="1" dirty="0">
              <a:latin typeface="Maven Pro"/>
              <a:ea typeface="Maven Pro"/>
              <a:cs typeface="Maven Pro"/>
              <a:sym typeface="Maven Pro"/>
            </a:endParaRPr>
          </a:p>
          <a:p>
            <a:pPr marL="0" lvl="0" indent="0" algn="l" rtl="0">
              <a:spcBef>
                <a:spcPts val="1600"/>
              </a:spcBef>
              <a:spcAft>
                <a:spcPts val="0"/>
              </a:spcAft>
              <a:buNone/>
            </a:pPr>
            <a:r>
              <a:rPr lang="en" sz="1800" dirty="0">
                <a:latin typeface="Maven Pro"/>
                <a:ea typeface="Maven Pro"/>
                <a:cs typeface="Maven Pro"/>
                <a:sym typeface="Maven Pro"/>
              </a:rPr>
              <a:t>(Keys for slides)</a:t>
            </a:r>
            <a:endParaRPr sz="1800" dirty="0">
              <a:latin typeface="Maven Pro"/>
              <a:ea typeface="Maven Pro"/>
              <a:cs typeface="Maven Pro"/>
              <a:sym typeface="Maven Pro"/>
            </a:endParaRPr>
          </a:p>
          <a:p>
            <a:pPr marL="0" lvl="0" indent="0" algn="l" rtl="0">
              <a:spcBef>
                <a:spcPts val="1600"/>
              </a:spcBef>
              <a:spcAft>
                <a:spcPts val="1600"/>
              </a:spcAft>
              <a:buNone/>
            </a:pPr>
            <a:r>
              <a:rPr lang="en" sz="1800" b="1" dirty="0">
                <a:latin typeface="Maven Pro"/>
                <a:ea typeface="Maven Pro"/>
                <a:cs typeface="Maven Pro"/>
                <a:sym typeface="Maven Pro"/>
              </a:rPr>
              <a:t>Matthew 	      Kewin	            Izaac</a:t>
            </a:r>
            <a:endParaRPr sz="1800" b="1" dirty="0">
              <a:latin typeface="Maven Pro"/>
              <a:ea typeface="Maven Pro"/>
              <a:cs typeface="Maven Pro"/>
              <a:sym typeface="Maven Pro"/>
            </a:endParaRPr>
          </a:p>
        </p:txBody>
      </p:sp>
      <p:sp>
        <p:nvSpPr>
          <p:cNvPr id="286" name="Google Shape;286;p14"/>
          <p:cNvSpPr/>
          <p:nvPr/>
        </p:nvSpPr>
        <p:spPr>
          <a:xfrm>
            <a:off x="2455953" y="3951259"/>
            <a:ext cx="610200" cy="288900"/>
          </a:xfrm>
          <a:prstGeom prst="rect">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14"/>
          <p:cNvSpPr/>
          <p:nvPr/>
        </p:nvSpPr>
        <p:spPr>
          <a:xfrm>
            <a:off x="4393450" y="3951259"/>
            <a:ext cx="610200" cy="288900"/>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14"/>
          <p:cNvSpPr/>
          <p:nvPr/>
        </p:nvSpPr>
        <p:spPr>
          <a:xfrm>
            <a:off x="6467400" y="3951259"/>
            <a:ext cx="610200" cy="288900"/>
          </a:xfrm>
          <a:prstGeom prst="rect">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14"/>
          <p:cNvSpPr/>
          <p:nvPr/>
        </p:nvSpPr>
        <p:spPr>
          <a:xfrm rot="-2399882">
            <a:off x="-707570" y="164989"/>
            <a:ext cx="2172657" cy="288968"/>
          </a:xfrm>
          <a:prstGeom prst="rect">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1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Team</a:t>
            </a:r>
            <a:endParaRPr/>
          </a:p>
        </p:txBody>
      </p:sp>
      <p:sp>
        <p:nvSpPr>
          <p:cNvPr id="295" name="Google Shape;295;p15"/>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a:t>Matthew was in control of the main programming and was in charge of keeping the team on track  </a:t>
            </a:r>
            <a:endParaRPr sz="1800"/>
          </a:p>
          <a:p>
            <a:pPr marL="0" lvl="0" indent="0" algn="l" rtl="0">
              <a:spcBef>
                <a:spcPts val="1600"/>
              </a:spcBef>
              <a:spcAft>
                <a:spcPts val="0"/>
              </a:spcAft>
              <a:buNone/>
            </a:pPr>
            <a:r>
              <a:rPr lang="en" sz="1800"/>
              <a:t>Kewin was in control of the program design, the marketing and promotion </a:t>
            </a:r>
            <a:endParaRPr sz="1800"/>
          </a:p>
          <a:p>
            <a:pPr marL="0" lvl="0" indent="0" algn="l" rtl="0">
              <a:spcBef>
                <a:spcPts val="1600"/>
              </a:spcBef>
              <a:spcAft>
                <a:spcPts val="1600"/>
              </a:spcAft>
              <a:buNone/>
            </a:pPr>
            <a:r>
              <a:rPr lang="en" sz="1800"/>
              <a:t>Izaac was in charge of the financial and legal sections</a:t>
            </a:r>
            <a:endParaRPr sz="1800"/>
          </a:p>
        </p:txBody>
      </p:sp>
      <p:sp>
        <p:nvSpPr>
          <p:cNvPr id="296" name="Google Shape;296;p15"/>
          <p:cNvSpPr/>
          <p:nvPr/>
        </p:nvSpPr>
        <p:spPr>
          <a:xfrm rot="-2399882">
            <a:off x="-707570" y="164989"/>
            <a:ext cx="2172657" cy="288968"/>
          </a:xfrm>
          <a:prstGeom prst="rect">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1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Idea</a:t>
            </a:r>
            <a:endParaRPr/>
          </a:p>
        </p:txBody>
      </p:sp>
      <p:sp>
        <p:nvSpPr>
          <p:cNvPr id="302" name="Google Shape;302;p16"/>
          <p:cNvSpPr txBox="1">
            <a:spLocks noGrp="1"/>
          </p:cNvSpPr>
          <p:nvPr>
            <p:ph type="body" idx="1"/>
          </p:nvPr>
        </p:nvSpPr>
        <p:spPr>
          <a:xfrm>
            <a:off x="1303800" y="1990050"/>
            <a:ext cx="7030500" cy="2933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a:t>The idea we created was an application for pet care companies and individuals. It is aimed to improve the efficiency by keeping the staff and the clients for the company in constant contact so if any issues arise then they can contact the owner. </a:t>
            </a:r>
            <a:endParaRPr sz="1800"/>
          </a:p>
          <a:p>
            <a:pPr marL="0" lvl="0" indent="0" algn="l" rtl="0">
              <a:spcBef>
                <a:spcPts val="1600"/>
              </a:spcBef>
              <a:spcAft>
                <a:spcPts val="0"/>
              </a:spcAft>
              <a:buNone/>
            </a:pPr>
            <a:r>
              <a:rPr lang="en" sz="1800"/>
              <a:t>The idea is a sort of animal social media where there is a main feed displays all of the newest updates about your pets and there is a instant messaging system to allow staff to contact their clients in real time</a:t>
            </a:r>
            <a:endParaRPr sz="1800"/>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303" name="Google Shape;303;p16"/>
          <p:cNvSpPr/>
          <p:nvPr/>
        </p:nvSpPr>
        <p:spPr>
          <a:xfrm rot="-2399882">
            <a:off x="-707570" y="164989"/>
            <a:ext cx="2172657" cy="288968"/>
          </a:xfrm>
          <a:prstGeom prst="rect">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04" name="Google Shape;304;p16">
            <a:hlinkClick r:id="rId3"/>
          </p:cNvPr>
          <p:cNvPicPr preferRelativeResize="0"/>
          <p:nvPr/>
        </p:nvPicPr>
        <p:blipFill>
          <a:blip r:embed="rId4">
            <a:alphaModFix amt="20000"/>
          </a:blip>
          <a:stretch>
            <a:fillRect/>
          </a:stretch>
        </p:blipFill>
        <p:spPr>
          <a:xfrm>
            <a:off x="2278856" y="0"/>
            <a:ext cx="4586288"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pic>
        <p:nvPicPr>
          <p:cNvPr id="309" name="Google Shape;309;p17"/>
          <p:cNvPicPr preferRelativeResize="0"/>
          <p:nvPr/>
        </p:nvPicPr>
        <p:blipFill>
          <a:blip r:embed="rId3">
            <a:alphaModFix/>
          </a:blip>
          <a:stretch>
            <a:fillRect/>
          </a:stretch>
        </p:blipFill>
        <p:spPr>
          <a:xfrm>
            <a:off x="6007128" y="-97500"/>
            <a:ext cx="4122845" cy="5143501"/>
          </a:xfrm>
          <a:prstGeom prst="rect">
            <a:avLst/>
          </a:prstGeom>
          <a:noFill/>
          <a:ln>
            <a:noFill/>
          </a:ln>
        </p:spPr>
      </p:pic>
      <p:sp>
        <p:nvSpPr>
          <p:cNvPr id="310" name="Google Shape;310;p17"/>
          <p:cNvSpPr txBox="1"/>
          <p:nvPr/>
        </p:nvSpPr>
        <p:spPr>
          <a:xfrm>
            <a:off x="1226300" y="1172375"/>
            <a:ext cx="3932700" cy="3000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t>●Able to personalize the colours for each pets names</a:t>
            </a:r>
            <a:endParaRPr/>
          </a:p>
          <a:p>
            <a:pPr marL="0" lvl="0" indent="0" algn="l" rtl="0">
              <a:lnSpc>
                <a:spcPct val="115000"/>
              </a:lnSpc>
              <a:spcBef>
                <a:spcPts val="0"/>
              </a:spcBef>
              <a:spcAft>
                <a:spcPts val="0"/>
              </a:spcAft>
              <a:buNone/>
            </a:pPr>
            <a:r>
              <a:rPr lang="en"/>
              <a:t>●Updates sent daily with photos attached</a:t>
            </a: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r>
              <a:rPr lang="en"/>
              <a:t>●Date underneath the update showing exactly when it was sent</a:t>
            </a: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r>
              <a:rPr lang="en"/>
              <a:t>●Text underneath the date that's under the update to let the owner know any extra details</a:t>
            </a:r>
            <a:endParaRPr/>
          </a:p>
        </p:txBody>
      </p:sp>
      <p:sp>
        <p:nvSpPr>
          <p:cNvPr id="311" name="Google Shape;311;p17"/>
          <p:cNvSpPr txBox="1"/>
          <p:nvPr/>
        </p:nvSpPr>
        <p:spPr>
          <a:xfrm>
            <a:off x="429550" y="3464675"/>
            <a:ext cx="1440300" cy="5352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None/>
            </a:pPr>
            <a:r>
              <a:rPr lang="en" sz="1300"/>
              <a:t>Homepage button</a:t>
            </a:r>
            <a:endParaRPr sz="1300"/>
          </a:p>
        </p:txBody>
      </p:sp>
      <p:sp>
        <p:nvSpPr>
          <p:cNvPr id="312" name="Google Shape;312;p17"/>
          <p:cNvSpPr txBox="1"/>
          <p:nvPr/>
        </p:nvSpPr>
        <p:spPr>
          <a:xfrm>
            <a:off x="1603275" y="3464675"/>
            <a:ext cx="1440300" cy="6192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None/>
            </a:pPr>
            <a:r>
              <a:rPr lang="en" sz="1300"/>
              <a:t>Profile page button</a:t>
            </a:r>
            <a:endParaRPr sz="1300"/>
          </a:p>
        </p:txBody>
      </p:sp>
      <p:sp>
        <p:nvSpPr>
          <p:cNvPr id="313" name="Google Shape;313;p17"/>
          <p:cNvSpPr txBox="1"/>
          <p:nvPr/>
        </p:nvSpPr>
        <p:spPr>
          <a:xfrm>
            <a:off x="2758125" y="3444575"/>
            <a:ext cx="1440300" cy="727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None/>
            </a:pPr>
            <a:r>
              <a:rPr lang="en" sz="1300"/>
              <a:t>Settings page button</a:t>
            </a:r>
            <a:endParaRPr sz="1300"/>
          </a:p>
        </p:txBody>
      </p:sp>
      <p:sp>
        <p:nvSpPr>
          <p:cNvPr id="314" name="Google Shape;314;p17"/>
          <p:cNvSpPr txBox="1"/>
          <p:nvPr/>
        </p:nvSpPr>
        <p:spPr>
          <a:xfrm>
            <a:off x="4754725" y="172200"/>
            <a:ext cx="2051700" cy="882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 sz="1300"/>
              <a:t>This is our App Home page. ------------------&gt;</a:t>
            </a:r>
            <a:endParaRPr sz="1300"/>
          </a:p>
        </p:txBody>
      </p:sp>
      <p:sp>
        <p:nvSpPr>
          <p:cNvPr id="315" name="Google Shape;315;p17"/>
          <p:cNvSpPr/>
          <p:nvPr/>
        </p:nvSpPr>
        <p:spPr>
          <a:xfrm rot="-2399882">
            <a:off x="-707570" y="164989"/>
            <a:ext cx="2172657" cy="288968"/>
          </a:xfrm>
          <a:prstGeom prst="rect">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16" name="Google Shape;316;p17"/>
          <p:cNvPicPr preferRelativeResize="0"/>
          <p:nvPr/>
        </p:nvPicPr>
        <p:blipFill>
          <a:blip r:embed="rId4">
            <a:alphaModFix/>
          </a:blip>
          <a:stretch>
            <a:fillRect/>
          </a:stretch>
        </p:blipFill>
        <p:spPr>
          <a:xfrm>
            <a:off x="942950" y="4027775"/>
            <a:ext cx="2760959" cy="503875"/>
          </a:xfrm>
          <a:prstGeom prst="rect">
            <a:avLst/>
          </a:prstGeom>
          <a:noFill/>
          <a:ln>
            <a:noFill/>
          </a:ln>
        </p:spPr>
      </p:pic>
      <p:sp>
        <p:nvSpPr>
          <p:cNvPr id="317" name="Google Shape;317;p17"/>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Idea</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8"/>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USP</a:t>
            </a:r>
            <a:endParaRPr/>
          </a:p>
        </p:txBody>
      </p:sp>
      <p:sp>
        <p:nvSpPr>
          <p:cNvPr id="323" name="Google Shape;323;p18"/>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a:t>The thing that sets our idea apart from the competition is that our application aims at excelling the freedom and personalisation of the application. These areas were chosen to improve because other applications of this type don't have many customisation options.</a:t>
            </a:r>
            <a:endParaRPr sz="1800"/>
          </a:p>
          <a:p>
            <a:pPr marL="0" lvl="0" indent="0" algn="l" rtl="0">
              <a:spcBef>
                <a:spcPts val="1600"/>
              </a:spcBef>
              <a:spcAft>
                <a:spcPts val="1600"/>
              </a:spcAft>
              <a:buNone/>
            </a:pPr>
            <a:endParaRPr/>
          </a:p>
        </p:txBody>
      </p:sp>
      <p:sp>
        <p:nvSpPr>
          <p:cNvPr id="324" name="Google Shape;324;p18"/>
          <p:cNvSpPr/>
          <p:nvPr/>
        </p:nvSpPr>
        <p:spPr>
          <a:xfrm rot="-2399882">
            <a:off x="-707570" y="164989"/>
            <a:ext cx="2172657" cy="288968"/>
          </a:xfrm>
          <a:prstGeom prst="rect">
            <a:avLst/>
          </a:prstGeom>
          <a:solidFill>
            <a:srgbClr val="00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19"/>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Market</a:t>
            </a:r>
            <a:endParaRPr/>
          </a:p>
          <a:p>
            <a:pPr marL="0" lvl="0" indent="0" algn="l" rtl="0">
              <a:spcBef>
                <a:spcPts val="0"/>
              </a:spcBef>
              <a:spcAft>
                <a:spcPts val="0"/>
              </a:spcAft>
              <a:buNone/>
            </a:pPr>
            <a:r>
              <a:rPr lang="en" b="0"/>
              <a:t>Is there A Market For Your product?</a:t>
            </a:r>
            <a:endParaRPr b="0"/>
          </a:p>
        </p:txBody>
      </p:sp>
      <p:sp>
        <p:nvSpPr>
          <p:cNvPr id="330" name="Google Shape;330;p19"/>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r>
              <a:rPr lang="en" sz="1800"/>
              <a:t>- Pets and pet owners across the globe are increasing - the need, demand and interest for day-care business’ and such are also rising.</a:t>
            </a:r>
            <a:endParaRPr sz="1800"/>
          </a:p>
          <a:p>
            <a:pPr marL="0" lvl="0" indent="0" algn="l" rtl="0">
              <a:spcBef>
                <a:spcPts val="1200"/>
              </a:spcBef>
              <a:spcAft>
                <a:spcPts val="0"/>
              </a:spcAft>
              <a:buNone/>
            </a:pPr>
            <a:r>
              <a:rPr lang="en" sz="1800"/>
              <a:t>- People who are often away from home/busy for work or other reasons will be interested in a software that lets them stay connected with their pets.</a:t>
            </a:r>
            <a:endParaRPr sz="1800"/>
          </a:p>
          <a:p>
            <a:pPr marL="0" lvl="0" indent="0" algn="l" rtl="0">
              <a:spcBef>
                <a:spcPts val="1200"/>
              </a:spcBef>
              <a:spcAft>
                <a:spcPts val="0"/>
              </a:spcAft>
              <a:buNone/>
            </a:pPr>
            <a:endParaRPr sz="1800"/>
          </a:p>
          <a:p>
            <a:pPr marL="0" lvl="0" indent="0" algn="l" rtl="0">
              <a:spcBef>
                <a:spcPts val="1200"/>
              </a:spcBef>
              <a:spcAft>
                <a:spcPts val="1200"/>
              </a:spcAft>
              <a:buNone/>
            </a:pPr>
            <a:endParaRPr sz="1800"/>
          </a:p>
        </p:txBody>
      </p:sp>
      <p:sp>
        <p:nvSpPr>
          <p:cNvPr id="331" name="Google Shape;331;p19"/>
          <p:cNvSpPr/>
          <p:nvPr/>
        </p:nvSpPr>
        <p:spPr>
          <a:xfrm rot="-2399882">
            <a:off x="-707570" y="164989"/>
            <a:ext cx="2172657"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20"/>
          <p:cNvSpPr txBox="1">
            <a:spLocks noGrp="1"/>
          </p:cNvSpPr>
          <p:nvPr>
            <p:ph type="title"/>
          </p:nvPr>
        </p:nvSpPr>
        <p:spPr>
          <a:xfrm>
            <a:off x="1303800" y="598575"/>
            <a:ext cx="71202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Market</a:t>
            </a:r>
            <a:endParaRPr/>
          </a:p>
          <a:p>
            <a:pPr marL="0" lvl="0" indent="0" algn="l" rtl="0">
              <a:spcBef>
                <a:spcPts val="0"/>
              </a:spcBef>
              <a:spcAft>
                <a:spcPts val="0"/>
              </a:spcAft>
              <a:buNone/>
            </a:pPr>
            <a:r>
              <a:rPr lang="en" b="0"/>
              <a:t>How is product different from competitors.</a:t>
            </a:r>
            <a:endParaRPr/>
          </a:p>
        </p:txBody>
      </p:sp>
      <p:sp>
        <p:nvSpPr>
          <p:cNvPr id="337" name="Google Shape;337;p20"/>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r>
              <a:rPr lang="en" sz="1800"/>
              <a:t>We offer more personalisation options than any other apps;</a:t>
            </a:r>
            <a:endParaRPr sz="1800"/>
          </a:p>
          <a:p>
            <a:pPr marL="457200" lvl="0" indent="-342900" algn="l" rtl="0">
              <a:spcBef>
                <a:spcPts val="1200"/>
              </a:spcBef>
              <a:spcAft>
                <a:spcPts val="0"/>
              </a:spcAft>
              <a:buSzPts val="1800"/>
              <a:buChar char="-"/>
            </a:pPr>
            <a:r>
              <a:rPr lang="en" sz="1800"/>
              <a:t>Separate colour picker for each pet</a:t>
            </a:r>
            <a:endParaRPr sz="1800"/>
          </a:p>
          <a:p>
            <a:pPr marL="457200" lvl="0" indent="-342900" algn="l" rtl="0">
              <a:spcBef>
                <a:spcPts val="0"/>
              </a:spcBef>
              <a:spcAft>
                <a:spcPts val="0"/>
              </a:spcAft>
              <a:buSzPts val="1800"/>
              <a:buChar char="-"/>
            </a:pPr>
            <a:r>
              <a:rPr lang="en" sz="1800"/>
              <a:t>Colour picker for chat messages</a:t>
            </a:r>
            <a:endParaRPr sz="1800"/>
          </a:p>
          <a:p>
            <a:pPr marL="457200" lvl="0" indent="-342900" algn="l" rtl="0">
              <a:spcBef>
                <a:spcPts val="0"/>
              </a:spcBef>
              <a:spcAft>
                <a:spcPts val="0"/>
              </a:spcAft>
              <a:buSzPts val="1800"/>
              <a:buChar char="-"/>
            </a:pPr>
            <a:r>
              <a:rPr lang="en" sz="1800"/>
              <a:t>Dark mode</a:t>
            </a:r>
            <a:endParaRPr sz="1800"/>
          </a:p>
          <a:p>
            <a:pPr marL="457200" lvl="0" indent="-342900" algn="l" rtl="0">
              <a:spcBef>
                <a:spcPts val="0"/>
              </a:spcBef>
              <a:spcAft>
                <a:spcPts val="0"/>
              </a:spcAft>
              <a:buSzPts val="1800"/>
              <a:buChar char="-"/>
            </a:pPr>
            <a:r>
              <a:rPr lang="en" sz="1800"/>
              <a:t>Switch Accounts</a:t>
            </a:r>
            <a:endParaRPr sz="1800"/>
          </a:p>
        </p:txBody>
      </p:sp>
      <p:sp>
        <p:nvSpPr>
          <p:cNvPr id="338" name="Google Shape;338;p20"/>
          <p:cNvSpPr/>
          <p:nvPr/>
        </p:nvSpPr>
        <p:spPr>
          <a:xfrm rot="-2399882">
            <a:off x="-707570" y="164989"/>
            <a:ext cx="2172657"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39" name="Google Shape;339;p20"/>
          <p:cNvPicPr preferRelativeResize="0"/>
          <p:nvPr/>
        </p:nvPicPr>
        <p:blipFill>
          <a:blip r:embed="rId3">
            <a:alphaModFix/>
          </a:blip>
          <a:stretch>
            <a:fillRect/>
          </a:stretch>
        </p:blipFill>
        <p:spPr>
          <a:xfrm>
            <a:off x="35050" y="3922250"/>
            <a:ext cx="3464076" cy="1174900"/>
          </a:xfrm>
          <a:prstGeom prst="rect">
            <a:avLst/>
          </a:prstGeom>
          <a:noFill/>
          <a:ln>
            <a:noFill/>
          </a:ln>
        </p:spPr>
      </p:pic>
      <p:pic>
        <p:nvPicPr>
          <p:cNvPr id="340" name="Google Shape;340;p20"/>
          <p:cNvPicPr preferRelativeResize="0"/>
          <p:nvPr/>
        </p:nvPicPr>
        <p:blipFill>
          <a:blip r:embed="rId4">
            <a:alphaModFix/>
          </a:blip>
          <a:stretch>
            <a:fillRect/>
          </a:stretch>
        </p:blipFill>
        <p:spPr>
          <a:xfrm>
            <a:off x="7458225" y="3878550"/>
            <a:ext cx="1262300" cy="1262300"/>
          </a:xfrm>
          <a:prstGeom prst="rect">
            <a:avLst/>
          </a:prstGeom>
          <a:noFill/>
          <a:ln>
            <a:noFill/>
          </a:ln>
        </p:spPr>
      </p:pic>
      <p:pic>
        <p:nvPicPr>
          <p:cNvPr id="341" name="Google Shape;341;p20"/>
          <p:cNvPicPr preferRelativeResize="0"/>
          <p:nvPr/>
        </p:nvPicPr>
        <p:blipFill>
          <a:blip r:embed="rId5">
            <a:alphaModFix/>
          </a:blip>
          <a:stretch>
            <a:fillRect/>
          </a:stretch>
        </p:blipFill>
        <p:spPr>
          <a:xfrm>
            <a:off x="3863537" y="3973325"/>
            <a:ext cx="3230275" cy="963950"/>
          </a:xfrm>
          <a:prstGeom prst="rect">
            <a:avLst/>
          </a:prstGeom>
          <a:noFill/>
          <a:ln>
            <a:noFill/>
          </a:ln>
        </p:spPr>
      </p:pic>
      <p:pic>
        <p:nvPicPr>
          <p:cNvPr id="342" name="Google Shape;342;p20"/>
          <p:cNvPicPr preferRelativeResize="0"/>
          <p:nvPr/>
        </p:nvPicPr>
        <p:blipFill>
          <a:blip r:embed="rId6">
            <a:alphaModFix/>
          </a:blip>
          <a:stretch>
            <a:fillRect/>
          </a:stretch>
        </p:blipFill>
        <p:spPr>
          <a:xfrm>
            <a:off x="7353236" y="2571748"/>
            <a:ext cx="1472289" cy="11749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21"/>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Market</a:t>
            </a:r>
            <a:endParaRPr/>
          </a:p>
          <a:p>
            <a:pPr marL="0" lvl="0" indent="0" algn="l" rtl="0">
              <a:spcBef>
                <a:spcPts val="0"/>
              </a:spcBef>
              <a:spcAft>
                <a:spcPts val="0"/>
              </a:spcAft>
              <a:buNone/>
            </a:pPr>
            <a:r>
              <a:rPr lang="en" b="0"/>
              <a:t>Primary Research + Feedback</a:t>
            </a:r>
            <a:endParaRPr b="0"/>
          </a:p>
        </p:txBody>
      </p:sp>
      <p:sp>
        <p:nvSpPr>
          <p:cNvPr id="348" name="Google Shape;348;p21"/>
          <p:cNvSpPr txBox="1">
            <a:spLocks noGrp="1"/>
          </p:cNvSpPr>
          <p:nvPr>
            <p:ph type="body" idx="1"/>
          </p:nvPr>
        </p:nvSpPr>
        <p:spPr>
          <a:xfrm>
            <a:off x="1251125" y="1788850"/>
            <a:ext cx="7030500" cy="29337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r>
              <a:rPr lang="en" sz="1800"/>
              <a:t>Around 40 pet owners surveyed - Around 5 businesses surveyed (no specific age range or gender)</a:t>
            </a:r>
            <a:endParaRPr sz="1800"/>
          </a:p>
          <a:p>
            <a:pPr marL="457200" lvl="0" indent="-342900" algn="l" rtl="0">
              <a:spcBef>
                <a:spcPts val="1200"/>
              </a:spcBef>
              <a:spcAft>
                <a:spcPts val="0"/>
              </a:spcAft>
              <a:buSzPts val="1800"/>
              <a:buChar char="-"/>
            </a:pPr>
            <a:r>
              <a:rPr lang="en" sz="1800"/>
              <a:t>Over 95% liked the idea</a:t>
            </a:r>
            <a:endParaRPr sz="1800"/>
          </a:p>
          <a:p>
            <a:pPr marL="457200" lvl="0" indent="-342900" algn="l" rtl="0">
              <a:spcBef>
                <a:spcPts val="0"/>
              </a:spcBef>
              <a:spcAft>
                <a:spcPts val="0"/>
              </a:spcAft>
              <a:buSzPts val="1800"/>
              <a:buChar char="-"/>
            </a:pPr>
            <a:r>
              <a:rPr lang="en" sz="1800"/>
              <a:t>Over 90% liked dark mode - one suggested for different levels of darkness</a:t>
            </a:r>
            <a:endParaRPr sz="1800"/>
          </a:p>
          <a:p>
            <a:pPr marL="457200" lvl="0" indent="-342900" algn="l" rtl="0">
              <a:spcBef>
                <a:spcPts val="0"/>
              </a:spcBef>
              <a:spcAft>
                <a:spcPts val="0"/>
              </a:spcAft>
              <a:buSzPts val="1800"/>
              <a:buChar char="-"/>
            </a:pPr>
            <a:r>
              <a:rPr lang="en" sz="1800"/>
              <a:t>Over 80% liked “switch account” function </a:t>
            </a:r>
            <a:endParaRPr sz="1800"/>
          </a:p>
          <a:p>
            <a:pPr marL="457200" lvl="0" indent="-342900" algn="l" rtl="0">
              <a:spcBef>
                <a:spcPts val="0"/>
              </a:spcBef>
              <a:spcAft>
                <a:spcPts val="0"/>
              </a:spcAft>
              <a:buSzPts val="1800"/>
              <a:buChar char="-"/>
            </a:pPr>
            <a:r>
              <a:rPr lang="en" sz="1800"/>
              <a:t>100% were happy with chat feature - one suggested colour options</a:t>
            </a:r>
            <a:endParaRPr sz="1800"/>
          </a:p>
        </p:txBody>
      </p:sp>
      <p:sp>
        <p:nvSpPr>
          <p:cNvPr id="349" name="Google Shape;349;p21"/>
          <p:cNvSpPr/>
          <p:nvPr/>
        </p:nvSpPr>
        <p:spPr>
          <a:xfrm rot="-2399194">
            <a:off x="-276603" y="148889"/>
            <a:ext cx="1349656"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50" name="Google Shape;350;p21"/>
          <p:cNvPicPr preferRelativeResize="0"/>
          <p:nvPr/>
        </p:nvPicPr>
        <p:blipFill rotWithShape="1">
          <a:blip r:embed="rId3">
            <a:alphaModFix amt="10000"/>
          </a:blip>
          <a:srcRect t="12074" b="23355"/>
          <a:stretch/>
        </p:blipFill>
        <p:spPr>
          <a:xfrm>
            <a:off x="-344900" y="1644375"/>
            <a:ext cx="5031900" cy="34991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22"/>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Demo</a:t>
            </a:r>
            <a:endParaRPr/>
          </a:p>
        </p:txBody>
      </p:sp>
      <p:sp>
        <p:nvSpPr>
          <p:cNvPr id="356" name="Google Shape;356;p22"/>
          <p:cNvSpPr txBox="1">
            <a:spLocks noGrp="1"/>
          </p:cNvSpPr>
          <p:nvPr>
            <p:ph type="body" idx="1"/>
          </p:nvPr>
        </p:nvSpPr>
        <p:spPr>
          <a:xfrm>
            <a:off x="1303800" y="1597875"/>
            <a:ext cx="7030500" cy="29337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t>The following slides contain images of the prototype that we created over the course of around 1 week</a:t>
            </a:r>
            <a:endParaRPr/>
          </a:p>
          <a:p>
            <a:pPr marL="0" lvl="0" indent="0" algn="l" rtl="0">
              <a:spcBef>
                <a:spcPts val="1600"/>
              </a:spcBef>
              <a:spcAft>
                <a:spcPts val="1600"/>
              </a:spcAft>
              <a:buNone/>
            </a:pPr>
            <a:endParaRPr/>
          </a:p>
        </p:txBody>
      </p:sp>
      <p:sp>
        <p:nvSpPr>
          <p:cNvPr id="357" name="Google Shape;357;p22"/>
          <p:cNvSpPr/>
          <p:nvPr/>
        </p:nvSpPr>
        <p:spPr>
          <a:xfrm rot="-2399882">
            <a:off x="-707570" y="164989"/>
            <a:ext cx="2172657" cy="288968"/>
          </a:xfrm>
          <a:prstGeom prst="rect">
            <a:avLst/>
          </a:prstGeom>
          <a:gradFill>
            <a:gsLst>
              <a:gs pos="0">
                <a:srgbClr val="FF0000"/>
              </a:gs>
              <a:gs pos="50000">
                <a:srgbClr val="00FF00"/>
              </a:gs>
              <a:gs pos="100000">
                <a:srgbClr val="0000FF"/>
              </a:gs>
            </a:gsLst>
            <a:lin ang="0"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58" name="Google Shape;358;p22"/>
          <p:cNvPicPr preferRelativeResize="0"/>
          <p:nvPr/>
        </p:nvPicPr>
        <p:blipFill>
          <a:blip r:embed="rId3">
            <a:alphaModFix/>
          </a:blip>
          <a:stretch>
            <a:fillRect/>
          </a:stretch>
        </p:blipFill>
        <p:spPr>
          <a:xfrm>
            <a:off x="2493250" y="2329072"/>
            <a:ext cx="3708150" cy="2647600"/>
          </a:xfrm>
          <a:prstGeom prst="rect">
            <a:avLst/>
          </a:prstGeom>
          <a:noFill/>
          <a:ln>
            <a:noFill/>
          </a:ln>
        </p:spPr>
      </p:pic>
      <p:sp>
        <p:nvSpPr>
          <p:cNvPr id="359" name="Google Shape;359;p22"/>
          <p:cNvSpPr/>
          <p:nvPr/>
        </p:nvSpPr>
        <p:spPr>
          <a:xfrm rot="-2399882">
            <a:off x="283030" y="-663686"/>
            <a:ext cx="2172657" cy="288968"/>
          </a:xfrm>
          <a:prstGeom prst="rect">
            <a:avLst/>
          </a:prstGeom>
          <a:gradFill>
            <a:gsLst>
              <a:gs pos="0">
                <a:srgbClr val="DB0000"/>
              </a:gs>
              <a:gs pos="100000">
                <a:srgbClr val="540303"/>
              </a:gs>
            </a:gsLst>
            <a:lin ang="5400012"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22"/>
          <p:cNvSpPr/>
          <p:nvPr/>
        </p:nvSpPr>
        <p:spPr>
          <a:xfrm rot="-2399882">
            <a:off x="-1736270" y="1031764"/>
            <a:ext cx="2172657" cy="288968"/>
          </a:xfrm>
          <a:prstGeom prst="rect">
            <a:avLst/>
          </a:prstGeom>
          <a:gradFill>
            <a:gsLst>
              <a:gs pos="0">
                <a:srgbClr val="3177EE"/>
              </a:gs>
              <a:gs pos="100000">
                <a:srgbClr val="113D8A"/>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23"/>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Demo</a:t>
            </a:r>
            <a:endParaRPr/>
          </a:p>
        </p:txBody>
      </p:sp>
      <p:sp>
        <p:nvSpPr>
          <p:cNvPr id="366" name="Google Shape;366;p23"/>
          <p:cNvSpPr/>
          <p:nvPr/>
        </p:nvSpPr>
        <p:spPr>
          <a:xfrm rot="-2399882">
            <a:off x="-707570" y="164989"/>
            <a:ext cx="2172657" cy="288968"/>
          </a:xfrm>
          <a:prstGeom prst="rect">
            <a:avLst/>
          </a:prstGeom>
          <a:gradFill>
            <a:gsLst>
              <a:gs pos="0">
                <a:srgbClr val="FF0000"/>
              </a:gs>
              <a:gs pos="50000">
                <a:srgbClr val="00FF00"/>
              </a:gs>
              <a:gs pos="100000">
                <a:srgbClr val="0000FF"/>
              </a:gs>
            </a:gsLst>
            <a:lin ang="0"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23"/>
          <p:cNvSpPr/>
          <p:nvPr/>
        </p:nvSpPr>
        <p:spPr>
          <a:xfrm rot="-2399882">
            <a:off x="283030" y="-663686"/>
            <a:ext cx="2172657" cy="288968"/>
          </a:xfrm>
          <a:prstGeom prst="rect">
            <a:avLst/>
          </a:prstGeom>
          <a:gradFill>
            <a:gsLst>
              <a:gs pos="0">
                <a:srgbClr val="DB0000"/>
              </a:gs>
              <a:gs pos="100000">
                <a:srgbClr val="540303"/>
              </a:gs>
            </a:gsLst>
            <a:lin ang="5400012"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23"/>
          <p:cNvSpPr/>
          <p:nvPr/>
        </p:nvSpPr>
        <p:spPr>
          <a:xfrm rot="-2399882">
            <a:off x="-1736270" y="1031764"/>
            <a:ext cx="2172657" cy="288968"/>
          </a:xfrm>
          <a:prstGeom prst="rect">
            <a:avLst/>
          </a:prstGeom>
          <a:gradFill>
            <a:gsLst>
              <a:gs pos="0">
                <a:srgbClr val="3177EE"/>
              </a:gs>
              <a:gs pos="100000">
                <a:srgbClr val="113D8A"/>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69" name="Google Shape;369;p23"/>
          <p:cNvPicPr preferRelativeResize="0"/>
          <p:nvPr/>
        </p:nvPicPr>
        <p:blipFill>
          <a:blip r:embed="rId3">
            <a:alphaModFix/>
          </a:blip>
          <a:stretch>
            <a:fillRect/>
          </a:stretch>
        </p:blipFill>
        <p:spPr>
          <a:xfrm>
            <a:off x="427508" y="1750275"/>
            <a:ext cx="1699244" cy="3240825"/>
          </a:xfrm>
          <a:prstGeom prst="rect">
            <a:avLst/>
          </a:prstGeom>
          <a:noFill/>
          <a:ln>
            <a:noFill/>
          </a:ln>
        </p:spPr>
      </p:pic>
      <p:pic>
        <p:nvPicPr>
          <p:cNvPr id="370" name="Google Shape;370;p23"/>
          <p:cNvPicPr preferRelativeResize="0"/>
          <p:nvPr/>
        </p:nvPicPr>
        <p:blipFill>
          <a:blip r:embed="rId4">
            <a:alphaModFix/>
          </a:blip>
          <a:stretch>
            <a:fillRect/>
          </a:stretch>
        </p:blipFill>
        <p:spPr>
          <a:xfrm>
            <a:off x="6103452" y="1750275"/>
            <a:ext cx="1694663" cy="3240825"/>
          </a:xfrm>
          <a:prstGeom prst="rect">
            <a:avLst/>
          </a:prstGeom>
          <a:noFill/>
          <a:ln>
            <a:noFill/>
          </a:ln>
        </p:spPr>
      </p:pic>
      <p:pic>
        <p:nvPicPr>
          <p:cNvPr id="371" name="Google Shape;371;p23"/>
          <p:cNvPicPr preferRelativeResize="0"/>
          <p:nvPr/>
        </p:nvPicPr>
        <p:blipFill>
          <a:blip r:embed="rId5">
            <a:alphaModFix/>
          </a:blip>
          <a:stretch>
            <a:fillRect/>
          </a:stretch>
        </p:blipFill>
        <p:spPr>
          <a:xfrm>
            <a:off x="2420650" y="1842250"/>
            <a:ext cx="3189800" cy="1978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2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Demo</a:t>
            </a:r>
            <a:endParaRPr/>
          </a:p>
        </p:txBody>
      </p:sp>
      <p:sp>
        <p:nvSpPr>
          <p:cNvPr id="377" name="Google Shape;377;p24"/>
          <p:cNvSpPr/>
          <p:nvPr/>
        </p:nvSpPr>
        <p:spPr>
          <a:xfrm rot="-2399882">
            <a:off x="-707570" y="164989"/>
            <a:ext cx="2172657" cy="288968"/>
          </a:xfrm>
          <a:prstGeom prst="rect">
            <a:avLst/>
          </a:prstGeom>
          <a:gradFill>
            <a:gsLst>
              <a:gs pos="0">
                <a:srgbClr val="FF0000"/>
              </a:gs>
              <a:gs pos="50000">
                <a:srgbClr val="00FF00"/>
              </a:gs>
              <a:gs pos="100000">
                <a:srgbClr val="0000FF"/>
              </a:gs>
            </a:gsLst>
            <a:lin ang="0"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24"/>
          <p:cNvSpPr/>
          <p:nvPr/>
        </p:nvSpPr>
        <p:spPr>
          <a:xfrm rot="-2399882">
            <a:off x="283030" y="-663686"/>
            <a:ext cx="2172657" cy="288968"/>
          </a:xfrm>
          <a:prstGeom prst="rect">
            <a:avLst/>
          </a:prstGeom>
          <a:gradFill>
            <a:gsLst>
              <a:gs pos="0">
                <a:srgbClr val="DB0000"/>
              </a:gs>
              <a:gs pos="100000">
                <a:srgbClr val="540303"/>
              </a:gs>
            </a:gsLst>
            <a:lin ang="5400012"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24"/>
          <p:cNvSpPr/>
          <p:nvPr/>
        </p:nvSpPr>
        <p:spPr>
          <a:xfrm rot="-2399882">
            <a:off x="-1736270" y="1031764"/>
            <a:ext cx="2172657" cy="288968"/>
          </a:xfrm>
          <a:prstGeom prst="rect">
            <a:avLst/>
          </a:prstGeom>
          <a:gradFill>
            <a:gsLst>
              <a:gs pos="0">
                <a:srgbClr val="3177EE"/>
              </a:gs>
              <a:gs pos="100000">
                <a:srgbClr val="113D8A"/>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80" name="Google Shape;380;p24"/>
          <p:cNvPicPr preferRelativeResize="0"/>
          <p:nvPr/>
        </p:nvPicPr>
        <p:blipFill>
          <a:blip r:embed="rId3">
            <a:alphaModFix/>
          </a:blip>
          <a:stretch>
            <a:fillRect/>
          </a:stretch>
        </p:blipFill>
        <p:spPr>
          <a:xfrm>
            <a:off x="427508" y="1750275"/>
            <a:ext cx="3737885" cy="3240825"/>
          </a:xfrm>
          <a:prstGeom prst="rect">
            <a:avLst/>
          </a:prstGeom>
          <a:noFill/>
          <a:ln>
            <a:noFill/>
          </a:ln>
        </p:spPr>
      </p:pic>
      <p:pic>
        <p:nvPicPr>
          <p:cNvPr id="381" name="Google Shape;381;p24"/>
          <p:cNvPicPr preferRelativeResize="0"/>
          <p:nvPr/>
        </p:nvPicPr>
        <p:blipFill>
          <a:blip r:embed="rId4">
            <a:alphaModFix/>
          </a:blip>
          <a:stretch>
            <a:fillRect/>
          </a:stretch>
        </p:blipFill>
        <p:spPr>
          <a:xfrm>
            <a:off x="4317793" y="1750275"/>
            <a:ext cx="3744676" cy="32408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2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Demo</a:t>
            </a:r>
            <a:endParaRPr/>
          </a:p>
        </p:txBody>
      </p:sp>
      <p:sp>
        <p:nvSpPr>
          <p:cNvPr id="399" name="Google Shape;399;p26"/>
          <p:cNvSpPr/>
          <p:nvPr/>
        </p:nvSpPr>
        <p:spPr>
          <a:xfrm rot="-2399882">
            <a:off x="-707570" y="164989"/>
            <a:ext cx="2172657" cy="288968"/>
          </a:xfrm>
          <a:prstGeom prst="rect">
            <a:avLst/>
          </a:prstGeom>
          <a:gradFill>
            <a:gsLst>
              <a:gs pos="0">
                <a:srgbClr val="FF0000"/>
              </a:gs>
              <a:gs pos="50000">
                <a:srgbClr val="00FF00"/>
              </a:gs>
              <a:gs pos="100000">
                <a:srgbClr val="0000FF"/>
              </a:gs>
            </a:gsLst>
            <a:lin ang="0"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6"/>
          <p:cNvSpPr/>
          <p:nvPr/>
        </p:nvSpPr>
        <p:spPr>
          <a:xfrm rot="-2399882">
            <a:off x="283030" y="-663686"/>
            <a:ext cx="2172657" cy="288968"/>
          </a:xfrm>
          <a:prstGeom prst="rect">
            <a:avLst/>
          </a:prstGeom>
          <a:gradFill>
            <a:gsLst>
              <a:gs pos="0">
                <a:srgbClr val="DB0000"/>
              </a:gs>
              <a:gs pos="100000">
                <a:srgbClr val="540303"/>
              </a:gs>
            </a:gsLst>
            <a:lin ang="5400012"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6"/>
          <p:cNvSpPr/>
          <p:nvPr/>
        </p:nvSpPr>
        <p:spPr>
          <a:xfrm rot="-2399882">
            <a:off x="-1736270" y="1031764"/>
            <a:ext cx="2172657" cy="288968"/>
          </a:xfrm>
          <a:prstGeom prst="rect">
            <a:avLst/>
          </a:prstGeom>
          <a:gradFill>
            <a:gsLst>
              <a:gs pos="0">
                <a:srgbClr val="3177EE"/>
              </a:gs>
              <a:gs pos="100000">
                <a:srgbClr val="113D8A"/>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02" name="Google Shape;402;p26"/>
          <p:cNvPicPr preferRelativeResize="0"/>
          <p:nvPr/>
        </p:nvPicPr>
        <p:blipFill>
          <a:blip r:embed="rId3">
            <a:alphaModFix/>
          </a:blip>
          <a:stretch>
            <a:fillRect/>
          </a:stretch>
        </p:blipFill>
        <p:spPr>
          <a:xfrm>
            <a:off x="275100" y="1379964"/>
            <a:ext cx="1850100" cy="3537910"/>
          </a:xfrm>
          <a:prstGeom prst="rect">
            <a:avLst/>
          </a:prstGeom>
          <a:noFill/>
          <a:ln>
            <a:noFill/>
          </a:ln>
        </p:spPr>
      </p:pic>
      <p:pic>
        <p:nvPicPr>
          <p:cNvPr id="403" name="Google Shape;403;p26"/>
          <p:cNvPicPr preferRelativeResize="0"/>
          <p:nvPr/>
        </p:nvPicPr>
        <p:blipFill>
          <a:blip r:embed="rId4">
            <a:alphaModFix/>
          </a:blip>
          <a:stretch>
            <a:fillRect/>
          </a:stretch>
        </p:blipFill>
        <p:spPr>
          <a:xfrm>
            <a:off x="2294400" y="1371848"/>
            <a:ext cx="1850100" cy="3546024"/>
          </a:xfrm>
          <a:prstGeom prst="rect">
            <a:avLst/>
          </a:prstGeom>
          <a:noFill/>
          <a:ln>
            <a:noFill/>
          </a:ln>
        </p:spPr>
      </p:pic>
      <p:pic>
        <p:nvPicPr>
          <p:cNvPr id="404" name="Google Shape;404;p26"/>
          <p:cNvPicPr preferRelativeResize="0"/>
          <p:nvPr/>
        </p:nvPicPr>
        <p:blipFill>
          <a:blip r:embed="rId5">
            <a:alphaModFix/>
          </a:blip>
          <a:stretch>
            <a:fillRect/>
          </a:stretch>
        </p:blipFill>
        <p:spPr>
          <a:xfrm>
            <a:off x="4313698" y="1379256"/>
            <a:ext cx="1850100" cy="3538620"/>
          </a:xfrm>
          <a:prstGeom prst="rect">
            <a:avLst/>
          </a:prstGeom>
          <a:noFill/>
          <a:ln>
            <a:noFill/>
          </a:ln>
        </p:spPr>
      </p:pic>
      <p:pic>
        <p:nvPicPr>
          <p:cNvPr id="405" name="Google Shape;405;p26"/>
          <p:cNvPicPr preferRelativeResize="0"/>
          <p:nvPr/>
        </p:nvPicPr>
        <p:blipFill>
          <a:blip r:embed="rId6">
            <a:alphaModFix/>
          </a:blip>
          <a:stretch>
            <a:fillRect/>
          </a:stretch>
        </p:blipFill>
        <p:spPr>
          <a:xfrm>
            <a:off x="6332998" y="1375556"/>
            <a:ext cx="1850100" cy="353862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27"/>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Demo</a:t>
            </a:r>
            <a:endParaRPr/>
          </a:p>
        </p:txBody>
      </p:sp>
      <p:sp>
        <p:nvSpPr>
          <p:cNvPr id="411" name="Google Shape;411;p27"/>
          <p:cNvSpPr/>
          <p:nvPr/>
        </p:nvSpPr>
        <p:spPr>
          <a:xfrm rot="-2399882">
            <a:off x="-707570" y="164989"/>
            <a:ext cx="2172657" cy="288968"/>
          </a:xfrm>
          <a:prstGeom prst="rect">
            <a:avLst/>
          </a:prstGeom>
          <a:gradFill>
            <a:gsLst>
              <a:gs pos="0">
                <a:srgbClr val="FF0000"/>
              </a:gs>
              <a:gs pos="50000">
                <a:srgbClr val="00FF00"/>
              </a:gs>
              <a:gs pos="100000">
                <a:srgbClr val="0000FF"/>
              </a:gs>
            </a:gsLst>
            <a:lin ang="0"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27"/>
          <p:cNvSpPr/>
          <p:nvPr/>
        </p:nvSpPr>
        <p:spPr>
          <a:xfrm rot="-2399882">
            <a:off x="283030" y="-663686"/>
            <a:ext cx="2172657" cy="288968"/>
          </a:xfrm>
          <a:prstGeom prst="rect">
            <a:avLst/>
          </a:prstGeom>
          <a:gradFill>
            <a:gsLst>
              <a:gs pos="0">
                <a:srgbClr val="DB0000"/>
              </a:gs>
              <a:gs pos="100000">
                <a:srgbClr val="540303"/>
              </a:gs>
            </a:gsLst>
            <a:lin ang="5400012" scaled="0"/>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27"/>
          <p:cNvSpPr/>
          <p:nvPr/>
        </p:nvSpPr>
        <p:spPr>
          <a:xfrm rot="-2399882">
            <a:off x="-1736270" y="1031764"/>
            <a:ext cx="2172657" cy="288968"/>
          </a:xfrm>
          <a:prstGeom prst="rect">
            <a:avLst/>
          </a:prstGeom>
          <a:gradFill>
            <a:gsLst>
              <a:gs pos="0">
                <a:srgbClr val="3177EE"/>
              </a:gs>
              <a:gs pos="100000">
                <a:srgbClr val="113D8A"/>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14" name="Google Shape;414;p27"/>
          <p:cNvPicPr preferRelativeResize="0"/>
          <p:nvPr/>
        </p:nvPicPr>
        <p:blipFill>
          <a:blip r:embed="rId3">
            <a:alphaModFix/>
          </a:blip>
          <a:stretch>
            <a:fillRect/>
          </a:stretch>
        </p:blipFill>
        <p:spPr>
          <a:xfrm>
            <a:off x="427508" y="1750275"/>
            <a:ext cx="1695065" cy="3240825"/>
          </a:xfrm>
          <a:prstGeom prst="rect">
            <a:avLst/>
          </a:prstGeom>
          <a:noFill/>
          <a:ln>
            <a:noFill/>
          </a:ln>
        </p:spPr>
      </p:pic>
      <p:pic>
        <p:nvPicPr>
          <p:cNvPr id="415" name="Google Shape;415;p27"/>
          <p:cNvPicPr preferRelativeResize="0"/>
          <p:nvPr/>
        </p:nvPicPr>
        <p:blipFill>
          <a:blip r:embed="rId4">
            <a:alphaModFix/>
          </a:blip>
          <a:stretch>
            <a:fillRect/>
          </a:stretch>
        </p:blipFill>
        <p:spPr>
          <a:xfrm>
            <a:off x="4103774" y="1750275"/>
            <a:ext cx="1695472" cy="3240825"/>
          </a:xfrm>
          <a:prstGeom prst="rect">
            <a:avLst/>
          </a:prstGeom>
          <a:noFill/>
          <a:ln>
            <a:noFill/>
          </a:ln>
        </p:spPr>
      </p:pic>
      <p:pic>
        <p:nvPicPr>
          <p:cNvPr id="416" name="Google Shape;416;p27"/>
          <p:cNvPicPr preferRelativeResize="0"/>
          <p:nvPr/>
        </p:nvPicPr>
        <p:blipFill>
          <a:blip r:embed="rId5">
            <a:alphaModFix/>
          </a:blip>
          <a:stretch>
            <a:fillRect/>
          </a:stretch>
        </p:blipFill>
        <p:spPr>
          <a:xfrm>
            <a:off x="6256446" y="1750275"/>
            <a:ext cx="1695472" cy="32408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28"/>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Creativity Marketing and Promotion</a:t>
            </a:r>
            <a:endParaRPr/>
          </a:p>
          <a:p>
            <a:pPr marL="0" lvl="0" indent="0" algn="l" rtl="0">
              <a:spcBef>
                <a:spcPts val="0"/>
              </a:spcBef>
              <a:spcAft>
                <a:spcPts val="0"/>
              </a:spcAft>
              <a:buNone/>
            </a:pPr>
            <a:r>
              <a:rPr lang="en" b="0"/>
              <a:t>Target Market + Sales &amp; Marketing Strategy</a:t>
            </a:r>
            <a:endParaRPr b="0"/>
          </a:p>
        </p:txBody>
      </p:sp>
      <p:sp>
        <p:nvSpPr>
          <p:cNvPr id="422" name="Google Shape;422;p28"/>
          <p:cNvSpPr txBox="1">
            <a:spLocks noGrp="1"/>
          </p:cNvSpPr>
          <p:nvPr>
            <p:ph type="body" idx="1"/>
          </p:nvPr>
        </p:nvSpPr>
        <p:spPr>
          <a:xfrm>
            <a:off x="1303800" y="2068375"/>
            <a:ext cx="7030500" cy="2064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t>Target Market</a:t>
            </a:r>
            <a:r>
              <a:rPr lang="en" sz="1800"/>
              <a:t> - Any business or individual that is taking part in a job that looks after others’ pets. </a:t>
            </a:r>
            <a:endParaRPr sz="1800"/>
          </a:p>
          <a:p>
            <a:pPr marL="0" lvl="0" indent="0" algn="l" rtl="0">
              <a:spcBef>
                <a:spcPts val="1600"/>
              </a:spcBef>
              <a:spcAft>
                <a:spcPts val="0"/>
              </a:spcAft>
              <a:buNone/>
            </a:pPr>
            <a:r>
              <a:rPr lang="en" sz="1800"/>
              <a:t>Software will be promoted online as well as out in the public;</a:t>
            </a:r>
            <a:endParaRPr sz="1800"/>
          </a:p>
          <a:p>
            <a:pPr marL="457200" lvl="0" indent="-342900" algn="l" rtl="0">
              <a:spcBef>
                <a:spcPts val="1600"/>
              </a:spcBef>
              <a:spcAft>
                <a:spcPts val="0"/>
              </a:spcAft>
              <a:buSzPts val="1800"/>
              <a:buChar char="-"/>
            </a:pPr>
            <a:r>
              <a:rPr lang="en" sz="1800"/>
              <a:t>Posters/Flyers will be put up in stores and in busy areas of town to promote company.</a:t>
            </a:r>
            <a:endParaRPr sz="1800"/>
          </a:p>
          <a:p>
            <a:pPr marL="457200" lvl="0" indent="-342900" algn="l" rtl="0">
              <a:spcBef>
                <a:spcPts val="0"/>
              </a:spcBef>
              <a:spcAft>
                <a:spcPts val="0"/>
              </a:spcAft>
              <a:buSzPts val="1800"/>
              <a:buChar char="-"/>
            </a:pPr>
            <a:r>
              <a:rPr lang="en" sz="1800"/>
              <a:t>7-day Free Trial to get public interested</a:t>
            </a:r>
            <a:endParaRPr sz="1800"/>
          </a:p>
          <a:p>
            <a:pPr marL="457200" lvl="0" indent="-342900" algn="l" rtl="0">
              <a:spcBef>
                <a:spcPts val="0"/>
              </a:spcBef>
              <a:spcAft>
                <a:spcPts val="0"/>
              </a:spcAft>
              <a:buSzPts val="1800"/>
              <a:buChar char="-"/>
            </a:pPr>
            <a:r>
              <a:rPr lang="en" sz="1800"/>
              <a:t>£7.99 monthly (Subscription) - (£4.99 for individuals)</a:t>
            </a:r>
            <a:endParaRPr sz="1800"/>
          </a:p>
          <a:p>
            <a:pPr marL="457200" lvl="0" indent="-342900" algn="l" rtl="0">
              <a:spcBef>
                <a:spcPts val="0"/>
              </a:spcBef>
              <a:spcAft>
                <a:spcPts val="0"/>
              </a:spcAft>
              <a:buSzPts val="1800"/>
              <a:buChar char="-"/>
            </a:pPr>
            <a:r>
              <a:rPr lang="en" sz="1800"/>
              <a:t>Firstly distributed by contacting various businesses </a:t>
            </a:r>
            <a:endParaRPr sz="1800"/>
          </a:p>
        </p:txBody>
      </p:sp>
      <p:sp>
        <p:nvSpPr>
          <p:cNvPr id="423" name="Google Shape;423;p28"/>
          <p:cNvSpPr/>
          <p:nvPr/>
        </p:nvSpPr>
        <p:spPr>
          <a:xfrm rot="-2399882">
            <a:off x="-707570" y="164989"/>
            <a:ext cx="2172657"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29"/>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Creativity Marketing and Promotion</a:t>
            </a:r>
            <a:endParaRPr/>
          </a:p>
          <a:p>
            <a:pPr marL="0" lvl="0" indent="0" algn="l" rtl="0">
              <a:spcBef>
                <a:spcPts val="0"/>
              </a:spcBef>
              <a:spcAft>
                <a:spcPts val="0"/>
              </a:spcAft>
              <a:buNone/>
            </a:pPr>
            <a:r>
              <a:rPr lang="en" b="0"/>
              <a:t>Branding</a:t>
            </a:r>
            <a:endParaRPr b="0"/>
          </a:p>
        </p:txBody>
      </p:sp>
      <p:sp>
        <p:nvSpPr>
          <p:cNvPr id="429" name="Google Shape;429;p29"/>
          <p:cNvSpPr txBox="1">
            <a:spLocks noGrp="1"/>
          </p:cNvSpPr>
          <p:nvPr>
            <p:ph type="body" idx="1"/>
          </p:nvPr>
        </p:nvSpPr>
        <p:spPr>
          <a:xfrm>
            <a:off x="1507100" y="2083950"/>
            <a:ext cx="4649400" cy="487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800"/>
              <a:t>Logo</a:t>
            </a:r>
            <a:endParaRPr sz="1800"/>
          </a:p>
        </p:txBody>
      </p:sp>
      <p:sp>
        <p:nvSpPr>
          <p:cNvPr id="430" name="Google Shape;430;p29"/>
          <p:cNvSpPr/>
          <p:nvPr/>
        </p:nvSpPr>
        <p:spPr>
          <a:xfrm rot="-2399882">
            <a:off x="-707570" y="164989"/>
            <a:ext cx="2172657"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31" name="Google Shape;431;p29"/>
          <p:cNvPicPr preferRelativeResize="0"/>
          <p:nvPr/>
        </p:nvPicPr>
        <p:blipFill>
          <a:blip r:embed="rId3">
            <a:alphaModFix/>
          </a:blip>
          <a:stretch>
            <a:fillRect/>
          </a:stretch>
        </p:blipFill>
        <p:spPr>
          <a:xfrm>
            <a:off x="1652588" y="2531313"/>
            <a:ext cx="2847975" cy="17049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30"/>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Creativity Marketing and Promotion</a:t>
            </a:r>
            <a:endParaRPr/>
          </a:p>
          <a:p>
            <a:pPr marL="0" lvl="0" indent="0" algn="l" rtl="0">
              <a:spcBef>
                <a:spcPts val="0"/>
              </a:spcBef>
              <a:spcAft>
                <a:spcPts val="0"/>
              </a:spcAft>
              <a:buNone/>
            </a:pPr>
            <a:r>
              <a:rPr lang="en" b="0"/>
              <a:t>Branding</a:t>
            </a:r>
            <a:endParaRPr b="0"/>
          </a:p>
        </p:txBody>
      </p:sp>
      <p:sp>
        <p:nvSpPr>
          <p:cNvPr id="437" name="Google Shape;437;p30"/>
          <p:cNvSpPr txBox="1">
            <a:spLocks noGrp="1"/>
          </p:cNvSpPr>
          <p:nvPr>
            <p:ph type="body" idx="1"/>
          </p:nvPr>
        </p:nvSpPr>
        <p:spPr>
          <a:xfrm>
            <a:off x="1351425" y="1623525"/>
            <a:ext cx="4649400" cy="487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800"/>
              <a:t>Banner 	used online</a:t>
            </a:r>
            <a:endParaRPr sz="1800"/>
          </a:p>
        </p:txBody>
      </p:sp>
      <p:sp>
        <p:nvSpPr>
          <p:cNvPr id="438" name="Google Shape;438;p30"/>
          <p:cNvSpPr/>
          <p:nvPr/>
        </p:nvSpPr>
        <p:spPr>
          <a:xfrm rot="-2399882">
            <a:off x="-707570" y="164989"/>
            <a:ext cx="2172657"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39" name="Google Shape;439;p30"/>
          <p:cNvPicPr preferRelativeResize="0"/>
          <p:nvPr/>
        </p:nvPicPr>
        <p:blipFill>
          <a:blip r:embed="rId3">
            <a:alphaModFix/>
          </a:blip>
          <a:stretch>
            <a:fillRect/>
          </a:stretch>
        </p:blipFill>
        <p:spPr>
          <a:xfrm>
            <a:off x="902250" y="2007375"/>
            <a:ext cx="6535848" cy="30636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31"/>
          <p:cNvSpPr txBox="1">
            <a:spLocks noGrp="1"/>
          </p:cNvSpPr>
          <p:nvPr>
            <p:ph type="title"/>
          </p:nvPr>
        </p:nvSpPr>
        <p:spPr>
          <a:xfrm>
            <a:off x="1303800" y="11912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Creativity Marketing and Promotion</a:t>
            </a:r>
            <a:endParaRPr/>
          </a:p>
          <a:p>
            <a:pPr marL="0" lvl="0" indent="0" algn="l" rtl="0">
              <a:spcBef>
                <a:spcPts val="0"/>
              </a:spcBef>
              <a:spcAft>
                <a:spcPts val="0"/>
              </a:spcAft>
              <a:buNone/>
            </a:pPr>
            <a:r>
              <a:rPr lang="en" b="0"/>
              <a:t>Branding</a:t>
            </a:r>
            <a:endParaRPr b="0"/>
          </a:p>
        </p:txBody>
      </p:sp>
      <p:sp>
        <p:nvSpPr>
          <p:cNvPr id="445" name="Google Shape;445;p31"/>
          <p:cNvSpPr txBox="1">
            <a:spLocks noGrp="1"/>
          </p:cNvSpPr>
          <p:nvPr>
            <p:ph type="body" idx="1"/>
          </p:nvPr>
        </p:nvSpPr>
        <p:spPr>
          <a:xfrm>
            <a:off x="1351425" y="1623525"/>
            <a:ext cx="2266800" cy="1195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a:t>Poster/Flyer </a:t>
            </a:r>
            <a:endParaRPr sz="1800"/>
          </a:p>
          <a:p>
            <a:pPr marL="0" lvl="0" indent="0" algn="l" rtl="0">
              <a:spcBef>
                <a:spcPts val="1600"/>
              </a:spcBef>
              <a:spcAft>
                <a:spcPts val="1600"/>
              </a:spcAft>
              <a:buNone/>
            </a:pPr>
            <a:r>
              <a:rPr lang="en" sz="1800"/>
              <a:t>to hang up or handout</a:t>
            </a:r>
            <a:endParaRPr sz="1800"/>
          </a:p>
        </p:txBody>
      </p:sp>
      <p:sp>
        <p:nvSpPr>
          <p:cNvPr id="446" name="Google Shape;446;p31"/>
          <p:cNvSpPr/>
          <p:nvPr/>
        </p:nvSpPr>
        <p:spPr>
          <a:xfrm rot="-2399882">
            <a:off x="-707570" y="164989"/>
            <a:ext cx="2172657"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47" name="Google Shape;447;p31"/>
          <p:cNvPicPr preferRelativeResize="0"/>
          <p:nvPr/>
        </p:nvPicPr>
        <p:blipFill>
          <a:blip r:embed="rId3">
            <a:alphaModFix/>
          </a:blip>
          <a:stretch>
            <a:fillRect/>
          </a:stretch>
        </p:blipFill>
        <p:spPr>
          <a:xfrm>
            <a:off x="3914775" y="705200"/>
            <a:ext cx="3076574" cy="43500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32"/>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Creativity Marketing and Promotion</a:t>
            </a:r>
            <a:endParaRPr/>
          </a:p>
          <a:p>
            <a:pPr marL="0" lvl="0" indent="0" algn="l" rtl="0">
              <a:spcBef>
                <a:spcPts val="0"/>
              </a:spcBef>
              <a:spcAft>
                <a:spcPts val="0"/>
              </a:spcAft>
              <a:buNone/>
            </a:pPr>
            <a:r>
              <a:rPr lang="en" b="0"/>
              <a:t>Sales/Revenue Streams</a:t>
            </a:r>
            <a:endParaRPr b="0"/>
          </a:p>
        </p:txBody>
      </p:sp>
      <p:sp>
        <p:nvSpPr>
          <p:cNvPr id="453" name="Google Shape;453;p32"/>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sz="1800"/>
              <a:t>Either we will reach out to companies to see if they are interested in our software, </a:t>
            </a:r>
            <a:endParaRPr sz="1800"/>
          </a:p>
          <a:p>
            <a:pPr marL="457200" lvl="0" indent="-342900" algn="l" rtl="0">
              <a:spcBef>
                <a:spcPts val="0"/>
              </a:spcBef>
              <a:spcAft>
                <a:spcPts val="0"/>
              </a:spcAft>
              <a:buSzPts val="1800"/>
              <a:buChar char="-"/>
            </a:pPr>
            <a:r>
              <a:rPr lang="en" sz="1800"/>
              <a:t>or businesses will approach is they hear about it first from on of our promotional strategies or somewhere else.</a:t>
            </a:r>
            <a:endParaRPr sz="1800"/>
          </a:p>
          <a:p>
            <a:pPr marL="0" lvl="0" indent="0" algn="l" rtl="0">
              <a:spcBef>
                <a:spcPts val="1600"/>
              </a:spcBef>
              <a:spcAft>
                <a:spcPts val="1600"/>
              </a:spcAft>
              <a:buNone/>
            </a:pPr>
            <a:r>
              <a:rPr lang="en" sz="1800"/>
              <a:t>Once purchased we will send them out through an email to the business.</a:t>
            </a:r>
            <a:endParaRPr sz="1800"/>
          </a:p>
        </p:txBody>
      </p:sp>
      <p:sp>
        <p:nvSpPr>
          <p:cNvPr id="454" name="Google Shape;454;p32"/>
          <p:cNvSpPr/>
          <p:nvPr/>
        </p:nvSpPr>
        <p:spPr>
          <a:xfrm rot="-2399882">
            <a:off x="-707570" y="164989"/>
            <a:ext cx="2172657" cy="288968"/>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3"/>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Business</a:t>
            </a:r>
            <a:endParaRPr/>
          </a:p>
        </p:txBody>
      </p:sp>
      <p:sp>
        <p:nvSpPr>
          <p:cNvPr id="460" name="Google Shape;460;p33"/>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434343"/>
                </a:solidFill>
              </a:rPr>
              <a:t>This is the logo we created for our company:</a:t>
            </a:r>
            <a:endParaRPr>
              <a:solidFill>
                <a:srgbClr val="434343"/>
              </a:solidFill>
            </a:endParaRPr>
          </a:p>
          <a:p>
            <a:pPr marL="0" lvl="0" indent="0" algn="l" rtl="0">
              <a:spcBef>
                <a:spcPts val="1600"/>
              </a:spcBef>
              <a:spcAft>
                <a:spcPts val="0"/>
              </a:spcAft>
              <a:buNone/>
            </a:pPr>
            <a:endParaRPr>
              <a:solidFill>
                <a:srgbClr val="434343"/>
              </a:solidFill>
            </a:endParaRPr>
          </a:p>
          <a:p>
            <a:pPr marL="0" lvl="0" indent="0" algn="l" rtl="0">
              <a:spcBef>
                <a:spcPts val="1600"/>
              </a:spcBef>
              <a:spcAft>
                <a:spcPts val="0"/>
              </a:spcAft>
              <a:buNone/>
            </a:pPr>
            <a:endParaRPr>
              <a:solidFill>
                <a:srgbClr val="434343"/>
              </a:solidFill>
            </a:endParaRPr>
          </a:p>
          <a:p>
            <a:pPr marL="0" lvl="0" indent="0" algn="l" rtl="0">
              <a:spcBef>
                <a:spcPts val="1600"/>
              </a:spcBef>
              <a:spcAft>
                <a:spcPts val="0"/>
              </a:spcAft>
              <a:buNone/>
            </a:pPr>
            <a:r>
              <a:rPr lang="en">
                <a:solidFill>
                  <a:srgbClr val="434343"/>
                </a:solidFill>
              </a:rPr>
              <a:t>It stands for our companies name which is IMK Development, or full name which is Inside Modern Knowledge. </a:t>
            </a:r>
            <a:endParaRPr>
              <a:solidFill>
                <a:srgbClr val="434343"/>
              </a:solidFill>
            </a:endParaRPr>
          </a:p>
          <a:p>
            <a:pPr marL="0" lvl="0" indent="0" algn="l" rtl="0">
              <a:spcBef>
                <a:spcPts val="1600"/>
              </a:spcBef>
              <a:spcAft>
                <a:spcPts val="1600"/>
              </a:spcAft>
              <a:buNone/>
            </a:pPr>
            <a:r>
              <a:rPr lang="en">
                <a:solidFill>
                  <a:srgbClr val="434343"/>
                </a:solidFill>
              </a:rPr>
              <a:t>With slogan which is “Developing Programs, Developing Lives.”</a:t>
            </a:r>
            <a:endParaRPr>
              <a:solidFill>
                <a:srgbClr val="434343"/>
              </a:solidFill>
            </a:endParaRPr>
          </a:p>
        </p:txBody>
      </p:sp>
      <p:sp>
        <p:nvSpPr>
          <p:cNvPr id="461" name="Google Shape;461;p33"/>
          <p:cNvSpPr/>
          <p:nvPr/>
        </p:nvSpPr>
        <p:spPr>
          <a:xfrm rot="-2399882">
            <a:off x="-707570" y="164989"/>
            <a:ext cx="2172657" cy="288968"/>
          </a:xfrm>
          <a:prstGeom prst="rect">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62" name="Google Shape;462;p33"/>
          <p:cNvPicPr preferRelativeResize="0"/>
          <p:nvPr/>
        </p:nvPicPr>
        <p:blipFill>
          <a:blip r:embed="rId3">
            <a:alphaModFix/>
          </a:blip>
          <a:stretch>
            <a:fillRect/>
          </a:stretch>
        </p:blipFill>
        <p:spPr>
          <a:xfrm>
            <a:off x="1384444" y="2302194"/>
            <a:ext cx="1521150" cy="9106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3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Legal</a:t>
            </a:r>
            <a:endParaRPr/>
          </a:p>
        </p:txBody>
      </p:sp>
      <p:sp>
        <p:nvSpPr>
          <p:cNvPr id="468" name="Google Shape;468;p3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434343"/>
                </a:solidFill>
              </a:rPr>
              <a:t>For protection of data we will follow the correct act, which is the Data Protection Act 2018, which is the latest data protection act. With acts such as: </a:t>
            </a:r>
            <a:br>
              <a:rPr lang="en">
                <a:solidFill>
                  <a:srgbClr val="434343"/>
                </a:solidFill>
              </a:rPr>
            </a:br>
            <a:r>
              <a:rPr lang="en" sz="1100">
                <a:solidFill>
                  <a:srgbClr val="434343"/>
                </a:solidFill>
              </a:rPr>
              <a:t>●All Data is used fairly, lawfully and transparently</a:t>
            </a:r>
            <a:br>
              <a:rPr lang="en" sz="1100">
                <a:solidFill>
                  <a:srgbClr val="434343"/>
                </a:solidFill>
              </a:rPr>
            </a:br>
            <a:r>
              <a:rPr lang="en" sz="1100">
                <a:solidFill>
                  <a:srgbClr val="434343"/>
                </a:solidFill>
              </a:rPr>
              <a:t>●Kept for no longer than is necessary</a:t>
            </a:r>
            <a:br>
              <a:rPr lang="en" sz="1100">
                <a:solidFill>
                  <a:srgbClr val="434343"/>
                </a:solidFill>
              </a:rPr>
            </a:br>
            <a:r>
              <a:rPr lang="en" sz="1100">
                <a:solidFill>
                  <a:srgbClr val="434343"/>
                </a:solidFill>
              </a:rPr>
              <a:t>●Kept securely, with appropriate security, with protection from unauthorised access</a:t>
            </a:r>
            <a:br>
              <a:rPr lang="en" sz="1100">
                <a:solidFill>
                  <a:srgbClr val="434343"/>
                </a:solidFill>
              </a:rPr>
            </a:br>
            <a:r>
              <a:rPr lang="en" sz="1100">
                <a:solidFill>
                  <a:srgbClr val="434343"/>
                </a:solidFill>
              </a:rPr>
              <a:t>●Inform users about how the data is used</a:t>
            </a:r>
            <a:br>
              <a:rPr lang="en" sz="1100">
                <a:solidFill>
                  <a:srgbClr val="434343"/>
                </a:solidFill>
              </a:rPr>
            </a:br>
            <a:r>
              <a:rPr lang="en" sz="1100">
                <a:solidFill>
                  <a:srgbClr val="434343"/>
                </a:solidFill>
              </a:rPr>
              <a:t>●Allow users to be able to edit and delete personal data</a:t>
            </a:r>
            <a:endParaRPr sz="1100">
              <a:solidFill>
                <a:srgbClr val="434343"/>
              </a:solidFill>
            </a:endParaRPr>
          </a:p>
          <a:p>
            <a:pPr marL="0" lvl="0" indent="0" algn="l" rtl="0">
              <a:spcBef>
                <a:spcPts val="1600"/>
              </a:spcBef>
              <a:spcAft>
                <a:spcPts val="0"/>
              </a:spcAft>
              <a:buNone/>
            </a:pPr>
            <a:r>
              <a:rPr lang="en" sz="1200">
                <a:solidFill>
                  <a:srgbClr val="434343"/>
                </a:solidFill>
              </a:rPr>
              <a:t>For the company we will follow the, Unlimited Company, Corporate Law of United Kingdom, since we are based in the UK. This just includes the basic needs for all staff as well as basic rights that the company will have by others and for us to others.</a:t>
            </a:r>
            <a:endParaRPr sz="1200">
              <a:solidFill>
                <a:srgbClr val="434343"/>
              </a:solidFill>
            </a:endParaRPr>
          </a:p>
          <a:p>
            <a:pPr marL="0" lvl="0" indent="0" algn="l" rtl="0">
              <a:spcBef>
                <a:spcPts val="1600"/>
              </a:spcBef>
              <a:spcAft>
                <a:spcPts val="1600"/>
              </a:spcAft>
              <a:buNone/>
            </a:pPr>
            <a:endParaRPr>
              <a:solidFill>
                <a:srgbClr val="434343"/>
              </a:solidFill>
            </a:endParaRPr>
          </a:p>
        </p:txBody>
      </p:sp>
      <p:sp>
        <p:nvSpPr>
          <p:cNvPr id="469" name="Google Shape;469;p34"/>
          <p:cNvSpPr/>
          <p:nvPr/>
        </p:nvSpPr>
        <p:spPr>
          <a:xfrm rot="-2399882">
            <a:off x="-707570" y="164989"/>
            <a:ext cx="2172657" cy="288968"/>
          </a:xfrm>
          <a:prstGeom prst="rect">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3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Financial Overview</a:t>
            </a:r>
            <a:endParaRPr/>
          </a:p>
          <a:p>
            <a:pPr marL="0" lvl="0" indent="0" algn="l" rtl="0">
              <a:spcBef>
                <a:spcPts val="0"/>
              </a:spcBef>
              <a:spcAft>
                <a:spcPts val="0"/>
              </a:spcAft>
              <a:buNone/>
            </a:pPr>
            <a:r>
              <a:rPr lang="en" b="0"/>
              <a:t>Overview of Sales/Cost projections</a:t>
            </a:r>
            <a:endParaRPr b="0"/>
          </a:p>
        </p:txBody>
      </p:sp>
      <p:sp>
        <p:nvSpPr>
          <p:cNvPr id="475" name="Google Shape;475;p35"/>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rgbClr val="434343"/>
                </a:solidFill>
              </a:rPr>
              <a:t>We will have multiple costs that we will need to factor in, such as the LLC cost which is a one of payment of £12, an office space so that we can all work together, which we found to be on average around £552 rent a month. We would need to work on a computer each, and since we do not need an powerful computer each, we have found ones that we can use for average around £300 each. We will need to advertise our company and what we can do, and for that we will put £100 a month into advertisement such as GoogleAds. We would also need testing for our app on both Android and IOS devices which is crucial so we have set aside £1000 testing for that over a period of time. Any money profit that we make will be split 3 ways between the 3 members of staff that work for the company. </a:t>
            </a:r>
            <a:endParaRPr>
              <a:solidFill>
                <a:srgbClr val="434343"/>
              </a:solidFill>
            </a:endParaRPr>
          </a:p>
        </p:txBody>
      </p:sp>
      <p:sp>
        <p:nvSpPr>
          <p:cNvPr id="476" name="Google Shape;476;p35"/>
          <p:cNvSpPr/>
          <p:nvPr/>
        </p:nvSpPr>
        <p:spPr>
          <a:xfrm rot="-2399882">
            <a:off x="-707570" y="164989"/>
            <a:ext cx="2172657" cy="288968"/>
          </a:xfrm>
          <a:prstGeom prst="rect">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3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Financial Overview</a:t>
            </a:r>
            <a:endParaRPr dirty="0"/>
          </a:p>
          <a:p>
            <a:pPr marL="0" lvl="0" indent="0" algn="l" rtl="0">
              <a:spcBef>
                <a:spcPts val="0"/>
              </a:spcBef>
              <a:spcAft>
                <a:spcPts val="0"/>
              </a:spcAft>
              <a:buNone/>
            </a:pPr>
            <a:r>
              <a:rPr lang="en" b="0"/>
              <a:t>Required Start-Up Funding + How to acquire it</a:t>
            </a:r>
            <a:endParaRPr b="0" dirty="0"/>
          </a:p>
        </p:txBody>
      </p:sp>
      <p:sp>
        <p:nvSpPr>
          <p:cNvPr id="482" name="Google Shape;482;p36"/>
          <p:cNvSpPr txBox="1">
            <a:spLocks noGrp="1"/>
          </p:cNvSpPr>
          <p:nvPr>
            <p:ph type="body" idx="1"/>
          </p:nvPr>
        </p:nvSpPr>
        <p:spPr>
          <a:xfrm>
            <a:off x="1303800" y="2117950"/>
            <a:ext cx="7030500" cy="254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We will apply to get a small business grant from the government grant to help fund our business venture to help fund us during the initial development of the project. We will also contact local companies to see if they are interested in helping to fund the product creation, and they will receive the final product at a reduced rate. </a:t>
            </a:r>
            <a:endParaRPr/>
          </a:p>
          <a:p>
            <a:pPr marL="0" lvl="0" indent="0" algn="l" rtl="0">
              <a:spcBef>
                <a:spcPts val="1600"/>
              </a:spcBef>
              <a:spcAft>
                <a:spcPts val="0"/>
              </a:spcAft>
              <a:buNone/>
            </a:pPr>
            <a:r>
              <a:rPr lang="en"/>
              <a:t>We will also start a GoFundMe page to allow others to donate to help us with the start of our company, telling them what we do, and what we want to achieve.</a:t>
            </a: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483" name="Google Shape;483;p36"/>
          <p:cNvSpPr/>
          <p:nvPr/>
        </p:nvSpPr>
        <p:spPr>
          <a:xfrm rot="-2399882">
            <a:off x="-707570" y="164989"/>
            <a:ext cx="2172657" cy="288968"/>
          </a:xfrm>
          <a:prstGeom prst="rect">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992</Words>
  <Application>Microsoft Office PowerPoint</Application>
  <PresentationFormat>On-screen Show (16:9)</PresentationFormat>
  <Paragraphs>90</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Maven Pro</vt:lpstr>
      <vt:lpstr>Nunito</vt:lpstr>
      <vt:lpstr>Arial</vt:lpstr>
      <vt:lpstr>Momentum</vt:lpstr>
      <vt:lpstr>IMK Development</vt:lpstr>
      <vt:lpstr>Team</vt:lpstr>
      <vt:lpstr>Team</vt:lpstr>
      <vt:lpstr>Idea</vt:lpstr>
      <vt:lpstr>Idea</vt:lpstr>
      <vt:lpstr>USP</vt:lpstr>
      <vt:lpstr>Market Is there A Market For Your product?</vt:lpstr>
      <vt:lpstr>Market How is product different from competitors.</vt:lpstr>
      <vt:lpstr>Market Primary Research + Feedback</vt:lpstr>
      <vt:lpstr>Demo</vt:lpstr>
      <vt:lpstr>Demo</vt:lpstr>
      <vt:lpstr>Demo</vt:lpstr>
      <vt:lpstr>Demo</vt:lpstr>
      <vt:lpstr>Demo</vt:lpstr>
      <vt:lpstr>Creativity Marketing and Promotion Target Market + Sales &amp; Marketing Strategy</vt:lpstr>
      <vt:lpstr>Creativity Marketing and Promotion Branding</vt:lpstr>
      <vt:lpstr>Creativity Marketing and Promotion Branding</vt:lpstr>
      <vt:lpstr>Creativity Marketing and Promotion Branding</vt:lpstr>
      <vt:lpstr>Creativity Marketing and Promotion Sales/Revenue Streams</vt:lpstr>
      <vt:lpstr>Business</vt:lpstr>
      <vt:lpstr>Legal</vt:lpstr>
      <vt:lpstr>Financial Overview Overview of Sales/Cost projections</vt:lpstr>
      <vt:lpstr>Financial Overview Required Start-Up Funding + How to acquire 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IMK Development</dc:title>
  <cp:lastModifiedBy>Kewin Baranowski</cp:lastModifiedBy>
  <cp:revision>2</cp:revision>
  <dcterms:modified xsi:type="dcterms:W3CDTF">2020-06-16T14:24:15Z</dcterms:modified>
</cp:coreProperties>
</file>