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74" r:id="rId11"/>
    <p:sldId id="266" r:id="rId12"/>
    <p:sldId id="265" r:id="rId13"/>
    <p:sldId id="272" r:id="rId14"/>
    <p:sldId id="267" r:id="rId15"/>
    <p:sldId id="268" r:id="rId16"/>
    <p:sldId id="269"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75A5FF-9D5C-254C-8ECE-9DC8BBA13395}" v="28" dt="2020-05-30T16:10:38.8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79"/>
    <p:restoredTop sz="95610"/>
  </p:normalViewPr>
  <p:slideViewPr>
    <p:cSldViewPr snapToGrid="0" snapToObjects="1">
      <p:cViewPr>
        <p:scale>
          <a:sx n="100" d="100"/>
          <a:sy n="100" d="100"/>
        </p:scale>
        <p:origin x="968" y="624"/>
      </p:cViewPr>
      <p:guideLst/>
    </p:cSldViewPr>
  </p:slideViewPr>
  <p:notesTextViewPr>
    <p:cViewPr>
      <p:scale>
        <a:sx n="1" d="1"/>
        <a:sy n="1" d="1"/>
      </p:scale>
      <p:origin x="0" y="0"/>
    </p:cViewPr>
  </p:notesTextViewPr>
  <p:notesViewPr>
    <p:cSldViewPr snapToGrid="0" snapToObjects="1">
      <p:cViewPr varScale="1">
        <p:scale>
          <a:sx n="79" d="100"/>
          <a:sy n="79" d="100"/>
        </p:scale>
        <p:origin x="2720"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zana Hussen (1709301)" userId="391dd9c7-46c0-4566-a8bd-3491ceb873c8" providerId="ADAL" clId="{0B75A5FF-9D5C-254C-8ECE-9DC8BBA13395}"/>
    <pc:docChg chg="undo custSel mod addSld delSld modSld sldOrd">
      <pc:chgData name="Farzana Hussen (1709301)" userId="391dd9c7-46c0-4566-a8bd-3491ceb873c8" providerId="ADAL" clId="{0B75A5FF-9D5C-254C-8ECE-9DC8BBA13395}" dt="2020-05-30T16:12:25.844" v="685" actId="2696"/>
      <pc:docMkLst>
        <pc:docMk/>
      </pc:docMkLst>
      <pc:sldChg chg="modSp">
        <pc:chgData name="Farzana Hussen (1709301)" userId="391dd9c7-46c0-4566-a8bd-3491ceb873c8" providerId="ADAL" clId="{0B75A5FF-9D5C-254C-8ECE-9DC8BBA13395}" dt="2020-05-30T15:48:17.669" v="391" actId="20577"/>
        <pc:sldMkLst>
          <pc:docMk/>
          <pc:sldMk cId="1942937839" sldId="257"/>
        </pc:sldMkLst>
        <pc:spChg chg="mod">
          <ac:chgData name="Farzana Hussen (1709301)" userId="391dd9c7-46c0-4566-a8bd-3491ceb873c8" providerId="ADAL" clId="{0B75A5FF-9D5C-254C-8ECE-9DC8BBA13395}" dt="2020-05-30T15:48:17.669" v="391" actId="20577"/>
          <ac:spMkLst>
            <pc:docMk/>
            <pc:sldMk cId="1942937839" sldId="257"/>
            <ac:spMk id="3" creationId="{43E5E0BB-FF08-FC47-9706-4F2B8CB9AFFE}"/>
          </ac:spMkLst>
        </pc:spChg>
      </pc:sldChg>
      <pc:sldChg chg="addSp delSp modSp ord">
        <pc:chgData name="Farzana Hussen (1709301)" userId="391dd9c7-46c0-4566-a8bd-3491ceb873c8" providerId="ADAL" clId="{0B75A5FF-9D5C-254C-8ECE-9DC8BBA13395}" dt="2020-05-30T16:07:29.255" v="649" actId="14100"/>
        <pc:sldMkLst>
          <pc:docMk/>
          <pc:sldMk cId="3667508312" sldId="265"/>
        </pc:sldMkLst>
        <pc:spChg chg="del">
          <ac:chgData name="Farzana Hussen (1709301)" userId="391dd9c7-46c0-4566-a8bd-3491ceb873c8" providerId="ADAL" clId="{0B75A5FF-9D5C-254C-8ECE-9DC8BBA13395}" dt="2020-05-30T16:06:32.607" v="638"/>
          <ac:spMkLst>
            <pc:docMk/>
            <pc:sldMk cId="3667508312" sldId="265"/>
            <ac:spMk id="2" creationId="{99221BC4-87B5-6F4B-88A4-1C9CDC6A36FE}"/>
          </ac:spMkLst>
        </pc:spChg>
        <pc:spChg chg="mod">
          <ac:chgData name="Farzana Hussen (1709301)" userId="391dd9c7-46c0-4566-a8bd-3491ceb873c8" providerId="ADAL" clId="{0B75A5FF-9D5C-254C-8ECE-9DC8BBA13395}" dt="2020-05-30T16:07:11.229" v="646" actId="1076"/>
          <ac:spMkLst>
            <pc:docMk/>
            <pc:sldMk cId="3667508312" sldId="265"/>
            <ac:spMk id="3" creationId="{AA3A38A4-0B92-6346-815E-CC289775715D}"/>
          </ac:spMkLst>
        </pc:spChg>
        <pc:spChg chg="add del mod">
          <ac:chgData name="Farzana Hussen (1709301)" userId="391dd9c7-46c0-4566-a8bd-3491ceb873c8" providerId="ADAL" clId="{0B75A5FF-9D5C-254C-8ECE-9DC8BBA13395}" dt="2020-05-30T16:06:35.564" v="639" actId="478"/>
          <ac:spMkLst>
            <pc:docMk/>
            <pc:sldMk cId="3667508312" sldId="265"/>
            <ac:spMk id="4" creationId="{1BBBD457-A65A-954D-92DF-F6C2ECF6F8DF}"/>
          </ac:spMkLst>
        </pc:spChg>
        <pc:spChg chg="mod">
          <ac:chgData name="Farzana Hussen (1709301)" userId="391dd9c7-46c0-4566-a8bd-3491ceb873c8" providerId="ADAL" clId="{0B75A5FF-9D5C-254C-8ECE-9DC8BBA13395}" dt="2020-05-30T16:06:39.925" v="640" actId="1076"/>
          <ac:spMkLst>
            <pc:docMk/>
            <pc:sldMk cId="3667508312" sldId="265"/>
            <ac:spMk id="7" creationId="{A175E1E1-E1CB-7B42-8240-B842CF47584B}"/>
          </ac:spMkLst>
        </pc:spChg>
        <pc:picChg chg="mod modCrop">
          <ac:chgData name="Farzana Hussen (1709301)" userId="391dd9c7-46c0-4566-a8bd-3491ceb873c8" providerId="ADAL" clId="{0B75A5FF-9D5C-254C-8ECE-9DC8BBA13395}" dt="2020-05-30T16:07:29.255" v="649" actId="14100"/>
          <ac:picMkLst>
            <pc:docMk/>
            <pc:sldMk cId="3667508312" sldId="265"/>
            <ac:picMk id="6" creationId="{5C1F4A52-2F04-9543-96F2-0FFBA9870DA3}"/>
          </ac:picMkLst>
        </pc:picChg>
      </pc:sldChg>
      <pc:sldChg chg="addSp delSp modSp">
        <pc:chgData name="Farzana Hussen (1709301)" userId="391dd9c7-46c0-4566-a8bd-3491ceb873c8" providerId="ADAL" clId="{0B75A5FF-9D5C-254C-8ECE-9DC8BBA13395}" dt="2020-05-30T15:58:24.169" v="589" actId="14100"/>
        <pc:sldMkLst>
          <pc:docMk/>
          <pc:sldMk cId="115994898" sldId="266"/>
        </pc:sldMkLst>
        <pc:spChg chg="mod">
          <ac:chgData name="Farzana Hussen (1709301)" userId="391dd9c7-46c0-4566-a8bd-3491ceb873c8" providerId="ADAL" clId="{0B75A5FF-9D5C-254C-8ECE-9DC8BBA13395}" dt="2020-05-30T15:58:24.169" v="589" actId="14100"/>
          <ac:spMkLst>
            <pc:docMk/>
            <pc:sldMk cId="115994898" sldId="266"/>
            <ac:spMk id="2" creationId="{D38C7B9A-E818-DC45-9C15-88F0F50997E3}"/>
          </ac:spMkLst>
        </pc:spChg>
        <pc:spChg chg="add del mod">
          <ac:chgData name="Farzana Hussen (1709301)" userId="391dd9c7-46c0-4566-a8bd-3491ceb873c8" providerId="ADAL" clId="{0B75A5FF-9D5C-254C-8ECE-9DC8BBA13395}" dt="2020-05-30T15:38:26.377" v="83" actId="478"/>
          <ac:spMkLst>
            <pc:docMk/>
            <pc:sldMk cId="115994898" sldId="266"/>
            <ac:spMk id="3" creationId="{474278C1-08D6-3346-883D-D83938B918F3}"/>
          </ac:spMkLst>
        </pc:spChg>
        <pc:spChg chg="add del mod">
          <ac:chgData name="Farzana Hussen (1709301)" userId="391dd9c7-46c0-4566-a8bd-3491ceb873c8" providerId="ADAL" clId="{0B75A5FF-9D5C-254C-8ECE-9DC8BBA13395}" dt="2020-05-30T15:41:24.225" v="285" actId="478"/>
          <ac:spMkLst>
            <pc:docMk/>
            <pc:sldMk cId="115994898" sldId="266"/>
            <ac:spMk id="4" creationId="{686F880E-7C08-A64A-9647-AFEA290FE966}"/>
          </ac:spMkLst>
        </pc:spChg>
        <pc:spChg chg="add del mod">
          <ac:chgData name="Farzana Hussen (1709301)" userId="391dd9c7-46c0-4566-a8bd-3491ceb873c8" providerId="ADAL" clId="{0B75A5FF-9D5C-254C-8ECE-9DC8BBA13395}" dt="2020-05-30T15:43:21.555" v="302" actId="478"/>
          <ac:spMkLst>
            <pc:docMk/>
            <pc:sldMk cId="115994898" sldId="266"/>
            <ac:spMk id="5" creationId="{549F4430-C796-2342-948B-E270615DA2FE}"/>
          </ac:spMkLst>
        </pc:spChg>
        <pc:spChg chg="add mod">
          <ac:chgData name="Farzana Hussen (1709301)" userId="391dd9c7-46c0-4566-a8bd-3491ceb873c8" providerId="ADAL" clId="{0B75A5FF-9D5C-254C-8ECE-9DC8BBA13395}" dt="2020-05-30T15:56:16.881" v="556" actId="20577"/>
          <ac:spMkLst>
            <pc:docMk/>
            <pc:sldMk cId="115994898" sldId="266"/>
            <ac:spMk id="7" creationId="{8F601BD1-E706-5346-8EAC-7EBFDB157426}"/>
          </ac:spMkLst>
        </pc:spChg>
        <pc:spChg chg="add del mod">
          <ac:chgData name="Farzana Hussen (1709301)" userId="391dd9c7-46c0-4566-a8bd-3491ceb873c8" providerId="ADAL" clId="{0B75A5FF-9D5C-254C-8ECE-9DC8BBA13395}" dt="2020-05-30T15:58:00.712" v="563" actId="478"/>
          <ac:spMkLst>
            <pc:docMk/>
            <pc:sldMk cId="115994898" sldId="266"/>
            <ac:spMk id="9" creationId="{292F6847-9428-F640-9B20-CF1527A8FBC3}"/>
          </ac:spMkLst>
        </pc:spChg>
        <pc:picChg chg="mod">
          <ac:chgData name="Farzana Hussen (1709301)" userId="391dd9c7-46c0-4566-a8bd-3491ceb873c8" providerId="ADAL" clId="{0B75A5FF-9D5C-254C-8ECE-9DC8BBA13395}" dt="2020-05-30T15:47:15.541" v="384" actId="14100"/>
          <ac:picMkLst>
            <pc:docMk/>
            <pc:sldMk cId="115994898" sldId="266"/>
            <ac:picMk id="6" creationId="{BEC84C29-D87C-D342-B4D2-F91BB4C83E4E}"/>
          </ac:picMkLst>
        </pc:picChg>
        <pc:picChg chg="mod">
          <ac:chgData name="Farzana Hussen (1709301)" userId="391dd9c7-46c0-4566-a8bd-3491ceb873c8" providerId="ADAL" clId="{0B75A5FF-9D5C-254C-8ECE-9DC8BBA13395}" dt="2020-05-30T15:47:08.043" v="383" actId="14100"/>
          <ac:picMkLst>
            <pc:docMk/>
            <pc:sldMk cId="115994898" sldId="266"/>
            <ac:picMk id="8" creationId="{952DF92E-45F2-4140-8E29-42A40AE67BDE}"/>
          </ac:picMkLst>
        </pc:picChg>
      </pc:sldChg>
      <pc:sldChg chg="addSp delSp modSp">
        <pc:chgData name="Farzana Hussen (1709301)" userId="391dd9c7-46c0-4566-a8bd-3491ceb873c8" providerId="ADAL" clId="{0B75A5FF-9D5C-254C-8ECE-9DC8BBA13395}" dt="2020-05-30T16:05:39.037" v="636" actId="692"/>
        <pc:sldMkLst>
          <pc:docMk/>
          <pc:sldMk cId="1661891169" sldId="267"/>
        </pc:sldMkLst>
        <pc:spChg chg="mod">
          <ac:chgData name="Farzana Hussen (1709301)" userId="391dd9c7-46c0-4566-a8bd-3491ceb873c8" providerId="ADAL" clId="{0B75A5FF-9D5C-254C-8ECE-9DC8BBA13395}" dt="2020-05-30T16:04:57.606" v="624" actId="20577"/>
          <ac:spMkLst>
            <pc:docMk/>
            <pc:sldMk cId="1661891169" sldId="267"/>
            <ac:spMk id="4" creationId="{B3D9592F-D5F4-2E4C-91C4-EEE8EF75514A}"/>
          </ac:spMkLst>
        </pc:spChg>
        <pc:cxnChg chg="add del mod">
          <ac:chgData name="Farzana Hussen (1709301)" userId="391dd9c7-46c0-4566-a8bd-3491ceb873c8" providerId="ADAL" clId="{0B75A5FF-9D5C-254C-8ECE-9DC8BBA13395}" dt="2020-05-30T16:00:37.092" v="596" actId="478"/>
          <ac:cxnSpMkLst>
            <pc:docMk/>
            <pc:sldMk cId="1661891169" sldId="267"/>
            <ac:cxnSpMk id="10" creationId="{BF8BFD30-7642-8B4D-8DE3-94A18438C5D6}"/>
          </ac:cxnSpMkLst>
        </pc:cxnChg>
        <pc:cxnChg chg="add del mod">
          <ac:chgData name="Farzana Hussen (1709301)" userId="391dd9c7-46c0-4566-a8bd-3491ceb873c8" providerId="ADAL" clId="{0B75A5FF-9D5C-254C-8ECE-9DC8BBA13395}" dt="2020-05-30T16:00:39.998" v="597" actId="478"/>
          <ac:cxnSpMkLst>
            <pc:docMk/>
            <pc:sldMk cId="1661891169" sldId="267"/>
            <ac:cxnSpMk id="12" creationId="{D481B8C1-5F4B-F742-9651-8F5FD2FA852D}"/>
          </ac:cxnSpMkLst>
        </pc:cxnChg>
        <pc:cxnChg chg="add mod">
          <ac:chgData name="Farzana Hussen (1709301)" userId="391dd9c7-46c0-4566-a8bd-3491ceb873c8" providerId="ADAL" clId="{0B75A5FF-9D5C-254C-8ECE-9DC8BBA13395}" dt="2020-05-30T16:05:30.647" v="630" actId="692"/>
          <ac:cxnSpMkLst>
            <pc:docMk/>
            <pc:sldMk cId="1661891169" sldId="267"/>
            <ac:cxnSpMk id="17" creationId="{53EC8320-D994-8540-8BC1-59A14DA6AE8A}"/>
          </ac:cxnSpMkLst>
        </pc:cxnChg>
        <pc:cxnChg chg="add mod">
          <ac:chgData name="Farzana Hussen (1709301)" userId="391dd9c7-46c0-4566-a8bd-3491ceb873c8" providerId="ADAL" clId="{0B75A5FF-9D5C-254C-8ECE-9DC8BBA13395}" dt="2020-05-30T16:05:39.037" v="636" actId="692"/>
          <ac:cxnSpMkLst>
            <pc:docMk/>
            <pc:sldMk cId="1661891169" sldId="267"/>
            <ac:cxnSpMk id="19" creationId="{11DADF68-E2AA-4343-9361-0E98CC87F51D}"/>
          </ac:cxnSpMkLst>
        </pc:cxnChg>
      </pc:sldChg>
      <pc:sldChg chg="modSp">
        <pc:chgData name="Farzana Hussen (1709301)" userId="391dd9c7-46c0-4566-a8bd-3491ceb873c8" providerId="ADAL" clId="{0B75A5FF-9D5C-254C-8ECE-9DC8BBA13395}" dt="2020-05-30T15:49:24.664" v="409" actId="20577"/>
        <pc:sldMkLst>
          <pc:docMk/>
          <pc:sldMk cId="1425401539" sldId="269"/>
        </pc:sldMkLst>
        <pc:spChg chg="mod">
          <ac:chgData name="Farzana Hussen (1709301)" userId="391dd9c7-46c0-4566-a8bd-3491ceb873c8" providerId="ADAL" clId="{0B75A5FF-9D5C-254C-8ECE-9DC8BBA13395}" dt="2020-05-30T15:49:24.664" v="409" actId="20577"/>
          <ac:spMkLst>
            <pc:docMk/>
            <pc:sldMk cId="1425401539" sldId="269"/>
            <ac:spMk id="3" creationId="{845061F0-A4EE-D240-B98F-DC3E5C30BC52}"/>
          </ac:spMkLst>
        </pc:spChg>
      </pc:sldChg>
      <pc:sldChg chg="addSp delSp modSp">
        <pc:chgData name="Farzana Hussen (1709301)" userId="391dd9c7-46c0-4566-a8bd-3491ceb873c8" providerId="ADAL" clId="{0B75A5FF-9D5C-254C-8ECE-9DC8BBA13395}" dt="2020-05-30T16:03:14.347" v="618" actId="478"/>
        <pc:sldMkLst>
          <pc:docMk/>
          <pc:sldMk cId="1249758284" sldId="272"/>
        </pc:sldMkLst>
        <pc:spChg chg="add del mod">
          <ac:chgData name="Farzana Hussen (1709301)" userId="391dd9c7-46c0-4566-a8bd-3491ceb873c8" providerId="ADAL" clId="{0B75A5FF-9D5C-254C-8ECE-9DC8BBA13395}" dt="2020-05-30T16:03:14.347" v="618" actId="478"/>
          <ac:spMkLst>
            <pc:docMk/>
            <pc:sldMk cId="1249758284" sldId="272"/>
            <ac:spMk id="2" creationId="{F2F065FD-4D79-0544-AE0C-005ADCBCCBEE}"/>
          </ac:spMkLst>
        </pc:spChg>
      </pc:sldChg>
      <pc:sldChg chg="addSp delSp modSp add del mod setBg">
        <pc:chgData name="Farzana Hussen (1709301)" userId="391dd9c7-46c0-4566-a8bd-3491ceb873c8" providerId="ADAL" clId="{0B75A5FF-9D5C-254C-8ECE-9DC8BBA13395}" dt="2020-05-30T16:12:25.844" v="685" actId="2696"/>
        <pc:sldMkLst>
          <pc:docMk/>
          <pc:sldMk cId="1029163600" sldId="273"/>
        </pc:sldMkLst>
        <pc:spChg chg="del">
          <ac:chgData name="Farzana Hussen (1709301)" userId="391dd9c7-46c0-4566-a8bd-3491ceb873c8" providerId="ADAL" clId="{0B75A5FF-9D5C-254C-8ECE-9DC8BBA13395}" dt="2020-05-30T16:07:42.238" v="651" actId="478"/>
          <ac:spMkLst>
            <pc:docMk/>
            <pc:sldMk cId="1029163600" sldId="273"/>
            <ac:spMk id="2" creationId="{2999DAC9-8EB4-F44C-813D-EADE809436E9}"/>
          </ac:spMkLst>
        </pc:spChg>
        <pc:spChg chg="del">
          <ac:chgData name="Farzana Hussen (1709301)" userId="391dd9c7-46c0-4566-a8bd-3491ceb873c8" providerId="ADAL" clId="{0B75A5FF-9D5C-254C-8ECE-9DC8BBA13395}" dt="2020-05-30T16:07:44.596" v="652" actId="478"/>
          <ac:spMkLst>
            <pc:docMk/>
            <pc:sldMk cId="1029163600" sldId="273"/>
            <ac:spMk id="3" creationId="{68C3C366-EA5C-7B47-8EB6-3E02C614742B}"/>
          </ac:spMkLst>
        </pc:spChg>
        <pc:spChg chg="del">
          <ac:chgData name="Farzana Hussen (1709301)" userId="391dd9c7-46c0-4566-a8bd-3491ceb873c8" providerId="ADAL" clId="{0B75A5FF-9D5C-254C-8ECE-9DC8BBA13395}" dt="2020-05-30T16:07:46.609" v="653" actId="478"/>
          <ac:spMkLst>
            <pc:docMk/>
            <pc:sldMk cId="1029163600" sldId="273"/>
            <ac:spMk id="4" creationId="{82346479-A2D6-934F-92BE-E5DD534E67ED}"/>
          </ac:spMkLst>
        </pc:spChg>
        <pc:spChg chg="add mod">
          <ac:chgData name="Farzana Hussen (1709301)" userId="391dd9c7-46c0-4566-a8bd-3491ceb873c8" providerId="ADAL" clId="{0B75A5FF-9D5C-254C-8ECE-9DC8BBA13395}" dt="2020-05-30T16:08:57.393" v="661" actId="1076"/>
          <ac:spMkLst>
            <pc:docMk/>
            <pc:sldMk cId="1029163600" sldId="273"/>
            <ac:spMk id="5" creationId="{875931D1-AEF6-3C4F-9A68-EB69AA6CE4E1}"/>
          </ac:spMkLst>
        </pc:spChg>
        <pc:spChg chg="add del">
          <ac:chgData name="Farzana Hussen (1709301)" userId="391dd9c7-46c0-4566-a8bd-3491ceb873c8" providerId="ADAL" clId="{0B75A5FF-9D5C-254C-8ECE-9DC8BBA13395}" dt="2020-05-30T16:08:06.910" v="657" actId="26606"/>
          <ac:spMkLst>
            <pc:docMk/>
            <pc:sldMk cId="1029163600" sldId="273"/>
            <ac:spMk id="13" creationId="{DCE1AED4-C7FF-4468-BF54-4470A0A3E283}"/>
          </ac:spMkLst>
        </pc:spChg>
        <pc:spChg chg="add del">
          <ac:chgData name="Farzana Hussen (1709301)" userId="391dd9c7-46c0-4566-a8bd-3491ceb873c8" providerId="ADAL" clId="{0B75A5FF-9D5C-254C-8ECE-9DC8BBA13395}" dt="2020-05-30T16:08:33.635" v="659" actId="26606"/>
          <ac:spMkLst>
            <pc:docMk/>
            <pc:sldMk cId="1029163600" sldId="273"/>
            <ac:spMk id="14" creationId="{158B3569-73B2-4D05-8E95-886A6EE17F1F}"/>
          </ac:spMkLst>
        </pc:spChg>
        <pc:spChg chg="add del">
          <ac:chgData name="Farzana Hussen (1709301)" userId="391dd9c7-46c0-4566-a8bd-3491ceb873c8" providerId="ADAL" clId="{0B75A5FF-9D5C-254C-8ECE-9DC8BBA13395}" dt="2020-05-30T16:08:06.910" v="657" actId="26606"/>
          <ac:spMkLst>
            <pc:docMk/>
            <pc:sldMk cId="1029163600" sldId="273"/>
            <ac:spMk id="15" creationId="{BDE94FAB-AA60-43B4-A2C3-3A940B9A951A}"/>
          </ac:spMkLst>
        </pc:spChg>
        <pc:spChg chg="add del">
          <ac:chgData name="Farzana Hussen (1709301)" userId="391dd9c7-46c0-4566-a8bd-3491ceb873c8" providerId="ADAL" clId="{0B75A5FF-9D5C-254C-8ECE-9DC8BBA13395}" dt="2020-05-30T16:08:33.635" v="659" actId="26606"/>
          <ac:spMkLst>
            <pc:docMk/>
            <pc:sldMk cId="1029163600" sldId="273"/>
            <ac:spMk id="16" creationId="{B71758F4-3F46-45DA-8AC5-4E508DA080BA}"/>
          </ac:spMkLst>
        </pc:spChg>
        <pc:spChg chg="add del">
          <ac:chgData name="Farzana Hussen (1709301)" userId="391dd9c7-46c0-4566-a8bd-3491ceb873c8" providerId="ADAL" clId="{0B75A5FF-9D5C-254C-8ECE-9DC8BBA13395}" dt="2020-05-30T16:08:33.635" v="659" actId="26606"/>
          <ac:spMkLst>
            <pc:docMk/>
            <pc:sldMk cId="1029163600" sldId="273"/>
            <ac:spMk id="20" creationId="{8D61482F-F3C5-4D66-8C5D-C6BBE3E1275C}"/>
          </ac:spMkLst>
        </pc:spChg>
        <pc:picChg chg="add del">
          <ac:chgData name="Farzana Hussen (1709301)" userId="391dd9c7-46c0-4566-a8bd-3491ceb873c8" providerId="ADAL" clId="{0B75A5FF-9D5C-254C-8ECE-9DC8BBA13395}" dt="2020-05-30T16:08:06.910" v="657" actId="26606"/>
          <ac:picMkLst>
            <pc:docMk/>
            <pc:sldMk cId="1029163600" sldId="273"/>
            <ac:picMk id="7" creationId="{BA58D8B2-CFFD-4DA8-A23F-6C47EE9675BE}"/>
          </ac:picMkLst>
        </pc:picChg>
        <pc:picChg chg="add del">
          <ac:chgData name="Farzana Hussen (1709301)" userId="391dd9c7-46c0-4566-a8bd-3491ceb873c8" providerId="ADAL" clId="{0B75A5FF-9D5C-254C-8ECE-9DC8BBA13395}" dt="2020-05-30T16:08:33.635" v="659" actId="26606"/>
          <ac:picMkLst>
            <pc:docMk/>
            <pc:sldMk cId="1029163600" sldId="273"/>
            <ac:picMk id="9" creationId="{FF6FA4B9-A7F3-40C6-8791-2EB3D5D967FB}"/>
          </ac:picMkLst>
        </pc:picChg>
        <pc:cxnChg chg="add del">
          <ac:chgData name="Farzana Hussen (1709301)" userId="391dd9c7-46c0-4566-a8bd-3491ceb873c8" providerId="ADAL" clId="{0B75A5FF-9D5C-254C-8ECE-9DC8BBA13395}" dt="2020-05-30T16:08:06.910" v="657" actId="26606"/>
          <ac:cxnSpMkLst>
            <pc:docMk/>
            <pc:sldMk cId="1029163600" sldId="273"/>
            <ac:cxnSpMk id="11" creationId="{D1B787A8-0D67-4B7E-9B48-86BD906AB6B5}"/>
          </ac:cxnSpMkLst>
        </pc:cxnChg>
        <pc:cxnChg chg="add del">
          <ac:chgData name="Farzana Hussen (1709301)" userId="391dd9c7-46c0-4566-a8bd-3491ceb873c8" providerId="ADAL" clId="{0B75A5FF-9D5C-254C-8ECE-9DC8BBA13395}" dt="2020-05-30T16:08:33.635" v="659" actId="26606"/>
          <ac:cxnSpMkLst>
            <pc:docMk/>
            <pc:sldMk cId="1029163600" sldId="273"/>
            <ac:cxnSpMk id="12" creationId="{D1B787A8-0D67-4B7E-9B48-86BD906AB6B5}"/>
          </ac:cxnSpMkLst>
        </pc:cxnChg>
        <pc:cxnChg chg="add del">
          <ac:chgData name="Farzana Hussen (1709301)" userId="391dd9c7-46c0-4566-a8bd-3491ceb873c8" providerId="ADAL" clId="{0B75A5FF-9D5C-254C-8ECE-9DC8BBA13395}" dt="2020-05-30T16:08:33.635" v="659" actId="26606"/>
          <ac:cxnSpMkLst>
            <pc:docMk/>
            <pc:sldMk cId="1029163600" sldId="273"/>
            <ac:cxnSpMk id="18" creationId="{56020367-4FD5-4596-8E10-C5F095CD8DBF}"/>
          </ac:cxnSpMkLst>
        </pc:cxnChg>
      </pc:sldChg>
      <pc:sldChg chg="addSp delSp modSp add mod setBg modClrScheme chgLayout">
        <pc:chgData name="Farzana Hussen (1709301)" userId="391dd9c7-46c0-4566-a8bd-3491ceb873c8" providerId="ADAL" clId="{0B75A5FF-9D5C-254C-8ECE-9DC8BBA13395}" dt="2020-05-30T16:11:58.069" v="684" actId="1076"/>
        <pc:sldMkLst>
          <pc:docMk/>
          <pc:sldMk cId="301625191" sldId="274"/>
        </pc:sldMkLst>
        <pc:spChg chg="del">
          <ac:chgData name="Farzana Hussen (1709301)" userId="391dd9c7-46c0-4566-a8bd-3491ceb873c8" providerId="ADAL" clId="{0B75A5FF-9D5C-254C-8ECE-9DC8BBA13395}" dt="2020-05-30T16:10:25.842" v="663" actId="700"/>
          <ac:spMkLst>
            <pc:docMk/>
            <pc:sldMk cId="301625191" sldId="274"/>
            <ac:spMk id="2" creationId="{1A14824E-E9C1-594D-A957-3BC4B708E1F7}"/>
          </ac:spMkLst>
        </pc:spChg>
        <pc:spChg chg="del">
          <ac:chgData name="Farzana Hussen (1709301)" userId="391dd9c7-46c0-4566-a8bd-3491ceb873c8" providerId="ADAL" clId="{0B75A5FF-9D5C-254C-8ECE-9DC8BBA13395}" dt="2020-05-30T16:10:25.842" v="663" actId="700"/>
          <ac:spMkLst>
            <pc:docMk/>
            <pc:sldMk cId="301625191" sldId="274"/>
            <ac:spMk id="3" creationId="{F77DDD4C-37FE-AF45-8790-BC15B6D5AE6A}"/>
          </ac:spMkLst>
        </pc:spChg>
        <pc:spChg chg="del">
          <ac:chgData name="Farzana Hussen (1709301)" userId="391dd9c7-46c0-4566-a8bd-3491ceb873c8" providerId="ADAL" clId="{0B75A5FF-9D5C-254C-8ECE-9DC8BBA13395}" dt="2020-05-30T16:10:25.842" v="663" actId="700"/>
          <ac:spMkLst>
            <pc:docMk/>
            <pc:sldMk cId="301625191" sldId="274"/>
            <ac:spMk id="4" creationId="{473FAE96-D3D9-0047-82DC-5393254E8AAC}"/>
          </ac:spMkLst>
        </pc:spChg>
        <pc:spChg chg="add del">
          <ac:chgData name="Farzana Hussen (1709301)" userId="391dd9c7-46c0-4566-a8bd-3491ceb873c8" providerId="ADAL" clId="{0B75A5FF-9D5C-254C-8ECE-9DC8BBA13395}" dt="2020-05-30T16:10:48.782" v="668" actId="26606"/>
          <ac:spMkLst>
            <pc:docMk/>
            <pc:sldMk cId="301625191" sldId="274"/>
            <ac:spMk id="11" creationId="{16B067B1-F4E5-4FDF-813D-C9E872E80075}"/>
          </ac:spMkLst>
        </pc:spChg>
        <pc:spChg chg="add del">
          <ac:chgData name="Farzana Hussen (1709301)" userId="391dd9c7-46c0-4566-a8bd-3491ceb873c8" providerId="ADAL" clId="{0B75A5FF-9D5C-254C-8ECE-9DC8BBA13395}" dt="2020-05-30T16:10:48.782" v="668" actId="26606"/>
          <ac:spMkLst>
            <pc:docMk/>
            <pc:sldMk cId="301625191" sldId="274"/>
            <ac:spMk id="13" creationId="{A15B4AF2-7DAE-40C8-9E39-60FDA9FF5BC7}"/>
          </ac:spMkLst>
        </pc:spChg>
        <pc:spChg chg="add del">
          <ac:chgData name="Farzana Hussen (1709301)" userId="391dd9c7-46c0-4566-a8bd-3491ceb873c8" providerId="ADAL" clId="{0B75A5FF-9D5C-254C-8ECE-9DC8BBA13395}" dt="2020-05-30T16:10:48.782" v="668" actId="26606"/>
          <ac:spMkLst>
            <pc:docMk/>
            <pc:sldMk cId="301625191" sldId="274"/>
            <ac:spMk id="15" creationId="{881BB4AC-54B2-44AE-BC84-8439DE21BF3D}"/>
          </ac:spMkLst>
        </pc:spChg>
        <pc:spChg chg="add del">
          <ac:chgData name="Farzana Hussen (1709301)" userId="391dd9c7-46c0-4566-a8bd-3491ceb873c8" providerId="ADAL" clId="{0B75A5FF-9D5C-254C-8ECE-9DC8BBA13395}" dt="2020-05-30T16:10:48.782" v="668" actId="26606"/>
          <ac:spMkLst>
            <pc:docMk/>
            <pc:sldMk cId="301625191" sldId="274"/>
            <ac:spMk id="17" creationId="{35830BCB-5239-43C5-8BFD-DAD3674F6AA0}"/>
          </ac:spMkLst>
        </pc:spChg>
        <pc:spChg chg="add del">
          <ac:chgData name="Farzana Hussen (1709301)" userId="391dd9c7-46c0-4566-a8bd-3491ceb873c8" providerId="ADAL" clId="{0B75A5FF-9D5C-254C-8ECE-9DC8BBA13395}" dt="2020-05-30T16:10:58.819" v="670" actId="26606"/>
          <ac:spMkLst>
            <pc:docMk/>
            <pc:sldMk cId="301625191" sldId="274"/>
            <ac:spMk id="19" creationId="{16B067B1-F4E5-4FDF-813D-C9E872E80075}"/>
          </ac:spMkLst>
        </pc:spChg>
        <pc:spChg chg="add del">
          <ac:chgData name="Farzana Hussen (1709301)" userId="391dd9c7-46c0-4566-a8bd-3491ceb873c8" providerId="ADAL" clId="{0B75A5FF-9D5C-254C-8ECE-9DC8BBA13395}" dt="2020-05-30T16:10:58.819" v="670" actId="26606"/>
          <ac:spMkLst>
            <pc:docMk/>
            <pc:sldMk cId="301625191" sldId="274"/>
            <ac:spMk id="20" creationId="{41E76188-5CDF-4279-90D1-82FF3E52374C}"/>
          </ac:spMkLst>
        </pc:spChg>
        <pc:spChg chg="add del">
          <ac:chgData name="Farzana Hussen (1709301)" userId="391dd9c7-46c0-4566-a8bd-3491ceb873c8" providerId="ADAL" clId="{0B75A5FF-9D5C-254C-8ECE-9DC8BBA13395}" dt="2020-05-30T16:10:58.819" v="670" actId="26606"/>
          <ac:spMkLst>
            <pc:docMk/>
            <pc:sldMk cId="301625191" sldId="274"/>
            <ac:spMk id="21" creationId="{71511A72-95BD-471D-BEA0-874989E46A57}"/>
          </ac:spMkLst>
        </pc:spChg>
        <pc:spChg chg="add del">
          <ac:chgData name="Farzana Hussen (1709301)" userId="391dd9c7-46c0-4566-a8bd-3491ceb873c8" providerId="ADAL" clId="{0B75A5FF-9D5C-254C-8ECE-9DC8BBA13395}" dt="2020-05-30T16:10:58.819" v="670" actId="26606"/>
          <ac:spMkLst>
            <pc:docMk/>
            <pc:sldMk cId="301625191" sldId="274"/>
            <ac:spMk id="22" creationId="{5D61DBFA-1601-4D6C-AF8C-257D581BA9C5}"/>
          </ac:spMkLst>
        </pc:spChg>
        <pc:spChg chg="add del">
          <ac:chgData name="Farzana Hussen (1709301)" userId="391dd9c7-46c0-4566-a8bd-3491ceb873c8" providerId="ADAL" clId="{0B75A5FF-9D5C-254C-8ECE-9DC8BBA13395}" dt="2020-05-30T16:11:49.707" v="682" actId="26606"/>
          <ac:spMkLst>
            <pc:docMk/>
            <pc:sldMk cId="301625191" sldId="274"/>
            <ac:spMk id="24" creationId="{16B067B1-F4E5-4FDF-813D-C9E872E80075}"/>
          </ac:spMkLst>
        </pc:spChg>
        <pc:spChg chg="add del">
          <ac:chgData name="Farzana Hussen (1709301)" userId="391dd9c7-46c0-4566-a8bd-3491ceb873c8" providerId="ADAL" clId="{0B75A5FF-9D5C-254C-8ECE-9DC8BBA13395}" dt="2020-05-30T16:11:35.215" v="677" actId="26606"/>
          <ac:spMkLst>
            <pc:docMk/>
            <pc:sldMk cId="301625191" sldId="274"/>
            <ac:spMk id="29" creationId="{16B067B1-F4E5-4FDF-813D-C9E872E80075}"/>
          </ac:spMkLst>
        </pc:spChg>
        <pc:spChg chg="add del">
          <ac:chgData name="Farzana Hussen (1709301)" userId="391dd9c7-46c0-4566-a8bd-3491ceb873c8" providerId="ADAL" clId="{0B75A5FF-9D5C-254C-8ECE-9DC8BBA13395}" dt="2020-05-30T16:11:39.722" v="679" actId="26606"/>
          <ac:spMkLst>
            <pc:docMk/>
            <pc:sldMk cId="301625191" sldId="274"/>
            <ac:spMk id="33" creationId="{16B067B1-F4E5-4FDF-813D-C9E872E80075}"/>
          </ac:spMkLst>
        </pc:spChg>
        <pc:spChg chg="add del">
          <ac:chgData name="Farzana Hussen (1709301)" userId="391dd9c7-46c0-4566-a8bd-3491ceb873c8" providerId="ADAL" clId="{0B75A5FF-9D5C-254C-8ECE-9DC8BBA13395}" dt="2020-05-30T16:11:49.698" v="681" actId="26606"/>
          <ac:spMkLst>
            <pc:docMk/>
            <pc:sldMk cId="301625191" sldId="274"/>
            <ac:spMk id="35" creationId="{16B067B1-F4E5-4FDF-813D-C9E872E80075}"/>
          </ac:spMkLst>
        </pc:spChg>
        <pc:spChg chg="add">
          <ac:chgData name="Farzana Hussen (1709301)" userId="391dd9c7-46c0-4566-a8bd-3491ceb873c8" providerId="ADAL" clId="{0B75A5FF-9D5C-254C-8ECE-9DC8BBA13395}" dt="2020-05-30T16:11:49.707" v="682" actId="26606"/>
          <ac:spMkLst>
            <pc:docMk/>
            <pc:sldMk cId="301625191" sldId="274"/>
            <ac:spMk id="38" creationId="{16B067B1-F4E5-4FDF-813D-C9E872E80075}"/>
          </ac:spMkLst>
        </pc:spChg>
        <pc:picChg chg="add mod modCrop">
          <ac:chgData name="Farzana Hussen (1709301)" userId="391dd9c7-46c0-4566-a8bd-3491ceb873c8" providerId="ADAL" clId="{0B75A5FF-9D5C-254C-8ECE-9DC8BBA13395}" dt="2020-05-30T16:11:58.069" v="684" actId="1076"/>
          <ac:picMkLst>
            <pc:docMk/>
            <pc:sldMk cId="301625191" sldId="274"/>
            <ac:picMk id="6" creationId="{71F425B3-CB0C-B242-AE00-D1011CDA5867}"/>
          </ac:picMkLst>
        </pc:picChg>
        <pc:cxnChg chg="add del">
          <ac:chgData name="Farzana Hussen (1709301)" userId="391dd9c7-46c0-4566-a8bd-3491ceb873c8" providerId="ADAL" clId="{0B75A5FF-9D5C-254C-8ECE-9DC8BBA13395}" dt="2020-05-30T16:11:35.215" v="677" actId="26606"/>
          <ac:cxnSpMkLst>
            <pc:docMk/>
            <pc:sldMk cId="301625191" sldId="274"/>
            <ac:cxnSpMk id="31" creationId="{7A7F0DB9-C0B6-4706-A769-8D689AF6DFB0}"/>
          </ac:cxnSpMkLst>
        </pc:cxnChg>
        <pc:cxnChg chg="add del">
          <ac:chgData name="Farzana Hussen (1709301)" userId="391dd9c7-46c0-4566-a8bd-3491ceb873c8" providerId="ADAL" clId="{0B75A5FF-9D5C-254C-8ECE-9DC8BBA13395}" dt="2020-05-30T16:11:49.698" v="681" actId="26606"/>
          <ac:cxnSpMkLst>
            <pc:docMk/>
            <pc:sldMk cId="301625191" sldId="274"/>
            <ac:cxnSpMk id="36" creationId="{F56AE1B2-3354-430B-9E05-2241C72EE908}"/>
          </ac:cxnSpMkLst>
        </pc:cxn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6" Type="http://schemas.openxmlformats.org/officeDocument/2006/relationships/image" Target="../media/image34.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5" Type="http://schemas.openxmlformats.org/officeDocument/2006/relationships/image" Target="../media/image3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 Id="rId1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6" Type="http://schemas.openxmlformats.org/officeDocument/2006/relationships/image" Target="../media/image34.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5" Type="http://schemas.openxmlformats.org/officeDocument/2006/relationships/image" Target="../media/image3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 Id="rId1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B373F5-8022-4751-8FE7-21B3FB598E6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98D8DD2-3E58-4634-B2B9-7B31B6CAD54F}">
      <dgm:prSet/>
      <dgm:spPr/>
      <dgm:t>
        <a:bodyPr/>
        <a:lstStyle/>
        <a:p>
          <a:pPr>
            <a:lnSpc>
              <a:spcPct val="100000"/>
            </a:lnSpc>
          </a:pPr>
          <a:r>
            <a:rPr lang="en-US" dirty="0"/>
            <a:t>Re-registered, founded in 2013, TSB offers retail banking, commercial, and insurances</a:t>
          </a:r>
        </a:p>
      </dgm:t>
    </dgm:pt>
    <dgm:pt modelId="{D771CCF0-A53A-4A55-84B0-B7A5C7DDE135}" type="parTrans" cxnId="{601882EA-7948-427E-9C82-F91C6B912291}">
      <dgm:prSet/>
      <dgm:spPr/>
      <dgm:t>
        <a:bodyPr/>
        <a:lstStyle/>
        <a:p>
          <a:endParaRPr lang="en-US"/>
        </a:p>
      </dgm:t>
    </dgm:pt>
    <dgm:pt modelId="{9D16BF6A-B2EF-4E50-9F3D-CB06CC298D82}" type="sibTrans" cxnId="{601882EA-7948-427E-9C82-F91C6B912291}">
      <dgm:prSet/>
      <dgm:spPr/>
      <dgm:t>
        <a:bodyPr/>
        <a:lstStyle/>
        <a:p>
          <a:pPr>
            <a:lnSpc>
              <a:spcPct val="100000"/>
            </a:lnSpc>
          </a:pPr>
          <a:endParaRPr lang="en-US"/>
        </a:p>
      </dgm:t>
    </dgm:pt>
    <dgm:pt modelId="{ED45B5A0-49A9-4C9A-A812-E45E1E66ECFE}">
      <dgm:prSet/>
      <dgm:spPr/>
      <dgm:t>
        <a:bodyPr/>
        <a:lstStyle/>
        <a:p>
          <a:pPr>
            <a:lnSpc>
              <a:spcPct val="100000"/>
            </a:lnSpc>
          </a:pPr>
          <a:r>
            <a:rPr lang="en-US" dirty="0"/>
            <a:t>Lloyds used existing heritage license of originally founded TSB brand in 1810 by Henry Duncan for the new bank</a:t>
          </a:r>
        </a:p>
      </dgm:t>
    </dgm:pt>
    <dgm:pt modelId="{B946BAF2-CFF3-4237-9A1A-1935770A3605}" type="sibTrans" cxnId="{00A74D0E-CE46-4F88-8733-BC6D238DC7EC}">
      <dgm:prSet/>
      <dgm:spPr/>
      <dgm:t>
        <a:bodyPr/>
        <a:lstStyle/>
        <a:p>
          <a:pPr>
            <a:lnSpc>
              <a:spcPct val="100000"/>
            </a:lnSpc>
          </a:pPr>
          <a:endParaRPr lang="en-US"/>
        </a:p>
      </dgm:t>
    </dgm:pt>
    <dgm:pt modelId="{D38DBAD2-A593-4B47-A635-03A959393D7B}" type="parTrans" cxnId="{00A74D0E-CE46-4F88-8733-BC6D238DC7EC}">
      <dgm:prSet/>
      <dgm:spPr/>
      <dgm:t>
        <a:bodyPr/>
        <a:lstStyle/>
        <a:p>
          <a:endParaRPr lang="en-US"/>
        </a:p>
      </dgm:t>
    </dgm:pt>
    <dgm:pt modelId="{7214107D-8338-4256-A278-4DAF33FDB952}">
      <dgm:prSet/>
      <dgm:spPr/>
      <dgm:t>
        <a:bodyPr/>
        <a:lstStyle/>
        <a:p>
          <a:pPr>
            <a:lnSpc>
              <a:spcPct val="100000"/>
            </a:lnSpc>
          </a:pPr>
          <a:r>
            <a:rPr lang="en-US"/>
            <a:t>1995 merged with Lloyds and renamed as Lloyds TSB</a:t>
          </a:r>
          <a:endParaRPr lang="en-US" dirty="0"/>
        </a:p>
      </dgm:t>
    </dgm:pt>
    <dgm:pt modelId="{D85CB376-A0AF-42B2-AB49-897E476F9960}" type="sibTrans" cxnId="{E31319F6-1700-413F-B6B7-E2D3678E06CE}">
      <dgm:prSet/>
      <dgm:spPr/>
      <dgm:t>
        <a:bodyPr/>
        <a:lstStyle/>
        <a:p>
          <a:pPr>
            <a:lnSpc>
              <a:spcPct val="100000"/>
            </a:lnSpc>
          </a:pPr>
          <a:endParaRPr lang="en-US"/>
        </a:p>
      </dgm:t>
    </dgm:pt>
    <dgm:pt modelId="{B4E63060-4FCC-47E9-B96C-B2C11D3B5DB8}" type="parTrans" cxnId="{E31319F6-1700-413F-B6B7-E2D3678E06CE}">
      <dgm:prSet/>
      <dgm:spPr/>
      <dgm:t>
        <a:bodyPr/>
        <a:lstStyle/>
        <a:p>
          <a:endParaRPr lang="en-US"/>
        </a:p>
      </dgm:t>
    </dgm:pt>
    <dgm:pt modelId="{46A90EDF-E16B-4D6A-B7FF-34DA087FED4A}">
      <dgm:prSet/>
      <dgm:spPr/>
      <dgm:t>
        <a:bodyPr/>
        <a:lstStyle/>
        <a:p>
          <a:pPr>
            <a:lnSpc>
              <a:spcPct val="100000"/>
            </a:lnSpc>
          </a:pPr>
          <a:r>
            <a:rPr lang="en-US"/>
            <a:t>1999 merger and renamed Lloyds TSB Scotland </a:t>
          </a:r>
          <a:endParaRPr lang="en-US" dirty="0"/>
        </a:p>
      </dgm:t>
    </dgm:pt>
    <dgm:pt modelId="{666E90B5-CE40-4A03-AE1C-174BBAAE99AB}" type="sibTrans" cxnId="{7FB6AFC8-06FD-4D56-B34E-A99AF29ECFBE}">
      <dgm:prSet/>
      <dgm:spPr/>
      <dgm:t>
        <a:bodyPr/>
        <a:lstStyle/>
        <a:p>
          <a:pPr>
            <a:lnSpc>
              <a:spcPct val="100000"/>
            </a:lnSpc>
          </a:pPr>
          <a:endParaRPr lang="en-US"/>
        </a:p>
      </dgm:t>
    </dgm:pt>
    <dgm:pt modelId="{654B4464-5116-4CBB-91E2-251DB90FAB3F}" type="parTrans" cxnId="{7FB6AFC8-06FD-4D56-B34E-A99AF29ECFBE}">
      <dgm:prSet/>
      <dgm:spPr/>
      <dgm:t>
        <a:bodyPr/>
        <a:lstStyle/>
        <a:p>
          <a:endParaRPr lang="en-US"/>
        </a:p>
      </dgm:t>
    </dgm:pt>
    <dgm:pt modelId="{49A64D49-0F29-4D75-96B8-DA25D98DAAE6}">
      <dgm:prSet/>
      <dgm:spPr/>
      <dgm:t>
        <a:bodyPr/>
        <a:lstStyle/>
        <a:p>
          <a:pPr>
            <a:lnSpc>
              <a:spcPct val="100000"/>
            </a:lnSpc>
          </a:pPr>
          <a:r>
            <a:rPr lang="en-US" dirty="0"/>
            <a:t>In 2008 due to government bailout, European commission ordered Lloyds to sell 600 plus branches</a:t>
          </a:r>
        </a:p>
      </dgm:t>
    </dgm:pt>
    <dgm:pt modelId="{0294BDA2-C524-43DB-9D4C-533A0FA6AFFC}" type="sibTrans" cxnId="{EF900C61-2003-4784-AC1F-E8FCCFD31225}">
      <dgm:prSet/>
      <dgm:spPr/>
      <dgm:t>
        <a:bodyPr/>
        <a:lstStyle/>
        <a:p>
          <a:pPr>
            <a:lnSpc>
              <a:spcPct val="100000"/>
            </a:lnSpc>
          </a:pPr>
          <a:endParaRPr lang="en-US"/>
        </a:p>
      </dgm:t>
    </dgm:pt>
    <dgm:pt modelId="{4EF4409E-4239-4B31-8ABA-CBB304A9A681}" type="parTrans" cxnId="{EF900C61-2003-4784-AC1F-E8FCCFD31225}">
      <dgm:prSet/>
      <dgm:spPr/>
      <dgm:t>
        <a:bodyPr/>
        <a:lstStyle/>
        <a:p>
          <a:endParaRPr lang="en-US"/>
        </a:p>
      </dgm:t>
    </dgm:pt>
    <dgm:pt modelId="{10148AC3-63BA-441A-8E81-A92A8BEF79F6}">
      <dgm:prSet/>
      <dgm:spPr/>
      <dgm:t>
        <a:bodyPr/>
        <a:lstStyle/>
        <a:p>
          <a:pPr>
            <a:lnSpc>
              <a:spcPct val="100000"/>
            </a:lnSpc>
          </a:pPr>
          <a:r>
            <a:rPr lang="en-US"/>
            <a:t>September 2013, Lloyds launched TSB as a separate, standalone financial institute with 632 branches (LBG, 2015).</a:t>
          </a:r>
          <a:endParaRPr lang="en-US" dirty="0"/>
        </a:p>
      </dgm:t>
    </dgm:pt>
    <dgm:pt modelId="{8CF36D4F-59D3-47F5-A1E5-A5741DBF35D7}" type="sibTrans" cxnId="{71FCEA87-2244-4612-9DE1-303C4A34025A}">
      <dgm:prSet/>
      <dgm:spPr/>
      <dgm:t>
        <a:bodyPr/>
        <a:lstStyle/>
        <a:p>
          <a:pPr>
            <a:lnSpc>
              <a:spcPct val="100000"/>
            </a:lnSpc>
          </a:pPr>
          <a:endParaRPr lang="en-US"/>
        </a:p>
      </dgm:t>
    </dgm:pt>
    <dgm:pt modelId="{26168BF0-81FD-4D20-A348-B3A13C7FBBCA}" type="parTrans" cxnId="{71FCEA87-2244-4612-9DE1-303C4A34025A}">
      <dgm:prSet/>
      <dgm:spPr/>
      <dgm:t>
        <a:bodyPr/>
        <a:lstStyle/>
        <a:p>
          <a:endParaRPr lang="en-US"/>
        </a:p>
      </dgm:t>
    </dgm:pt>
    <dgm:pt modelId="{5DDD6FD8-9E3B-4FE2-8665-79C4ABD71CD1}">
      <dgm:prSet/>
      <dgm:spPr/>
      <dgm:t>
        <a:bodyPr/>
        <a:lstStyle/>
        <a:p>
          <a:pPr>
            <a:lnSpc>
              <a:spcPct val="100000"/>
            </a:lnSpc>
          </a:pPr>
          <a:r>
            <a:rPr lang="en-US"/>
            <a:t>2014 Lloyds listed TSB on the London Exchange Market</a:t>
          </a:r>
          <a:endParaRPr lang="en-US" dirty="0"/>
        </a:p>
      </dgm:t>
    </dgm:pt>
    <dgm:pt modelId="{BB1A0DA8-FF9D-423A-A05D-21C96CE37F32}" type="sibTrans" cxnId="{B6858AE1-AF06-4D8F-82CB-0035AC15FF8A}">
      <dgm:prSet/>
      <dgm:spPr/>
      <dgm:t>
        <a:bodyPr/>
        <a:lstStyle/>
        <a:p>
          <a:pPr>
            <a:lnSpc>
              <a:spcPct val="100000"/>
            </a:lnSpc>
          </a:pPr>
          <a:endParaRPr lang="en-US"/>
        </a:p>
      </dgm:t>
    </dgm:pt>
    <dgm:pt modelId="{98646D85-F451-4DAE-86D2-31DD538EF123}" type="parTrans" cxnId="{B6858AE1-AF06-4D8F-82CB-0035AC15FF8A}">
      <dgm:prSet/>
      <dgm:spPr/>
      <dgm:t>
        <a:bodyPr/>
        <a:lstStyle/>
        <a:p>
          <a:endParaRPr lang="en-US"/>
        </a:p>
      </dgm:t>
    </dgm:pt>
    <dgm:pt modelId="{E5EFD5B4-45E9-42A6-A7A4-2462A110B053}">
      <dgm:prSet/>
      <dgm:spPr/>
      <dgm:t>
        <a:bodyPr/>
        <a:lstStyle/>
        <a:p>
          <a:pPr>
            <a:lnSpc>
              <a:spcPct val="100000"/>
            </a:lnSpc>
          </a:pPr>
          <a:r>
            <a:rPr lang="en-US" dirty="0"/>
            <a:t>2015 Lloyds sold TSB to Sabadell Bank for £1.7 billion (The Guardian, 2015).</a:t>
          </a:r>
        </a:p>
      </dgm:t>
    </dgm:pt>
    <dgm:pt modelId="{EB13D248-6797-46B0-AFD7-A3FAF06A4D9A}" type="sibTrans" cxnId="{7BBF508A-6006-4AFA-9B1F-3FA91873252E}">
      <dgm:prSet/>
      <dgm:spPr/>
      <dgm:t>
        <a:bodyPr/>
        <a:lstStyle/>
        <a:p>
          <a:endParaRPr lang="en-US"/>
        </a:p>
      </dgm:t>
    </dgm:pt>
    <dgm:pt modelId="{334D8E63-B693-415F-9B71-F769DB4ACDDF}" type="parTrans" cxnId="{7BBF508A-6006-4AFA-9B1F-3FA91873252E}">
      <dgm:prSet/>
      <dgm:spPr/>
      <dgm:t>
        <a:bodyPr/>
        <a:lstStyle/>
        <a:p>
          <a:endParaRPr lang="en-US"/>
        </a:p>
      </dgm:t>
    </dgm:pt>
    <dgm:pt modelId="{96CA6C9F-4A5C-45A2-9296-57B852BE022C}" type="pres">
      <dgm:prSet presAssocID="{F2B373F5-8022-4751-8FE7-21B3FB598E6F}" presName="root" presStyleCnt="0">
        <dgm:presLayoutVars>
          <dgm:dir/>
          <dgm:resizeHandles val="exact"/>
        </dgm:presLayoutVars>
      </dgm:prSet>
      <dgm:spPr/>
    </dgm:pt>
    <dgm:pt modelId="{D6352B93-61E3-459C-B1B6-DCEE10A789B6}" type="pres">
      <dgm:prSet presAssocID="{098D8DD2-3E58-4634-B2B9-7B31B6CAD54F}" presName="compNode" presStyleCnt="0"/>
      <dgm:spPr/>
    </dgm:pt>
    <dgm:pt modelId="{7C3F843F-3953-4042-8149-F608B066AD02}" type="pres">
      <dgm:prSet presAssocID="{098D8DD2-3E58-4634-B2B9-7B31B6CAD54F}" presName="bgRect" presStyleLbl="bgShp" presStyleIdx="0" presStyleCnt="8"/>
      <dgm:spPr/>
    </dgm:pt>
    <dgm:pt modelId="{14C29D5E-0A3D-4775-B373-AB462B7F3B77}" type="pres">
      <dgm:prSet presAssocID="{098D8DD2-3E58-4634-B2B9-7B31B6CAD54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odDelivery"/>
        </a:ext>
      </dgm:extLst>
    </dgm:pt>
    <dgm:pt modelId="{925DCA3C-E789-4BF0-B5EB-DFE4BD3AB921}" type="pres">
      <dgm:prSet presAssocID="{098D8DD2-3E58-4634-B2B9-7B31B6CAD54F}" presName="spaceRect" presStyleCnt="0"/>
      <dgm:spPr/>
    </dgm:pt>
    <dgm:pt modelId="{E0C97BEC-18CD-4299-B90F-C1A3E93CFD50}" type="pres">
      <dgm:prSet presAssocID="{098D8DD2-3E58-4634-B2B9-7B31B6CAD54F}" presName="parTx" presStyleLbl="revTx" presStyleIdx="0" presStyleCnt="8">
        <dgm:presLayoutVars>
          <dgm:chMax val="0"/>
          <dgm:chPref val="0"/>
        </dgm:presLayoutVars>
      </dgm:prSet>
      <dgm:spPr/>
    </dgm:pt>
    <dgm:pt modelId="{333EC8FF-380B-44FB-B160-270C3A3F7307}" type="pres">
      <dgm:prSet presAssocID="{9D16BF6A-B2EF-4E50-9F3D-CB06CC298D82}" presName="sibTrans" presStyleCnt="0"/>
      <dgm:spPr/>
    </dgm:pt>
    <dgm:pt modelId="{2C2EF73A-0020-470D-9DC8-29846991DFA1}" type="pres">
      <dgm:prSet presAssocID="{ED45B5A0-49A9-4C9A-A812-E45E1E66ECFE}" presName="compNode" presStyleCnt="0"/>
      <dgm:spPr/>
    </dgm:pt>
    <dgm:pt modelId="{0C95C938-E976-4C21-A54D-4DFAC53B961A}" type="pres">
      <dgm:prSet presAssocID="{ED45B5A0-49A9-4C9A-A812-E45E1E66ECFE}" presName="bgRect" presStyleLbl="bgShp" presStyleIdx="1" presStyleCnt="8"/>
      <dgm:spPr/>
    </dgm:pt>
    <dgm:pt modelId="{F03026AA-AF95-4062-B0DA-71BCA0A5A024}" type="pres">
      <dgm:prSet presAssocID="{ED45B5A0-49A9-4C9A-A812-E45E1E66ECFE}"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ACEED0A5-2D06-467C-8F07-82091B57DBD3}" type="pres">
      <dgm:prSet presAssocID="{ED45B5A0-49A9-4C9A-A812-E45E1E66ECFE}" presName="spaceRect" presStyleCnt="0"/>
      <dgm:spPr/>
    </dgm:pt>
    <dgm:pt modelId="{9B3606B0-4AAA-4346-9580-7D73CC7A55AD}" type="pres">
      <dgm:prSet presAssocID="{ED45B5A0-49A9-4C9A-A812-E45E1E66ECFE}" presName="parTx" presStyleLbl="revTx" presStyleIdx="1" presStyleCnt="8">
        <dgm:presLayoutVars>
          <dgm:chMax val="0"/>
          <dgm:chPref val="0"/>
        </dgm:presLayoutVars>
      </dgm:prSet>
      <dgm:spPr/>
    </dgm:pt>
    <dgm:pt modelId="{3D5D9C00-3D5A-4210-A925-4CC2DA074BBD}" type="pres">
      <dgm:prSet presAssocID="{B946BAF2-CFF3-4237-9A1A-1935770A3605}" presName="sibTrans" presStyleCnt="0"/>
      <dgm:spPr/>
    </dgm:pt>
    <dgm:pt modelId="{668FCDCE-485B-41E7-8B7B-3834F0855A56}" type="pres">
      <dgm:prSet presAssocID="{7214107D-8338-4256-A278-4DAF33FDB952}" presName="compNode" presStyleCnt="0"/>
      <dgm:spPr/>
    </dgm:pt>
    <dgm:pt modelId="{A96B2292-C345-450C-95C2-9BDA07C40240}" type="pres">
      <dgm:prSet presAssocID="{7214107D-8338-4256-A278-4DAF33FDB952}" presName="bgRect" presStyleLbl="bgShp" presStyleIdx="2" presStyleCnt="8"/>
      <dgm:spPr/>
    </dgm:pt>
    <dgm:pt modelId="{468EADE0-503E-4B40-9F1E-7E21815CF795}" type="pres">
      <dgm:prSet presAssocID="{7214107D-8338-4256-A278-4DAF33FDB952}"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C1548B61-10BA-4F7B-A683-FE3E14C238EC}" type="pres">
      <dgm:prSet presAssocID="{7214107D-8338-4256-A278-4DAF33FDB952}" presName="spaceRect" presStyleCnt="0"/>
      <dgm:spPr/>
    </dgm:pt>
    <dgm:pt modelId="{D10D87BF-0BB3-489E-B506-FAC01F3F1DC8}" type="pres">
      <dgm:prSet presAssocID="{7214107D-8338-4256-A278-4DAF33FDB952}" presName="parTx" presStyleLbl="revTx" presStyleIdx="2" presStyleCnt="8">
        <dgm:presLayoutVars>
          <dgm:chMax val="0"/>
          <dgm:chPref val="0"/>
        </dgm:presLayoutVars>
      </dgm:prSet>
      <dgm:spPr/>
    </dgm:pt>
    <dgm:pt modelId="{AE449E18-2C42-44C7-960E-61E3E2C46EC2}" type="pres">
      <dgm:prSet presAssocID="{D85CB376-A0AF-42B2-AB49-897E476F9960}" presName="sibTrans" presStyleCnt="0"/>
      <dgm:spPr/>
    </dgm:pt>
    <dgm:pt modelId="{87E6D314-4E70-4CAF-865A-7DD9328EE1C1}" type="pres">
      <dgm:prSet presAssocID="{46A90EDF-E16B-4D6A-B7FF-34DA087FED4A}" presName="compNode" presStyleCnt="0"/>
      <dgm:spPr/>
    </dgm:pt>
    <dgm:pt modelId="{75B3EC51-F9C0-4D5E-8617-EC636432A721}" type="pres">
      <dgm:prSet presAssocID="{46A90EDF-E16B-4D6A-B7FF-34DA087FED4A}" presName="bgRect" presStyleLbl="bgShp" presStyleIdx="3" presStyleCnt="8"/>
      <dgm:spPr/>
    </dgm:pt>
    <dgm:pt modelId="{C5E71048-699E-4865-B224-FCF460481B21}" type="pres">
      <dgm:prSet presAssocID="{46A90EDF-E16B-4D6A-B7FF-34DA087FED4A}"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prechaun Hat"/>
        </a:ext>
      </dgm:extLst>
    </dgm:pt>
    <dgm:pt modelId="{DE35EF88-2990-4D33-9E7D-D435112FAD86}" type="pres">
      <dgm:prSet presAssocID="{46A90EDF-E16B-4D6A-B7FF-34DA087FED4A}" presName="spaceRect" presStyleCnt="0"/>
      <dgm:spPr/>
    </dgm:pt>
    <dgm:pt modelId="{28315C29-BE89-4A58-9A85-1419253F547E}" type="pres">
      <dgm:prSet presAssocID="{46A90EDF-E16B-4D6A-B7FF-34DA087FED4A}" presName="parTx" presStyleLbl="revTx" presStyleIdx="3" presStyleCnt="8">
        <dgm:presLayoutVars>
          <dgm:chMax val="0"/>
          <dgm:chPref val="0"/>
        </dgm:presLayoutVars>
      </dgm:prSet>
      <dgm:spPr/>
    </dgm:pt>
    <dgm:pt modelId="{DA63DB9A-AE46-477E-A3AC-2DDC0D2D7358}" type="pres">
      <dgm:prSet presAssocID="{666E90B5-CE40-4A03-AE1C-174BBAAE99AB}" presName="sibTrans" presStyleCnt="0"/>
      <dgm:spPr/>
    </dgm:pt>
    <dgm:pt modelId="{E9E0406A-8175-470C-BCEE-473CD7B80E8D}" type="pres">
      <dgm:prSet presAssocID="{49A64D49-0F29-4D75-96B8-DA25D98DAAE6}" presName="compNode" presStyleCnt="0"/>
      <dgm:spPr/>
    </dgm:pt>
    <dgm:pt modelId="{0ECE2D38-452C-466B-B183-4DCDB158DCC2}" type="pres">
      <dgm:prSet presAssocID="{49A64D49-0F29-4D75-96B8-DA25D98DAAE6}" presName="bgRect" presStyleLbl="bgShp" presStyleIdx="4" presStyleCnt="8"/>
      <dgm:spPr/>
    </dgm:pt>
    <dgm:pt modelId="{B3E12DEB-7DAC-4F57-9D9D-8535821258BC}" type="pres">
      <dgm:prSet presAssocID="{49A64D49-0F29-4D75-96B8-DA25D98DAAE6}"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olice"/>
        </a:ext>
      </dgm:extLst>
    </dgm:pt>
    <dgm:pt modelId="{04F1C96B-6FD9-46C6-9E63-189DE249AC36}" type="pres">
      <dgm:prSet presAssocID="{49A64D49-0F29-4D75-96B8-DA25D98DAAE6}" presName="spaceRect" presStyleCnt="0"/>
      <dgm:spPr/>
    </dgm:pt>
    <dgm:pt modelId="{A72D126D-1B7D-4A30-8864-62572BDE8947}" type="pres">
      <dgm:prSet presAssocID="{49A64D49-0F29-4D75-96B8-DA25D98DAAE6}" presName="parTx" presStyleLbl="revTx" presStyleIdx="4" presStyleCnt="8">
        <dgm:presLayoutVars>
          <dgm:chMax val="0"/>
          <dgm:chPref val="0"/>
        </dgm:presLayoutVars>
      </dgm:prSet>
      <dgm:spPr/>
    </dgm:pt>
    <dgm:pt modelId="{62D47123-1D6A-4542-A283-EBA18579FD1A}" type="pres">
      <dgm:prSet presAssocID="{0294BDA2-C524-43DB-9D4C-533A0FA6AFFC}" presName="sibTrans" presStyleCnt="0"/>
      <dgm:spPr/>
    </dgm:pt>
    <dgm:pt modelId="{9248A0A4-2320-42F4-9E21-976D0C8385AA}" type="pres">
      <dgm:prSet presAssocID="{10148AC3-63BA-441A-8E81-A92A8BEF79F6}" presName="compNode" presStyleCnt="0"/>
      <dgm:spPr/>
    </dgm:pt>
    <dgm:pt modelId="{D506E175-3DAF-413F-8D93-9137EC8EE3FF}" type="pres">
      <dgm:prSet presAssocID="{10148AC3-63BA-441A-8E81-A92A8BEF79F6}" presName="bgRect" presStyleLbl="bgShp" presStyleIdx="5" presStyleCnt="8"/>
      <dgm:spPr/>
    </dgm:pt>
    <dgm:pt modelId="{EA48E3FF-AD5B-4F3B-9700-29128751654C}" type="pres">
      <dgm:prSet presAssocID="{10148AC3-63BA-441A-8E81-A92A8BEF79F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ollar"/>
        </a:ext>
      </dgm:extLst>
    </dgm:pt>
    <dgm:pt modelId="{B08A36CD-ED3F-4D59-9345-E749B71E3EB1}" type="pres">
      <dgm:prSet presAssocID="{10148AC3-63BA-441A-8E81-A92A8BEF79F6}" presName="spaceRect" presStyleCnt="0"/>
      <dgm:spPr/>
    </dgm:pt>
    <dgm:pt modelId="{052FF093-9F69-4BCC-BB5E-9941E5751530}" type="pres">
      <dgm:prSet presAssocID="{10148AC3-63BA-441A-8E81-A92A8BEF79F6}" presName="parTx" presStyleLbl="revTx" presStyleIdx="5" presStyleCnt="8">
        <dgm:presLayoutVars>
          <dgm:chMax val="0"/>
          <dgm:chPref val="0"/>
        </dgm:presLayoutVars>
      </dgm:prSet>
      <dgm:spPr/>
    </dgm:pt>
    <dgm:pt modelId="{F5F0F3A8-B5C5-4C4D-8806-7D29D5D3C82D}" type="pres">
      <dgm:prSet presAssocID="{8CF36D4F-59D3-47F5-A1E5-A5741DBF35D7}" presName="sibTrans" presStyleCnt="0"/>
      <dgm:spPr/>
    </dgm:pt>
    <dgm:pt modelId="{0EDC0F92-0283-4A80-AD56-D176AC923FD4}" type="pres">
      <dgm:prSet presAssocID="{5DDD6FD8-9E3B-4FE2-8665-79C4ABD71CD1}" presName="compNode" presStyleCnt="0"/>
      <dgm:spPr/>
    </dgm:pt>
    <dgm:pt modelId="{83AB8E13-BC5C-48D6-ADAC-14C0A98577E1}" type="pres">
      <dgm:prSet presAssocID="{5DDD6FD8-9E3B-4FE2-8665-79C4ABD71CD1}" presName="bgRect" presStyleLbl="bgShp" presStyleIdx="6" presStyleCnt="8"/>
      <dgm:spPr/>
    </dgm:pt>
    <dgm:pt modelId="{351CCFE6-4990-49EA-8CDE-5D5B1B7F206B}" type="pres">
      <dgm:prSet presAssocID="{5DDD6FD8-9E3B-4FE2-8665-79C4ABD71CD1}"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pward trend"/>
        </a:ext>
      </dgm:extLst>
    </dgm:pt>
    <dgm:pt modelId="{868E1299-F8DE-4469-8EEC-CED0C6A55DCA}" type="pres">
      <dgm:prSet presAssocID="{5DDD6FD8-9E3B-4FE2-8665-79C4ABD71CD1}" presName="spaceRect" presStyleCnt="0"/>
      <dgm:spPr/>
    </dgm:pt>
    <dgm:pt modelId="{373E1AA6-0E6F-4F0C-8B40-28FAE8098EAD}" type="pres">
      <dgm:prSet presAssocID="{5DDD6FD8-9E3B-4FE2-8665-79C4ABD71CD1}" presName="parTx" presStyleLbl="revTx" presStyleIdx="6" presStyleCnt="8">
        <dgm:presLayoutVars>
          <dgm:chMax val="0"/>
          <dgm:chPref val="0"/>
        </dgm:presLayoutVars>
      </dgm:prSet>
      <dgm:spPr/>
    </dgm:pt>
    <dgm:pt modelId="{FECD2773-7255-488A-9946-D4FAB82D14AC}" type="pres">
      <dgm:prSet presAssocID="{BB1A0DA8-FF9D-423A-A05D-21C96CE37F32}" presName="sibTrans" presStyleCnt="0"/>
      <dgm:spPr/>
    </dgm:pt>
    <dgm:pt modelId="{29F13F37-2077-4D96-921A-45EFD3E15A06}" type="pres">
      <dgm:prSet presAssocID="{E5EFD5B4-45E9-42A6-A7A4-2462A110B053}" presName="compNode" presStyleCnt="0"/>
      <dgm:spPr/>
    </dgm:pt>
    <dgm:pt modelId="{5C575238-E991-4B23-B614-F7594D0A2116}" type="pres">
      <dgm:prSet presAssocID="{E5EFD5B4-45E9-42A6-A7A4-2462A110B053}" presName="bgRect" presStyleLbl="bgShp" presStyleIdx="7" presStyleCnt="8"/>
      <dgm:spPr/>
    </dgm:pt>
    <dgm:pt modelId="{3E8BEB46-1D78-4474-A445-0258BDC840B5}" type="pres">
      <dgm:prSet presAssocID="{E5EFD5B4-45E9-42A6-A7A4-2462A110B053}"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Money"/>
        </a:ext>
      </dgm:extLst>
    </dgm:pt>
    <dgm:pt modelId="{E00AB788-3357-497B-A123-715768B6CEC4}" type="pres">
      <dgm:prSet presAssocID="{E5EFD5B4-45E9-42A6-A7A4-2462A110B053}" presName="spaceRect" presStyleCnt="0"/>
      <dgm:spPr/>
    </dgm:pt>
    <dgm:pt modelId="{07BECE6F-5E91-4CDB-9B29-C85B8DCD0B95}" type="pres">
      <dgm:prSet presAssocID="{E5EFD5B4-45E9-42A6-A7A4-2462A110B053}" presName="parTx" presStyleLbl="revTx" presStyleIdx="7" presStyleCnt="8">
        <dgm:presLayoutVars>
          <dgm:chMax val="0"/>
          <dgm:chPref val="0"/>
        </dgm:presLayoutVars>
      </dgm:prSet>
      <dgm:spPr/>
    </dgm:pt>
  </dgm:ptLst>
  <dgm:cxnLst>
    <dgm:cxn modelId="{00A74D0E-CE46-4F88-8733-BC6D238DC7EC}" srcId="{F2B373F5-8022-4751-8FE7-21B3FB598E6F}" destId="{ED45B5A0-49A9-4C9A-A812-E45E1E66ECFE}" srcOrd="1" destOrd="0" parTransId="{D38DBAD2-A593-4B47-A635-03A959393D7B}" sibTransId="{B946BAF2-CFF3-4237-9A1A-1935770A3605}"/>
    <dgm:cxn modelId="{9E779833-BF05-F140-8268-575112E538F2}" type="presOf" srcId="{F2B373F5-8022-4751-8FE7-21B3FB598E6F}" destId="{96CA6C9F-4A5C-45A2-9296-57B852BE022C}" srcOrd="0" destOrd="0" presId="urn:microsoft.com/office/officeart/2018/2/layout/IconVerticalSolidList"/>
    <dgm:cxn modelId="{E7FA673A-DBC8-8A45-A9FE-4A1F562F4632}" type="presOf" srcId="{5DDD6FD8-9E3B-4FE2-8665-79C4ABD71CD1}" destId="{373E1AA6-0E6F-4F0C-8B40-28FAE8098EAD}" srcOrd="0" destOrd="0" presId="urn:microsoft.com/office/officeart/2018/2/layout/IconVerticalSolidList"/>
    <dgm:cxn modelId="{CCD3783E-026C-2649-833C-63B40E55EC4B}" type="presOf" srcId="{49A64D49-0F29-4D75-96B8-DA25D98DAAE6}" destId="{A72D126D-1B7D-4A30-8864-62572BDE8947}" srcOrd="0" destOrd="0" presId="urn:microsoft.com/office/officeart/2018/2/layout/IconVerticalSolidList"/>
    <dgm:cxn modelId="{EF900C61-2003-4784-AC1F-E8FCCFD31225}" srcId="{F2B373F5-8022-4751-8FE7-21B3FB598E6F}" destId="{49A64D49-0F29-4D75-96B8-DA25D98DAAE6}" srcOrd="4" destOrd="0" parTransId="{4EF4409E-4239-4B31-8ABA-CBB304A9A681}" sibTransId="{0294BDA2-C524-43DB-9D4C-533A0FA6AFFC}"/>
    <dgm:cxn modelId="{05204569-60DC-E247-9D16-176EF5497425}" type="presOf" srcId="{ED45B5A0-49A9-4C9A-A812-E45E1E66ECFE}" destId="{9B3606B0-4AAA-4346-9580-7D73CC7A55AD}" srcOrd="0" destOrd="0" presId="urn:microsoft.com/office/officeart/2018/2/layout/IconVerticalSolidList"/>
    <dgm:cxn modelId="{5BF54174-7BE7-EA42-A923-57E594AAFCEA}" type="presOf" srcId="{E5EFD5B4-45E9-42A6-A7A4-2462A110B053}" destId="{07BECE6F-5E91-4CDB-9B29-C85B8DCD0B95}" srcOrd="0" destOrd="0" presId="urn:microsoft.com/office/officeart/2018/2/layout/IconVerticalSolidList"/>
    <dgm:cxn modelId="{E45E197E-E7A3-0947-A7C7-C0197C63BB06}" type="presOf" srcId="{46A90EDF-E16B-4D6A-B7FF-34DA087FED4A}" destId="{28315C29-BE89-4A58-9A85-1419253F547E}" srcOrd="0" destOrd="0" presId="urn:microsoft.com/office/officeart/2018/2/layout/IconVerticalSolidList"/>
    <dgm:cxn modelId="{71FCEA87-2244-4612-9DE1-303C4A34025A}" srcId="{F2B373F5-8022-4751-8FE7-21B3FB598E6F}" destId="{10148AC3-63BA-441A-8E81-A92A8BEF79F6}" srcOrd="5" destOrd="0" parTransId="{26168BF0-81FD-4D20-A348-B3A13C7FBBCA}" sibTransId="{8CF36D4F-59D3-47F5-A1E5-A5741DBF35D7}"/>
    <dgm:cxn modelId="{7BBF508A-6006-4AFA-9B1F-3FA91873252E}" srcId="{F2B373F5-8022-4751-8FE7-21B3FB598E6F}" destId="{E5EFD5B4-45E9-42A6-A7A4-2462A110B053}" srcOrd="7" destOrd="0" parTransId="{334D8E63-B693-415F-9B71-F769DB4ACDDF}" sibTransId="{EB13D248-6797-46B0-AFD7-A3FAF06A4D9A}"/>
    <dgm:cxn modelId="{7FB6AFC8-06FD-4D56-B34E-A99AF29ECFBE}" srcId="{F2B373F5-8022-4751-8FE7-21B3FB598E6F}" destId="{46A90EDF-E16B-4D6A-B7FF-34DA087FED4A}" srcOrd="3" destOrd="0" parTransId="{654B4464-5116-4CBB-91E2-251DB90FAB3F}" sibTransId="{666E90B5-CE40-4A03-AE1C-174BBAAE99AB}"/>
    <dgm:cxn modelId="{B6858AE1-AF06-4D8F-82CB-0035AC15FF8A}" srcId="{F2B373F5-8022-4751-8FE7-21B3FB598E6F}" destId="{5DDD6FD8-9E3B-4FE2-8665-79C4ABD71CD1}" srcOrd="6" destOrd="0" parTransId="{98646D85-F451-4DAE-86D2-31DD538EF123}" sibTransId="{BB1A0DA8-FF9D-423A-A05D-21C96CE37F32}"/>
    <dgm:cxn modelId="{601882EA-7948-427E-9C82-F91C6B912291}" srcId="{F2B373F5-8022-4751-8FE7-21B3FB598E6F}" destId="{098D8DD2-3E58-4634-B2B9-7B31B6CAD54F}" srcOrd="0" destOrd="0" parTransId="{D771CCF0-A53A-4A55-84B0-B7A5C7DDE135}" sibTransId="{9D16BF6A-B2EF-4E50-9F3D-CB06CC298D82}"/>
    <dgm:cxn modelId="{14A217ED-6D07-FD4B-BCDA-146ACA379DA4}" type="presOf" srcId="{7214107D-8338-4256-A278-4DAF33FDB952}" destId="{D10D87BF-0BB3-489E-B506-FAC01F3F1DC8}" srcOrd="0" destOrd="0" presId="urn:microsoft.com/office/officeart/2018/2/layout/IconVerticalSolidList"/>
    <dgm:cxn modelId="{E31319F6-1700-413F-B6B7-E2D3678E06CE}" srcId="{F2B373F5-8022-4751-8FE7-21B3FB598E6F}" destId="{7214107D-8338-4256-A278-4DAF33FDB952}" srcOrd="2" destOrd="0" parTransId="{B4E63060-4FCC-47E9-B96C-B2C11D3B5DB8}" sibTransId="{D85CB376-A0AF-42B2-AB49-897E476F9960}"/>
    <dgm:cxn modelId="{FCFBA0FC-AC5C-A944-9461-4955D9F5B817}" type="presOf" srcId="{10148AC3-63BA-441A-8E81-A92A8BEF79F6}" destId="{052FF093-9F69-4BCC-BB5E-9941E5751530}" srcOrd="0" destOrd="0" presId="urn:microsoft.com/office/officeart/2018/2/layout/IconVerticalSolidList"/>
    <dgm:cxn modelId="{ABE5A1FE-F10B-374A-961C-4A1B7D979DC1}" type="presOf" srcId="{098D8DD2-3E58-4634-B2B9-7B31B6CAD54F}" destId="{E0C97BEC-18CD-4299-B90F-C1A3E93CFD50}" srcOrd="0" destOrd="0" presId="urn:microsoft.com/office/officeart/2018/2/layout/IconVerticalSolidList"/>
    <dgm:cxn modelId="{E18EE193-E557-A04B-8F62-C63947E1A4C2}" type="presParOf" srcId="{96CA6C9F-4A5C-45A2-9296-57B852BE022C}" destId="{D6352B93-61E3-459C-B1B6-DCEE10A789B6}" srcOrd="0" destOrd="0" presId="urn:microsoft.com/office/officeart/2018/2/layout/IconVerticalSolidList"/>
    <dgm:cxn modelId="{798A5818-3BE3-DB40-8E0B-40B09B99EC29}" type="presParOf" srcId="{D6352B93-61E3-459C-B1B6-DCEE10A789B6}" destId="{7C3F843F-3953-4042-8149-F608B066AD02}" srcOrd="0" destOrd="0" presId="urn:microsoft.com/office/officeart/2018/2/layout/IconVerticalSolidList"/>
    <dgm:cxn modelId="{FDC2DD9F-7EC3-C34B-AC65-4C13DA6E6D43}" type="presParOf" srcId="{D6352B93-61E3-459C-B1B6-DCEE10A789B6}" destId="{14C29D5E-0A3D-4775-B373-AB462B7F3B77}" srcOrd="1" destOrd="0" presId="urn:microsoft.com/office/officeart/2018/2/layout/IconVerticalSolidList"/>
    <dgm:cxn modelId="{E99E856C-9D3D-EC4E-B46B-C16C0B0650B5}" type="presParOf" srcId="{D6352B93-61E3-459C-B1B6-DCEE10A789B6}" destId="{925DCA3C-E789-4BF0-B5EB-DFE4BD3AB921}" srcOrd="2" destOrd="0" presId="urn:microsoft.com/office/officeart/2018/2/layout/IconVerticalSolidList"/>
    <dgm:cxn modelId="{A7D775B4-2066-9045-B3B6-C0929535E947}" type="presParOf" srcId="{D6352B93-61E3-459C-B1B6-DCEE10A789B6}" destId="{E0C97BEC-18CD-4299-B90F-C1A3E93CFD50}" srcOrd="3" destOrd="0" presId="urn:microsoft.com/office/officeart/2018/2/layout/IconVerticalSolidList"/>
    <dgm:cxn modelId="{8458C319-163D-C645-B53E-E4C4ADBD0B59}" type="presParOf" srcId="{96CA6C9F-4A5C-45A2-9296-57B852BE022C}" destId="{333EC8FF-380B-44FB-B160-270C3A3F7307}" srcOrd="1" destOrd="0" presId="urn:microsoft.com/office/officeart/2018/2/layout/IconVerticalSolidList"/>
    <dgm:cxn modelId="{2DD474DB-7DC2-AE41-BB98-FD63C7A5CDCC}" type="presParOf" srcId="{96CA6C9F-4A5C-45A2-9296-57B852BE022C}" destId="{2C2EF73A-0020-470D-9DC8-29846991DFA1}" srcOrd="2" destOrd="0" presId="urn:microsoft.com/office/officeart/2018/2/layout/IconVerticalSolidList"/>
    <dgm:cxn modelId="{F54322CB-31FD-AA46-98AE-5811F282AF5C}" type="presParOf" srcId="{2C2EF73A-0020-470D-9DC8-29846991DFA1}" destId="{0C95C938-E976-4C21-A54D-4DFAC53B961A}" srcOrd="0" destOrd="0" presId="urn:microsoft.com/office/officeart/2018/2/layout/IconVerticalSolidList"/>
    <dgm:cxn modelId="{67B82F2C-9148-644A-8736-C40CC689F1CD}" type="presParOf" srcId="{2C2EF73A-0020-470D-9DC8-29846991DFA1}" destId="{F03026AA-AF95-4062-B0DA-71BCA0A5A024}" srcOrd="1" destOrd="0" presId="urn:microsoft.com/office/officeart/2018/2/layout/IconVerticalSolidList"/>
    <dgm:cxn modelId="{F6D80634-62C7-5343-93E5-0EEB13A36892}" type="presParOf" srcId="{2C2EF73A-0020-470D-9DC8-29846991DFA1}" destId="{ACEED0A5-2D06-467C-8F07-82091B57DBD3}" srcOrd="2" destOrd="0" presId="urn:microsoft.com/office/officeart/2018/2/layout/IconVerticalSolidList"/>
    <dgm:cxn modelId="{B22799A0-1ACB-3849-9B14-FDDDCFABEFD6}" type="presParOf" srcId="{2C2EF73A-0020-470D-9DC8-29846991DFA1}" destId="{9B3606B0-4AAA-4346-9580-7D73CC7A55AD}" srcOrd="3" destOrd="0" presId="urn:microsoft.com/office/officeart/2018/2/layout/IconVerticalSolidList"/>
    <dgm:cxn modelId="{C6AC8CC8-3CB7-B34D-9482-881FB7E7438F}" type="presParOf" srcId="{96CA6C9F-4A5C-45A2-9296-57B852BE022C}" destId="{3D5D9C00-3D5A-4210-A925-4CC2DA074BBD}" srcOrd="3" destOrd="0" presId="urn:microsoft.com/office/officeart/2018/2/layout/IconVerticalSolidList"/>
    <dgm:cxn modelId="{A494E5CB-B0E8-004B-A97E-43CD53DDE8FC}" type="presParOf" srcId="{96CA6C9F-4A5C-45A2-9296-57B852BE022C}" destId="{668FCDCE-485B-41E7-8B7B-3834F0855A56}" srcOrd="4" destOrd="0" presId="urn:microsoft.com/office/officeart/2018/2/layout/IconVerticalSolidList"/>
    <dgm:cxn modelId="{EB2CD297-3B8F-2443-96E9-D6F2FBE75FCB}" type="presParOf" srcId="{668FCDCE-485B-41E7-8B7B-3834F0855A56}" destId="{A96B2292-C345-450C-95C2-9BDA07C40240}" srcOrd="0" destOrd="0" presId="urn:microsoft.com/office/officeart/2018/2/layout/IconVerticalSolidList"/>
    <dgm:cxn modelId="{86B52FB8-90D7-8B40-A8F7-8BF9F96C45EE}" type="presParOf" srcId="{668FCDCE-485B-41E7-8B7B-3834F0855A56}" destId="{468EADE0-503E-4B40-9F1E-7E21815CF795}" srcOrd="1" destOrd="0" presId="urn:microsoft.com/office/officeart/2018/2/layout/IconVerticalSolidList"/>
    <dgm:cxn modelId="{F147ED96-B707-5246-8559-6FC75D840690}" type="presParOf" srcId="{668FCDCE-485B-41E7-8B7B-3834F0855A56}" destId="{C1548B61-10BA-4F7B-A683-FE3E14C238EC}" srcOrd="2" destOrd="0" presId="urn:microsoft.com/office/officeart/2018/2/layout/IconVerticalSolidList"/>
    <dgm:cxn modelId="{B7553E24-5126-7146-8316-ECEAEF375A10}" type="presParOf" srcId="{668FCDCE-485B-41E7-8B7B-3834F0855A56}" destId="{D10D87BF-0BB3-489E-B506-FAC01F3F1DC8}" srcOrd="3" destOrd="0" presId="urn:microsoft.com/office/officeart/2018/2/layout/IconVerticalSolidList"/>
    <dgm:cxn modelId="{759CC153-340A-B446-ABDC-62C22647AB8C}" type="presParOf" srcId="{96CA6C9F-4A5C-45A2-9296-57B852BE022C}" destId="{AE449E18-2C42-44C7-960E-61E3E2C46EC2}" srcOrd="5" destOrd="0" presId="urn:microsoft.com/office/officeart/2018/2/layout/IconVerticalSolidList"/>
    <dgm:cxn modelId="{004A49AA-A428-2A4D-9062-2ADC49A70920}" type="presParOf" srcId="{96CA6C9F-4A5C-45A2-9296-57B852BE022C}" destId="{87E6D314-4E70-4CAF-865A-7DD9328EE1C1}" srcOrd="6" destOrd="0" presId="urn:microsoft.com/office/officeart/2018/2/layout/IconVerticalSolidList"/>
    <dgm:cxn modelId="{D96B8AA0-3AB2-3942-A100-9EF6B08C1049}" type="presParOf" srcId="{87E6D314-4E70-4CAF-865A-7DD9328EE1C1}" destId="{75B3EC51-F9C0-4D5E-8617-EC636432A721}" srcOrd="0" destOrd="0" presId="urn:microsoft.com/office/officeart/2018/2/layout/IconVerticalSolidList"/>
    <dgm:cxn modelId="{9CB0F8B7-3A91-4A4F-ADE3-CC1B8DD80F87}" type="presParOf" srcId="{87E6D314-4E70-4CAF-865A-7DD9328EE1C1}" destId="{C5E71048-699E-4865-B224-FCF460481B21}" srcOrd="1" destOrd="0" presId="urn:microsoft.com/office/officeart/2018/2/layout/IconVerticalSolidList"/>
    <dgm:cxn modelId="{EB703C11-5559-324F-89A8-4D06C7F183A3}" type="presParOf" srcId="{87E6D314-4E70-4CAF-865A-7DD9328EE1C1}" destId="{DE35EF88-2990-4D33-9E7D-D435112FAD86}" srcOrd="2" destOrd="0" presId="urn:microsoft.com/office/officeart/2018/2/layout/IconVerticalSolidList"/>
    <dgm:cxn modelId="{0416971D-C7F9-5845-8C6A-FC2FFEDDD839}" type="presParOf" srcId="{87E6D314-4E70-4CAF-865A-7DD9328EE1C1}" destId="{28315C29-BE89-4A58-9A85-1419253F547E}" srcOrd="3" destOrd="0" presId="urn:microsoft.com/office/officeart/2018/2/layout/IconVerticalSolidList"/>
    <dgm:cxn modelId="{8E1B6B5B-EE6A-3F46-941A-E1AA26CF0607}" type="presParOf" srcId="{96CA6C9F-4A5C-45A2-9296-57B852BE022C}" destId="{DA63DB9A-AE46-477E-A3AC-2DDC0D2D7358}" srcOrd="7" destOrd="0" presId="urn:microsoft.com/office/officeart/2018/2/layout/IconVerticalSolidList"/>
    <dgm:cxn modelId="{1FA4774A-0FAC-3D47-9998-ACC0164E0DC5}" type="presParOf" srcId="{96CA6C9F-4A5C-45A2-9296-57B852BE022C}" destId="{E9E0406A-8175-470C-BCEE-473CD7B80E8D}" srcOrd="8" destOrd="0" presId="urn:microsoft.com/office/officeart/2018/2/layout/IconVerticalSolidList"/>
    <dgm:cxn modelId="{8FE5F429-0BDA-F748-A99F-73FF6F27F63E}" type="presParOf" srcId="{E9E0406A-8175-470C-BCEE-473CD7B80E8D}" destId="{0ECE2D38-452C-466B-B183-4DCDB158DCC2}" srcOrd="0" destOrd="0" presId="urn:microsoft.com/office/officeart/2018/2/layout/IconVerticalSolidList"/>
    <dgm:cxn modelId="{F28E02D1-AA69-6B4F-B18A-52AC5B6A3A18}" type="presParOf" srcId="{E9E0406A-8175-470C-BCEE-473CD7B80E8D}" destId="{B3E12DEB-7DAC-4F57-9D9D-8535821258BC}" srcOrd="1" destOrd="0" presId="urn:microsoft.com/office/officeart/2018/2/layout/IconVerticalSolidList"/>
    <dgm:cxn modelId="{F1B86835-4AF7-1145-93DF-3529DF69747C}" type="presParOf" srcId="{E9E0406A-8175-470C-BCEE-473CD7B80E8D}" destId="{04F1C96B-6FD9-46C6-9E63-189DE249AC36}" srcOrd="2" destOrd="0" presId="urn:microsoft.com/office/officeart/2018/2/layout/IconVerticalSolidList"/>
    <dgm:cxn modelId="{50A8D8B7-8A28-9844-9606-C4CDEAEE685D}" type="presParOf" srcId="{E9E0406A-8175-470C-BCEE-473CD7B80E8D}" destId="{A72D126D-1B7D-4A30-8864-62572BDE8947}" srcOrd="3" destOrd="0" presId="urn:microsoft.com/office/officeart/2018/2/layout/IconVerticalSolidList"/>
    <dgm:cxn modelId="{F6304AD0-0B46-554C-BD2C-9A5D3E4627C6}" type="presParOf" srcId="{96CA6C9F-4A5C-45A2-9296-57B852BE022C}" destId="{62D47123-1D6A-4542-A283-EBA18579FD1A}" srcOrd="9" destOrd="0" presId="urn:microsoft.com/office/officeart/2018/2/layout/IconVerticalSolidList"/>
    <dgm:cxn modelId="{C91B09CB-0899-784F-9D02-69E4169A0D75}" type="presParOf" srcId="{96CA6C9F-4A5C-45A2-9296-57B852BE022C}" destId="{9248A0A4-2320-42F4-9E21-976D0C8385AA}" srcOrd="10" destOrd="0" presId="urn:microsoft.com/office/officeart/2018/2/layout/IconVerticalSolidList"/>
    <dgm:cxn modelId="{D4921C38-0D1E-D141-ADEE-E7C77D980249}" type="presParOf" srcId="{9248A0A4-2320-42F4-9E21-976D0C8385AA}" destId="{D506E175-3DAF-413F-8D93-9137EC8EE3FF}" srcOrd="0" destOrd="0" presId="urn:microsoft.com/office/officeart/2018/2/layout/IconVerticalSolidList"/>
    <dgm:cxn modelId="{FFB8DDA7-56FE-E045-858C-C9A8E2BB44CD}" type="presParOf" srcId="{9248A0A4-2320-42F4-9E21-976D0C8385AA}" destId="{EA48E3FF-AD5B-4F3B-9700-29128751654C}" srcOrd="1" destOrd="0" presId="urn:microsoft.com/office/officeart/2018/2/layout/IconVerticalSolidList"/>
    <dgm:cxn modelId="{E7319EB7-0DAE-0B4E-9877-14D2BBB22C80}" type="presParOf" srcId="{9248A0A4-2320-42F4-9E21-976D0C8385AA}" destId="{B08A36CD-ED3F-4D59-9345-E749B71E3EB1}" srcOrd="2" destOrd="0" presId="urn:microsoft.com/office/officeart/2018/2/layout/IconVerticalSolidList"/>
    <dgm:cxn modelId="{E9C589C2-D743-C343-9D3B-744BC144CC38}" type="presParOf" srcId="{9248A0A4-2320-42F4-9E21-976D0C8385AA}" destId="{052FF093-9F69-4BCC-BB5E-9941E5751530}" srcOrd="3" destOrd="0" presId="urn:microsoft.com/office/officeart/2018/2/layout/IconVerticalSolidList"/>
    <dgm:cxn modelId="{8E547A9E-975E-FE46-A9EC-292A53D78E34}" type="presParOf" srcId="{96CA6C9F-4A5C-45A2-9296-57B852BE022C}" destId="{F5F0F3A8-B5C5-4C4D-8806-7D29D5D3C82D}" srcOrd="11" destOrd="0" presId="urn:microsoft.com/office/officeart/2018/2/layout/IconVerticalSolidList"/>
    <dgm:cxn modelId="{4F97697D-F1F7-1546-AFBA-907360EFBD13}" type="presParOf" srcId="{96CA6C9F-4A5C-45A2-9296-57B852BE022C}" destId="{0EDC0F92-0283-4A80-AD56-D176AC923FD4}" srcOrd="12" destOrd="0" presId="urn:microsoft.com/office/officeart/2018/2/layout/IconVerticalSolidList"/>
    <dgm:cxn modelId="{658C2169-2CE8-3C43-BA62-B021074F7224}" type="presParOf" srcId="{0EDC0F92-0283-4A80-AD56-D176AC923FD4}" destId="{83AB8E13-BC5C-48D6-ADAC-14C0A98577E1}" srcOrd="0" destOrd="0" presId="urn:microsoft.com/office/officeart/2018/2/layout/IconVerticalSolidList"/>
    <dgm:cxn modelId="{CD3F2422-3BB9-0F46-B0DE-9533FF153145}" type="presParOf" srcId="{0EDC0F92-0283-4A80-AD56-D176AC923FD4}" destId="{351CCFE6-4990-49EA-8CDE-5D5B1B7F206B}" srcOrd="1" destOrd="0" presId="urn:microsoft.com/office/officeart/2018/2/layout/IconVerticalSolidList"/>
    <dgm:cxn modelId="{42DF73CB-F82B-4D49-A224-12C1C95FC2B6}" type="presParOf" srcId="{0EDC0F92-0283-4A80-AD56-D176AC923FD4}" destId="{868E1299-F8DE-4469-8EEC-CED0C6A55DCA}" srcOrd="2" destOrd="0" presId="urn:microsoft.com/office/officeart/2018/2/layout/IconVerticalSolidList"/>
    <dgm:cxn modelId="{9987CAB2-60B9-3D46-B4BE-6376038EF331}" type="presParOf" srcId="{0EDC0F92-0283-4A80-AD56-D176AC923FD4}" destId="{373E1AA6-0E6F-4F0C-8B40-28FAE8098EAD}" srcOrd="3" destOrd="0" presId="urn:microsoft.com/office/officeart/2018/2/layout/IconVerticalSolidList"/>
    <dgm:cxn modelId="{2E9132D3-A8C1-6749-A8FC-5B629B0B2D91}" type="presParOf" srcId="{96CA6C9F-4A5C-45A2-9296-57B852BE022C}" destId="{FECD2773-7255-488A-9946-D4FAB82D14AC}" srcOrd="13" destOrd="0" presId="urn:microsoft.com/office/officeart/2018/2/layout/IconVerticalSolidList"/>
    <dgm:cxn modelId="{391BBAD2-7F9F-8941-9214-DAA151382552}" type="presParOf" srcId="{96CA6C9F-4A5C-45A2-9296-57B852BE022C}" destId="{29F13F37-2077-4D96-921A-45EFD3E15A06}" srcOrd="14" destOrd="0" presId="urn:microsoft.com/office/officeart/2018/2/layout/IconVerticalSolidList"/>
    <dgm:cxn modelId="{7CCE0652-4C09-174A-8C1A-E1FB214A5EEF}" type="presParOf" srcId="{29F13F37-2077-4D96-921A-45EFD3E15A06}" destId="{5C575238-E991-4B23-B614-F7594D0A2116}" srcOrd="0" destOrd="0" presId="urn:microsoft.com/office/officeart/2018/2/layout/IconVerticalSolidList"/>
    <dgm:cxn modelId="{8BCF376B-FD1E-CE44-9821-FFA0B670EC75}" type="presParOf" srcId="{29F13F37-2077-4D96-921A-45EFD3E15A06}" destId="{3E8BEB46-1D78-4474-A445-0258BDC840B5}" srcOrd="1" destOrd="0" presId="urn:microsoft.com/office/officeart/2018/2/layout/IconVerticalSolidList"/>
    <dgm:cxn modelId="{10AF9E14-7770-9540-ADF9-E1D2367726A1}" type="presParOf" srcId="{29F13F37-2077-4D96-921A-45EFD3E15A06}" destId="{E00AB788-3357-497B-A123-715768B6CEC4}" srcOrd="2" destOrd="0" presId="urn:microsoft.com/office/officeart/2018/2/layout/IconVerticalSolidList"/>
    <dgm:cxn modelId="{36D92041-4747-884D-8281-C7C1DCCFAA81}" type="presParOf" srcId="{29F13F37-2077-4D96-921A-45EFD3E15A06}" destId="{07BECE6F-5E91-4CDB-9B29-C85B8DCD0B9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ED66C1-62C9-4198-9243-6BA441FCFD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3275FF7-628D-4CF5-8106-890F366F98E5}">
      <dgm:prSet/>
      <dgm:spPr/>
      <dgm:t>
        <a:bodyPr/>
        <a:lstStyle/>
        <a:p>
          <a:pPr>
            <a:lnSpc>
              <a:spcPct val="100000"/>
            </a:lnSpc>
          </a:pPr>
          <a:r>
            <a:rPr lang="en-US" dirty="0"/>
            <a:t>TSB has over 7000 employees between branches and operations </a:t>
          </a:r>
        </a:p>
      </dgm:t>
    </dgm:pt>
    <dgm:pt modelId="{5CAC6632-E97E-448A-8864-59F11E1BE9D9}" type="parTrans" cxnId="{8C625DC6-A1C0-4887-B131-6D404DCA0B1E}">
      <dgm:prSet/>
      <dgm:spPr/>
      <dgm:t>
        <a:bodyPr/>
        <a:lstStyle/>
        <a:p>
          <a:endParaRPr lang="en-US"/>
        </a:p>
      </dgm:t>
    </dgm:pt>
    <dgm:pt modelId="{B0B7DFB5-5A05-4936-B57E-9F9515E5A1CD}" type="sibTrans" cxnId="{8C625DC6-A1C0-4887-B131-6D404DCA0B1E}">
      <dgm:prSet/>
      <dgm:spPr/>
      <dgm:t>
        <a:bodyPr/>
        <a:lstStyle/>
        <a:p>
          <a:endParaRPr lang="en-US"/>
        </a:p>
      </dgm:t>
    </dgm:pt>
    <dgm:pt modelId="{A222F8A5-7CAF-46AA-A76D-1A0BCA3E64FF}">
      <dgm:prSet/>
      <dgm:spPr/>
      <dgm:t>
        <a:bodyPr/>
        <a:lstStyle/>
        <a:p>
          <a:pPr>
            <a:lnSpc>
              <a:spcPct val="100000"/>
            </a:lnSpc>
          </a:pPr>
          <a:r>
            <a:rPr lang="en-US" dirty="0"/>
            <a:t>£5 million customers across the UK</a:t>
          </a:r>
        </a:p>
      </dgm:t>
    </dgm:pt>
    <dgm:pt modelId="{F229E92F-BCDB-431F-ACDA-968899286B7D}" type="parTrans" cxnId="{BF6EF669-7EF9-4E62-B811-009D659E1616}">
      <dgm:prSet/>
      <dgm:spPr/>
      <dgm:t>
        <a:bodyPr/>
        <a:lstStyle/>
        <a:p>
          <a:endParaRPr lang="en-US"/>
        </a:p>
      </dgm:t>
    </dgm:pt>
    <dgm:pt modelId="{249CDB4A-79BD-4545-9507-005218F3B59E}" type="sibTrans" cxnId="{BF6EF669-7EF9-4E62-B811-009D659E1616}">
      <dgm:prSet/>
      <dgm:spPr/>
      <dgm:t>
        <a:bodyPr/>
        <a:lstStyle/>
        <a:p>
          <a:endParaRPr lang="en-US"/>
        </a:p>
      </dgm:t>
    </dgm:pt>
    <dgm:pt modelId="{F3B0162F-C16A-44A5-9ED3-566C19A4568C}">
      <dgm:prSet/>
      <dgm:spPr/>
      <dgm:t>
        <a:bodyPr/>
        <a:lstStyle/>
        <a:p>
          <a:pPr>
            <a:lnSpc>
              <a:spcPct val="100000"/>
            </a:lnSpc>
          </a:pPr>
          <a:r>
            <a:rPr lang="en-US" dirty="0"/>
            <a:t>As part of Closure Programme TSB now has 536 branches (BBC News, 2019 &amp; TSB, 2019a).</a:t>
          </a:r>
        </a:p>
      </dgm:t>
    </dgm:pt>
    <dgm:pt modelId="{F7DA9772-F2E3-42F8-AA2B-E9F336BC7B50}" type="parTrans" cxnId="{43A4C832-7052-4F5E-BE9D-BC08FA42D5CF}">
      <dgm:prSet/>
      <dgm:spPr/>
      <dgm:t>
        <a:bodyPr/>
        <a:lstStyle/>
        <a:p>
          <a:endParaRPr lang="en-US"/>
        </a:p>
      </dgm:t>
    </dgm:pt>
    <dgm:pt modelId="{E82F06BE-8757-4B23-ADC9-A8875205592E}" type="sibTrans" cxnId="{43A4C832-7052-4F5E-BE9D-BC08FA42D5CF}">
      <dgm:prSet/>
      <dgm:spPr/>
      <dgm:t>
        <a:bodyPr/>
        <a:lstStyle/>
        <a:p>
          <a:endParaRPr lang="en-US"/>
        </a:p>
      </dgm:t>
    </dgm:pt>
    <dgm:pt modelId="{F84242DF-B315-4943-9ADE-E5E0EC57A8CA}">
      <dgm:prSet/>
      <dgm:spPr/>
      <dgm:t>
        <a:bodyPr/>
        <a:lstStyle/>
        <a:p>
          <a:pPr>
            <a:lnSpc>
              <a:spcPct val="100000"/>
            </a:lnSpc>
          </a:pPr>
          <a:r>
            <a:rPr lang="en-US" dirty="0"/>
            <a:t>2 telephone Centre's</a:t>
          </a:r>
        </a:p>
      </dgm:t>
    </dgm:pt>
    <dgm:pt modelId="{5B3211B8-4652-435C-A36D-44F97E2037CE}" type="parTrans" cxnId="{C306A77A-31AB-45F8-B274-CF0461414BF1}">
      <dgm:prSet/>
      <dgm:spPr/>
      <dgm:t>
        <a:bodyPr/>
        <a:lstStyle/>
        <a:p>
          <a:endParaRPr lang="en-US"/>
        </a:p>
      </dgm:t>
    </dgm:pt>
    <dgm:pt modelId="{979C494F-F248-4AB6-8625-64C6326CFB48}" type="sibTrans" cxnId="{C306A77A-31AB-45F8-B274-CF0461414BF1}">
      <dgm:prSet/>
      <dgm:spPr/>
      <dgm:t>
        <a:bodyPr/>
        <a:lstStyle/>
        <a:p>
          <a:endParaRPr lang="en-US"/>
        </a:p>
      </dgm:t>
    </dgm:pt>
    <dgm:pt modelId="{13D05350-7E66-4BC1-A2AC-45BB1F974FF4}">
      <dgm:prSet/>
      <dgm:spPr/>
      <dgm:t>
        <a:bodyPr/>
        <a:lstStyle/>
        <a:p>
          <a:pPr>
            <a:lnSpc>
              <a:spcPct val="100000"/>
            </a:lnSpc>
          </a:pPr>
          <a:r>
            <a:rPr lang="en-US" dirty="0"/>
            <a:t>5 </a:t>
          </a:r>
          <a:r>
            <a:rPr lang="en-US"/>
            <a:t>operations Centre's</a:t>
          </a:r>
          <a:endParaRPr lang="en-US" dirty="0"/>
        </a:p>
      </dgm:t>
    </dgm:pt>
    <dgm:pt modelId="{FF4F0530-6721-4FB7-898B-18C3CF21A829}" type="parTrans" cxnId="{DB47785C-0C0C-4213-AB29-FA93C389AA64}">
      <dgm:prSet/>
      <dgm:spPr/>
      <dgm:t>
        <a:bodyPr/>
        <a:lstStyle/>
        <a:p>
          <a:endParaRPr lang="en-US"/>
        </a:p>
      </dgm:t>
    </dgm:pt>
    <dgm:pt modelId="{FFB43775-D83D-4EF4-A53A-C61D3205B68C}" type="sibTrans" cxnId="{DB47785C-0C0C-4213-AB29-FA93C389AA64}">
      <dgm:prSet/>
      <dgm:spPr/>
      <dgm:t>
        <a:bodyPr/>
        <a:lstStyle/>
        <a:p>
          <a:endParaRPr lang="en-US"/>
        </a:p>
      </dgm:t>
    </dgm:pt>
    <dgm:pt modelId="{9688B0EF-A930-4784-BE30-9E54DB2ED826}">
      <dgm:prSet/>
      <dgm:spPr/>
      <dgm:t>
        <a:bodyPr/>
        <a:lstStyle/>
        <a:p>
          <a:pPr>
            <a:lnSpc>
              <a:spcPct val="100000"/>
            </a:lnSpc>
          </a:pPr>
          <a:r>
            <a:rPr lang="en-US" dirty="0"/>
            <a:t>Head office in Edinburgh</a:t>
          </a:r>
        </a:p>
      </dgm:t>
    </dgm:pt>
    <dgm:pt modelId="{32E03CFA-D23B-4C08-A31B-CF6A52F612E1}" type="parTrans" cxnId="{E71DEEFC-832B-4BB6-A6BD-961B5AD3FB8E}">
      <dgm:prSet/>
      <dgm:spPr/>
      <dgm:t>
        <a:bodyPr/>
        <a:lstStyle/>
        <a:p>
          <a:endParaRPr lang="en-US"/>
        </a:p>
      </dgm:t>
    </dgm:pt>
    <dgm:pt modelId="{650D7DE1-B141-40A6-8B6E-E50651119918}" type="sibTrans" cxnId="{E71DEEFC-832B-4BB6-A6BD-961B5AD3FB8E}">
      <dgm:prSet/>
      <dgm:spPr/>
      <dgm:t>
        <a:bodyPr/>
        <a:lstStyle/>
        <a:p>
          <a:endParaRPr lang="en-US"/>
        </a:p>
      </dgm:t>
    </dgm:pt>
    <dgm:pt modelId="{E34B9E93-1398-4865-92E3-1C6DFBF87C48}">
      <dgm:prSet/>
      <dgm:spPr/>
      <dgm:t>
        <a:bodyPr/>
        <a:lstStyle/>
        <a:p>
          <a:pPr>
            <a:lnSpc>
              <a:spcPct val="100000"/>
            </a:lnSpc>
          </a:pPr>
          <a:r>
            <a:rPr lang="en-US" dirty="0"/>
            <a:t>Head office are the decision-makers with a top-down approach </a:t>
          </a:r>
        </a:p>
      </dgm:t>
    </dgm:pt>
    <dgm:pt modelId="{02865CC2-71E7-4EB8-A05C-BA0DEBC12559}" type="parTrans" cxnId="{A1A2D515-C2E3-4E5B-ABBA-0DB96938D22C}">
      <dgm:prSet/>
      <dgm:spPr/>
      <dgm:t>
        <a:bodyPr/>
        <a:lstStyle/>
        <a:p>
          <a:endParaRPr lang="en-US"/>
        </a:p>
      </dgm:t>
    </dgm:pt>
    <dgm:pt modelId="{4D4425C9-2141-49E4-A99C-5F147A276345}" type="sibTrans" cxnId="{A1A2D515-C2E3-4E5B-ABBA-0DB96938D22C}">
      <dgm:prSet/>
      <dgm:spPr/>
      <dgm:t>
        <a:bodyPr/>
        <a:lstStyle/>
        <a:p>
          <a:endParaRPr lang="en-US"/>
        </a:p>
      </dgm:t>
    </dgm:pt>
    <dgm:pt modelId="{EDCE1B43-D780-5947-8079-399B8C14756A}">
      <dgm:prSet/>
      <dgm:spPr/>
      <dgm:t>
        <a:bodyPr/>
        <a:lstStyle/>
        <a:p>
          <a:pPr>
            <a:lnSpc>
              <a:spcPct val="100000"/>
            </a:lnSpc>
          </a:pPr>
          <a:r>
            <a:rPr lang="en-US" dirty="0"/>
            <a:t>Private Sector Organisation</a:t>
          </a:r>
        </a:p>
      </dgm:t>
    </dgm:pt>
    <dgm:pt modelId="{9BAD91A1-B600-7D4A-A21C-49B600C8B545}" type="parTrans" cxnId="{BC0A010E-8530-3D46-A7D3-37BE44FBC289}">
      <dgm:prSet/>
      <dgm:spPr/>
      <dgm:t>
        <a:bodyPr/>
        <a:lstStyle/>
        <a:p>
          <a:endParaRPr lang="en-GB"/>
        </a:p>
      </dgm:t>
    </dgm:pt>
    <dgm:pt modelId="{5ACC427F-19FA-9F4A-AF48-8E418AA00359}" type="sibTrans" cxnId="{BC0A010E-8530-3D46-A7D3-37BE44FBC289}">
      <dgm:prSet/>
      <dgm:spPr/>
      <dgm:t>
        <a:bodyPr/>
        <a:lstStyle/>
        <a:p>
          <a:endParaRPr lang="en-GB"/>
        </a:p>
      </dgm:t>
    </dgm:pt>
    <dgm:pt modelId="{6BFE67FF-6912-4489-8565-72070C725D64}" type="pres">
      <dgm:prSet presAssocID="{8BED66C1-62C9-4198-9243-6BA441FCFD59}" presName="root" presStyleCnt="0">
        <dgm:presLayoutVars>
          <dgm:dir/>
          <dgm:resizeHandles val="exact"/>
        </dgm:presLayoutVars>
      </dgm:prSet>
      <dgm:spPr/>
    </dgm:pt>
    <dgm:pt modelId="{9439A048-77F7-4B9B-A79E-86F707981305}" type="pres">
      <dgm:prSet presAssocID="{83275FF7-628D-4CF5-8106-890F366F98E5}" presName="compNode" presStyleCnt="0"/>
      <dgm:spPr/>
    </dgm:pt>
    <dgm:pt modelId="{1742A372-6D77-4E86-AF50-FFB79D4B2545}" type="pres">
      <dgm:prSet presAssocID="{83275FF7-628D-4CF5-8106-890F366F98E5}" presName="bgRect" presStyleLbl="bgShp" presStyleIdx="0" presStyleCnt="8"/>
      <dgm:spPr/>
    </dgm:pt>
    <dgm:pt modelId="{844D6A72-8A8E-4D16-BC8F-E0A9FD733C80}" type="pres">
      <dgm:prSet presAssocID="{83275FF7-628D-4CF5-8106-890F366F98E5}"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778D7FEC-E972-4DA3-9C21-1FEC6DD80EEB}" type="pres">
      <dgm:prSet presAssocID="{83275FF7-628D-4CF5-8106-890F366F98E5}" presName="spaceRect" presStyleCnt="0"/>
      <dgm:spPr/>
    </dgm:pt>
    <dgm:pt modelId="{9D432D4F-2836-4F32-9543-76D58680749B}" type="pres">
      <dgm:prSet presAssocID="{83275FF7-628D-4CF5-8106-890F366F98E5}" presName="parTx" presStyleLbl="revTx" presStyleIdx="0" presStyleCnt="8">
        <dgm:presLayoutVars>
          <dgm:chMax val="0"/>
          <dgm:chPref val="0"/>
        </dgm:presLayoutVars>
      </dgm:prSet>
      <dgm:spPr/>
    </dgm:pt>
    <dgm:pt modelId="{1E2430DA-E252-43CE-9DD1-7EE4E1D7B393}" type="pres">
      <dgm:prSet presAssocID="{B0B7DFB5-5A05-4936-B57E-9F9515E5A1CD}" presName="sibTrans" presStyleCnt="0"/>
      <dgm:spPr/>
    </dgm:pt>
    <dgm:pt modelId="{A85C470D-3654-4DB9-B085-0909994C18A5}" type="pres">
      <dgm:prSet presAssocID="{A222F8A5-7CAF-46AA-A76D-1A0BCA3E64FF}" presName="compNode" presStyleCnt="0"/>
      <dgm:spPr/>
    </dgm:pt>
    <dgm:pt modelId="{1FB18090-5078-45EF-85E5-97967FB3C07B}" type="pres">
      <dgm:prSet presAssocID="{A222F8A5-7CAF-46AA-A76D-1A0BCA3E64FF}" presName="bgRect" presStyleLbl="bgShp" presStyleIdx="1" presStyleCnt="8"/>
      <dgm:spPr/>
    </dgm:pt>
    <dgm:pt modelId="{DCE2ECCD-422B-449C-A867-529167F1AE55}" type="pres">
      <dgm:prSet presAssocID="{A222F8A5-7CAF-46AA-A76D-1A0BCA3E64FF}"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BA966BCD-D8FE-4A5D-AD54-CA7DD024AE96}" type="pres">
      <dgm:prSet presAssocID="{A222F8A5-7CAF-46AA-A76D-1A0BCA3E64FF}" presName="spaceRect" presStyleCnt="0"/>
      <dgm:spPr/>
    </dgm:pt>
    <dgm:pt modelId="{22BBA575-293B-4D4F-942B-DBB8ED21DEE4}" type="pres">
      <dgm:prSet presAssocID="{A222F8A5-7CAF-46AA-A76D-1A0BCA3E64FF}" presName="parTx" presStyleLbl="revTx" presStyleIdx="1" presStyleCnt="8">
        <dgm:presLayoutVars>
          <dgm:chMax val="0"/>
          <dgm:chPref val="0"/>
        </dgm:presLayoutVars>
      </dgm:prSet>
      <dgm:spPr/>
    </dgm:pt>
    <dgm:pt modelId="{3EBB92FE-C753-47BC-9A19-1AC874E62249}" type="pres">
      <dgm:prSet presAssocID="{249CDB4A-79BD-4545-9507-005218F3B59E}" presName="sibTrans" presStyleCnt="0"/>
      <dgm:spPr/>
    </dgm:pt>
    <dgm:pt modelId="{EAE4144A-2880-4BBA-81C4-E44688E29434}" type="pres">
      <dgm:prSet presAssocID="{F3B0162F-C16A-44A5-9ED3-566C19A4568C}" presName="compNode" presStyleCnt="0"/>
      <dgm:spPr/>
    </dgm:pt>
    <dgm:pt modelId="{19AE7DED-ED65-4D81-8804-099F4A9BE0CB}" type="pres">
      <dgm:prSet presAssocID="{F3B0162F-C16A-44A5-9ED3-566C19A4568C}" presName="bgRect" presStyleLbl="bgShp" presStyleIdx="2" presStyleCnt="8"/>
      <dgm:spPr/>
    </dgm:pt>
    <dgm:pt modelId="{AD9F0A53-3116-4889-A48D-F76CFE4CBB64}" type="pres">
      <dgm:prSet presAssocID="{F3B0162F-C16A-44A5-9ED3-566C19A4568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spaper"/>
        </a:ext>
      </dgm:extLst>
    </dgm:pt>
    <dgm:pt modelId="{DE755E06-543C-4135-A169-7816BDE3F20B}" type="pres">
      <dgm:prSet presAssocID="{F3B0162F-C16A-44A5-9ED3-566C19A4568C}" presName="spaceRect" presStyleCnt="0"/>
      <dgm:spPr/>
    </dgm:pt>
    <dgm:pt modelId="{35D44D64-926C-4D39-B4E2-77D459368657}" type="pres">
      <dgm:prSet presAssocID="{F3B0162F-C16A-44A5-9ED3-566C19A4568C}" presName="parTx" presStyleLbl="revTx" presStyleIdx="2" presStyleCnt="8">
        <dgm:presLayoutVars>
          <dgm:chMax val="0"/>
          <dgm:chPref val="0"/>
        </dgm:presLayoutVars>
      </dgm:prSet>
      <dgm:spPr/>
    </dgm:pt>
    <dgm:pt modelId="{B4AB9FD3-FAE6-4E31-98C4-DAD184636375}" type="pres">
      <dgm:prSet presAssocID="{E82F06BE-8757-4B23-ADC9-A8875205592E}" presName="sibTrans" presStyleCnt="0"/>
      <dgm:spPr/>
    </dgm:pt>
    <dgm:pt modelId="{10A575E4-D878-44BC-A4B1-299F8D0E2022}" type="pres">
      <dgm:prSet presAssocID="{F84242DF-B315-4943-9ADE-E5E0EC57A8CA}" presName="compNode" presStyleCnt="0"/>
      <dgm:spPr/>
    </dgm:pt>
    <dgm:pt modelId="{A39B5C2E-331E-49DA-98EA-AAF175F2F6D5}" type="pres">
      <dgm:prSet presAssocID="{F84242DF-B315-4943-9ADE-E5E0EC57A8CA}" presName="bgRect" presStyleLbl="bgShp" presStyleIdx="3" presStyleCnt="8"/>
      <dgm:spPr/>
    </dgm:pt>
    <dgm:pt modelId="{ECC2C0C7-0A54-4241-8B1F-7B97A158769F}" type="pres">
      <dgm:prSet presAssocID="{F84242DF-B315-4943-9ADE-E5E0EC57A8CA}"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eiver"/>
        </a:ext>
      </dgm:extLst>
    </dgm:pt>
    <dgm:pt modelId="{67D77EA3-3F42-41A7-BA52-0CDE56201B7B}" type="pres">
      <dgm:prSet presAssocID="{F84242DF-B315-4943-9ADE-E5E0EC57A8CA}" presName="spaceRect" presStyleCnt="0"/>
      <dgm:spPr/>
    </dgm:pt>
    <dgm:pt modelId="{E21AE830-BB15-4397-BF40-2D1C022A924A}" type="pres">
      <dgm:prSet presAssocID="{F84242DF-B315-4943-9ADE-E5E0EC57A8CA}" presName="parTx" presStyleLbl="revTx" presStyleIdx="3" presStyleCnt="8">
        <dgm:presLayoutVars>
          <dgm:chMax val="0"/>
          <dgm:chPref val="0"/>
        </dgm:presLayoutVars>
      </dgm:prSet>
      <dgm:spPr/>
    </dgm:pt>
    <dgm:pt modelId="{706706EA-05DE-47A7-B4B8-B0B4ED1A621D}" type="pres">
      <dgm:prSet presAssocID="{979C494F-F248-4AB6-8625-64C6326CFB48}" presName="sibTrans" presStyleCnt="0"/>
      <dgm:spPr/>
    </dgm:pt>
    <dgm:pt modelId="{BF99C7A5-A0E3-49A6-BE78-EBBB9E852CBA}" type="pres">
      <dgm:prSet presAssocID="{13D05350-7E66-4BC1-A2AC-45BB1F974FF4}" presName="compNode" presStyleCnt="0"/>
      <dgm:spPr/>
    </dgm:pt>
    <dgm:pt modelId="{FB2001FB-1C37-4E6E-A857-18BD93D4DA45}" type="pres">
      <dgm:prSet presAssocID="{13D05350-7E66-4BC1-A2AC-45BB1F974FF4}" presName="bgRect" presStyleLbl="bgShp" presStyleIdx="4" presStyleCnt="8"/>
      <dgm:spPr/>
    </dgm:pt>
    <dgm:pt modelId="{146ED93B-1778-4F06-A2DB-FB1C5C80B463}" type="pres">
      <dgm:prSet presAssocID="{13D05350-7E66-4BC1-A2AC-45BB1F974FF4}"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rker"/>
        </a:ext>
      </dgm:extLst>
    </dgm:pt>
    <dgm:pt modelId="{205B9FBF-E3A1-4FC4-9CED-48857A9E0EC8}" type="pres">
      <dgm:prSet presAssocID="{13D05350-7E66-4BC1-A2AC-45BB1F974FF4}" presName="spaceRect" presStyleCnt="0"/>
      <dgm:spPr/>
    </dgm:pt>
    <dgm:pt modelId="{3879ED56-DE41-4DBD-ABC2-E8E61267CEA1}" type="pres">
      <dgm:prSet presAssocID="{13D05350-7E66-4BC1-A2AC-45BB1F974FF4}" presName="parTx" presStyleLbl="revTx" presStyleIdx="4" presStyleCnt="8">
        <dgm:presLayoutVars>
          <dgm:chMax val="0"/>
          <dgm:chPref val="0"/>
        </dgm:presLayoutVars>
      </dgm:prSet>
      <dgm:spPr/>
    </dgm:pt>
    <dgm:pt modelId="{FEDAF307-87D0-42FD-AB1C-91627FE727C4}" type="pres">
      <dgm:prSet presAssocID="{FFB43775-D83D-4EF4-A53A-C61D3205B68C}" presName="sibTrans" presStyleCnt="0"/>
      <dgm:spPr/>
    </dgm:pt>
    <dgm:pt modelId="{1652B2A1-BBE3-46D0-8D3C-A78CAB90009E}" type="pres">
      <dgm:prSet presAssocID="{9688B0EF-A930-4784-BE30-9E54DB2ED826}" presName="compNode" presStyleCnt="0"/>
      <dgm:spPr/>
    </dgm:pt>
    <dgm:pt modelId="{28A5BC42-A300-4077-B723-93E5A72407A1}" type="pres">
      <dgm:prSet presAssocID="{9688B0EF-A930-4784-BE30-9E54DB2ED826}" presName="bgRect" presStyleLbl="bgShp" presStyleIdx="5" presStyleCnt="8"/>
      <dgm:spPr/>
    </dgm:pt>
    <dgm:pt modelId="{5D2E1E2F-F07C-4E90-8E2A-D4FE96711349}" type="pres">
      <dgm:prSet presAssocID="{9688B0EF-A930-4784-BE30-9E54DB2ED82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ser"/>
        </a:ext>
      </dgm:extLst>
    </dgm:pt>
    <dgm:pt modelId="{41AEF477-FEF1-4CDA-9F35-E873B029210F}" type="pres">
      <dgm:prSet presAssocID="{9688B0EF-A930-4784-BE30-9E54DB2ED826}" presName="spaceRect" presStyleCnt="0"/>
      <dgm:spPr/>
    </dgm:pt>
    <dgm:pt modelId="{FADB7BEB-5E51-44B9-8946-1D2EAE9F88E4}" type="pres">
      <dgm:prSet presAssocID="{9688B0EF-A930-4784-BE30-9E54DB2ED826}" presName="parTx" presStyleLbl="revTx" presStyleIdx="5" presStyleCnt="8">
        <dgm:presLayoutVars>
          <dgm:chMax val="0"/>
          <dgm:chPref val="0"/>
        </dgm:presLayoutVars>
      </dgm:prSet>
      <dgm:spPr/>
    </dgm:pt>
    <dgm:pt modelId="{A7CFFB73-7E54-48F3-B03E-6023E8DDCE33}" type="pres">
      <dgm:prSet presAssocID="{650D7DE1-B141-40A6-8B6E-E50651119918}" presName="sibTrans" presStyleCnt="0"/>
      <dgm:spPr/>
    </dgm:pt>
    <dgm:pt modelId="{42123C2D-524E-4C31-BFA9-E71B1FEBB3ED}" type="pres">
      <dgm:prSet presAssocID="{E34B9E93-1398-4865-92E3-1C6DFBF87C48}" presName="compNode" presStyleCnt="0"/>
      <dgm:spPr/>
    </dgm:pt>
    <dgm:pt modelId="{CE8CE5AD-58BA-4AFA-96AB-B4150193EF71}" type="pres">
      <dgm:prSet presAssocID="{E34B9E93-1398-4865-92E3-1C6DFBF87C48}" presName="bgRect" presStyleLbl="bgShp" presStyleIdx="6" presStyleCnt="8"/>
      <dgm:spPr/>
    </dgm:pt>
    <dgm:pt modelId="{68E1B9DE-4A08-487F-93DD-4A7A830CA2BF}" type="pres">
      <dgm:prSet presAssocID="{E34B9E93-1398-4865-92E3-1C6DFBF87C48}"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aptain"/>
        </a:ext>
      </dgm:extLst>
    </dgm:pt>
    <dgm:pt modelId="{D6B7F5F7-6700-436D-B452-CD0A4631B514}" type="pres">
      <dgm:prSet presAssocID="{E34B9E93-1398-4865-92E3-1C6DFBF87C48}" presName="spaceRect" presStyleCnt="0"/>
      <dgm:spPr/>
    </dgm:pt>
    <dgm:pt modelId="{015498FB-6915-429B-99B4-5060982F5014}" type="pres">
      <dgm:prSet presAssocID="{E34B9E93-1398-4865-92E3-1C6DFBF87C48}" presName="parTx" presStyleLbl="revTx" presStyleIdx="6" presStyleCnt="8">
        <dgm:presLayoutVars>
          <dgm:chMax val="0"/>
          <dgm:chPref val="0"/>
        </dgm:presLayoutVars>
      </dgm:prSet>
      <dgm:spPr/>
    </dgm:pt>
    <dgm:pt modelId="{F827AEC1-595F-422A-B779-4CFDC18F598D}" type="pres">
      <dgm:prSet presAssocID="{4D4425C9-2141-49E4-A99C-5F147A276345}" presName="sibTrans" presStyleCnt="0"/>
      <dgm:spPr/>
    </dgm:pt>
    <dgm:pt modelId="{82470746-FF2F-4ABA-A7EA-BA217C660E9D}" type="pres">
      <dgm:prSet presAssocID="{EDCE1B43-D780-5947-8079-399B8C14756A}" presName="compNode" presStyleCnt="0"/>
      <dgm:spPr/>
    </dgm:pt>
    <dgm:pt modelId="{C809D2F9-6BD5-4F6E-9139-8692E1A9AB12}" type="pres">
      <dgm:prSet presAssocID="{EDCE1B43-D780-5947-8079-399B8C14756A}" presName="bgRect" presStyleLbl="bgShp" presStyleIdx="7" presStyleCnt="8"/>
      <dgm:spPr/>
    </dgm:pt>
    <dgm:pt modelId="{97EE78E2-9D65-4B60-B936-0EB864A04ABD}" type="pres">
      <dgm:prSet presAssocID="{EDCE1B43-D780-5947-8079-399B8C14756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Bank"/>
        </a:ext>
      </dgm:extLst>
    </dgm:pt>
    <dgm:pt modelId="{1467341A-B786-4EEF-8E51-7C2C75019FB2}" type="pres">
      <dgm:prSet presAssocID="{EDCE1B43-D780-5947-8079-399B8C14756A}" presName="spaceRect" presStyleCnt="0"/>
      <dgm:spPr/>
    </dgm:pt>
    <dgm:pt modelId="{E2AB66A2-E587-417C-A26F-784337361EE4}" type="pres">
      <dgm:prSet presAssocID="{EDCE1B43-D780-5947-8079-399B8C14756A}" presName="parTx" presStyleLbl="revTx" presStyleIdx="7" presStyleCnt="8">
        <dgm:presLayoutVars>
          <dgm:chMax val="0"/>
          <dgm:chPref val="0"/>
        </dgm:presLayoutVars>
      </dgm:prSet>
      <dgm:spPr/>
    </dgm:pt>
  </dgm:ptLst>
  <dgm:cxnLst>
    <dgm:cxn modelId="{84438706-3364-D240-94DA-07F75D09CEF6}" type="presOf" srcId="{13D05350-7E66-4BC1-A2AC-45BB1F974FF4}" destId="{3879ED56-DE41-4DBD-ABC2-E8E61267CEA1}" srcOrd="0" destOrd="0" presId="urn:microsoft.com/office/officeart/2018/2/layout/IconVerticalSolidList"/>
    <dgm:cxn modelId="{BC0A010E-8530-3D46-A7D3-37BE44FBC289}" srcId="{8BED66C1-62C9-4198-9243-6BA441FCFD59}" destId="{EDCE1B43-D780-5947-8079-399B8C14756A}" srcOrd="7" destOrd="0" parTransId="{9BAD91A1-B600-7D4A-A21C-49B600C8B545}" sibTransId="{5ACC427F-19FA-9F4A-AF48-8E418AA00359}"/>
    <dgm:cxn modelId="{A1A2D515-C2E3-4E5B-ABBA-0DB96938D22C}" srcId="{8BED66C1-62C9-4198-9243-6BA441FCFD59}" destId="{E34B9E93-1398-4865-92E3-1C6DFBF87C48}" srcOrd="6" destOrd="0" parTransId="{02865CC2-71E7-4EB8-A05C-BA0DEBC12559}" sibTransId="{4D4425C9-2141-49E4-A99C-5F147A276345}"/>
    <dgm:cxn modelId="{DA0EE915-CEC6-2241-A098-C64C04E257AB}" type="presOf" srcId="{EDCE1B43-D780-5947-8079-399B8C14756A}" destId="{E2AB66A2-E587-417C-A26F-784337361EE4}" srcOrd="0" destOrd="0" presId="urn:microsoft.com/office/officeart/2018/2/layout/IconVerticalSolidList"/>
    <dgm:cxn modelId="{12BB6727-6943-6E4E-AC17-3371FFAC88F0}" type="presOf" srcId="{F3B0162F-C16A-44A5-9ED3-566C19A4568C}" destId="{35D44D64-926C-4D39-B4E2-77D459368657}" srcOrd="0" destOrd="0" presId="urn:microsoft.com/office/officeart/2018/2/layout/IconVerticalSolidList"/>
    <dgm:cxn modelId="{43A4C832-7052-4F5E-BE9D-BC08FA42D5CF}" srcId="{8BED66C1-62C9-4198-9243-6BA441FCFD59}" destId="{F3B0162F-C16A-44A5-9ED3-566C19A4568C}" srcOrd="2" destOrd="0" parTransId="{F7DA9772-F2E3-42F8-AA2B-E9F336BC7B50}" sibTransId="{E82F06BE-8757-4B23-ADC9-A8875205592E}"/>
    <dgm:cxn modelId="{4054A538-86DF-D148-A5AC-333B2F7536AF}" type="presOf" srcId="{83275FF7-628D-4CF5-8106-890F366F98E5}" destId="{9D432D4F-2836-4F32-9543-76D58680749B}" srcOrd="0" destOrd="0" presId="urn:microsoft.com/office/officeart/2018/2/layout/IconVerticalSolidList"/>
    <dgm:cxn modelId="{A98B3557-9050-C941-BB45-B6A44C96C872}" type="presOf" srcId="{A222F8A5-7CAF-46AA-A76D-1A0BCA3E64FF}" destId="{22BBA575-293B-4D4F-942B-DBB8ED21DEE4}" srcOrd="0" destOrd="0" presId="urn:microsoft.com/office/officeart/2018/2/layout/IconVerticalSolidList"/>
    <dgm:cxn modelId="{DB47785C-0C0C-4213-AB29-FA93C389AA64}" srcId="{8BED66C1-62C9-4198-9243-6BA441FCFD59}" destId="{13D05350-7E66-4BC1-A2AC-45BB1F974FF4}" srcOrd="4" destOrd="0" parTransId="{FF4F0530-6721-4FB7-898B-18C3CF21A829}" sibTransId="{FFB43775-D83D-4EF4-A53A-C61D3205B68C}"/>
    <dgm:cxn modelId="{D3B0F566-A7D9-0B44-8886-EF47D44C2E3A}" type="presOf" srcId="{F84242DF-B315-4943-9ADE-E5E0EC57A8CA}" destId="{E21AE830-BB15-4397-BF40-2D1C022A924A}" srcOrd="0" destOrd="0" presId="urn:microsoft.com/office/officeart/2018/2/layout/IconVerticalSolidList"/>
    <dgm:cxn modelId="{BF6EF669-7EF9-4E62-B811-009D659E1616}" srcId="{8BED66C1-62C9-4198-9243-6BA441FCFD59}" destId="{A222F8A5-7CAF-46AA-A76D-1A0BCA3E64FF}" srcOrd="1" destOrd="0" parTransId="{F229E92F-BCDB-431F-ACDA-968899286B7D}" sibTransId="{249CDB4A-79BD-4545-9507-005218F3B59E}"/>
    <dgm:cxn modelId="{CEF1FB75-72AB-4B47-A9E0-9AF8A65ED543}" type="presOf" srcId="{8BED66C1-62C9-4198-9243-6BA441FCFD59}" destId="{6BFE67FF-6912-4489-8565-72070C725D64}" srcOrd="0" destOrd="0" presId="urn:microsoft.com/office/officeart/2018/2/layout/IconVerticalSolidList"/>
    <dgm:cxn modelId="{C306A77A-31AB-45F8-B274-CF0461414BF1}" srcId="{8BED66C1-62C9-4198-9243-6BA441FCFD59}" destId="{F84242DF-B315-4943-9ADE-E5E0EC57A8CA}" srcOrd="3" destOrd="0" parTransId="{5B3211B8-4652-435C-A36D-44F97E2037CE}" sibTransId="{979C494F-F248-4AB6-8625-64C6326CFB48}"/>
    <dgm:cxn modelId="{BDAFF88C-B5D7-2642-BBF1-68AD1457460D}" type="presOf" srcId="{9688B0EF-A930-4784-BE30-9E54DB2ED826}" destId="{FADB7BEB-5E51-44B9-8946-1D2EAE9F88E4}" srcOrd="0" destOrd="0" presId="urn:microsoft.com/office/officeart/2018/2/layout/IconVerticalSolidList"/>
    <dgm:cxn modelId="{8C625DC6-A1C0-4887-B131-6D404DCA0B1E}" srcId="{8BED66C1-62C9-4198-9243-6BA441FCFD59}" destId="{83275FF7-628D-4CF5-8106-890F366F98E5}" srcOrd="0" destOrd="0" parTransId="{5CAC6632-E97E-448A-8864-59F11E1BE9D9}" sibTransId="{B0B7DFB5-5A05-4936-B57E-9F9515E5A1CD}"/>
    <dgm:cxn modelId="{48844EDA-BD10-2A4A-8EE3-0CEBEE4A7CA3}" type="presOf" srcId="{E34B9E93-1398-4865-92E3-1C6DFBF87C48}" destId="{015498FB-6915-429B-99B4-5060982F5014}" srcOrd="0" destOrd="0" presId="urn:microsoft.com/office/officeart/2018/2/layout/IconVerticalSolidList"/>
    <dgm:cxn modelId="{E71DEEFC-832B-4BB6-A6BD-961B5AD3FB8E}" srcId="{8BED66C1-62C9-4198-9243-6BA441FCFD59}" destId="{9688B0EF-A930-4784-BE30-9E54DB2ED826}" srcOrd="5" destOrd="0" parTransId="{32E03CFA-D23B-4C08-A31B-CF6A52F612E1}" sibTransId="{650D7DE1-B141-40A6-8B6E-E50651119918}"/>
    <dgm:cxn modelId="{A59C6911-2650-9246-837D-84DA1C29CE6A}" type="presParOf" srcId="{6BFE67FF-6912-4489-8565-72070C725D64}" destId="{9439A048-77F7-4B9B-A79E-86F707981305}" srcOrd="0" destOrd="0" presId="urn:microsoft.com/office/officeart/2018/2/layout/IconVerticalSolidList"/>
    <dgm:cxn modelId="{331725F4-BF3D-FC48-AC31-03B2C89A595F}" type="presParOf" srcId="{9439A048-77F7-4B9B-A79E-86F707981305}" destId="{1742A372-6D77-4E86-AF50-FFB79D4B2545}" srcOrd="0" destOrd="0" presId="urn:microsoft.com/office/officeart/2018/2/layout/IconVerticalSolidList"/>
    <dgm:cxn modelId="{826BE166-8484-444F-A1C0-749B38B57EC6}" type="presParOf" srcId="{9439A048-77F7-4B9B-A79E-86F707981305}" destId="{844D6A72-8A8E-4D16-BC8F-E0A9FD733C80}" srcOrd="1" destOrd="0" presId="urn:microsoft.com/office/officeart/2018/2/layout/IconVerticalSolidList"/>
    <dgm:cxn modelId="{D683F174-8263-7748-B2BA-B852F9B835F5}" type="presParOf" srcId="{9439A048-77F7-4B9B-A79E-86F707981305}" destId="{778D7FEC-E972-4DA3-9C21-1FEC6DD80EEB}" srcOrd="2" destOrd="0" presId="urn:microsoft.com/office/officeart/2018/2/layout/IconVerticalSolidList"/>
    <dgm:cxn modelId="{059411EB-9528-B347-8B43-7544C8BE40EE}" type="presParOf" srcId="{9439A048-77F7-4B9B-A79E-86F707981305}" destId="{9D432D4F-2836-4F32-9543-76D58680749B}" srcOrd="3" destOrd="0" presId="urn:microsoft.com/office/officeart/2018/2/layout/IconVerticalSolidList"/>
    <dgm:cxn modelId="{A208104B-CCF1-3346-A0B0-B005A453B160}" type="presParOf" srcId="{6BFE67FF-6912-4489-8565-72070C725D64}" destId="{1E2430DA-E252-43CE-9DD1-7EE4E1D7B393}" srcOrd="1" destOrd="0" presId="urn:microsoft.com/office/officeart/2018/2/layout/IconVerticalSolidList"/>
    <dgm:cxn modelId="{300D884E-426B-C042-9F5E-3673E8F041E8}" type="presParOf" srcId="{6BFE67FF-6912-4489-8565-72070C725D64}" destId="{A85C470D-3654-4DB9-B085-0909994C18A5}" srcOrd="2" destOrd="0" presId="urn:microsoft.com/office/officeart/2018/2/layout/IconVerticalSolidList"/>
    <dgm:cxn modelId="{943865A2-395A-3547-9DC0-66E845874609}" type="presParOf" srcId="{A85C470D-3654-4DB9-B085-0909994C18A5}" destId="{1FB18090-5078-45EF-85E5-97967FB3C07B}" srcOrd="0" destOrd="0" presId="urn:microsoft.com/office/officeart/2018/2/layout/IconVerticalSolidList"/>
    <dgm:cxn modelId="{9F8898D2-C65E-4C4B-9FEB-D05433785A5E}" type="presParOf" srcId="{A85C470D-3654-4DB9-B085-0909994C18A5}" destId="{DCE2ECCD-422B-449C-A867-529167F1AE55}" srcOrd="1" destOrd="0" presId="urn:microsoft.com/office/officeart/2018/2/layout/IconVerticalSolidList"/>
    <dgm:cxn modelId="{852D8F0B-A7C6-9A42-8C25-47C7FC94BB7E}" type="presParOf" srcId="{A85C470D-3654-4DB9-B085-0909994C18A5}" destId="{BA966BCD-D8FE-4A5D-AD54-CA7DD024AE96}" srcOrd="2" destOrd="0" presId="urn:microsoft.com/office/officeart/2018/2/layout/IconVerticalSolidList"/>
    <dgm:cxn modelId="{9EB06494-4E55-9347-B4FA-2FC237DE52F9}" type="presParOf" srcId="{A85C470D-3654-4DB9-B085-0909994C18A5}" destId="{22BBA575-293B-4D4F-942B-DBB8ED21DEE4}" srcOrd="3" destOrd="0" presId="urn:microsoft.com/office/officeart/2018/2/layout/IconVerticalSolidList"/>
    <dgm:cxn modelId="{B6979E91-1627-3240-A075-1C3215833753}" type="presParOf" srcId="{6BFE67FF-6912-4489-8565-72070C725D64}" destId="{3EBB92FE-C753-47BC-9A19-1AC874E62249}" srcOrd="3" destOrd="0" presId="urn:microsoft.com/office/officeart/2018/2/layout/IconVerticalSolidList"/>
    <dgm:cxn modelId="{0D5CC57C-F739-894C-ADE2-163BDC141E39}" type="presParOf" srcId="{6BFE67FF-6912-4489-8565-72070C725D64}" destId="{EAE4144A-2880-4BBA-81C4-E44688E29434}" srcOrd="4" destOrd="0" presId="urn:microsoft.com/office/officeart/2018/2/layout/IconVerticalSolidList"/>
    <dgm:cxn modelId="{25DCD17B-721A-4F49-A1CF-E3D247B9831C}" type="presParOf" srcId="{EAE4144A-2880-4BBA-81C4-E44688E29434}" destId="{19AE7DED-ED65-4D81-8804-099F4A9BE0CB}" srcOrd="0" destOrd="0" presId="urn:microsoft.com/office/officeart/2018/2/layout/IconVerticalSolidList"/>
    <dgm:cxn modelId="{E4651A73-4112-3E42-88B2-46169E3CA4E0}" type="presParOf" srcId="{EAE4144A-2880-4BBA-81C4-E44688E29434}" destId="{AD9F0A53-3116-4889-A48D-F76CFE4CBB64}" srcOrd="1" destOrd="0" presId="urn:microsoft.com/office/officeart/2018/2/layout/IconVerticalSolidList"/>
    <dgm:cxn modelId="{056EE551-7E0E-3C47-AC0A-E1598AC515D0}" type="presParOf" srcId="{EAE4144A-2880-4BBA-81C4-E44688E29434}" destId="{DE755E06-543C-4135-A169-7816BDE3F20B}" srcOrd="2" destOrd="0" presId="urn:microsoft.com/office/officeart/2018/2/layout/IconVerticalSolidList"/>
    <dgm:cxn modelId="{E800CAB7-2093-A349-8EB5-901CEDCB3A29}" type="presParOf" srcId="{EAE4144A-2880-4BBA-81C4-E44688E29434}" destId="{35D44D64-926C-4D39-B4E2-77D459368657}" srcOrd="3" destOrd="0" presId="urn:microsoft.com/office/officeart/2018/2/layout/IconVerticalSolidList"/>
    <dgm:cxn modelId="{CD077145-78EE-1240-86B5-FF514D422CB7}" type="presParOf" srcId="{6BFE67FF-6912-4489-8565-72070C725D64}" destId="{B4AB9FD3-FAE6-4E31-98C4-DAD184636375}" srcOrd="5" destOrd="0" presId="urn:microsoft.com/office/officeart/2018/2/layout/IconVerticalSolidList"/>
    <dgm:cxn modelId="{B2D44B91-3EE8-D54F-A58B-A909DE2F460C}" type="presParOf" srcId="{6BFE67FF-6912-4489-8565-72070C725D64}" destId="{10A575E4-D878-44BC-A4B1-299F8D0E2022}" srcOrd="6" destOrd="0" presId="urn:microsoft.com/office/officeart/2018/2/layout/IconVerticalSolidList"/>
    <dgm:cxn modelId="{804DDD7A-6316-0645-8178-AD84ABB2C60F}" type="presParOf" srcId="{10A575E4-D878-44BC-A4B1-299F8D0E2022}" destId="{A39B5C2E-331E-49DA-98EA-AAF175F2F6D5}" srcOrd="0" destOrd="0" presId="urn:microsoft.com/office/officeart/2018/2/layout/IconVerticalSolidList"/>
    <dgm:cxn modelId="{F31C763B-09F2-1945-B337-5FE44ECE4291}" type="presParOf" srcId="{10A575E4-D878-44BC-A4B1-299F8D0E2022}" destId="{ECC2C0C7-0A54-4241-8B1F-7B97A158769F}" srcOrd="1" destOrd="0" presId="urn:microsoft.com/office/officeart/2018/2/layout/IconVerticalSolidList"/>
    <dgm:cxn modelId="{FB2D14C8-550D-0647-9559-24EF78854BB5}" type="presParOf" srcId="{10A575E4-D878-44BC-A4B1-299F8D0E2022}" destId="{67D77EA3-3F42-41A7-BA52-0CDE56201B7B}" srcOrd="2" destOrd="0" presId="urn:microsoft.com/office/officeart/2018/2/layout/IconVerticalSolidList"/>
    <dgm:cxn modelId="{60ECBDFB-85CF-5E42-8EF1-6E41FB1C8349}" type="presParOf" srcId="{10A575E4-D878-44BC-A4B1-299F8D0E2022}" destId="{E21AE830-BB15-4397-BF40-2D1C022A924A}" srcOrd="3" destOrd="0" presId="urn:microsoft.com/office/officeart/2018/2/layout/IconVerticalSolidList"/>
    <dgm:cxn modelId="{A7A27DB6-6DA1-5541-A2B6-A3484302017A}" type="presParOf" srcId="{6BFE67FF-6912-4489-8565-72070C725D64}" destId="{706706EA-05DE-47A7-B4B8-B0B4ED1A621D}" srcOrd="7" destOrd="0" presId="urn:microsoft.com/office/officeart/2018/2/layout/IconVerticalSolidList"/>
    <dgm:cxn modelId="{3E3F2947-3624-3B43-A3AE-DBF2E4E5688A}" type="presParOf" srcId="{6BFE67FF-6912-4489-8565-72070C725D64}" destId="{BF99C7A5-A0E3-49A6-BE78-EBBB9E852CBA}" srcOrd="8" destOrd="0" presId="urn:microsoft.com/office/officeart/2018/2/layout/IconVerticalSolidList"/>
    <dgm:cxn modelId="{4C0B0058-8D54-134E-8085-B5D6BDEB73AB}" type="presParOf" srcId="{BF99C7A5-A0E3-49A6-BE78-EBBB9E852CBA}" destId="{FB2001FB-1C37-4E6E-A857-18BD93D4DA45}" srcOrd="0" destOrd="0" presId="urn:microsoft.com/office/officeart/2018/2/layout/IconVerticalSolidList"/>
    <dgm:cxn modelId="{4CABFE56-46E2-534C-8BA2-15279082F2FC}" type="presParOf" srcId="{BF99C7A5-A0E3-49A6-BE78-EBBB9E852CBA}" destId="{146ED93B-1778-4F06-A2DB-FB1C5C80B463}" srcOrd="1" destOrd="0" presId="urn:microsoft.com/office/officeart/2018/2/layout/IconVerticalSolidList"/>
    <dgm:cxn modelId="{D590CFAB-5F50-C844-9901-6E8E1C6A43EF}" type="presParOf" srcId="{BF99C7A5-A0E3-49A6-BE78-EBBB9E852CBA}" destId="{205B9FBF-E3A1-4FC4-9CED-48857A9E0EC8}" srcOrd="2" destOrd="0" presId="urn:microsoft.com/office/officeart/2018/2/layout/IconVerticalSolidList"/>
    <dgm:cxn modelId="{9D9385BB-6333-4941-96D8-246350C3CE96}" type="presParOf" srcId="{BF99C7A5-A0E3-49A6-BE78-EBBB9E852CBA}" destId="{3879ED56-DE41-4DBD-ABC2-E8E61267CEA1}" srcOrd="3" destOrd="0" presId="urn:microsoft.com/office/officeart/2018/2/layout/IconVerticalSolidList"/>
    <dgm:cxn modelId="{7EB65FA6-140A-8848-AC76-F8E64A1E0A87}" type="presParOf" srcId="{6BFE67FF-6912-4489-8565-72070C725D64}" destId="{FEDAF307-87D0-42FD-AB1C-91627FE727C4}" srcOrd="9" destOrd="0" presId="urn:microsoft.com/office/officeart/2018/2/layout/IconVerticalSolidList"/>
    <dgm:cxn modelId="{A8378B5C-F3E0-D543-9F9E-1D68B6ECF8B2}" type="presParOf" srcId="{6BFE67FF-6912-4489-8565-72070C725D64}" destId="{1652B2A1-BBE3-46D0-8D3C-A78CAB90009E}" srcOrd="10" destOrd="0" presId="urn:microsoft.com/office/officeart/2018/2/layout/IconVerticalSolidList"/>
    <dgm:cxn modelId="{42A5180E-876E-A142-8630-4E849EEF2DB4}" type="presParOf" srcId="{1652B2A1-BBE3-46D0-8D3C-A78CAB90009E}" destId="{28A5BC42-A300-4077-B723-93E5A72407A1}" srcOrd="0" destOrd="0" presId="urn:microsoft.com/office/officeart/2018/2/layout/IconVerticalSolidList"/>
    <dgm:cxn modelId="{31ED5D75-AEA7-E24B-ACBD-C466301AD8CE}" type="presParOf" srcId="{1652B2A1-BBE3-46D0-8D3C-A78CAB90009E}" destId="{5D2E1E2F-F07C-4E90-8E2A-D4FE96711349}" srcOrd="1" destOrd="0" presId="urn:microsoft.com/office/officeart/2018/2/layout/IconVerticalSolidList"/>
    <dgm:cxn modelId="{A8761959-95F4-3346-B605-8B857B4D6273}" type="presParOf" srcId="{1652B2A1-BBE3-46D0-8D3C-A78CAB90009E}" destId="{41AEF477-FEF1-4CDA-9F35-E873B029210F}" srcOrd="2" destOrd="0" presId="urn:microsoft.com/office/officeart/2018/2/layout/IconVerticalSolidList"/>
    <dgm:cxn modelId="{DC61A2EE-D89E-5648-BBE1-843860A10F67}" type="presParOf" srcId="{1652B2A1-BBE3-46D0-8D3C-A78CAB90009E}" destId="{FADB7BEB-5E51-44B9-8946-1D2EAE9F88E4}" srcOrd="3" destOrd="0" presId="urn:microsoft.com/office/officeart/2018/2/layout/IconVerticalSolidList"/>
    <dgm:cxn modelId="{AB2B4D3D-E34E-6848-A4FB-BF5788666227}" type="presParOf" srcId="{6BFE67FF-6912-4489-8565-72070C725D64}" destId="{A7CFFB73-7E54-48F3-B03E-6023E8DDCE33}" srcOrd="11" destOrd="0" presId="urn:microsoft.com/office/officeart/2018/2/layout/IconVerticalSolidList"/>
    <dgm:cxn modelId="{97526582-2B9C-284F-BE0E-73ADE38B50E1}" type="presParOf" srcId="{6BFE67FF-6912-4489-8565-72070C725D64}" destId="{42123C2D-524E-4C31-BFA9-E71B1FEBB3ED}" srcOrd="12" destOrd="0" presId="urn:microsoft.com/office/officeart/2018/2/layout/IconVerticalSolidList"/>
    <dgm:cxn modelId="{01D59A8B-4F94-3F44-9A74-7691A8F3A560}" type="presParOf" srcId="{42123C2D-524E-4C31-BFA9-E71B1FEBB3ED}" destId="{CE8CE5AD-58BA-4AFA-96AB-B4150193EF71}" srcOrd="0" destOrd="0" presId="urn:microsoft.com/office/officeart/2018/2/layout/IconVerticalSolidList"/>
    <dgm:cxn modelId="{86C1023E-2081-8441-B544-5FD28BD6E89B}" type="presParOf" srcId="{42123C2D-524E-4C31-BFA9-E71B1FEBB3ED}" destId="{68E1B9DE-4A08-487F-93DD-4A7A830CA2BF}" srcOrd="1" destOrd="0" presId="urn:microsoft.com/office/officeart/2018/2/layout/IconVerticalSolidList"/>
    <dgm:cxn modelId="{62096498-27B6-174F-B76F-5045C280676C}" type="presParOf" srcId="{42123C2D-524E-4C31-BFA9-E71B1FEBB3ED}" destId="{D6B7F5F7-6700-436D-B452-CD0A4631B514}" srcOrd="2" destOrd="0" presId="urn:microsoft.com/office/officeart/2018/2/layout/IconVerticalSolidList"/>
    <dgm:cxn modelId="{833E0CA1-46E6-964F-A95E-6A280C688151}" type="presParOf" srcId="{42123C2D-524E-4C31-BFA9-E71B1FEBB3ED}" destId="{015498FB-6915-429B-99B4-5060982F5014}" srcOrd="3" destOrd="0" presId="urn:microsoft.com/office/officeart/2018/2/layout/IconVerticalSolidList"/>
    <dgm:cxn modelId="{8D81ABD7-BD7E-8E41-9420-4DD9C805CAEE}" type="presParOf" srcId="{6BFE67FF-6912-4489-8565-72070C725D64}" destId="{F827AEC1-595F-422A-B779-4CFDC18F598D}" srcOrd="13" destOrd="0" presId="urn:microsoft.com/office/officeart/2018/2/layout/IconVerticalSolidList"/>
    <dgm:cxn modelId="{54B852A0-CB50-FB48-8F42-8C0521379968}" type="presParOf" srcId="{6BFE67FF-6912-4489-8565-72070C725D64}" destId="{82470746-FF2F-4ABA-A7EA-BA217C660E9D}" srcOrd="14" destOrd="0" presId="urn:microsoft.com/office/officeart/2018/2/layout/IconVerticalSolidList"/>
    <dgm:cxn modelId="{E0ABFD50-964E-B24D-B37E-FF0E7D4303CF}" type="presParOf" srcId="{82470746-FF2F-4ABA-A7EA-BA217C660E9D}" destId="{C809D2F9-6BD5-4F6E-9139-8692E1A9AB12}" srcOrd="0" destOrd="0" presId="urn:microsoft.com/office/officeart/2018/2/layout/IconVerticalSolidList"/>
    <dgm:cxn modelId="{02CEF7DD-9044-F641-BD0F-3980897D1866}" type="presParOf" srcId="{82470746-FF2F-4ABA-A7EA-BA217C660E9D}" destId="{97EE78E2-9D65-4B60-B936-0EB864A04ABD}" srcOrd="1" destOrd="0" presId="urn:microsoft.com/office/officeart/2018/2/layout/IconVerticalSolidList"/>
    <dgm:cxn modelId="{F9E00F91-E953-1B4B-BCC5-CB12222F6614}" type="presParOf" srcId="{82470746-FF2F-4ABA-A7EA-BA217C660E9D}" destId="{1467341A-B786-4EEF-8E51-7C2C75019FB2}" srcOrd="2" destOrd="0" presId="urn:microsoft.com/office/officeart/2018/2/layout/IconVerticalSolidList"/>
    <dgm:cxn modelId="{B9BF86DD-F1F0-A348-BB1F-97B9C77C0FD4}" type="presParOf" srcId="{82470746-FF2F-4ABA-A7EA-BA217C660E9D}" destId="{E2AB66A2-E587-417C-A26F-784337361EE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F843F-3953-4042-8149-F608B066AD02}">
      <dsp:nvSpPr>
        <dsp:cNvPr id="0" name=""/>
        <dsp:cNvSpPr/>
      </dsp:nvSpPr>
      <dsp:spPr>
        <a:xfrm>
          <a:off x="0" y="682"/>
          <a:ext cx="6245265" cy="5731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C29D5E-0A3D-4775-B373-AB462B7F3B77}">
      <dsp:nvSpPr>
        <dsp:cNvPr id="0" name=""/>
        <dsp:cNvSpPr/>
      </dsp:nvSpPr>
      <dsp:spPr>
        <a:xfrm>
          <a:off x="173370" y="129635"/>
          <a:ext cx="315219" cy="3152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C97BEC-18CD-4299-B90F-C1A3E93CFD50}">
      <dsp:nvSpPr>
        <dsp:cNvPr id="0" name=""/>
        <dsp:cNvSpPr/>
      </dsp:nvSpPr>
      <dsp:spPr>
        <a:xfrm>
          <a:off x="661960" y="68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dirty="0"/>
            <a:t>Re-registered, founded in 2013, TSB offers retail banking, commercial, and insurances</a:t>
          </a:r>
        </a:p>
      </dsp:txBody>
      <dsp:txXfrm>
        <a:off x="661960" y="682"/>
        <a:ext cx="5583304" cy="573126"/>
      </dsp:txXfrm>
    </dsp:sp>
    <dsp:sp modelId="{0C95C938-E976-4C21-A54D-4DFAC53B961A}">
      <dsp:nvSpPr>
        <dsp:cNvPr id="0" name=""/>
        <dsp:cNvSpPr/>
      </dsp:nvSpPr>
      <dsp:spPr>
        <a:xfrm>
          <a:off x="0" y="717090"/>
          <a:ext cx="6245265" cy="57312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3026AA-AF95-4062-B0DA-71BCA0A5A024}">
      <dsp:nvSpPr>
        <dsp:cNvPr id="0" name=""/>
        <dsp:cNvSpPr/>
      </dsp:nvSpPr>
      <dsp:spPr>
        <a:xfrm>
          <a:off x="173370" y="846043"/>
          <a:ext cx="315219" cy="3152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3606B0-4AAA-4346-9580-7D73CC7A55AD}">
      <dsp:nvSpPr>
        <dsp:cNvPr id="0" name=""/>
        <dsp:cNvSpPr/>
      </dsp:nvSpPr>
      <dsp:spPr>
        <a:xfrm>
          <a:off x="661960" y="71709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dirty="0"/>
            <a:t>Lloyds used existing heritage license of originally founded TSB brand in 1810 by Henry Duncan for the new bank</a:t>
          </a:r>
        </a:p>
      </dsp:txBody>
      <dsp:txXfrm>
        <a:off x="661960" y="717090"/>
        <a:ext cx="5583304" cy="573126"/>
      </dsp:txXfrm>
    </dsp:sp>
    <dsp:sp modelId="{A96B2292-C345-450C-95C2-9BDA07C40240}">
      <dsp:nvSpPr>
        <dsp:cNvPr id="0" name=""/>
        <dsp:cNvSpPr/>
      </dsp:nvSpPr>
      <dsp:spPr>
        <a:xfrm>
          <a:off x="0" y="1433498"/>
          <a:ext cx="6245265" cy="57312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8EADE0-503E-4B40-9F1E-7E21815CF795}">
      <dsp:nvSpPr>
        <dsp:cNvPr id="0" name=""/>
        <dsp:cNvSpPr/>
      </dsp:nvSpPr>
      <dsp:spPr>
        <a:xfrm>
          <a:off x="173370" y="1562451"/>
          <a:ext cx="315219" cy="3152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D87BF-0BB3-489E-B506-FAC01F3F1DC8}">
      <dsp:nvSpPr>
        <dsp:cNvPr id="0" name=""/>
        <dsp:cNvSpPr/>
      </dsp:nvSpPr>
      <dsp:spPr>
        <a:xfrm>
          <a:off x="661960" y="143349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1995 merged with Lloyds and renamed as Lloyds TSB</a:t>
          </a:r>
          <a:endParaRPr lang="en-US" sz="1400" kern="1200" dirty="0"/>
        </a:p>
      </dsp:txBody>
      <dsp:txXfrm>
        <a:off x="661960" y="1433498"/>
        <a:ext cx="5583304" cy="573126"/>
      </dsp:txXfrm>
    </dsp:sp>
    <dsp:sp modelId="{75B3EC51-F9C0-4D5E-8617-EC636432A721}">
      <dsp:nvSpPr>
        <dsp:cNvPr id="0" name=""/>
        <dsp:cNvSpPr/>
      </dsp:nvSpPr>
      <dsp:spPr>
        <a:xfrm>
          <a:off x="0" y="2149906"/>
          <a:ext cx="6245265" cy="57312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E71048-699E-4865-B224-FCF460481B21}">
      <dsp:nvSpPr>
        <dsp:cNvPr id="0" name=""/>
        <dsp:cNvSpPr/>
      </dsp:nvSpPr>
      <dsp:spPr>
        <a:xfrm>
          <a:off x="173370" y="2278859"/>
          <a:ext cx="315219" cy="3152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315C29-BE89-4A58-9A85-1419253F547E}">
      <dsp:nvSpPr>
        <dsp:cNvPr id="0" name=""/>
        <dsp:cNvSpPr/>
      </dsp:nvSpPr>
      <dsp:spPr>
        <a:xfrm>
          <a:off x="661960" y="2149906"/>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1999 merger and renamed Lloyds TSB Scotland </a:t>
          </a:r>
          <a:endParaRPr lang="en-US" sz="1400" kern="1200" dirty="0"/>
        </a:p>
      </dsp:txBody>
      <dsp:txXfrm>
        <a:off x="661960" y="2149906"/>
        <a:ext cx="5583304" cy="573126"/>
      </dsp:txXfrm>
    </dsp:sp>
    <dsp:sp modelId="{0ECE2D38-452C-466B-B183-4DCDB158DCC2}">
      <dsp:nvSpPr>
        <dsp:cNvPr id="0" name=""/>
        <dsp:cNvSpPr/>
      </dsp:nvSpPr>
      <dsp:spPr>
        <a:xfrm>
          <a:off x="0" y="2866314"/>
          <a:ext cx="6245265" cy="57312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E12DEB-7DAC-4F57-9D9D-8535821258BC}">
      <dsp:nvSpPr>
        <dsp:cNvPr id="0" name=""/>
        <dsp:cNvSpPr/>
      </dsp:nvSpPr>
      <dsp:spPr>
        <a:xfrm>
          <a:off x="173370" y="2995267"/>
          <a:ext cx="315219" cy="3152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2D126D-1B7D-4A30-8864-62572BDE8947}">
      <dsp:nvSpPr>
        <dsp:cNvPr id="0" name=""/>
        <dsp:cNvSpPr/>
      </dsp:nvSpPr>
      <dsp:spPr>
        <a:xfrm>
          <a:off x="661960" y="2866314"/>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dirty="0"/>
            <a:t>In 2008 due to government bailout, European commission ordered Lloyds to sell 600 plus branches</a:t>
          </a:r>
        </a:p>
      </dsp:txBody>
      <dsp:txXfrm>
        <a:off x="661960" y="2866314"/>
        <a:ext cx="5583304" cy="573126"/>
      </dsp:txXfrm>
    </dsp:sp>
    <dsp:sp modelId="{D506E175-3DAF-413F-8D93-9137EC8EE3FF}">
      <dsp:nvSpPr>
        <dsp:cNvPr id="0" name=""/>
        <dsp:cNvSpPr/>
      </dsp:nvSpPr>
      <dsp:spPr>
        <a:xfrm>
          <a:off x="0" y="3582722"/>
          <a:ext cx="6245265" cy="5731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48E3FF-AD5B-4F3B-9700-29128751654C}">
      <dsp:nvSpPr>
        <dsp:cNvPr id="0" name=""/>
        <dsp:cNvSpPr/>
      </dsp:nvSpPr>
      <dsp:spPr>
        <a:xfrm>
          <a:off x="173370" y="3711675"/>
          <a:ext cx="315219" cy="3152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2FF093-9F69-4BCC-BB5E-9941E5751530}">
      <dsp:nvSpPr>
        <dsp:cNvPr id="0" name=""/>
        <dsp:cNvSpPr/>
      </dsp:nvSpPr>
      <dsp:spPr>
        <a:xfrm>
          <a:off x="661960" y="358272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September 2013, Lloyds launched TSB as a separate, standalone financial institute with 632 branches (LBG, 2015).</a:t>
          </a:r>
          <a:endParaRPr lang="en-US" sz="1400" kern="1200" dirty="0"/>
        </a:p>
      </dsp:txBody>
      <dsp:txXfrm>
        <a:off x="661960" y="3582722"/>
        <a:ext cx="5583304" cy="573126"/>
      </dsp:txXfrm>
    </dsp:sp>
    <dsp:sp modelId="{83AB8E13-BC5C-48D6-ADAC-14C0A98577E1}">
      <dsp:nvSpPr>
        <dsp:cNvPr id="0" name=""/>
        <dsp:cNvSpPr/>
      </dsp:nvSpPr>
      <dsp:spPr>
        <a:xfrm>
          <a:off x="0" y="4299130"/>
          <a:ext cx="6245265" cy="57312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1CCFE6-4990-49EA-8CDE-5D5B1B7F206B}">
      <dsp:nvSpPr>
        <dsp:cNvPr id="0" name=""/>
        <dsp:cNvSpPr/>
      </dsp:nvSpPr>
      <dsp:spPr>
        <a:xfrm>
          <a:off x="173370" y="4428083"/>
          <a:ext cx="315219" cy="31521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3E1AA6-0E6F-4F0C-8B40-28FAE8098EAD}">
      <dsp:nvSpPr>
        <dsp:cNvPr id="0" name=""/>
        <dsp:cNvSpPr/>
      </dsp:nvSpPr>
      <dsp:spPr>
        <a:xfrm>
          <a:off x="661960" y="429913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a:t>2014 Lloyds listed TSB on the London Exchange Market</a:t>
          </a:r>
          <a:endParaRPr lang="en-US" sz="1400" kern="1200" dirty="0"/>
        </a:p>
      </dsp:txBody>
      <dsp:txXfrm>
        <a:off x="661960" y="4299130"/>
        <a:ext cx="5583304" cy="573126"/>
      </dsp:txXfrm>
    </dsp:sp>
    <dsp:sp modelId="{5C575238-E991-4B23-B614-F7594D0A2116}">
      <dsp:nvSpPr>
        <dsp:cNvPr id="0" name=""/>
        <dsp:cNvSpPr/>
      </dsp:nvSpPr>
      <dsp:spPr>
        <a:xfrm>
          <a:off x="0" y="5015538"/>
          <a:ext cx="6245265" cy="57312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8BEB46-1D78-4474-A445-0258BDC840B5}">
      <dsp:nvSpPr>
        <dsp:cNvPr id="0" name=""/>
        <dsp:cNvSpPr/>
      </dsp:nvSpPr>
      <dsp:spPr>
        <a:xfrm>
          <a:off x="173370" y="5144491"/>
          <a:ext cx="315219" cy="31521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BECE6F-5E91-4CDB-9B29-C85B8DCD0B95}">
      <dsp:nvSpPr>
        <dsp:cNvPr id="0" name=""/>
        <dsp:cNvSpPr/>
      </dsp:nvSpPr>
      <dsp:spPr>
        <a:xfrm>
          <a:off x="661960" y="501553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dirty="0"/>
            <a:t>2015 Lloyds sold TSB to Sabadell Bank for £1.7 billion (The Guardian, 2015).</a:t>
          </a:r>
        </a:p>
      </dsp:txBody>
      <dsp:txXfrm>
        <a:off x="661960" y="5015538"/>
        <a:ext cx="5583304" cy="5731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42A372-6D77-4E86-AF50-FFB79D4B2545}">
      <dsp:nvSpPr>
        <dsp:cNvPr id="0" name=""/>
        <dsp:cNvSpPr/>
      </dsp:nvSpPr>
      <dsp:spPr>
        <a:xfrm>
          <a:off x="0" y="68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4D6A72-8A8E-4D16-BC8F-E0A9FD733C80}">
      <dsp:nvSpPr>
        <dsp:cNvPr id="0" name=""/>
        <dsp:cNvSpPr/>
      </dsp:nvSpPr>
      <dsp:spPr>
        <a:xfrm>
          <a:off x="173370" y="129635"/>
          <a:ext cx="315219" cy="3152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432D4F-2836-4F32-9543-76D58680749B}">
      <dsp:nvSpPr>
        <dsp:cNvPr id="0" name=""/>
        <dsp:cNvSpPr/>
      </dsp:nvSpPr>
      <dsp:spPr>
        <a:xfrm>
          <a:off x="661960" y="68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dirty="0"/>
            <a:t>TSB has over 7000 employees between branches and operations </a:t>
          </a:r>
        </a:p>
      </dsp:txBody>
      <dsp:txXfrm>
        <a:off x="661960" y="682"/>
        <a:ext cx="5583304" cy="573126"/>
      </dsp:txXfrm>
    </dsp:sp>
    <dsp:sp modelId="{1FB18090-5078-45EF-85E5-97967FB3C07B}">
      <dsp:nvSpPr>
        <dsp:cNvPr id="0" name=""/>
        <dsp:cNvSpPr/>
      </dsp:nvSpPr>
      <dsp:spPr>
        <a:xfrm>
          <a:off x="0" y="71709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E2ECCD-422B-449C-A867-529167F1AE55}">
      <dsp:nvSpPr>
        <dsp:cNvPr id="0" name=""/>
        <dsp:cNvSpPr/>
      </dsp:nvSpPr>
      <dsp:spPr>
        <a:xfrm>
          <a:off x="173370" y="846043"/>
          <a:ext cx="315219" cy="3152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BBA575-293B-4D4F-942B-DBB8ED21DEE4}">
      <dsp:nvSpPr>
        <dsp:cNvPr id="0" name=""/>
        <dsp:cNvSpPr/>
      </dsp:nvSpPr>
      <dsp:spPr>
        <a:xfrm>
          <a:off x="661960" y="71709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dirty="0"/>
            <a:t>£5 million customers across the UK</a:t>
          </a:r>
        </a:p>
      </dsp:txBody>
      <dsp:txXfrm>
        <a:off x="661960" y="717090"/>
        <a:ext cx="5583304" cy="573126"/>
      </dsp:txXfrm>
    </dsp:sp>
    <dsp:sp modelId="{19AE7DED-ED65-4D81-8804-099F4A9BE0CB}">
      <dsp:nvSpPr>
        <dsp:cNvPr id="0" name=""/>
        <dsp:cNvSpPr/>
      </dsp:nvSpPr>
      <dsp:spPr>
        <a:xfrm>
          <a:off x="0" y="143349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9F0A53-3116-4889-A48D-F76CFE4CBB64}">
      <dsp:nvSpPr>
        <dsp:cNvPr id="0" name=""/>
        <dsp:cNvSpPr/>
      </dsp:nvSpPr>
      <dsp:spPr>
        <a:xfrm>
          <a:off x="173370" y="1562451"/>
          <a:ext cx="315219" cy="3152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D44D64-926C-4D39-B4E2-77D459368657}">
      <dsp:nvSpPr>
        <dsp:cNvPr id="0" name=""/>
        <dsp:cNvSpPr/>
      </dsp:nvSpPr>
      <dsp:spPr>
        <a:xfrm>
          <a:off x="661960" y="143349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dirty="0"/>
            <a:t>As part of Closure Programme TSB now has 536 branches (BBC News, 2019 &amp; TSB, 2019a).</a:t>
          </a:r>
        </a:p>
      </dsp:txBody>
      <dsp:txXfrm>
        <a:off x="661960" y="1433498"/>
        <a:ext cx="5583304" cy="573126"/>
      </dsp:txXfrm>
    </dsp:sp>
    <dsp:sp modelId="{A39B5C2E-331E-49DA-98EA-AAF175F2F6D5}">
      <dsp:nvSpPr>
        <dsp:cNvPr id="0" name=""/>
        <dsp:cNvSpPr/>
      </dsp:nvSpPr>
      <dsp:spPr>
        <a:xfrm>
          <a:off x="0" y="2149906"/>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2C0C7-0A54-4241-8B1F-7B97A158769F}">
      <dsp:nvSpPr>
        <dsp:cNvPr id="0" name=""/>
        <dsp:cNvSpPr/>
      </dsp:nvSpPr>
      <dsp:spPr>
        <a:xfrm>
          <a:off x="173370" y="2278859"/>
          <a:ext cx="315219" cy="3152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1AE830-BB15-4397-BF40-2D1C022A924A}">
      <dsp:nvSpPr>
        <dsp:cNvPr id="0" name=""/>
        <dsp:cNvSpPr/>
      </dsp:nvSpPr>
      <dsp:spPr>
        <a:xfrm>
          <a:off x="661960" y="2149906"/>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dirty="0"/>
            <a:t>2 telephone Centre's</a:t>
          </a:r>
        </a:p>
      </dsp:txBody>
      <dsp:txXfrm>
        <a:off x="661960" y="2149906"/>
        <a:ext cx="5583304" cy="573126"/>
      </dsp:txXfrm>
    </dsp:sp>
    <dsp:sp modelId="{FB2001FB-1C37-4E6E-A857-18BD93D4DA45}">
      <dsp:nvSpPr>
        <dsp:cNvPr id="0" name=""/>
        <dsp:cNvSpPr/>
      </dsp:nvSpPr>
      <dsp:spPr>
        <a:xfrm>
          <a:off x="0" y="2866314"/>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6ED93B-1778-4F06-A2DB-FB1C5C80B463}">
      <dsp:nvSpPr>
        <dsp:cNvPr id="0" name=""/>
        <dsp:cNvSpPr/>
      </dsp:nvSpPr>
      <dsp:spPr>
        <a:xfrm>
          <a:off x="173370" y="2995267"/>
          <a:ext cx="315219" cy="3152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79ED56-DE41-4DBD-ABC2-E8E61267CEA1}">
      <dsp:nvSpPr>
        <dsp:cNvPr id="0" name=""/>
        <dsp:cNvSpPr/>
      </dsp:nvSpPr>
      <dsp:spPr>
        <a:xfrm>
          <a:off x="661960" y="2866314"/>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dirty="0"/>
            <a:t>5 </a:t>
          </a:r>
          <a:r>
            <a:rPr lang="en-US" sz="1400" kern="1200"/>
            <a:t>operations Centre's</a:t>
          </a:r>
          <a:endParaRPr lang="en-US" sz="1400" kern="1200" dirty="0"/>
        </a:p>
      </dsp:txBody>
      <dsp:txXfrm>
        <a:off x="661960" y="2866314"/>
        <a:ext cx="5583304" cy="573126"/>
      </dsp:txXfrm>
    </dsp:sp>
    <dsp:sp modelId="{28A5BC42-A300-4077-B723-93E5A72407A1}">
      <dsp:nvSpPr>
        <dsp:cNvPr id="0" name=""/>
        <dsp:cNvSpPr/>
      </dsp:nvSpPr>
      <dsp:spPr>
        <a:xfrm>
          <a:off x="0" y="358272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E1E2F-F07C-4E90-8E2A-D4FE96711349}">
      <dsp:nvSpPr>
        <dsp:cNvPr id="0" name=""/>
        <dsp:cNvSpPr/>
      </dsp:nvSpPr>
      <dsp:spPr>
        <a:xfrm>
          <a:off x="173370" y="3711675"/>
          <a:ext cx="315219" cy="3152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DB7BEB-5E51-44B9-8946-1D2EAE9F88E4}">
      <dsp:nvSpPr>
        <dsp:cNvPr id="0" name=""/>
        <dsp:cNvSpPr/>
      </dsp:nvSpPr>
      <dsp:spPr>
        <a:xfrm>
          <a:off x="661960" y="358272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dirty="0"/>
            <a:t>Head office in Edinburgh</a:t>
          </a:r>
        </a:p>
      </dsp:txBody>
      <dsp:txXfrm>
        <a:off x="661960" y="3582722"/>
        <a:ext cx="5583304" cy="573126"/>
      </dsp:txXfrm>
    </dsp:sp>
    <dsp:sp modelId="{CE8CE5AD-58BA-4AFA-96AB-B4150193EF71}">
      <dsp:nvSpPr>
        <dsp:cNvPr id="0" name=""/>
        <dsp:cNvSpPr/>
      </dsp:nvSpPr>
      <dsp:spPr>
        <a:xfrm>
          <a:off x="0" y="429913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E1B9DE-4A08-487F-93DD-4A7A830CA2BF}">
      <dsp:nvSpPr>
        <dsp:cNvPr id="0" name=""/>
        <dsp:cNvSpPr/>
      </dsp:nvSpPr>
      <dsp:spPr>
        <a:xfrm>
          <a:off x="173370" y="4428083"/>
          <a:ext cx="315219" cy="31521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5498FB-6915-429B-99B4-5060982F5014}">
      <dsp:nvSpPr>
        <dsp:cNvPr id="0" name=""/>
        <dsp:cNvSpPr/>
      </dsp:nvSpPr>
      <dsp:spPr>
        <a:xfrm>
          <a:off x="661960" y="429913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dirty="0"/>
            <a:t>Head office are the decision-makers with a top-down approach </a:t>
          </a:r>
        </a:p>
      </dsp:txBody>
      <dsp:txXfrm>
        <a:off x="661960" y="4299130"/>
        <a:ext cx="5583304" cy="573126"/>
      </dsp:txXfrm>
    </dsp:sp>
    <dsp:sp modelId="{C809D2F9-6BD5-4F6E-9139-8692E1A9AB12}">
      <dsp:nvSpPr>
        <dsp:cNvPr id="0" name=""/>
        <dsp:cNvSpPr/>
      </dsp:nvSpPr>
      <dsp:spPr>
        <a:xfrm>
          <a:off x="0" y="501553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EE78E2-9D65-4B60-B936-0EB864A04ABD}">
      <dsp:nvSpPr>
        <dsp:cNvPr id="0" name=""/>
        <dsp:cNvSpPr/>
      </dsp:nvSpPr>
      <dsp:spPr>
        <a:xfrm>
          <a:off x="173370" y="5144491"/>
          <a:ext cx="315219" cy="31521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AB66A2-E587-417C-A26F-784337361EE4}">
      <dsp:nvSpPr>
        <dsp:cNvPr id="0" name=""/>
        <dsp:cNvSpPr/>
      </dsp:nvSpPr>
      <dsp:spPr>
        <a:xfrm>
          <a:off x="661960" y="501553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US" sz="1400" kern="1200" dirty="0"/>
            <a:t>Private Sector Organisation</a:t>
          </a:r>
        </a:p>
      </dsp:txBody>
      <dsp:txXfrm>
        <a:off x="661960" y="5015538"/>
        <a:ext cx="5583304" cy="57312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7D3681-0691-F242-A70C-DB3463E68D05}" type="datetimeFigureOut">
              <a:rPr lang="en-US" smtClean="0"/>
              <a:t>5/30/20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B86CC9-FEB6-D243-80BA-B42AA40FFE04}" type="slidenum">
              <a:rPr lang="en-US" smtClean="0"/>
              <a:t>‹#›</a:t>
            </a:fld>
            <a:endParaRPr lang="en-US"/>
          </a:p>
        </p:txBody>
      </p:sp>
    </p:spTree>
    <p:extLst>
      <p:ext uri="{BB962C8B-B14F-4D97-AF65-F5344CB8AC3E}">
        <p14:creationId xmlns:p14="http://schemas.microsoft.com/office/powerpoint/2010/main" val="4127208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B86CC9-FEB6-D243-80BA-B42AA40FFE04}" type="slidenum">
              <a:rPr lang="en-US" smtClean="0"/>
              <a:t>3</a:t>
            </a:fld>
            <a:endParaRPr lang="en-US"/>
          </a:p>
        </p:txBody>
      </p:sp>
    </p:spTree>
    <p:extLst>
      <p:ext uri="{BB962C8B-B14F-4D97-AF65-F5344CB8AC3E}">
        <p14:creationId xmlns:p14="http://schemas.microsoft.com/office/powerpoint/2010/main" val="12403385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B86CC9-FEB6-D243-80BA-B42AA40FFE04}" type="slidenum">
              <a:rPr lang="en-US" smtClean="0"/>
              <a:t>4</a:t>
            </a:fld>
            <a:endParaRPr lang="en-US"/>
          </a:p>
        </p:txBody>
      </p:sp>
    </p:spTree>
    <p:extLst>
      <p:ext uri="{BB962C8B-B14F-4D97-AF65-F5344CB8AC3E}">
        <p14:creationId xmlns:p14="http://schemas.microsoft.com/office/powerpoint/2010/main" val="104589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B86CC9-FEB6-D243-80BA-B42AA40FFE04}" type="slidenum">
              <a:rPr lang="en-US" smtClean="0"/>
              <a:t>5</a:t>
            </a:fld>
            <a:endParaRPr lang="en-US"/>
          </a:p>
        </p:txBody>
      </p:sp>
    </p:spTree>
    <p:extLst>
      <p:ext uri="{BB962C8B-B14F-4D97-AF65-F5344CB8AC3E}">
        <p14:creationId xmlns:p14="http://schemas.microsoft.com/office/powerpoint/2010/main" val="895596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B86CC9-FEB6-D243-80BA-B42AA40FFE04}" type="slidenum">
              <a:rPr lang="en-US" smtClean="0"/>
              <a:t>10</a:t>
            </a:fld>
            <a:endParaRPr lang="en-US"/>
          </a:p>
        </p:txBody>
      </p:sp>
    </p:spTree>
    <p:extLst>
      <p:ext uri="{BB962C8B-B14F-4D97-AF65-F5344CB8AC3E}">
        <p14:creationId xmlns:p14="http://schemas.microsoft.com/office/powerpoint/2010/main" val="3258772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B86CC9-FEB6-D243-80BA-B42AA40FFE04}" type="slidenum">
              <a:rPr lang="en-US" smtClean="0"/>
              <a:t>14</a:t>
            </a:fld>
            <a:endParaRPr lang="en-US"/>
          </a:p>
        </p:txBody>
      </p:sp>
    </p:spTree>
    <p:extLst>
      <p:ext uri="{BB962C8B-B14F-4D97-AF65-F5344CB8AC3E}">
        <p14:creationId xmlns:p14="http://schemas.microsoft.com/office/powerpoint/2010/main" val="42178037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B86CC9-FEB6-D243-80BA-B42AA40FFE04}" type="slidenum">
              <a:rPr lang="en-US" smtClean="0"/>
              <a:t>15</a:t>
            </a:fld>
            <a:endParaRPr lang="en-US"/>
          </a:p>
        </p:txBody>
      </p:sp>
    </p:spTree>
    <p:extLst>
      <p:ext uri="{BB962C8B-B14F-4D97-AF65-F5344CB8AC3E}">
        <p14:creationId xmlns:p14="http://schemas.microsoft.com/office/powerpoint/2010/main" val="452454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B86CC9-FEB6-D243-80BA-B42AA40FFE04}" type="slidenum">
              <a:rPr lang="en-US" smtClean="0"/>
              <a:t>17</a:t>
            </a:fld>
            <a:endParaRPr lang="en-US"/>
          </a:p>
        </p:txBody>
      </p:sp>
    </p:spTree>
    <p:extLst>
      <p:ext uri="{BB962C8B-B14F-4D97-AF65-F5344CB8AC3E}">
        <p14:creationId xmlns:p14="http://schemas.microsoft.com/office/powerpoint/2010/main" val="2836048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5/30/20</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5069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5/30/20</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951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5/30/20</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5105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5/30/20</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3474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5/30/20</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2344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5/30/20</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5814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5/30/20</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63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5/30/20</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7209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5/30/20</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2981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5/30/20</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5800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5/30/20</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7122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5/30/20</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419703994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36.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8" Type="http://schemas.openxmlformats.org/officeDocument/2006/relationships/hyperlink" Target="https://www.tsb.co.uk/news-releases/slaughter-and-may/" TargetMode="External"/><Relationship Id="rId13" Type="http://schemas.openxmlformats.org/officeDocument/2006/relationships/hyperlink" Target="https://www.telegraph.co.uk/business/2020/01/15/tsb-owner-brings-ibm-1bn-overhaul-meltdown/" TargetMode="External"/><Relationship Id="rId3" Type="http://schemas.openxmlformats.org/officeDocument/2006/relationships/hyperlink" Target="https://www.bbc.co.uk/news/business-43892840" TargetMode="External"/><Relationship Id="rId7" Type="http://schemas.openxmlformats.org/officeDocument/2006/relationships/hyperlink" Target="https://www.tsb.co.uk/news-releases/tsb-announces-paul-pester-to-step-down-as-ceo/" TargetMode="External"/><Relationship Id="rId12" Type="http://schemas.openxmlformats.org/officeDocument/2006/relationships/hyperlink" Target="https://www.independent.co.uk/news/business/news/tsb-it-failure-cost-compensation-customers-switch-current-account-a8757821.html"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hyperlink" Target="https://www.lloydsbankinggroup.com/our-group/our-heritage/timeline/1991-2015/" TargetMode="External"/><Relationship Id="rId11" Type="http://schemas.openxmlformats.org/officeDocument/2006/relationships/hyperlink" Target="https://www.theguardian.com/business/2015/mar/20/lloyds-sells-50-of-tsb-to-spains-sabadell" TargetMode="External"/><Relationship Id="rId5" Type="http://schemas.openxmlformats.org/officeDocument/2006/relationships/hyperlink" Target="https://www.bbc.co.uk/news/business-50585536" TargetMode="External"/><Relationship Id="rId10" Type="http://schemas.openxmlformats.org/officeDocument/2006/relationships/hyperlink" Target="https://www.tsb.co.uk/news-releases/tsb-announces-2019-full-year-results/" TargetMode="External"/><Relationship Id="rId4" Type="http://schemas.openxmlformats.org/officeDocument/2006/relationships/hyperlink" Target="https://www.bbc.co.uk/news/business-44562229" TargetMode="External"/><Relationship Id="rId9" Type="http://schemas.openxmlformats.org/officeDocument/2006/relationships/hyperlink" Target="https://www.tsb.co.uk/news-releases/tsb-re-shapes-its-branch-network/" TargetMode="External"/><Relationship Id="rId14" Type="http://schemas.openxmlformats.org/officeDocument/2006/relationships/hyperlink" Target="https://www.theguardian.com/business/2019/feb/01/tsb-computer-meltdown-bill-rises-to-330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close up of a logo&#10;&#10;Description automatically generated">
            <a:extLst>
              <a:ext uri="{FF2B5EF4-FFF2-40B4-BE49-F238E27FC236}">
                <a16:creationId xmlns:a16="http://schemas.microsoft.com/office/drawing/2014/main" id="{58FF872C-B3C8-714E-A13D-243D5709B009}"/>
              </a:ext>
            </a:extLst>
          </p:cNvPr>
          <p:cNvPicPr>
            <a:picLocks noChangeAspect="1"/>
          </p:cNvPicPr>
          <p:nvPr/>
        </p:nvPicPr>
        <p:blipFill rotWithShape="1">
          <a:blip r:embed="rId2"/>
          <a:srcRect t="24872" b="128"/>
          <a:stretch/>
        </p:blipFill>
        <p:spPr>
          <a:xfrm>
            <a:off x="3" y="-22"/>
            <a:ext cx="12191997" cy="6858022"/>
          </a:xfrm>
          <a:prstGeom prst="rect">
            <a:avLst/>
          </a:prstGeom>
        </p:spPr>
      </p:pic>
      <p:sp>
        <p:nvSpPr>
          <p:cNvPr id="11" name="Rectangle 11">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54C98B0-57DA-9E48-9823-3CF884929163}"/>
              </a:ext>
            </a:extLst>
          </p:cNvPr>
          <p:cNvSpPr>
            <a:spLocks noGrp="1"/>
          </p:cNvSpPr>
          <p:nvPr>
            <p:ph type="subTitle" idx="1"/>
          </p:nvPr>
        </p:nvSpPr>
        <p:spPr>
          <a:xfrm>
            <a:off x="6099055" y="4551035"/>
            <a:ext cx="5449479" cy="1920240"/>
          </a:xfrm>
        </p:spPr>
        <p:txBody>
          <a:bodyPr anchor="b">
            <a:normAutofit/>
          </a:bodyPr>
          <a:lstStyle/>
          <a:p>
            <a:pPr algn="ctr"/>
            <a:r>
              <a:rPr lang="en-US">
                <a:solidFill>
                  <a:schemeClr val="tx1">
                    <a:lumMod val="75000"/>
                    <a:lumOff val="25000"/>
                  </a:schemeClr>
                </a:solidFill>
              </a:rPr>
              <a:t>Farzana Hussen </a:t>
            </a:r>
          </a:p>
          <a:p>
            <a:pPr algn="ctr"/>
            <a:r>
              <a:rPr lang="en-US">
                <a:solidFill>
                  <a:schemeClr val="tx1">
                    <a:lumMod val="75000"/>
                    <a:lumOff val="25000"/>
                  </a:schemeClr>
                </a:solidFill>
              </a:rPr>
              <a:t>1</a:t>
            </a:r>
            <a:r>
              <a:rPr lang="en-US" baseline="30000">
                <a:solidFill>
                  <a:schemeClr val="tx1">
                    <a:lumMod val="75000"/>
                    <a:lumOff val="25000"/>
                  </a:schemeClr>
                </a:solidFill>
              </a:rPr>
              <a:t>st</a:t>
            </a:r>
            <a:r>
              <a:rPr lang="en-US">
                <a:solidFill>
                  <a:schemeClr val="tx1">
                    <a:lumMod val="75000"/>
                    <a:lumOff val="25000"/>
                  </a:schemeClr>
                </a:solidFill>
              </a:rPr>
              <a:t> June 2020</a:t>
            </a:r>
          </a:p>
          <a:p>
            <a:pPr algn="ctr"/>
            <a:r>
              <a:rPr lang="en-US">
                <a:solidFill>
                  <a:schemeClr val="tx1">
                    <a:lumMod val="75000"/>
                    <a:lumOff val="25000"/>
                  </a:schemeClr>
                </a:solidFill>
              </a:rPr>
              <a:t>Proposal presentation</a:t>
            </a:r>
            <a:endParaRPr lang="en-US" dirty="0">
              <a:solidFill>
                <a:schemeClr val="tx1">
                  <a:lumMod val="75000"/>
                  <a:lumOff val="25000"/>
                </a:schemeClr>
              </a:solidFill>
            </a:endParaRPr>
          </a:p>
        </p:txBody>
      </p:sp>
    </p:spTree>
    <p:extLst>
      <p:ext uri="{BB962C8B-B14F-4D97-AF65-F5344CB8AC3E}">
        <p14:creationId xmlns:p14="http://schemas.microsoft.com/office/powerpoint/2010/main" val="263044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4" name="Straight Connector 106">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05" name="Rectangle 10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187095-F11D-C04C-9F8C-E18100BED355}"/>
              </a:ext>
            </a:extLst>
          </p:cNvPr>
          <p:cNvSpPr>
            <a:spLocks noGrp="1"/>
          </p:cNvSpPr>
          <p:nvPr>
            <p:ph type="title"/>
          </p:nvPr>
        </p:nvSpPr>
        <p:spPr>
          <a:xfrm>
            <a:off x="6657715" y="467271"/>
            <a:ext cx="4195674" cy="767169"/>
          </a:xfrm>
        </p:spPr>
        <p:txBody>
          <a:bodyPr vert="horz" lIns="91440" tIns="45720" rIns="91440" bIns="45720" rtlCol="0" anchor="t">
            <a:normAutofit/>
          </a:bodyPr>
          <a:lstStyle/>
          <a:p>
            <a:r>
              <a:rPr lang="en-US" sz="4800" kern="1200" dirty="0">
                <a:solidFill>
                  <a:schemeClr val="accent6">
                    <a:lumMod val="50000"/>
                  </a:schemeClr>
                </a:solidFill>
                <a:latin typeface="+mj-lt"/>
                <a:ea typeface="+mj-ea"/>
                <a:cs typeface="+mj-cs"/>
              </a:rPr>
              <a:t>TSB Bank plc</a:t>
            </a:r>
          </a:p>
        </p:txBody>
      </p:sp>
      <p:sp>
        <p:nvSpPr>
          <p:cNvPr id="106" name="Oval 1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1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pic>
        <p:nvPicPr>
          <p:cNvPr id="6" name="Content Placeholder 5" descr="A screenshot of a cell phone&#10;&#10;Description automatically generated">
            <a:extLst>
              <a:ext uri="{FF2B5EF4-FFF2-40B4-BE49-F238E27FC236}">
                <a16:creationId xmlns:a16="http://schemas.microsoft.com/office/drawing/2014/main" id="{02A5B145-0B7A-2847-B55F-3C33AA7F7936}"/>
              </a:ext>
            </a:extLst>
          </p:cNvPr>
          <p:cNvPicPr>
            <a:picLocks noGrp="1" noChangeAspect="1"/>
          </p:cNvPicPr>
          <p:nvPr>
            <p:ph sz="half" idx="2"/>
          </p:nvPr>
        </p:nvPicPr>
        <p:blipFill>
          <a:blip r:embed="rId2"/>
          <a:stretch>
            <a:fillRect/>
          </a:stretch>
        </p:blipFill>
        <p:spPr>
          <a:xfrm>
            <a:off x="1217770" y="2031962"/>
            <a:ext cx="3952579" cy="2786568"/>
          </a:xfrm>
          <a:prstGeom prst="rect">
            <a:avLst/>
          </a:prstGeom>
        </p:spPr>
      </p:pic>
      <p:sp>
        <p:nvSpPr>
          <p:cNvPr id="3" name="Content Placeholder 2">
            <a:extLst>
              <a:ext uri="{FF2B5EF4-FFF2-40B4-BE49-F238E27FC236}">
                <a16:creationId xmlns:a16="http://schemas.microsoft.com/office/drawing/2014/main" id="{43E5E0BB-FF08-FC47-9706-4F2B8CB9AFFE}"/>
              </a:ext>
            </a:extLst>
          </p:cNvPr>
          <p:cNvSpPr>
            <a:spLocks noGrp="1"/>
          </p:cNvSpPr>
          <p:nvPr>
            <p:ph sz="half" idx="1"/>
          </p:nvPr>
        </p:nvSpPr>
        <p:spPr>
          <a:xfrm>
            <a:off x="6388119" y="1234440"/>
            <a:ext cx="5235921" cy="2913872"/>
          </a:xfrm>
        </p:spPr>
        <p:txBody>
          <a:bodyPr vert="horz" lIns="91440" tIns="45720" rIns="91440" bIns="45720" rtlCol="0" anchor="t">
            <a:noAutofit/>
          </a:bodyPr>
          <a:lstStyle/>
          <a:p>
            <a:r>
              <a:rPr lang="en-US" sz="1600" dirty="0">
                <a:solidFill>
                  <a:schemeClr val="accent2">
                    <a:lumMod val="75000"/>
                  </a:schemeClr>
                </a:solidFill>
              </a:rPr>
              <a:t>Migration of transferring customer data from TSB legacy platform; Lloyds</a:t>
            </a:r>
          </a:p>
          <a:p>
            <a:r>
              <a:rPr lang="en-US" sz="1600" dirty="0">
                <a:solidFill>
                  <a:schemeClr val="accent2">
                    <a:lumMod val="75000"/>
                  </a:schemeClr>
                </a:solidFill>
              </a:rPr>
              <a:t>Migration to Spanish Bank Sabadell systems; Sabis</a:t>
            </a:r>
          </a:p>
          <a:p>
            <a:r>
              <a:rPr lang="en-US" sz="1600" dirty="0">
                <a:solidFill>
                  <a:schemeClr val="accent2">
                    <a:lumMod val="75000"/>
                  </a:schemeClr>
                </a:solidFill>
              </a:rPr>
              <a:t>The change implemented by Sabadell and TSB to save millions in IT expenditures.</a:t>
            </a:r>
          </a:p>
          <a:p>
            <a:r>
              <a:rPr lang="en-US" sz="1600" dirty="0">
                <a:solidFill>
                  <a:schemeClr val="accent2">
                    <a:lumMod val="75000"/>
                  </a:schemeClr>
                </a:solidFill>
              </a:rPr>
              <a:t>The migration to be completed in April 2018, by transferring 5.4 million clients.</a:t>
            </a:r>
          </a:p>
          <a:p>
            <a:r>
              <a:rPr lang="en-US" sz="1600" dirty="0">
                <a:solidFill>
                  <a:schemeClr val="accent2">
                    <a:lumMod val="75000"/>
                  </a:schemeClr>
                </a:solidFill>
              </a:rPr>
              <a:t>The purpose of the change was to separate from Lloyds to new owner systems to save money for the longevity.</a:t>
            </a:r>
          </a:p>
          <a:p>
            <a:r>
              <a:rPr lang="en-US" sz="1600" dirty="0">
                <a:solidFill>
                  <a:schemeClr val="accent2">
                    <a:lumMod val="75000"/>
                  </a:schemeClr>
                </a:solidFill>
              </a:rPr>
              <a:t>To become creative and innovative in its products and services for customers, which was not possible whilst renting a competitor's system as Lloyds had control of TSB decision making.</a:t>
            </a:r>
          </a:p>
          <a:p>
            <a:r>
              <a:rPr lang="en-US" sz="1600" dirty="0">
                <a:solidFill>
                  <a:schemeClr val="accent2">
                    <a:lumMod val="75000"/>
                  </a:schemeClr>
                </a:solidFill>
              </a:rPr>
              <a:t>To be able to rebuild leadership and management structures and direct control of its IT operations.</a:t>
            </a:r>
          </a:p>
          <a:p>
            <a:r>
              <a:rPr lang="en-US" sz="1600" dirty="0">
                <a:solidFill>
                  <a:schemeClr val="accent2">
                    <a:lumMod val="75000"/>
                  </a:schemeClr>
                </a:solidFill>
              </a:rPr>
              <a:t>TSB want to be independent (TSB, 2019).</a:t>
            </a:r>
          </a:p>
        </p:txBody>
      </p:sp>
      <p:sp>
        <p:nvSpPr>
          <p:cNvPr id="11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14" name="Straight Connector 1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2937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5" name="Straight Connector 24">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6" name="Rectangle 26">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318590A-AB83-2F4E-AB07-788E349AE377}"/>
              </a:ext>
            </a:extLst>
          </p:cNvPr>
          <p:cNvSpPr>
            <a:spLocks noGrp="1"/>
          </p:cNvSpPr>
          <p:nvPr>
            <p:ph type="title"/>
          </p:nvPr>
        </p:nvSpPr>
        <p:spPr>
          <a:xfrm>
            <a:off x="479394" y="1062487"/>
            <a:ext cx="3939688" cy="5583126"/>
          </a:xfrm>
        </p:spPr>
        <p:txBody>
          <a:bodyPr vert="horz" lIns="91440" tIns="45720" rIns="91440" bIns="45720" rtlCol="0" anchor="ctr">
            <a:normAutofit/>
          </a:bodyPr>
          <a:lstStyle/>
          <a:p>
            <a:pPr algn="r"/>
            <a:r>
              <a:rPr lang="en-US" sz="4500" kern="1200">
                <a:solidFill>
                  <a:schemeClr val="bg1"/>
                </a:solidFill>
                <a:latin typeface="+mj-lt"/>
                <a:ea typeface="+mj-ea"/>
                <a:cs typeface="+mj-cs"/>
              </a:rPr>
              <a:t>Historical development of TSB</a:t>
            </a:r>
          </a:p>
        </p:txBody>
      </p:sp>
      <p:sp>
        <p:nvSpPr>
          <p:cNvPr id="47"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48"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49" name="Straight Connector 3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50"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1" name="Content Placeholder 2">
            <a:extLst>
              <a:ext uri="{FF2B5EF4-FFF2-40B4-BE49-F238E27FC236}">
                <a16:creationId xmlns:a16="http://schemas.microsoft.com/office/drawing/2014/main" id="{698288A6-F2A1-4A31-8465-A63088EFF3DB}"/>
              </a:ext>
            </a:extLst>
          </p:cNvPr>
          <p:cNvGraphicFramePr>
            <a:graphicFrameLocks noGrp="1"/>
          </p:cNvGraphicFramePr>
          <p:nvPr>
            <p:ph sz="half" idx="1"/>
            <p:extLst>
              <p:ext uri="{D42A27DB-BD31-4B8C-83A1-F6EECF244321}">
                <p14:modId xmlns:p14="http://schemas.microsoft.com/office/powerpoint/2010/main" val="4082342580"/>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1926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6" name="Straight Connector 128">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77" name="Rectangle 130">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0A5B900-9B46-D647-A786-038AC12CA31A}"/>
              </a:ext>
            </a:extLst>
          </p:cNvPr>
          <p:cNvSpPr>
            <a:spLocks noGrp="1"/>
          </p:cNvSpPr>
          <p:nvPr>
            <p:ph type="title"/>
          </p:nvPr>
        </p:nvSpPr>
        <p:spPr>
          <a:xfrm>
            <a:off x="479394" y="1062487"/>
            <a:ext cx="3939688" cy="5583126"/>
          </a:xfrm>
        </p:spPr>
        <p:txBody>
          <a:bodyPr vert="horz" lIns="91440" tIns="45720" rIns="91440" bIns="45720" rtlCol="0" anchor="ctr">
            <a:normAutofit/>
          </a:bodyPr>
          <a:lstStyle/>
          <a:p>
            <a:pPr algn="r"/>
            <a:r>
              <a:rPr lang="en-US" sz="6700" kern="1200">
                <a:solidFill>
                  <a:schemeClr val="bg1"/>
                </a:solidFill>
                <a:latin typeface="+mj-lt"/>
                <a:ea typeface="+mj-ea"/>
                <a:cs typeface="+mj-cs"/>
              </a:rPr>
              <a:t>Statistics</a:t>
            </a:r>
          </a:p>
        </p:txBody>
      </p:sp>
      <p:sp>
        <p:nvSpPr>
          <p:cNvPr id="178"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79"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80" name="Straight Connector 13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81"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43" name="Content Placeholder 2">
            <a:extLst>
              <a:ext uri="{FF2B5EF4-FFF2-40B4-BE49-F238E27FC236}">
                <a16:creationId xmlns:a16="http://schemas.microsoft.com/office/drawing/2014/main" id="{36BDB80B-BD02-4DAA-9829-F42B3C4923A6}"/>
              </a:ext>
            </a:extLst>
          </p:cNvPr>
          <p:cNvGraphicFramePr>
            <a:graphicFrameLocks noGrp="1"/>
          </p:cNvGraphicFramePr>
          <p:nvPr>
            <p:ph sz="half" idx="1"/>
            <p:extLst>
              <p:ext uri="{D42A27DB-BD31-4B8C-83A1-F6EECF244321}">
                <p14:modId xmlns:p14="http://schemas.microsoft.com/office/powerpoint/2010/main" val="57271772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8058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6" name="Straight Connector 20">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37" name="Rectangle 2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5F87A2-70D5-F149-96C8-99FCA27A0004}"/>
              </a:ext>
            </a:extLst>
          </p:cNvPr>
          <p:cNvSpPr>
            <a:spLocks noGrp="1"/>
          </p:cNvSpPr>
          <p:nvPr>
            <p:ph type="title"/>
          </p:nvPr>
        </p:nvSpPr>
        <p:spPr>
          <a:xfrm>
            <a:off x="6657715" y="467271"/>
            <a:ext cx="4195674" cy="2052522"/>
          </a:xfrm>
        </p:spPr>
        <p:txBody>
          <a:bodyPr vert="horz" lIns="91440" tIns="45720" rIns="91440" bIns="45720" rtlCol="0" anchor="b">
            <a:normAutofit/>
          </a:bodyPr>
          <a:lstStyle/>
          <a:p>
            <a:r>
              <a:rPr lang="en-US" kern="1200">
                <a:solidFill>
                  <a:schemeClr val="tx1"/>
                </a:solidFill>
                <a:latin typeface="+mj-lt"/>
                <a:ea typeface="+mj-ea"/>
                <a:cs typeface="+mj-cs"/>
              </a:rPr>
              <a:t>Current Market Position</a:t>
            </a:r>
          </a:p>
        </p:txBody>
      </p:sp>
      <p:sp>
        <p:nvSpPr>
          <p:cNvPr id="38" name="Oval 24">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4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pic>
        <p:nvPicPr>
          <p:cNvPr id="7" name="Graphic 6" descr="Pound">
            <a:extLst>
              <a:ext uri="{FF2B5EF4-FFF2-40B4-BE49-F238E27FC236}">
                <a16:creationId xmlns:a16="http://schemas.microsoft.com/office/drawing/2014/main" id="{58264E46-4F4B-49E0-9760-6234DEDA037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17770" y="1448957"/>
            <a:ext cx="3952579" cy="3952579"/>
          </a:xfrm>
          <a:prstGeom prst="rect">
            <a:avLst/>
          </a:prstGeom>
        </p:spPr>
      </p:pic>
      <p:sp>
        <p:nvSpPr>
          <p:cNvPr id="3" name="Content Placeholder 2">
            <a:extLst>
              <a:ext uri="{FF2B5EF4-FFF2-40B4-BE49-F238E27FC236}">
                <a16:creationId xmlns:a16="http://schemas.microsoft.com/office/drawing/2014/main" id="{90EE2F75-6E9A-9A44-B79F-EB47902C39F4}"/>
              </a:ext>
            </a:extLst>
          </p:cNvPr>
          <p:cNvSpPr>
            <a:spLocks noGrp="1"/>
          </p:cNvSpPr>
          <p:nvPr>
            <p:ph sz="half" idx="1"/>
          </p:nvPr>
        </p:nvSpPr>
        <p:spPr>
          <a:xfrm>
            <a:off x="6695359" y="2990818"/>
            <a:ext cx="4158031" cy="2913872"/>
          </a:xfrm>
        </p:spPr>
        <p:txBody>
          <a:bodyPr vert="horz" lIns="91440" tIns="45720" rIns="91440" bIns="45720" rtlCol="0" anchor="ctr">
            <a:noAutofit/>
          </a:bodyPr>
          <a:lstStyle/>
          <a:p>
            <a:r>
              <a:rPr lang="en-US" sz="1800" dirty="0"/>
              <a:t>2019 Current revenue of £987.8 million</a:t>
            </a:r>
          </a:p>
          <a:p>
            <a:r>
              <a:rPr lang="en-US" sz="1800" dirty="0"/>
              <a:t>Operating income £108.5 million</a:t>
            </a:r>
          </a:p>
          <a:p>
            <a:r>
              <a:rPr lang="en-US" sz="1800" dirty="0"/>
              <a:t>Net income £26.3 million</a:t>
            </a:r>
          </a:p>
          <a:p>
            <a:r>
              <a:rPr lang="en-US" sz="1800" dirty="0"/>
              <a:t>2019 statutory profit before tax of £46.0 million</a:t>
            </a:r>
          </a:p>
          <a:p>
            <a:r>
              <a:rPr lang="en-US" sz="1800" dirty="0"/>
              <a:t>Compared to 2018 statutory loss before tax of £105.4 million compared to 2017 profit of £162.7 million</a:t>
            </a:r>
          </a:p>
          <a:p>
            <a:r>
              <a:rPr lang="en-US" sz="1800" dirty="0"/>
              <a:t>TSB is currently in the growth phase (TSB, 2020).</a:t>
            </a:r>
          </a:p>
        </p:txBody>
      </p:sp>
      <p:sp>
        <p:nvSpPr>
          <p:cNvPr id="41"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42" name="Straight Connector 3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9861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4" name="Straight Connector 26">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F5CA71-B5FE-9247-8FA4-A4C5A4B74E54}"/>
              </a:ext>
            </a:extLst>
          </p:cNvPr>
          <p:cNvSpPr>
            <a:spLocks noGrp="1"/>
          </p:cNvSpPr>
          <p:nvPr>
            <p:ph type="title"/>
          </p:nvPr>
        </p:nvSpPr>
        <p:spPr>
          <a:xfrm>
            <a:off x="457200" y="1598246"/>
            <a:ext cx="4412419" cy="3626217"/>
          </a:xfrm>
        </p:spPr>
        <p:txBody>
          <a:bodyPr vert="horz" lIns="91440" tIns="45720" rIns="91440" bIns="45720" rtlCol="0" anchor="t">
            <a:normAutofit/>
          </a:bodyPr>
          <a:lstStyle/>
          <a:p>
            <a:pPr algn="r"/>
            <a:r>
              <a:rPr lang="en-US" sz="3200" b="1" i="0" kern="1200" cap="all" baseline="0">
                <a:solidFill>
                  <a:schemeClr val="bg1"/>
                </a:solidFill>
                <a:latin typeface="+mj-lt"/>
                <a:ea typeface="+mj-ea"/>
                <a:cs typeface="+mj-cs"/>
              </a:rPr>
              <a:t>TSB Stakeholder Power/Interest Matrix </a:t>
            </a:r>
          </a:p>
        </p:txBody>
      </p:sp>
      <p:sp>
        <p:nvSpPr>
          <p:cNvPr id="31"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solidFill>
            <a:schemeClr val="bg1"/>
          </a:solidFill>
          <a:ln w="603" cap="flat">
            <a:noFill/>
            <a:prstDash val="solid"/>
            <a:miter/>
          </a:ln>
        </p:spPr>
        <p:txBody>
          <a:bodyPr rtlCol="0" anchor="ctr"/>
          <a:lstStyle/>
          <a:p>
            <a:endParaRPr lang="en-US"/>
          </a:p>
        </p:txBody>
      </p:sp>
      <p:cxnSp>
        <p:nvCxnSpPr>
          <p:cNvPr id="33" name="Straight Connector 3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35"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7" name="Table 6">
            <a:extLst>
              <a:ext uri="{FF2B5EF4-FFF2-40B4-BE49-F238E27FC236}">
                <a16:creationId xmlns:a16="http://schemas.microsoft.com/office/drawing/2014/main" id="{B404C328-F055-A44C-AC0D-744433B1E46D}"/>
              </a:ext>
            </a:extLst>
          </p:cNvPr>
          <p:cNvGraphicFramePr>
            <a:graphicFrameLocks noGrp="1"/>
          </p:cNvGraphicFramePr>
          <p:nvPr>
            <p:extLst>
              <p:ext uri="{D42A27DB-BD31-4B8C-83A1-F6EECF244321}">
                <p14:modId xmlns:p14="http://schemas.microsoft.com/office/powerpoint/2010/main" val="640836645"/>
              </p:ext>
            </p:extLst>
          </p:nvPr>
        </p:nvGraphicFramePr>
        <p:xfrm>
          <a:off x="5986926" y="1747823"/>
          <a:ext cx="5569864" cy="4484352"/>
        </p:xfrm>
        <a:graphic>
          <a:graphicData uri="http://schemas.openxmlformats.org/drawingml/2006/table">
            <a:tbl>
              <a:tblPr firstRow="1" firstCol="1" bandRow="1">
                <a:tableStyleId>{5C22544A-7EE6-4342-B048-85BDC9FD1C3A}</a:tableStyleId>
              </a:tblPr>
              <a:tblGrid>
                <a:gridCol w="2566814">
                  <a:extLst>
                    <a:ext uri="{9D8B030D-6E8A-4147-A177-3AD203B41FA5}">
                      <a16:colId xmlns:a16="http://schemas.microsoft.com/office/drawing/2014/main" val="1618962899"/>
                    </a:ext>
                  </a:extLst>
                </a:gridCol>
                <a:gridCol w="3003050">
                  <a:extLst>
                    <a:ext uri="{9D8B030D-6E8A-4147-A177-3AD203B41FA5}">
                      <a16:colId xmlns:a16="http://schemas.microsoft.com/office/drawing/2014/main" val="2775425631"/>
                    </a:ext>
                  </a:extLst>
                </a:gridCol>
              </a:tblGrid>
              <a:tr h="2412324">
                <a:tc>
                  <a:txBody>
                    <a:bodyPr/>
                    <a:lstStyle/>
                    <a:p>
                      <a:pPr algn="ctr">
                        <a:spcAft>
                          <a:spcPts val="0"/>
                        </a:spcAft>
                      </a:pPr>
                      <a:r>
                        <a:rPr lang="en-GB" sz="2200">
                          <a:effectLst/>
                        </a:rPr>
                        <a:t>Minimal Effect</a:t>
                      </a:r>
                    </a:p>
                    <a:p>
                      <a:pPr algn="ctr">
                        <a:spcAft>
                          <a:spcPts val="0"/>
                        </a:spcAft>
                      </a:pPr>
                      <a:r>
                        <a:rPr lang="en-GB" sz="2200">
                          <a:effectLst/>
                        </a:rPr>
                        <a:t> </a:t>
                      </a:r>
                    </a:p>
                    <a:p>
                      <a:pPr marL="342900" lvl="0" indent="-342900" algn="l">
                        <a:spcAft>
                          <a:spcPts val="0"/>
                        </a:spcAft>
                        <a:buFont typeface="Symbol" pitchFamily="2" charset="2"/>
                        <a:buChar char=""/>
                      </a:pPr>
                      <a:r>
                        <a:rPr lang="en-GB" sz="2200">
                          <a:effectLst/>
                        </a:rPr>
                        <a:t>Trade union</a:t>
                      </a:r>
                    </a:p>
                    <a:p>
                      <a:pPr marL="342900" lvl="0" indent="-342900" algn="l">
                        <a:spcAft>
                          <a:spcPts val="0"/>
                        </a:spcAft>
                        <a:buFont typeface="Symbol" pitchFamily="2" charset="2"/>
                        <a:buChar char=""/>
                      </a:pPr>
                      <a:r>
                        <a:rPr lang="en-GB" sz="2200">
                          <a:effectLst/>
                        </a:rPr>
                        <a:t>Media</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25636" marR="125636" marT="0" marB="0"/>
                </a:tc>
                <a:tc>
                  <a:txBody>
                    <a:bodyPr/>
                    <a:lstStyle/>
                    <a:p>
                      <a:pPr algn="ctr">
                        <a:spcAft>
                          <a:spcPts val="0"/>
                        </a:spcAft>
                      </a:pPr>
                      <a:r>
                        <a:rPr lang="en-GB" sz="2200" dirty="0">
                          <a:effectLst/>
                        </a:rPr>
                        <a:t>Keep informed</a:t>
                      </a:r>
                    </a:p>
                    <a:p>
                      <a:pPr algn="ctr">
                        <a:spcAft>
                          <a:spcPts val="0"/>
                        </a:spcAft>
                      </a:pPr>
                      <a:r>
                        <a:rPr lang="en-GB" sz="2200" dirty="0">
                          <a:effectLst/>
                        </a:rPr>
                        <a:t> </a:t>
                      </a:r>
                    </a:p>
                    <a:p>
                      <a:pPr marL="342900" lvl="0" indent="-342900" algn="l">
                        <a:spcAft>
                          <a:spcPts val="0"/>
                        </a:spcAft>
                        <a:buFont typeface="Symbol" pitchFamily="2" charset="2"/>
                        <a:buChar char=""/>
                      </a:pPr>
                      <a:r>
                        <a:rPr lang="en-GB" sz="2200" dirty="0">
                          <a:effectLst/>
                        </a:rPr>
                        <a:t>Community</a:t>
                      </a:r>
                    </a:p>
                    <a:p>
                      <a:pPr marL="342900" lvl="0" indent="-342900" algn="l">
                        <a:spcAft>
                          <a:spcPts val="0"/>
                        </a:spcAft>
                        <a:buFont typeface="Symbol" pitchFamily="2" charset="2"/>
                        <a:buChar char=""/>
                      </a:pPr>
                      <a:r>
                        <a:rPr lang="en-GB" sz="2200" dirty="0">
                          <a:effectLst/>
                        </a:rPr>
                        <a:t>Customers</a:t>
                      </a:r>
                    </a:p>
                    <a:p>
                      <a:pPr marL="342900" lvl="0" indent="-342900" algn="l">
                        <a:spcAft>
                          <a:spcPts val="0"/>
                        </a:spcAft>
                        <a:buFont typeface="Symbol" pitchFamily="2" charset="2"/>
                        <a:buChar char=""/>
                      </a:pPr>
                      <a:r>
                        <a:rPr lang="en-GB" sz="2200" dirty="0">
                          <a:effectLst/>
                        </a:rPr>
                        <a:t>Employees</a:t>
                      </a:r>
                    </a:p>
                    <a:p>
                      <a:pPr marL="342900" lvl="0" indent="-342900" algn="l">
                        <a:spcAft>
                          <a:spcPts val="0"/>
                        </a:spcAft>
                        <a:buFont typeface="Symbol" pitchFamily="2" charset="2"/>
                        <a:buChar char=""/>
                      </a:pPr>
                      <a:r>
                        <a:rPr lang="en-GB" sz="2200" dirty="0">
                          <a:effectLst/>
                        </a:rPr>
                        <a:t>Government</a:t>
                      </a:r>
                    </a:p>
                    <a:p>
                      <a:pPr marL="228600" algn="l">
                        <a:spcAft>
                          <a:spcPts val="0"/>
                        </a:spcAft>
                      </a:pPr>
                      <a:r>
                        <a:rPr lang="en-GB" sz="2200" dirty="0">
                          <a:effectLst/>
                        </a:rPr>
                        <a: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125636" marR="125636" marT="0" marB="0"/>
                </a:tc>
                <a:extLst>
                  <a:ext uri="{0D108BD9-81ED-4DB2-BD59-A6C34878D82A}">
                    <a16:rowId xmlns:a16="http://schemas.microsoft.com/office/drawing/2014/main" val="2386471904"/>
                  </a:ext>
                </a:extLst>
              </a:tr>
              <a:tr h="2072028">
                <a:tc>
                  <a:txBody>
                    <a:bodyPr/>
                    <a:lstStyle/>
                    <a:p>
                      <a:pPr algn="ctr">
                        <a:spcAft>
                          <a:spcPts val="0"/>
                        </a:spcAft>
                      </a:pPr>
                      <a:r>
                        <a:rPr lang="en-GB" sz="2200" dirty="0">
                          <a:effectLst/>
                        </a:rPr>
                        <a:t>Keep satisfied</a:t>
                      </a:r>
                    </a:p>
                    <a:p>
                      <a:pPr algn="ctr">
                        <a:spcAft>
                          <a:spcPts val="0"/>
                        </a:spcAft>
                      </a:pPr>
                      <a:endParaRPr lang="en-GB" sz="2200" dirty="0">
                        <a:effectLst/>
                      </a:endParaRPr>
                    </a:p>
                    <a:p>
                      <a:pPr marL="342900" lvl="0" indent="-342900" algn="l">
                        <a:spcAft>
                          <a:spcPts val="0"/>
                        </a:spcAft>
                        <a:buFont typeface="Symbol" pitchFamily="2" charset="2"/>
                        <a:buChar char=""/>
                      </a:pPr>
                      <a:r>
                        <a:rPr lang="en-GB" sz="2200" dirty="0">
                          <a:effectLst/>
                        </a:rPr>
                        <a:t>Customers</a:t>
                      </a:r>
                    </a:p>
                    <a:p>
                      <a:pPr marL="342900" lvl="0" indent="-342900" algn="l">
                        <a:spcAft>
                          <a:spcPts val="0"/>
                        </a:spcAft>
                        <a:buFont typeface="Symbol" pitchFamily="2" charset="2"/>
                        <a:buChar char=""/>
                      </a:pPr>
                      <a:r>
                        <a:rPr lang="en-GB" sz="2200" dirty="0">
                          <a:effectLst/>
                        </a:rPr>
                        <a:t>employees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125636" marR="125636" marT="0" marB="0"/>
                </a:tc>
                <a:tc>
                  <a:txBody>
                    <a:bodyPr/>
                    <a:lstStyle/>
                    <a:p>
                      <a:pPr algn="ctr">
                        <a:spcAft>
                          <a:spcPts val="0"/>
                        </a:spcAft>
                      </a:pPr>
                      <a:r>
                        <a:rPr lang="en-GB" sz="2200" dirty="0">
                          <a:effectLst/>
                        </a:rPr>
                        <a:t>Key players </a:t>
                      </a:r>
                    </a:p>
                    <a:p>
                      <a:pPr algn="ctr">
                        <a:spcAft>
                          <a:spcPts val="0"/>
                        </a:spcAft>
                      </a:pPr>
                      <a:r>
                        <a:rPr lang="en-GB" sz="2200" dirty="0">
                          <a:effectLst/>
                        </a:rPr>
                        <a:t> </a:t>
                      </a:r>
                    </a:p>
                    <a:p>
                      <a:pPr marL="342900" lvl="0" indent="-342900" algn="l">
                        <a:spcAft>
                          <a:spcPts val="0"/>
                        </a:spcAft>
                        <a:buFont typeface="Symbol" pitchFamily="2" charset="2"/>
                        <a:buChar char=""/>
                      </a:pPr>
                      <a:r>
                        <a:rPr lang="en-GB" sz="2200" dirty="0">
                          <a:effectLst/>
                        </a:rPr>
                        <a:t>Owners</a:t>
                      </a:r>
                    </a:p>
                    <a:p>
                      <a:pPr marL="342900" lvl="0" indent="-342900" algn="l">
                        <a:spcAft>
                          <a:spcPts val="0"/>
                        </a:spcAft>
                        <a:buFont typeface="Symbol" pitchFamily="2" charset="2"/>
                        <a:buChar char=""/>
                      </a:pPr>
                      <a:r>
                        <a:rPr lang="en-GB" sz="2200" dirty="0">
                          <a:effectLst/>
                        </a:rPr>
                        <a:t>CEO/Managers</a:t>
                      </a:r>
                    </a:p>
                    <a:p>
                      <a:pPr marL="457200" algn="l">
                        <a:spcAft>
                          <a:spcPts val="0"/>
                        </a:spcAft>
                      </a:pPr>
                      <a:r>
                        <a:rPr lang="en-GB" sz="2200" dirty="0">
                          <a:effectLst/>
                        </a:rPr>
                        <a: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125636" marR="125636" marT="0" marB="0"/>
                </a:tc>
                <a:extLst>
                  <a:ext uri="{0D108BD9-81ED-4DB2-BD59-A6C34878D82A}">
                    <a16:rowId xmlns:a16="http://schemas.microsoft.com/office/drawing/2014/main" val="4004776041"/>
                  </a:ext>
                </a:extLst>
              </a:tr>
            </a:tbl>
          </a:graphicData>
        </a:graphic>
      </p:graphicFrame>
      <p:sp>
        <p:nvSpPr>
          <p:cNvPr id="9" name="Rectangle 8">
            <a:extLst>
              <a:ext uri="{FF2B5EF4-FFF2-40B4-BE49-F238E27FC236}">
                <a16:creationId xmlns:a16="http://schemas.microsoft.com/office/drawing/2014/main" id="{0DF77687-941C-CB4E-984D-DBF7C96842BF}"/>
              </a:ext>
            </a:extLst>
          </p:cNvPr>
          <p:cNvSpPr/>
          <p:nvPr/>
        </p:nvSpPr>
        <p:spPr>
          <a:xfrm>
            <a:off x="6280461" y="1138398"/>
            <a:ext cx="2111033" cy="584775"/>
          </a:xfrm>
          <a:prstGeom prst="rect">
            <a:avLst/>
          </a:prstGeom>
          <a:noFill/>
        </p:spPr>
        <p:txBody>
          <a:bodyPr wrap="square" lIns="91440" tIns="45720" rIns="91440" bIns="45720">
            <a:spAutoFit/>
          </a:bodyPr>
          <a:lstStyle/>
          <a:p>
            <a:pPr algn="ctr"/>
            <a:r>
              <a:rPr lang="en-GB" sz="3200" b="0" cap="none" spc="0" dirty="0">
                <a:ln w="0"/>
                <a:solidFill>
                  <a:schemeClr val="bg2"/>
                </a:solidFill>
                <a:effectLst>
                  <a:outerShdw blurRad="38100" dist="25400" dir="5400000" algn="ctr" rotWithShape="0">
                    <a:srgbClr val="6E747A">
                      <a:alpha val="43000"/>
                    </a:srgbClr>
                  </a:outerShdw>
                </a:effectLst>
              </a:rPr>
              <a:t>Low</a:t>
            </a:r>
          </a:p>
        </p:txBody>
      </p:sp>
      <p:sp>
        <p:nvSpPr>
          <p:cNvPr id="36" name="Rectangle 35">
            <a:extLst>
              <a:ext uri="{FF2B5EF4-FFF2-40B4-BE49-F238E27FC236}">
                <a16:creationId xmlns:a16="http://schemas.microsoft.com/office/drawing/2014/main" id="{E22E21D3-0AD7-F744-8F91-60E93395E192}"/>
              </a:ext>
            </a:extLst>
          </p:cNvPr>
          <p:cNvSpPr/>
          <p:nvPr/>
        </p:nvSpPr>
        <p:spPr>
          <a:xfrm>
            <a:off x="8900860" y="1076842"/>
            <a:ext cx="2111033" cy="646331"/>
          </a:xfrm>
          <a:prstGeom prst="rect">
            <a:avLst/>
          </a:prstGeom>
          <a:noFill/>
        </p:spPr>
        <p:txBody>
          <a:bodyPr wrap="square" lIns="91440" tIns="45720" rIns="91440" bIns="45720">
            <a:spAutoFit/>
          </a:bodyPr>
          <a:lstStyle/>
          <a:p>
            <a:pPr algn="ctr"/>
            <a:r>
              <a:rPr lang="en-GB" sz="3600" b="0" cap="none" spc="0" dirty="0">
                <a:ln w="0"/>
                <a:solidFill>
                  <a:schemeClr val="bg2"/>
                </a:solidFill>
                <a:effectLst>
                  <a:outerShdw blurRad="38100" dist="25400" dir="5400000" algn="ctr" rotWithShape="0">
                    <a:srgbClr val="6E747A">
                      <a:alpha val="43000"/>
                    </a:srgbClr>
                  </a:outerShdw>
                </a:effectLst>
              </a:rPr>
              <a:t>High</a:t>
            </a:r>
          </a:p>
        </p:txBody>
      </p:sp>
      <p:sp>
        <p:nvSpPr>
          <p:cNvPr id="37" name="Rectangle 36">
            <a:extLst>
              <a:ext uri="{FF2B5EF4-FFF2-40B4-BE49-F238E27FC236}">
                <a16:creationId xmlns:a16="http://schemas.microsoft.com/office/drawing/2014/main" id="{FC8128D3-8BF0-3045-83A0-76005125D7C1}"/>
              </a:ext>
            </a:extLst>
          </p:cNvPr>
          <p:cNvSpPr/>
          <p:nvPr/>
        </p:nvSpPr>
        <p:spPr>
          <a:xfrm rot="16200000">
            <a:off x="4661609" y="2733717"/>
            <a:ext cx="2111033" cy="646331"/>
          </a:xfrm>
          <a:prstGeom prst="rect">
            <a:avLst/>
          </a:prstGeom>
          <a:noFill/>
        </p:spPr>
        <p:txBody>
          <a:bodyPr wrap="square" lIns="91440" tIns="45720" rIns="91440" bIns="45720">
            <a:spAutoFit/>
          </a:bodyPr>
          <a:lstStyle/>
          <a:p>
            <a:pPr algn="ctr"/>
            <a:r>
              <a:rPr lang="en-GB" sz="3600" b="0" cap="none" spc="0" dirty="0">
                <a:ln w="0"/>
                <a:solidFill>
                  <a:schemeClr val="bg2"/>
                </a:solidFill>
                <a:effectLst>
                  <a:outerShdw blurRad="38100" dist="25400" dir="5400000" algn="ctr" rotWithShape="0">
                    <a:srgbClr val="6E747A">
                      <a:alpha val="43000"/>
                    </a:srgbClr>
                  </a:outerShdw>
                </a:effectLst>
              </a:rPr>
              <a:t>Low</a:t>
            </a:r>
          </a:p>
        </p:txBody>
      </p:sp>
      <p:sp>
        <p:nvSpPr>
          <p:cNvPr id="38" name="Rectangle 37">
            <a:extLst>
              <a:ext uri="{FF2B5EF4-FFF2-40B4-BE49-F238E27FC236}">
                <a16:creationId xmlns:a16="http://schemas.microsoft.com/office/drawing/2014/main" id="{064A7FEE-A784-8D4B-8B53-C05AD653BE90}"/>
              </a:ext>
            </a:extLst>
          </p:cNvPr>
          <p:cNvSpPr/>
          <p:nvPr/>
        </p:nvSpPr>
        <p:spPr>
          <a:xfrm rot="16200000">
            <a:off x="4639074" y="4825202"/>
            <a:ext cx="2111033" cy="646331"/>
          </a:xfrm>
          <a:prstGeom prst="rect">
            <a:avLst/>
          </a:prstGeom>
          <a:noFill/>
        </p:spPr>
        <p:txBody>
          <a:bodyPr wrap="square" lIns="91440" tIns="45720" rIns="91440" bIns="45720">
            <a:spAutoFit/>
          </a:bodyPr>
          <a:lstStyle/>
          <a:p>
            <a:pPr algn="ctr"/>
            <a:r>
              <a:rPr lang="en-GB" sz="3600" b="0" cap="none" spc="0" dirty="0">
                <a:ln w="0"/>
                <a:solidFill>
                  <a:schemeClr val="bg2"/>
                </a:solidFill>
                <a:effectLst>
                  <a:outerShdw blurRad="38100" dist="25400" dir="5400000" algn="ctr" rotWithShape="0">
                    <a:srgbClr val="6E747A">
                      <a:alpha val="43000"/>
                    </a:srgbClr>
                  </a:outerShdw>
                </a:effectLst>
              </a:rPr>
              <a:t>High</a:t>
            </a:r>
          </a:p>
        </p:txBody>
      </p:sp>
    </p:spTree>
    <p:extLst>
      <p:ext uri="{BB962C8B-B14F-4D97-AF65-F5344CB8AC3E}">
        <p14:creationId xmlns:p14="http://schemas.microsoft.com/office/powerpoint/2010/main" val="1844999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42ABD-67CC-BF4D-9AAD-06E8A51D567D}"/>
              </a:ext>
            </a:extLst>
          </p:cNvPr>
          <p:cNvSpPr>
            <a:spLocks noGrp="1"/>
          </p:cNvSpPr>
          <p:nvPr>
            <p:ph type="title"/>
          </p:nvPr>
        </p:nvSpPr>
        <p:spPr>
          <a:xfrm>
            <a:off x="838200" y="365125"/>
            <a:ext cx="10515600" cy="765123"/>
          </a:xfrm>
        </p:spPr>
        <p:txBody>
          <a:bodyPr anchor="t"/>
          <a:lstStyle/>
          <a:p>
            <a:pPr algn="ctr"/>
            <a:r>
              <a:rPr lang="en-US" dirty="0"/>
              <a:t>SWOT Analysis</a:t>
            </a:r>
          </a:p>
        </p:txBody>
      </p:sp>
      <p:sp>
        <p:nvSpPr>
          <p:cNvPr id="4" name="Rounded Rectangle 3">
            <a:extLst>
              <a:ext uri="{FF2B5EF4-FFF2-40B4-BE49-F238E27FC236}">
                <a16:creationId xmlns:a16="http://schemas.microsoft.com/office/drawing/2014/main" id="{1D1F63C7-7988-2343-B474-8E5DC8137703}"/>
              </a:ext>
            </a:extLst>
          </p:cNvPr>
          <p:cNvSpPr/>
          <p:nvPr/>
        </p:nvSpPr>
        <p:spPr>
          <a:xfrm>
            <a:off x="1607574" y="1218740"/>
            <a:ext cx="3773130" cy="2527352"/>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bg2"/>
                </a:solidFill>
              </a:rPr>
              <a:t>Strengths</a:t>
            </a:r>
          </a:p>
          <a:p>
            <a:pPr marL="285750" indent="-285750">
              <a:buFont typeface="Arial" panose="020B0604020202020204" pitchFamily="34" charset="0"/>
              <a:buChar char="•"/>
            </a:pPr>
            <a:r>
              <a:rPr lang="en-US" dirty="0">
                <a:solidFill>
                  <a:schemeClr val="bg2"/>
                </a:solidFill>
              </a:rPr>
              <a:t>New owner has technological platforms</a:t>
            </a:r>
          </a:p>
          <a:p>
            <a:pPr marL="285750" indent="-285750">
              <a:buFont typeface="Arial" panose="020B0604020202020204" pitchFamily="34" charset="0"/>
              <a:buChar char="•"/>
            </a:pPr>
            <a:r>
              <a:rPr lang="en-US" dirty="0">
                <a:solidFill>
                  <a:schemeClr val="bg2"/>
                </a:solidFill>
              </a:rPr>
              <a:t>UK based not global, better to manage during migration</a:t>
            </a:r>
          </a:p>
          <a:p>
            <a:endParaRPr lang="en-US" dirty="0">
              <a:solidFill>
                <a:schemeClr val="bg2"/>
              </a:solidFill>
            </a:endParaRPr>
          </a:p>
        </p:txBody>
      </p:sp>
      <p:sp>
        <p:nvSpPr>
          <p:cNvPr id="5" name="Rounded Rectangle 4">
            <a:extLst>
              <a:ext uri="{FF2B5EF4-FFF2-40B4-BE49-F238E27FC236}">
                <a16:creationId xmlns:a16="http://schemas.microsoft.com/office/drawing/2014/main" id="{44A0995D-AD85-BB4A-8988-5227FCA7BFCA}"/>
              </a:ext>
            </a:extLst>
          </p:cNvPr>
          <p:cNvSpPr/>
          <p:nvPr/>
        </p:nvSpPr>
        <p:spPr>
          <a:xfrm>
            <a:off x="6096000" y="1213362"/>
            <a:ext cx="3773130" cy="2527352"/>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t>Weaknesses</a:t>
            </a:r>
          </a:p>
          <a:p>
            <a:pPr marL="285750" indent="-285750">
              <a:buFont typeface="Arial" panose="020B0604020202020204" pitchFamily="34" charset="0"/>
              <a:buChar char="•"/>
            </a:pPr>
            <a:r>
              <a:rPr lang="en-US" dirty="0"/>
              <a:t>Not independent</a:t>
            </a:r>
          </a:p>
          <a:p>
            <a:pPr marL="285750" indent="-285750">
              <a:buFont typeface="Arial" panose="020B0604020202020204" pitchFamily="34" charset="0"/>
              <a:buChar char="•"/>
            </a:pPr>
            <a:r>
              <a:rPr lang="en-US" dirty="0"/>
              <a:t>Controlled by Competitor</a:t>
            </a:r>
          </a:p>
          <a:p>
            <a:pPr marL="285750" indent="-285750">
              <a:buFont typeface="Arial" panose="020B0604020202020204" pitchFamily="34" charset="0"/>
              <a:buChar char="•"/>
            </a:pPr>
            <a:r>
              <a:rPr lang="en-US" dirty="0"/>
              <a:t>No backup plans </a:t>
            </a:r>
          </a:p>
          <a:p>
            <a:pPr marL="285750" indent="-285750">
              <a:buFont typeface="Arial" panose="020B0604020202020204" pitchFamily="34" charset="0"/>
              <a:buChar char="•"/>
            </a:pPr>
            <a:r>
              <a:rPr lang="en-US" dirty="0"/>
              <a:t>Government interference</a:t>
            </a:r>
          </a:p>
          <a:p>
            <a:pPr marL="285750" indent="-285750">
              <a:buFont typeface="Arial" panose="020B0604020202020204" pitchFamily="34" charset="0"/>
              <a:buChar char="•"/>
            </a:pPr>
            <a:r>
              <a:rPr lang="en-US" dirty="0"/>
              <a:t>Having to pay competitor £500m in fees </a:t>
            </a:r>
          </a:p>
          <a:p>
            <a:pPr marL="285750" indent="-285750">
              <a:buFont typeface="Arial" panose="020B0604020202020204" pitchFamily="34" charset="0"/>
              <a:buChar char="•"/>
            </a:pPr>
            <a:endParaRPr lang="en-US" dirty="0"/>
          </a:p>
        </p:txBody>
      </p:sp>
      <p:sp>
        <p:nvSpPr>
          <p:cNvPr id="6" name="Rounded Rectangle 5">
            <a:extLst>
              <a:ext uri="{FF2B5EF4-FFF2-40B4-BE49-F238E27FC236}">
                <a16:creationId xmlns:a16="http://schemas.microsoft.com/office/drawing/2014/main" id="{02078E52-3F9F-A24E-BB55-2E20E1339F48}"/>
              </a:ext>
            </a:extLst>
          </p:cNvPr>
          <p:cNvSpPr/>
          <p:nvPr/>
        </p:nvSpPr>
        <p:spPr>
          <a:xfrm>
            <a:off x="1607574" y="3996813"/>
            <a:ext cx="3773130" cy="2654710"/>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t>Opportunities</a:t>
            </a:r>
          </a:p>
          <a:p>
            <a:pPr marL="285750" indent="-285750">
              <a:buFont typeface="Arial" panose="020B0604020202020204" pitchFamily="34" charset="0"/>
              <a:buChar char="•"/>
            </a:pPr>
            <a:r>
              <a:rPr lang="en-US" dirty="0"/>
              <a:t>New customers</a:t>
            </a:r>
          </a:p>
          <a:p>
            <a:pPr marL="285750" indent="-285750">
              <a:buFont typeface="Arial" panose="020B0604020202020204" pitchFamily="34" charset="0"/>
              <a:buChar char="•"/>
            </a:pPr>
            <a:r>
              <a:rPr lang="en-US" dirty="0"/>
              <a:t>New products and services</a:t>
            </a:r>
          </a:p>
          <a:p>
            <a:pPr marL="285750" indent="-285750">
              <a:buFont typeface="Arial" panose="020B0604020202020204" pitchFamily="34" charset="0"/>
              <a:buChar char="•"/>
            </a:pPr>
            <a:r>
              <a:rPr lang="en-US" dirty="0"/>
              <a:t>saving money on fees for IT systems</a:t>
            </a:r>
          </a:p>
          <a:p>
            <a:pPr marL="285750" indent="-285750">
              <a:buFont typeface="Arial" panose="020B0604020202020204" pitchFamily="34" charset="0"/>
              <a:buChar char="•"/>
            </a:pPr>
            <a:r>
              <a:rPr lang="en-US" dirty="0"/>
              <a:t>New digital service for customer experience</a:t>
            </a:r>
          </a:p>
          <a:p>
            <a:pPr marL="285750" indent="-285750">
              <a:buFont typeface="Arial" panose="020B0604020202020204" pitchFamily="34" charset="0"/>
              <a:buChar char="•"/>
            </a:pPr>
            <a:r>
              <a:rPr lang="en-US" dirty="0"/>
              <a:t>Creativity and innovation</a:t>
            </a:r>
          </a:p>
          <a:p>
            <a:pPr marL="285750" indent="-285750">
              <a:buFont typeface="Arial" panose="020B0604020202020204" pitchFamily="34" charset="0"/>
              <a:buChar char="•"/>
            </a:pPr>
            <a:r>
              <a:rPr lang="en-US" dirty="0"/>
              <a:t>teamwork</a:t>
            </a:r>
          </a:p>
        </p:txBody>
      </p:sp>
      <p:sp>
        <p:nvSpPr>
          <p:cNvPr id="7" name="Rounded Rectangle 6">
            <a:extLst>
              <a:ext uri="{FF2B5EF4-FFF2-40B4-BE49-F238E27FC236}">
                <a16:creationId xmlns:a16="http://schemas.microsoft.com/office/drawing/2014/main" id="{D2CE9001-7A3A-C440-AEE2-81461BEDA354}"/>
              </a:ext>
            </a:extLst>
          </p:cNvPr>
          <p:cNvSpPr/>
          <p:nvPr/>
        </p:nvSpPr>
        <p:spPr>
          <a:xfrm>
            <a:off x="6153764" y="3996814"/>
            <a:ext cx="3715365" cy="2654710"/>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t>Threats</a:t>
            </a:r>
          </a:p>
          <a:p>
            <a:pPr marL="285750" indent="-285750">
              <a:buFont typeface="Arial" panose="020B0604020202020204" pitchFamily="34" charset="0"/>
              <a:buChar char="•"/>
            </a:pPr>
            <a:r>
              <a:rPr lang="en-US" dirty="0"/>
              <a:t>Risk management</a:t>
            </a:r>
          </a:p>
          <a:p>
            <a:pPr marL="285750" indent="-285750">
              <a:buFont typeface="Arial" panose="020B0604020202020204" pitchFamily="34" charset="0"/>
              <a:buChar char="•"/>
            </a:pPr>
            <a:r>
              <a:rPr lang="en-US" dirty="0"/>
              <a:t>Customer dissatisfaction</a:t>
            </a:r>
          </a:p>
          <a:p>
            <a:pPr marL="285750" indent="-285750">
              <a:buFont typeface="Arial" panose="020B0604020202020204" pitchFamily="34" charset="0"/>
              <a:buChar char="•"/>
            </a:pPr>
            <a:r>
              <a:rPr lang="en-US" dirty="0"/>
              <a:t>Migration issues</a:t>
            </a:r>
          </a:p>
          <a:p>
            <a:pPr marL="285750" indent="-285750">
              <a:buFont typeface="Arial" panose="020B0604020202020204" pitchFamily="34" charset="0"/>
              <a:buChar char="•"/>
            </a:pPr>
            <a:r>
              <a:rPr lang="en-US" dirty="0"/>
              <a:t>IT failures</a:t>
            </a:r>
          </a:p>
          <a:p>
            <a:pPr marL="285750" indent="-285750">
              <a:buFont typeface="Arial" panose="020B0604020202020204" pitchFamily="34" charset="0"/>
              <a:buChar char="•"/>
            </a:pPr>
            <a:r>
              <a:rPr lang="en-US" dirty="0"/>
              <a:t>Employee resistance</a:t>
            </a:r>
          </a:p>
        </p:txBody>
      </p:sp>
    </p:spTree>
    <p:extLst>
      <p:ext uri="{BB962C8B-B14F-4D97-AF65-F5344CB8AC3E}">
        <p14:creationId xmlns:p14="http://schemas.microsoft.com/office/powerpoint/2010/main" val="1175817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3B3AF8A1-C248-994A-BF1D-5A262494FCD5}"/>
              </a:ext>
            </a:extLst>
          </p:cNvPr>
          <p:cNvGraphicFramePr>
            <a:graphicFrameLocks noGrp="1"/>
          </p:cNvGraphicFramePr>
          <p:nvPr>
            <p:extLst>
              <p:ext uri="{D42A27DB-BD31-4B8C-83A1-F6EECF244321}">
                <p14:modId xmlns:p14="http://schemas.microsoft.com/office/powerpoint/2010/main" val="2568297493"/>
              </p:ext>
            </p:extLst>
          </p:nvPr>
        </p:nvGraphicFramePr>
        <p:xfrm>
          <a:off x="767769" y="1020548"/>
          <a:ext cx="11095954" cy="2698131"/>
        </p:xfrm>
        <a:graphic>
          <a:graphicData uri="http://schemas.openxmlformats.org/drawingml/2006/table">
            <a:tbl>
              <a:tblPr firstRow="1" firstCol="1" bandRow="1">
                <a:tableStyleId>{5C22544A-7EE6-4342-B048-85BDC9FD1C3A}</a:tableStyleId>
              </a:tblPr>
              <a:tblGrid>
                <a:gridCol w="1687127">
                  <a:extLst>
                    <a:ext uri="{9D8B030D-6E8A-4147-A177-3AD203B41FA5}">
                      <a16:colId xmlns:a16="http://schemas.microsoft.com/office/drawing/2014/main" val="2978188259"/>
                    </a:ext>
                  </a:extLst>
                </a:gridCol>
                <a:gridCol w="2124438">
                  <a:extLst>
                    <a:ext uri="{9D8B030D-6E8A-4147-A177-3AD203B41FA5}">
                      <a16:colId xmlns:a16="http://schemas.microsoft.com/office/drawing/2014/main" val="1949054703"/>
                    </a:ext>
                  </a:extLst>
                </a:gridCol>
                <a:gridCol w="1818868">
                  <a:extLst>
                    <a:ext uri="{9D8B030D-6E8A-4147-A177-3AD203B41FA5}">
                      <a16:colId xmlns:a16="http://schemas.microsoft.com/office/drawing/2014/main" val="1311647794"/>
                    </a:ext>
                  </a:extLst>
                </a:gridCol>
                <a:gridCol w="2153539">
                  <a:extLst>
                    <a:ext uri="{9D8B030D-6E8A-4147-A177-3AD203B41FA5}">
                      <a16:colId xmlns:a16="http://schemas.microsoft.com/office/drawing/2014/main" val="449721302"/>
                    </a:ext>
                  </a:extLst>
                </a:gridCol>
                <a:gridCol w="1731562">
                  <a:extLst>
                    <a:ext uri="{9D8B030D-6E8A-4147-A177-3AD203B41FA5}">
                      <a16:colId xmlns:a16="http://schemas.microsoft.com/office/drawing/2014/main" val="3034915288"/>
                    </a:ext>
                  </a:extLst>
                </a:gridCol>
                <a:gridCol w="1580420">
                  <a:extLst>
                    <a:ext uri="{9D8B030D-6E8A-4147-A177-3AD203B41FA5}">
                      <a16:colId xmlns:a16="http://schemas.microsoft.com/office/drawing/2014/main" val="333013757"/>
                    </a:ext>
                  </a:extLst>
                </a:gridCol>
              </a:tblGrid>
              <a:tr h="224961">
                <a:tc>
                  <a:txBody>
                    <a:bodyPr/>
                    <a:lstStyle/>
                    <a:p>
                      <a:pPr algn="ctr">
                        <a:spcAft>
                          <a:spcPts val="0"/>
                        </a:spcAft>
                      </a:pPr>
                      <a:r>
                        <a:rPr lang="en-GB" sz="1600" dirty="0">
                          <a:effectLst/>
                        </a:rPr>
                        <a:t>Political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algn="ctr">
                        <a:spcAft>
                          <a:spcPts val="0"/>
                        </a:spcAft>
                      </a:pPr>
                      <a:r>
                        <a:rPr lang="en-GB" sz="1600" dirty="0">
                          <a:effectLst/>
                        </a:rPr>
                        <a:t>Economic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algn="ctr">
                        <a:spcAft>
                          <a:spcPts val="0"/>
                        </a:spcAft>
                      </a:pPr>
                      <a:r>
                        <a:rPr lang="en-GB" sz="1600" dirty="0">
                          <a:effectLst/>
                        </a:rPr>
                        <a:t>Social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algn="ctr">
                        <a:spcAft>
                          <a:spcPts val="0"/>
                        </a:spcAft>
                      </a:pPr>
                      <a:r>
                        <a:rPr lang="en-GB" sz="1600" dirty="0">
                          <a:effectLst/>
                        </a:rPr>
                        <a:t>Technological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algn="ctr">
                        <a:spcAft>
                          <a:spcPts val="0"/>
                        </a:spcAft>
                      </a:pPr>
                      <a:r>
                        <a:rPr lang="en-GB" sz="1600" dirty="0">
                          <a:effectLst/>
                        </a:rPr>
                        <a:t>Legal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algn="ctr">
                        <a:spcAft>
                          <a:spcPts val="0"/>
                        </a:spcAft>
                      </a:pPr>
                      <a:r>
                        <a:rPr lang="en-GB" sz="1600" dirty="0">
                          <a:effectLst/>
                        </a:rPr>
                        <a:t>Environmental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extLst>
                  <a:ext uri="{0D108BD9-81ED-4DB2-BD59-A6C34878D82A}">
                    <a16:rowId xmlns:a16="http://schemas.microsoft.com/office/drawing/2014/main" val="1968191467"/>
                  </a:ext>
                </a:extLst>
              </a:tr>
              <a:tr h="2454291">
                <a:tc>
                  <a:txBody>
                    <a:bodyPr/>
                    <a:lstStyle/>
                    <a:p>
                      <a:pPr marL="342900" lvl="0" indent="-342900">
                        <a:spcAft>
                          <a:spcPts val="0"/>
                        </a:spcAft>
                        <a:buFont typeface="Symbol" pitchFamily="2" charset="2"/>
                        <a:buChar char=""/>
                      </a:pPr>
                      <a:r>
                        <a:rPr lang="en-GB" sz="1200" dirty="0">
                          <a:effectLst/>
                        </a:rPr>
                        <a:t>Regulations</a:t>
                      </a:r>
                    </a:p>
                    <a:p>
                      <a:pPr marL="342900" lvl="0" indent="-342900">
                        <a:spcAft>
                          <a:spcPts val="0"/>
                        </a:spcAft>
                        <a:buFont typeface="Symbol" pitchFamily="2" charset="2"/>
                        <a:buChar char=""/>
                      </a:pPr>
                      <a:r>
                        <a:rPr lang="en-GB" sz="1200" dirty="0">
                          <a:effectLst/>
                        </a:rPr>
                        <a:t>Government policy</a:t>
                      </a:r>
                    </a:p>
                    <a:p>
                      <a:pPr marL="342900" lvl="0" indent="-342900">
                        <a:spcAft>
                          <a:spcPts val="0"/>
                        </a:spcAft>
                        <a:buFont typeface="Symbol" pitchFamily="2" charset="2"/>
                        <a:buChar char=""/>
                      </a:pPr>
                      <a:r>
                        <a:rPr lang="en-GB" sz="1200" dirty="0">
                          <a:effectLst/>
                        </a:rPr>
                        <a:t>Code of conduct</a:t>
                      </a:r>
                    </a:p>
                    <a:p>
                      <a:pPr marL="342900" lvl="0" indent="-342900">
                        <a:spcAft>
                          <a:spcPts val="0"/>
                        </a:spcAft>
                        <a:buFont typeface="Symbol" pitchFamily="2" charset="2"/>
                        <a:buChar char=""/>
                      </a:pPr>
                      <a:r>
                        <a:rPr lang="en-GB" sz="1200" dirty="0">
                          <a:effectLst/>
                        </a:rPr>
                        <a:t>Legislation law</a:t>
                      </a:r>
                    </a:p>
                    <a:p>
                      <a:pPr marL="342900" lvl="0" indent="-342900">
                        <a:spcAft>
                          <a:spcPts val="0"/>
                        </a:spcAft>
                        <a:buFont typeface="Symbol" pitchFamily="2" charset="2"/>
                        <a:buChar char=""/>
                      </a:pPr>
                      <a:r>
                        <a:rPr lang="en-GB" sz="1200" dirty="0">
                          <a:effectLst/>
                        </a:rPr>
                        <a:t>Trade restriction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marL="342900" lvl="0" indent="-342900">
                        <a:spcAft>
                          <a:spcPts val="0"/>
                        </a:spcAft>
                        <a:buFont typeface="Symbol" pitchFamily="2" charset="2"/>
                        <a:buChar char=""/>
                      </a:pPr>
                      <a:r>
                        <a:rPr lang="en-GB" sz="1200" dirty="0">
                          <a:effectLst/>
                        </a:rPr>
                        <a:t>Inflation</a:t>
                      </a:r>
                    </a:p>
                    <a:p>
                      <a:pPr marL="342900" lvl="0" indent="-342900">
                        <a:spcAft>
                          <a:spcPts val="0"/>
                        </a:spcAft>
                        <a:buFont typeface="Symbol" pitchFamily="2" charset="2"/>
                        <a:buChar char=""/>
                      </a:pPr>
                      <a:r>
                        <a:rPr lang="en-GB" sz="1200" dirty="0">
                          <a:effectLst/>
                        </a:rPr>
                        <a:t>Consumer spending</a:t>
                      </a:r>
                    </a:p>
                    <a:p>
                      <a:pPr marL="342900" lvl="0" indent="-342900">
                        <a:spcAft>
                          <a:spcPts val="0"/>
                        </a:spcAft>
                        <a:buFont typeface="Symbol" pitchFamily="2" charset="2"/>
                        <a:buChar char=""/>
                      </a:pPr>
                      <a:r>
                        <a:rPr lang="en-GB" sz="1200" dirty="0">
                          <a:effectLst/>
                        </a:rPr>
                        <a:t>Exchange rates</a:t>
                      </a:r>
                    </a:p>
                    <a:p>
                      <a:pPr marL="342900" lvl="0" indent="-342900">
                        <a:spcAft>
                          <a:spcPts val="0"/>
                        </a:spcAft>
                        <a:buFont typeface="Symbol" pitchFamily="2" charset="2"/>
                        <a:buChar char=""/>
                      </a:pPr>
                      <a:r>
                        <a:rPr lang="en-GB" sz="1200" dirty="0">
                          <a:effectLst/>
                        </a:rPr>
                        <a:t>Interest rates</a:t>
                      </a:r>
                    </a:p>
                    <a:p>
                      <a:pPr marL="342900" lvl="0" indent="-342900">
                        <a:spcAft>
                          <a:spcPts val="0"/>
                        </a:spcAft>
                        <a:buFont typeface="Symbol" pitchFamily="2" charset="2"/>
                        <a:buChar char=""/>
                      </a:pPr>
                      <a:r>
                        <a:rPr lang="en-GB" sz="1200" dirty="0">
                          <a:effectLst/>
                        </a:rPr>
                        <a:t>Government policy</a:t>
                      </a:r>
                    </a:p>
                    <a:p>
                      <a:pPr marL="342900" lvl="0" indent="-342900">
                        <a:spcAft>
                          <a:spcPts val="0"/>
                        </a:spcAft>
                        <a:buFont typeface="Symbol" pitchFamily="2" charset="2"/>
                        <a:buChar char=""/>
                      </a:pPr>
                      <a:r>
                        <a:rPr lang="en-GB" sz="1200" dirty="0">
                          <a:effectLst/>
                        </a:rPr>
                        <a:t>Taxes</a:t>
                      </a:r>
                    </a:p>
                    <a:p>
                      <a:pPr marL="342900" lvl="0" indent="-342900">
                        <a:spcAft>
                          <a:spcPts val="0"/>
                        </a:spcAft>
                        <a:buFont typeface="Symbol" pitchFamily="2" charset="2"/>
                        <a:buChar char=""/>
                      </a:pPr>
                      <a:r>
                        <a:rPr lang="en-GB" sz="1200" dirty="0">
                          <a:effectLst/>
                        </a:rPr>
                        <a:t>Credits</a:t>
                      </a:r>
                    </a:p>
                    <a:p>
                      <a:pPr marL="342900" lvl="0" indent="-342900">
                        <a:spcAft>
                          <a:spcPts val="0"/>
                        </a:spcAft>
                        <a:buFont typeface="Symbol" pitchFamily="2" charset="2"/>
                        <a:buChar char=""/>
                      </a:pPr>
                      <a:r>
                        <a:rPr lang="en-GB" sz="1200" dirty="0">
                          <a:effectLst/>
                        </a:rPr>
                        <a:t>debts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marL="342900" lvl="0" indent="-342900">
                        <a:spcAft>
                          <a:spcPts val="0"/>
                        </a:spcAft>
                        <a:buFont typeface="Symbol" pitchFamily="2" charset="2"/>
                        <a:buChar char=""/>
                      </a:pPr>
                      <a:r>
                        <a:rPr lang="en-GB" sz="1200" dirty="0">
                          <a:effectLst/>
                        </a:rPr>
                        <a:t>spending habits</a:t>
                      </a:r>
                    </a:p>
                    <a:p>
                      <a:pPr marL="342900" lvl="0" indent="-342900">
                        <a:spcAft>
                          <a:spcPts val="0"/>
                        </a:spcAft>
                        <a:buFont typeface="Symbol" pitchFamily="2" charset="2"/>
                        <a:buChar char=""/>
                      </a:pPr>
                      <a:r>
                        <a:rPr lang="en-GB" sz="1200" dirty="0">
                          <a:effectLst/>
                        </a:rPr>
                        <a:t>disposable income </a:t>
                      </a:r>
                    </a:p>
                    <a:p>
                      <a:pPr marL="342900" lvl="0" indent="-342900">
                        <a:spcAft>
                          <a:spcPts val="0"/>
                        </a:spcAft>
                        <a:buFont typeface="Symbol" pitchFamily="2" charset="2"/>
                        <a:buChar char=""/>
                      </a:pPr>
                      <a:r>
                        <a:rPr lang="en-GB" sz="1200" dirty="0">
                          <a:effectLst/>
                        </a:rPr>
                        <a:t>religion and belief</a:t>
                      </a:r>
                    </a:p>
                    <a:p>
                      <a:pPr marL="342900" lvl="0" indent="-342900">
                        <a:spcAft>
                          <a:spcPts val="0"/>
                        </a:spcAft>
                        <a:buFont typeface="Symbol" pitchFamily="2" charset="2"/>
                        <a:buChar char=""/>
                      </a:pPr>
                      <a:r>
                        <a:rPr lang="en-GB" sz="1200" dirty="0">
                          <a:effectLst/>
                        </a:rPr>
                        <a:t>demographic</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marL="342900" lvl="0" indent="-342900">
                        <a:spcAft>
                          <a:spcPts val="0"/>
                        </a:spcAft>
                        <a:buFont typeface="Symbol" pitchFamily="2" charset="2"/>
                        <a:buChar char=""/>
                      </a:pPr>
                      <a:r>
                        <a:rPr lang="en-GB" sz="1200" dirty="0">
                          <a:effectLst/>
                        </a:rPr>
                        <a:t>emerging tech</a:t>
                      </a:r>
                    </a:p>
                    <a:p>
                      <a:pPr marL="342900" lvl="0" indent="-342900">
                        <a:spcAft>
                          <a:spcPts val="0"/>
                        </a:spcAft>
                        <a:buFont typeface="Symbol" pitchFamily="2" charset="2"/>
                        <a:buChar char=""/>
                      </a:pPr>
                      <a:r>
                        <a:rPr lang="en-GB" sz="1200" dirty="0">
                          <a:effectLst/>
                        </a:rPr>
                        <a:t>online banking</a:t>
                      </a:r>
                    </a:p>
                    <a:p>
                      <a:pPr marL="342900" lvl="0" indent="-342900">
                        <a:spcAft>
                          <a:spcPts val="0"/>
                        </a:spcAft>
                        <a:buFont typeface="Symbol" pitchFamily="2" charset="2"/>
                        <a:buChar char=""/>
                      </a:pPr>
                      <a:r>
                        <a:rPr lang="en-GB" sz="1200" dirty="0">
                          <a:effectLst/>
                        </a:rPr>
                        <a:t>wireless payment</a:t>
                      </a:r>
                    </a:p>
                    <a:p>
                      <a:pPr marL="342900" lvl="0" indent="-342900">
                        <a:spcAft>
                          <a:spcPts val="0"/>
                        </a:spcAft>
                        <a:buFont typeface="Symbol" pitchFamily="2" charset="2"/>
                        <a:buChar char=""/>
                      </a:pPr>
                      <a:r>
                        <a:rPr lang="en-GB" sz="1200" dirty="0">
                          <a:effectLst/>
                        </a:rPr>
                        <a:t>mobile apps</a:t>
                      </a:r>
                    </a:p>
                    <a:p>
                      <a:pPr marL="342900" lvl="0" indent="-342900">
                        <a:spcAft>
                          <a:spcPts val="0"/>
                        </a:spcAft>
                        <a:buFont typeface="Symbol" pitchFamily="2" charset="2"/>
                        <a:buChar char=""/>
                      </a:pPr>
                      <a:r>
                        <a:rPr lang="en-GB" sz="1200" dirty="0">
                          <a:effectLst/>
                        </a:rPr>
                        <a:t>facial recognition</a:t>
                      </a:r>
                    </a:p>
                    <a:p>
                      <a:pPr marL="342900" lvl="0" indent="-342900">
                        <a:spcAft>
                          <a:spcPts val="0"/>
                        </a:spcAft>
                        <a:buFont typeface="Symbol" pitchFamily="2" charset="2"/>
                        <a:buChar char=""/>
                      </a:pPr>
                      <a:r>
                        <a:rPr lang="en-GB" sz="1200" dirty="0">
                          <a:effectLst/>
                        </a:rPr>
                        <a:t>artificial intelligence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marL="342900" lvl="0" indent="-342900">
                        <a:spcAft>
                          <a:spcPts val="0"/>
                        </a:spcAft>
                        <a:buFont typeface="Symbol" pitchFamily="2" charset="2"/>
                        <a:buChar char=""/>
                      </a:pPr>
                      <a:r>
                        <a:rPr lang="en-GB" sz="1200" dirty="0">
                          <a:effectLst/>
                        </a:rPr>
                        <a:t>employment law </a:t>
                      </a:r>
                    </a:p>
                    <a:p>
                      <a:pPr marL="342900" lvl="0" indent="-342900">
                        <a:spcAft>
                          <a:spcPts val="0"/>
                        </a:spcAft>
                        <a:buFont typeface="Symbol" pitchFamily="2" charset="2"/>
                        <a:buChar char=""/>
                      </a:pPr>
                      <a:r>
                        <a:rPr lang="en-GB" sz="1200" dirty="0">
                          <a:effectLst/>
                        </a:rPr>
                        <a:t>responsible lending</a:t>
                      </a:r>
                    </a:p>
                    <a:p>
                      <a:pPr marL="342900" lvl="0" indent="-342900">
                        <a:spcAft>
                          <a:spcPts val="0"/>
                        </a:spcAft>
                        <a:buFont typeface="Symbol" pitchFamily="2" charset="2"/>
                        <a:buChar char=""/>
                      </a:pPr>
                      <a:r>
                        <a:rPr lang="en-GB" sz="1200" dirty="0">
                          <a:effectLst/>
                        </a:rPr>
                        <a:t>code of conduct</a:t>
                      </a:r>
                    </a:p>
                    <a:p>
                      <a:pPr marL="342900" lvl="0" indent="-342900">
                        <a:spcAft>
                          <a:spcPts val="0"/>
                        </a:spcAft>
                        <a:buFont typeface="Symbol" pitchFamily="2" charset="2"/>
                        <a:buChar char=""/>
                      </a:pPr>
                      <a:r>
                        <a:rPr lang="en-GB" sz="1200" dirty="0">
                          <a:effectLst/>
                        </a:rPr>
                        <a:t>FCA</a:t>
                      </a:r>
                    </a:p>
                    <a:p>
                      <a:pPr marL="342900" lvl="0" indent="-342900">
                        <a:spcAft>
                          <a:spcPts val="0"/>
                        </a:spcAft>
                        <a:buFont typeface="Symbol" pitchFamily="2" charset="2"/>
                        <a:buChar char=""/>
                      </a:pPr>
                      <a:r>
                        <a:rPr lang="en-GB" sz="1200" dirty="0">
                          <a:effectLst/>
                        </a:rPr>
                        <a:t>Health and safety</a:t>
                      </a:r>
                    </a:p>
                    <a:p>
                      <a:pPr marL="342900" lvl="0" indent="-342900">
                        <a:spcAft>
                          <a:spcPts val="0"/>
                        </a:spcAft>
                        <a:buFont typeface="Symbol" pitchFamily="2" charset="2"/>
                        <a:buChar char=""/>
                      </a:pPr>
                      <a:r>
                        <a:rPr lang="en-GB" sz="1200" dirty="0">
                          <a:effectLst/>
                        </a:rPr>
                        <a:t>Risk management</a:t>
                      </a:r>
                    </a:p>
                    <a:p>
                      <a:pPr marL="342900" lvl="0" indent="-342900">
                        <a:spcAft>
                          <a:spcPts val="0"/>
                        </a:spcAft>
                        <a:buFont typeface="Symbol" pitchFamily="2" charset="2"/>
                        <a:buChar char=""/>
                      </a:pPr>
                      <a:r>
                        <a:rPr lang="en-GB" sz="1200" dirty="0">
                          <a:effectLst/>
                        </a:rPr>
                        <a:t>Advertising</a:t>
                      </a:r>
                    </a:p>
                    <a:p>
                      <a:pPr marL="342900" lvl="0" indent="-342900">
                        <a:spcAft>
                          <a:spcPts val="0"/>
                        </a:spcAft>
                        <a:buFont typeface="Symbol" pitchFamily="2" charset="2"/>
                        <a:buChar char=""/>
                      </a:pPr>
                      <a:r>
                        <a:rPr lang="en-GB" sz="1200" dirty="0">
                          <a:effectLst/>
                        </a:rPr>
                        <a:t>Modern slavery act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tc>
                  <a:txBody>
                    <a:bodyPr/>
                    <a:lstStyle/>
                    <a:p>
                      <a:pPr marL="342900" lvl="0" indent="-342900">
                        <a:spcAft>
                          <a:spcPts val="0"/>
                        </a:spcAft>
                        <a:buFont typeface="Symbol" pitchFamily="2" charset="2"/>
                        <a:buChar char=""/>
                      </a:pPr>
                      <a:r>
                        <a:rPr lang="en-GB" sz="1200" dirty="0">
                          <a:effectLst/>
                        </a:rPr>
                        <a:t>CSR</a:t>
                      </a:r>
                    </a:p>
                    <a:p>
                      <a:pPr marL="342900" lvl="0" indent="-342900">
                        <a:spcAft>
                          <a:spcPts val="0"/>
                        </a:spcAft>
                        <a:buFont typeface="Symbol" pitchFamily="2" charset="2"/>
                        <a:buChar char=""/>
                      </a:pPr>
                      <a:r>
                        <a:rPr lang="en-GB" sz="1200" dirty="0">
                          <a:effectLst/>
                        </a:rPr>
                        <a:t>Recycling</a:t>
                      </a:r>
                    </a:p>
                    <a:p>
                      <a:pPr marL="342900" lvl="0" indent="-342900">
                        <a:spcAft>
                          <a:spcPts val="0"/>
                        </a:spcAft>
                        <a:buFont typeface="Symbol" pitchFamily="2" charset="2"/>
                        <a:buChar char=""/>
                      </a:pPr>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74" marR="15274" marT="0" marB="0"/>
                </a:tc>
                <a:extLst>
                  <a:ext uri="{0D108BD9-81ED-4DB2-BD59-A6C34878D82A}">
                    <a16:rowId xmlns:a16="http://schemas.microsoft.com/office/drawing/2014/main" val="3220434738"/>
                  </a:ext>
                </a:extLst>
              </a:tr>
            </a:tbl>
          </a:graphicData>
        </a:graphic>
      </p:graphicFrame>
      <p:sp>
        <p:nvSpPr>
          <p:cNvPr id="7" name="Title 1">
            <a:extLst>
              <a:ext uri="{FF2B5EF4-FFF2-40B4-BE49-F238E27FC236}">
                <a16:creationId xmlns:a16="http://schemas.microsoft.com/office/drawing/2014/main" id="{F789AF7F-5EDF-D348-85D9-F40292762EE7}"/>
              </a:ext>
            </a:extLst>
          </p:cNvPr>
          <p:cNvSpPr>
            <a:spLocks noGrp="1"/>
          </p:cNvSpPr>
          <p:nvPr>
            <p:ph type="title"/>
          </p:nvPr>
        </p:nvSpPr>
        <p:spPr/>
        <p:txBody>
          <a:bodyPr anchor="t"/>
          <a:lstStyle/>
          <a:p>
            <a:pPr algn="ctr"/>
            <a:r>
              <a:rPr lang="en-US" dirty="0"/>
              <a:t>Pestle Analysis</a:t>
            </a:r>
          </a:p>
        </p:txBody>
      </p:sp>
      <p:sp>
        <p:nvSpPr>
          <p:cNvPr id="8" name="TextBox 7">
            <a:extLst>
              <a:ext uri="{FF2B5EF4-FFF2-40B4-BE49-F238E27FC236}">
                <a16:creationId xmlns:a16="http://schemas.microsoft.com/office/drawing/2014/main" id="{E01CE399-3827-B541-9BBE-566321E7401C}"/>
              </a:ext>
            </a:extLst>
          </p:cNvPr>
          <p:cNvSpPr txBox="1"/>
          <p:nvPr/>
        </p:nvSpPr>
        <p:spPr>
          <a:xfrm>
            <a:off x="791246" y="3718679"/>
            <a:ext cx="11049000" cy="3139321"/>
          </a:xfrm>
          <a:prstGeom prst="rect">
            <a:avLst/>
          </a:prstGeom>
          <a:noFill/>
        </p:spPr>
        <p:txBody>
          <a:bodyPr wrap="square" rtlCol="0">
            <a:spAutoFit/>
          </a:bodyPr>
          <a:lstStyle/>
          <a:p>
            <a:r>
              <a:rPr lang="en-US" b="1" dirty="0">
                <a:solidFill>
                  <a:schemeClr val="accent2"/>
                </a:solidFill>
              </a:rPr>
              <a:t>Economic</a:t>
            </a:r>
          </a:p>
          <a:p>
            <a:pPr marL="285750" indent="-285750">
              <a:buFont typeface="Arial" panose="020B0604020202020204" pitchFamily="34" charset="0"/>
              <a:buChar char="•"/>
            </a:pPr>
            <a:r>
              <a:rPr lang="en-US" dirty="0">
                <a:solidFill>
                  <a:schemeClr val="accent2"/>
                </a:solidFill>
              </a:rPr>
              <a:t>Inflation: where TSB must pay external organisations to provide them with IT platforms. This service is costly and an additional expense for the organisation and TSB can save capital on the fees by taking advantage of Sabadell's platforms. </a:t>
            </a:r>
          </a:p>
          <a:p>
            <a:pPr marL="285750" indent="-285750">
              <a:buFont typeface="Arial" panose="020B0604020202020204" pitchFamily="34" charset="0"/>
              <a:buChar char="•"/>
            </a:pPr>
            <a:r>
              <a:rPr lang="en-US" dirty="0">
                <a:solidFill>
                  <a:schemeClr val="accent2"/>
                </a:solidFill>
              </a:rPr>
              <a:t>With living expenses increasing and less disposable income and savings of customers, banks can not offer lending and earn profit from interest rate charges. </a:t>
            </a:r>
          </a:p>
          <a:p>
            <a:pPr marL="285750" indent="-285750">
              <a:buFont typeface="Arial" panose="020B0604020202020204" pitchFamily="34" charset="0"/>
              <a:buChar char="•"/>
            </a:pPr>
            <a:r>
              <a:rPr lang="en-US" dirty="0">
                <a:solidFill>
                  <a:schemeClr val="accent2"/>
                </a:solidFill>
              </a:rPr>
              <a:t>TSB have stated that they are dependent on customer deposits to lend. </a:t>
            </a:r>
          </a:p>
          <a:p>
            <a:pPr marL="285750" indent="-285750">
              <a:buFont typeface="Arial" panose="020B0604020202020204" pitchFamily="34" charset="0"/>
              <a:buChar char="•"/>
            </a:pPr>
            <a:r>
              <a:rPr lang="en-US" dirty="0">
                <a:solidFill>
                  <a:schemeClr val="accent2"/>
                </a:solidFill>
              </a:rPr>
              <a:t>By having capital will support the organisation to achieve its strategic goal and grow in the market. </a:t>
            </a:r>
          </a:p>
          <a:p>
            <a:pPr marL="285750" indent="-285750">
              <a:buFont typeface="Arial" panose="020B0604020202020204" pitchFamily="34" charset="0"/>
              <a:buChar char="•"/>
            </a:pPr>
            <a:r>
              <a:rPr lang="en-US" dirty="0">
                <a:solidFill>
                  <a:schemeClr val="accent2"/>
                </a:solidFill>
              </a:rPr>
              <a:t>TSB is marketed as a standalone bank however puppet on strings where Lloyds controls it, and this is what influenced the organisation to make this radical change. </a:t>
            </a:r>
          </a:p>
        </p:txBody>
      </p:sp>
    </p:spTree>
    <p:extLst>
      <p:ext uri="{BB962C8B-B14F-4D97-AF65-F5344CB8AC3E}">
        <p14:creationId xmlns:p14="http://schemas.microsoft.com/office/powerpoint/2010/main" val="3152209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6810F7C-2463-CD4B-966F-3B8EB2E26470}"/>
              </a:ext>
            </a:extLst>
          </p:cNvPr>
          <p:cNvSpPr>
            <a:spLocks noGrp="1"/>
          </p:cNvSpPr>
          <p:nvPr>
            <p:ph sz="half" idx="1"/>
          </p:nvPr>
        </p:nvSpPr>
        <p:spPr>
          <a:xfrm>
            <a:off x="748072" y="989314"/>
            <a:ext cx="11064498" cy="3970741"/>
          </a:xfrm>
        </p:spPr>
        <p:txBody>
          <a:bodyPr anchor="t">
            <a:normAutofit/>
          </a:bodyPr>
          <a:lstStyle/>
          <a:p>
            <a:pPr algn="just"/>
            <a:r>
              <a:rPr lang="en-US" sz="2400" dirty="0">
                <a:solidFill>
                  <a:schemeClr val="accent2"/>
                </a:solidFill>
              </a:rPr>
              <a:t>The operational capabilities are impacted the most, this is because it manages the HR, Finance and the physical resources. Operations require to create and innovative ideas for company growths such as products and services that require additional resources. </a:t>
            </a:r>
          </a:p>
          <a:p>
            <a:pPr algn="just"/>
            <a:r>
              <a:rPr lang="en-US" sz="2400" dirty="0">
                <a:solidFill>
                  <a:schemeClr val="accent2"/>
                </a:solidFill>
              </a:rPr>
              <a:t>However due to the controls in place by competitor limits the operations to enhance products and services or launch new products with attractive interest rates or added value benefits, employee contracts are controlled, and new thinking is not welcomed. </a:t>
            </a:r>
          </a:p>
        </p:txBody>
      </p:sp>
      <p:pic>
        <p:nvPicPr>
          <p:cNvPr id="11" name="Picture 10" descr="A drawing of a cartoon character&#10;&#10;Description automatically generated">
            <a:extLst>
              <a:ext uri="{FF2B5EF4-FFF2-40B4-BE49-F238E27FC236}">
                <a16:creationId xmlns:a16="http://schemas.microsoft.com/office/drawing/2014/main" id="{A32CA3C7-F631-0744-A462-0918EB44D3D6}"/>
              </a:ext>
            </a:extLst>
          </p:cNvPr>
          <p:cNvPicPr>
            <a:picLocks noChangeAspect="1"/>
          </p:cNvPicPr>
          <p:nvPr/>
        </p:nvPicPr>
        <p:blipFill>
          <a:blip r:embed="rId2"/>
          <a:stretch>
            <a:fillRect/>
          </a:stretch>
        </p:blipFill>
        <p:spPr>
          <a:xfrm>
            <a:off x="3880905" y="4179088"/>
            <a:ext cx="4430189" cy="2492933"/>
          </a:xfrm>
          <a:prstGeom prst="rect">
            <a:avLst/>
          </a:prstGeom>
        </p:spPr>
      </p:pic>
    </p:spTree>
    <p:extLst>
      <p:ext uri="{BB962C8B-B14F-4D97-AF65-F5344CB8AC3E}">
        <p14:creationId xmlns:p14="http://schemas.microsoft.com/office/powerpoint/2010/main" val="1353945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28">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 up of a logo&#10;&#10;Description automatically generated">
            <a:extLst>
              <a:ext uri="{FF2B5EF4-FFF2-40B4-BE49-F238E27FC236}">
                <a16:creationId xmlns:a16="http://schemas.microsoft.com/office/drawing/2014/main" id="{71F425B3-CB0C-B242-AE00-D1011CDA5867}"/>
              </a:ext>
            </a:extLst>
          </p:cNvPr>
          <p:cNvPicPr>
            <a:picLocks noChangeAspect="1"/>
          </p:cNvPicPr>
          <p:nvPr/>
        </p:nvPicPr>
        <p:blipFill rotWithShape="1">
          <a:blip r:embed="rId3"/>
          <a:srcRect l="1" r="-4" b="5141"/>
          <a:stretch/>
        </p:blipFill>
        <p:spPr>
          <a:xfrm>
            <a:off x="307775" y="340268"/>
            <a:ext cx="11576450" cy="6177463"/>
          </a:xfrm>
          <a:prstGeom prst="rect">
            <a:avLst/>
          </a:prstGeom>
        </p:spPr>
      </p:pic>
    </p:spTree>
    <p:extLst>
      <p:ext uri="{BB962C8B-B14F-4D97-AF65-F5344CB8AC3E}">
        <p14:creationId xmlns:p14="http://schemas.microsoft.com/office/powerpoint/2010/main" val="301625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C7B9A-E818-DC45-9C15-88F0F50997E3}"/>
              </a:ext>
            </a:extLst>
          </p:cNvPr>
          <p:cNvSpPr>
            <a:spLocks noGrp="1"/>
          </p:cNvSpPr>
          <p:nvPr>
            <p:ph type="title"/>
          </p:nvPr>
        </p:nvSpPr>
        <p:spPr>
          <a:xfrm>
            <a:off x="838200" y="334129"/>
            <a:ext cx="11112500" cy="704258"/>
          </a:xfrm>
        </p:spPr>
        <p:txBody>
          <a:bodyPr anchor="t">
            <a:normAutofit fontScale="90000"/>
          </a:bodyPr>
          <a:lstStyle/>
          <a:p>
            <a:r>
              <a:rPr lang="en-US" sz="3100" dirty="0"/>
              <a:t>Kotter’s and Schlesinger 4 causes of resistance to change 1979 </a:t>
            </a:r>
            <a:br>
              <a:rPr lang="en-US" sz="2000" dirty="0"/>
            </a:br>
            <a:endParaRPr lang="en-US" sz="2000" dirty="0"/>
          </a:p>
        </p:txBody>
      </p:sp>
      <p:pic>
        <p:nvPicPr>
          <p:cNvPr id="6" name="Content Placeholder 5" descr="A screenshot of a cell phone&#10;&#10;Description automatically generated">
            <a:extLst>
              <a:ext uri="{FF2B5EF4-FFF2-40B4-BE49-F238E27FC236}">
                <a16:creationId xmlns:a16="http://schemas.microsoft.com/office/drawing/2014/main" id="{BEC84C29-D87C-D342-B4D2-F91BB4C83E4E}"/>
              </a:ext>
            </a:extLst>
          </p:cNvPr>
          <p:cNvPicPr>
            <a:picLocks noGrp="1" noChangeAspect="1"/>
          </p:cNvPicPr>
          <p:nvPr>
            <p:ph sz="half" idx="1"/>
          </p:nvPr>
        </p:nvPicPr>
        <p:blipFill rotWithShape="1">
          <a:blip r:embed="rId2"/>
          <a:srcRect t="2794" b="9868"/>
          <a:stretch/>
        </p:blipFill>
        <p:spPr>
          <a:xfrm>
            <a:off x="788655" y="850900"/>
            <a:ext cx="5266903" cy="3450005"/>
          </a:xfrm>
          <a:solidFill>
            <a:schemeClr val="tx2"/>
          </a:solidFill>
          <a:ln>
            <a:solidFill>
              <a:schemeClr val="tx1"/>
            </a:solidFill>
          </a:ln>
        </p:spPr>
      </p:pic>
      <p:pic>
        <p:nvPicPr>
          <p:cNvPr id="8" name="Content Placeholder 7" descr="A screenshot of a cell phone&#10;&#10;Description automatically generated">
            <a:extLst>
              <a:ext uri="{FF2B5EF4-FFF2-40B4-BE49-F238E27FC236}">
                <a16:creationId xmlns:a16="http://schemas.microsoft.com/office/drawing/2014/main" id="{952DF92E-45F2-4140-8E29-42A40AE67BDE}"/>
              </a:ext>
            </a:extLst>
          </p:cNvPr>
          <p:cNvPicPr>
            <a:picLocks noGrp="1" noChangeAspect="1"/>
          </p:cNvPicPr>
          <p:nvPr>
            <p:ph sz="half" idx="2"/>
          </p:nvPr>
        </p:nvPicPr>
        <p:blipFill rotWithShape="1">
          <a:blip r:embed="rId3"/>
          <a:srcRect t="2642" b="9890"/>
          <a:stretch/>
        </p:blipFill>
        <p:spPr>
          <a:xfrm>
            <a:off x="6136444" y="2782984"/>
            <a:ext cx="5949463" cy="3904934"/>
          </a:xfrm>
          <a:ln>
            <a:solidFill>
              <a:schemeClr val="tx1"/>
            </a:solidFill>
          </a:ln>
        </p:spPr>
      </p:pic>
      <p:sp>
        <p:nvSpPr>
          <p:cNvPr id="7" name="Striped Right Arrow 6">
            <a:extLst>
              <a:ext uri="{FF2B5EF4-FFF2-40B4-BE49-F238E27FC236}">
                <a16:creationId xmlns:a16="http://schemas.microsoft.com/office/drawing/2014/main" id="{8F601BD1-E706-5346-8EAC-7EBFDB157426}"/>
              </a:ext>
            </a:extLst>
          </p:cNvPr>
          <p:cNvSpPr/>
          <p:nvPr/>
        </p:nvSpPr>
        <p:spPr>
          <a:xfrm>
            <a:off x="1180113" y="4412012"/>
            <a:ext cx="4736977" cy="2239176"/>
          </a:xfrm>
          <a:prstGeom prst="stripedRightArrow">
            <a:avLst/>
          </a:prstGeom>
          <a:solidFill>
            <a:schemeClr val="accent6">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1400" dirty="0"/>
              <a:t>Once organisations establish the reasons to resistance they can apply the 6 change approaches model  developed by Kotter &amp; Schlesinger.</a:t>
            </a:r>
          </a:p>
        </p:txBody>
      </p:sp>
    </p:spTree>
    <p:extLst>
      <p:ext uri="{BB962C8B-B14F-4D97-AF65-F5344CB8AC3E}">
        <p14:creationId xmlns:p14="http://schemas.microsoft.com/office/powerpoint/2010/main" val="115994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ell phone&#10;&#10;Description automatically generated">
            <a:extLst>
              <a:ext uri="{FF2B5EF4-FFF2-40B4-BE49-F238E27FC236}">
                <a16:creationId xmlns:a16="http://schemas.microsoft.com/office/drawing/2014/main" id="{5C1F4A52-2F04-9543-96F2-0FFBA9870DA3}"/>
              </a:ext>
            </a:extLst>
          </p:cNvPr>
          <p:cNvPicPr>
            <a:picLocks noGrp="1" noChangeAspect="1"/>
          </p:cNvPicPr>
          <p:nvPr>
            <p:ph sz="half" idx="2"/>
          </p:nvPr>
        </p:nvPicPr>
        <p:blipFill rotWithShape="1">
          <a:blip r:embed="rId2"/>
          <a:srcRect t="1" b="284"/>
          <a:stretch/>
        </p:blipFill>
        <p:spPr>
          <a:xfrm>
            <a:off x="838200" y="1231900"/>
            <a:ext cx="7048500" cy="4734137"/>
          </a:xfrm>
        </p:spPr>
      </p:pic>
      <p:sp>
        <p:nvSpPr>
          <p:cNvPr id="3" name="Content Placeholder 2">
            <a:extLst>
              <a:ext uri="{FF2B5EF4-FFF2-40B4-BE49-F238E27FC236}">
                <a16:creationId xmlns:a16="http://schemas.microsoft.com/office/drawing/2014/main" id="{AA3A38A4-0B92-6346-815E-CC289775715D}"/>
              </a:ext>
            </a:extLst>
          </p:cNvPr>
          <p:cNvSpPr>
            <a:spLocks noGrp="1"/>
          </p:cNvSpPr>
          <p:nvPr>
            <p:ph sz="half" idx="1"/>
          </p:nvPr>
        </p:nvSpPr>
        <p:spPr>
          <a:xfrm>
            <a:off x="7187708" y="5626100"/>
            <a:ext cx="5004292" cy="3793116"/>
          </a:xfrm>
        </p:spPr>
        <p:txBody>
          <a:bodyPr>
            <a:normAutofit/>
          </a:bodyPr>
          <a:lstStyle/>
          <a:p>
            <a:pPr marL="0" indent="0">
              <a:buNone/>
            </a:pPr>
            <a:r>
              <a:rPr lang="en-US" dirty="0"/>
              <a:t>Similar model; developed by Burnes in 1992 that has 9 element of change process.</a:t>
            </a:r>
          </a:p>
        </p:txBody>
      </p:sp>
      <p:sp>
        <p:nvSpPr>
          <p:cNvPr id="7" name="Content Placeholder 2">
            <a:extLst>
              <a:ext uri="{FF2B5EF4-FFF2-40B4-BE49-F238E27FC236}">
                <a16:creationId xmlns:a16="http://schemas.microsoft.com/office/drawing/2014/main" id="{A175E1E1-E1CB-7B42-8240-B842CF47584B}"/>
              </a:ext>
            </a:extLst>
          </p:cNvPr>
          <p:cNvSpPr txBox="1">
            <a:spLocks/>
          </p:cNvSpPr>
          <p:nvPr/>
        </p:nvSpPr>
        <p:spPr>
          <a:xfrm>
            <a:off x="838200" y="658678"/>
            <a:ext cx="601463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t>Kotter’s 8 step change Model 1995</a:t>
            </a:r>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3667508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8">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5" name="Rectangle 10">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ell phone&#10;&#10;Description automatically generated">
            <a:extLst>
              <a:ext uri="{FF2B5EF4-FFF2-40B4-BE49-F238E27FC236}">
                <a16:creationId xmlns:a16="http://schemas.microsoft.com/office/drawing/2014/main" id="{4C77D1AF-75C7-4A49-ADAB-FAFBB9E05477}"/>
              </a:ext>
            </a:extLst>
          </p:cNvPr>
          <p:cNvPicPr>
            <a:picLocks noChangeAspect="1"/>
          </p:cNvPicPr>
          <p:nvPr/>
        </p:nvPicPr>
        <p:blipFill rotWithShape="1">
          <a:blip r:embed="rId2"/>
          <a:srcRect t="2476" r="-3" b="24556"/>
          <a:stretch/>
        </p:blipFill>
        <p:spPr>
          <a:xfrm>
            <a:off x="307775" y="261437"/>
            <a:ext cx="11576450" cy="6335126"/>
          </a:xfrm>
          <a:prstGeom prst="rect">
            <a:avLst/>
          </a:prstGeom>
        </p:spPr>
      </p:pic>
    </p:spTree>
    <p:extLst>
      <p:ext uri="{BB962C8B-B14F-4D97-AF65-F5344CB8AC3E}">
        <p14:creationId xmlns:p14="http://schemas.microsoft.com/office/powerpoint/2010/main" val="12497582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E08A9-C1B9-4D47-8C46-640BFDE0939A}"/>
              </a:ext>
            </a:extLst>
          </p:cNvPr>
          <p:cNvSpPr>
            <a:spLocks noGrp="1"/>
          </p:cNvSpPr>
          <p:nvPr>
            <p:ph type="title"/>
          </p:nvPr>
        </p:nvSpPr>
        <p:spPr>
          <a:xfrm>
            <a:off x="747599" y="95274"/>
            <a:ext cx="10515600" cy="1325563"/>
          </a:xfrm>
        </p:spPr>
        <p:txBody>
          <a:bodyPr>
            <a:normAutofit/>
          </a:bodyPr>
          <a:lstStyle/>
          <a:p>
            <a:r>
              <a:rPr lang="en-US" sz="2800" dirty="0"/>
              <a:t>Kurt Lewin 3 step change process - TSB</a:t>
            </a:r>
          </a:p>
        </p:txBody>
      </p:sp>
      <p:sp>
        <p:nvSpPr>
          <p:cNvPr id="3" name="Content Placeholder 2">
            <a:extLst>
              <a:ext uri="{FF2B5EF4-FFF2-40B4-BE49-F238E27FC236}">
                <a16:creationId xmlns:a16="http://schemas.microsoft.com/office/drawing/2014/main" id="{C02EF899-4C91-5843-A1D1-7BD61BF03E5A}"/>
              </a:ext>
            </a:extLst>
          </p:cNvPr>
          <p:cNvSpPr>
            <a:spLocks noGrp="1"/>
          </p:cNvSpPr>
          <p:nvPr>
            <p:ph sz="half" idx="1"/>
          </p:nvPr>
        </p:nvSpPr>
        <p:spPr>
          <a:xfrm>
            <a:off x="747599" y="2170901"/>
            <a:ext cx="3868615" cy="4362447"/>
          </a:xfrm>
        </p:spPr>
        <p:txBody>
          <a:bodyPr>
            <a:noAutofit/>
          </a:bodyPr>
          <a:lstStyle/>
          <a:p>
            <a:r>
              <a:rPr lang="en-US" sz="1800" dirty="0">
                <a:solidFill>
                  <a:schemeClr val="bg2">
                    <a:lumMod val="50000"/>
                  </a:schemeClr>
                </a:solidFill>
              </a:rPr>
              <a:t>The CEO communicated with staff internally of the changes and why it is necessary</a:t>
            </a:r>
          </a:p>
          <a:p>
            <a:r>
              <a:rPr lang="en-US" sz="1800" dirty="0">
                <a:solidFill>
                  <a:schemeClr val="bg2">
                    <a:lumMod val="50000"/>
                  </a:schemeClr>
                </a:solidFill>
              </a:rPr>
              <a:t>Informed customers</a:t>
            </a:r>
          </a:p>
          <a:p>
            <a:r>
              <a:rPr lang="en-US" sz="1800" dirty="0">
                <a:solidFill>
                  <a:schemeClr val="bg2">
                    <a:lumMod val="50000"/>
                  </a:schemeClr>
                </a:solidFill>
              </a:rPr>
              <a:t>Informed Lloyds</a:t>
            </a:r>
          </a:p>
          <a:p>
            <a:r>
              <a:rPr lang="en-US" sz="1800" dirty="0">
                <a:solidFill>
                  <a:schemeClr val="bg2">
                    <a:lumMod val="50000"/>
                  </a:schemeClr>
                </a:solidFill>
              </a:rPr>
              <a:t>The change is a radical change </a:t>
            </a:r>
          </a:p>
          <a:p>
            <a:r>
              <a:rPr lang="en-US" sz="1800" dirty="0">
                <a:solidFill>
                  <a:schemeClr val="bg2">
                    <a:lumMod val="50000"/>
                  </a:schemeClr>
                </a:solidFill>
              </a:rPr>
              <a:t>Staff Q&amp;A discussions with management of the impact the change will have for staff such as; employee contracts. </a:t>
            </a:r>
          </a:p>
          <a:p>
            <a:r>
              <a:rPr lang="en-US" sz="1800" dirty="0">
                <a:solidFill>
                  <a:schemeClr val="bg2">
                    <a:lumMod val="50000"/>
                  </a:schemeClr>
                </a:solidFill>
              </a:rPr>
              <a:t>This is the process where resistance to change models can be applied to communicate effectively with employees of the change and overcoming resistance </a:t>
            </a:r>
          </a:p>
        </p:txBody>
      </p:sp>
      <p:sp>
        <p:nvSpPr>
          <p:cNvPr id="4" name="Content Placeholder 3">
            <a:extLst>
              <a:ext uri="{FF2B5EF4-FFF2-40B4-BE49-F238E27FC236}">
                <a16:creationId xmlns:a16="http://schemas.microsoft.com/office/drawing/2014/main" id="{B3D9592F-D5F4-2E4C-91C4-EEE8EF75514A}"/>
              </a:ext>
            </a:extLst>
          </p:cNvPr>
          <p:cNvSpPr>
            <a:spLocks noGrp="1"/>
          </p:cNvSpPr>
          <p:nvPr>
            <p:ph sz="half" idx="2"/>
          </p:nvPr>
        </p:nvSpPr>
        <p:spPr>
          <a:xfrm>
            <a:off x="4616214" y="2202084"/>
            <a:ext cx="3396713" cy="3500290"/>
          </a:xfrm>
        </p:spPr>
        <p:txBody>
          <a:bodyPr>
            <a:normAutofit fontScale="70000" lnSpcReduction="20000"/>
          </a:bodyPr>
          <a:lstStyle/>
          <a:p>
            <a:r>
              <a:rPr lang="en-US" sz="2900" dirty="0">
                <a:solidFill>
                  <a:schemeClr val="accent6">
                    <a:lumMod val="75000"/>
                  </a:schemeClr>
                </a:solidFill>
              </a:rPr>
              <a:t>CEO communicates and briefs all levels of the hierarchy and their roles in the change, when what and how the change will be happening.</a:t>
            </a:r>
          </a:p>
          <a:p>
            <a:r>
              <a:rPr lang="en-US" sz="2900" dirty="0">
                <a:solidFill>
                  <a:schemeClr val="accent6">
                    <a:lumMod val="75000"/>
                  </a:schemeClr>
                </a:solidFill>
              </a:rPr>
              <a:t>The change announced 18 months in advance to prepare staff with adequate training of the new IT systems</a:t>
            </a:r>
          </a:p>
          <a:p>
            <a:endParaRPr lang="en-US" dirty="0"/>
          </a:p>
          <a:p>
            <a:pPr marL="0" indent="0">
              <a:buNone/>
            </a:pPr>
            <a:r>
              <a:rPr lang="en-US" dirty="0"/>
              <a:t>	</a:t>
            </a:r>
          </a:p>
        </p:txBody>
      </p:sp>
      <p:sp>
        <p:nvSpPr>
          <p:cNvPr id="5" name="Content Placeholder 3">
            <a:extLst>
              <a:ext uri="{FF2B5EF4-FFF2-40B4-BE49-F238E27FC236}">
                <a16:creationId xmlns:a16="http://schemas.microsoft.com/office/drawing/2014/main" id="{A8B5BC68-7E36-AC4D-A2CC-72DF476EB7EC}"/>
              </a:ext>
            </a:extLst>
          </p:cNvPr>
          <p:cNvSpPr txBox="1">
            <a:spLocks/>
          </p:cNvSpPr>
          <p:nvPr/>
        </p:nvSpPr>
        <p:spPr>
          <a:xfrm>
            <a:off x="8140152" y="1912826"/>
            <a:ext cx="3396712" cy="462052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US" sz="1800" dirty="0">
              <a:solidFill>
                <a:schemeClr val="accent1"/>
              </a:solidFill>
            </a:endParaRPr>
          </a:p>
          <a:p>
            <a:r>
              <a:rPr lang="en-US" sz="1800" dirty="0">
                <a:solidFill>
                  <a:schemeClr val="accent1"/>
                </a:solidFill>
              </a:rPr>
              <a:t>The migration completed April 2018</a:t>
            </a:r>
          </a:p>
          <a:p>
            <a:r>
              <a:rPr lang="en-US" sz="1800" dirty="0">
                <a:solidFill>
                  <a:schemeClr val="accent1"/>
                </a:solidFill>
              </a:rPr>
              <a:t>TSB monitoring statistics and IT systems diagnostics</a:t>
            </a:r>
          </a:p>
          <a:p>
            <a:r>
              <a:rPr lang="en-US" sz="1800" dirty="0">
                <a:solidFill>
                  <a:schemeClr val="accent1"/>
                </a:solidFill>
              </a:rPr>
              <a:t>Restructured management </a:t>
            </a:r>
          </a:p>
          <a:p>
            <a:r>
              <a:rPr lang="en-US" sz="1800" dirty="0">
                <a:solidFill>
                  <a:schemeClr val="accent1"/>
                </a:solidFill>
              </a:rPr>
              <a:t>Briefing staff of the systems and its updates</a:t>
            </a:r>
          </a:p>
          <a:p>
            <a:r>
              <a:rPr lang="en-US" sz="1800" dirty="0">
                <a:solidFill>
                  <a:schemeClr val="accent1"/>
                </a:solidFill>
              </a:rPr>
              <a:t>Coaching staff with new systems  </a:t>
            </a:r>
          </a:p>
          <a:p>
            <a:r>
              <a:rPr lang="en-US" sz="1800" dirty="0">
                <a:solidFill>
                  <a:schemeClr val="accent1"/>
                </a:solidFill>
              </a:rPr>
              <a:t>To sustain the change TSB have invested in 3</a:t>
            </a:r>
            <a:r>
              <a:rPr lang="en-US" sz="1800" baseline="30000" dirty="0">
                <a:solidFill>
                  <a:schemeClr val="accent1"/>
                </a:solidFill>
              </a:rPr>
              <a:t>rd</a:t>
            </a:r>
            <a:r>
              <a:rPr lang="en-US" sz="1800" dirty="0">
                <a:solidFill>
                  <a:schemeClr val="accent1"/>
                </a:solidFill>
              </a:rPr>
              <a:t> party to support with technical issues</a:t>
            </a:r>
          </a:p>
        </p:txBody>
      </p:sp>
      <p:sp>
        <p:nvSpPr>
          <p:cNvPr id="7" name="Chevron 6">
            <a:extLst>
              <a:ext uri="{FF2B5EF4-FFF2-40B4-BE49-F238E27FC236}">
                <a16:creationId xmlns:a16="http://schemas.microsoft.com/office/drawing/2014/main" id="{59C3CFB3-4AB0-5F46-BB52-7C60B66C5712}"/>
              </a:ext>
            </a:extLst>
          </p:cNvPr>
          <p:cNvSpPr/>
          <p:nvPr/>
        </p:nvSpPr>
        <p:spPr>
          <a:xfrm>
            <a:off x="5261401" y="1155626"/>
            <a:ext cx="1997612" cy="732009"/>
          </a:xfrm>
          <a:prstGeom prst="chevron">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bg1"/>
                </a:solidFill>
              </a:rPr>
              <a:t>Change</a:t>
            </a:r>
          </a:p>
        </p:txBody>
      </p:sp>
      <p:sp>
        <p:nvSpPr>
          <p:cNvPr id="8" name="Chevron 7">
            <a:extLst>
              <a:ext uri="{FF2B5EF4-FFF2-40B4-BE49-F238E27FC236}">
                <a16:creationId xmlns:a16="http://schemas.microsoft.com/office/drawing/2014/main" id="{BABADE41-4A79-BE40-B390-ED862A6FF1CB}"/>
              </a:ext>
            </a:extLst>
          </p:cNvPr>
          <p:cNvSpPr/>
          <p:nvPr/>
        </p:nvSpPr>
        <p:spPr>
          <a:xfrm>
            <a:off x="1683100" y="1180817"/>
            <a:ext cx="1997612" cy="732009"/>
          </a:xfrm>
          <a:prstGeom prst="chevron">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bg1"/>
                </a:solidFill>
              </a:rPr>
              <a:t>Unfreeze</a:t>
            </a:r>
          </a:p>
        </p:txBody>
      </p:sp>
      <p:sp>
        <p:nvSpPr>
          <p:cNvPr id="9" name="Chevron 8">
            <a:extLst>
              <a:ext uri="{FF2B5EF4-FFF2-40B4-BE49-F238E27FC236}">
                <a16:creationId xmlns:a16="http://schemas.microsoft.com/office/drawing/2014/main" id="{D46C771C-DFAB-1D4A-97BC-B814A5103596}"/>
              </a:ext>
            </a:extLst>
          </p:cNvPr>
          <p:cNvSpPr/>
          <p:nvPr/>
        </p:nvSpPr>
        <p:spPr>
          <a:xfrm>
            <a:off x="8839702" y="1130435"/>
            <a:ext cx="1997612" cy="732009"/>
          </a:xfrm>
          <a:prstGeom prst="chevron">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bg1"/>
                </a:solidFill>
              </a:rPr>
              <a:t>Refreeze</a:t>
            </a:r>
          </a:p>
        </p:txBody>
      </p:sp>
      <p:cxnSp>
        <p:nvCxnSpPr>
          <p:cNvPr id="17" name="Straight Connector 16">
            <a:extLst>
              <a:ext uri="{FF2B5EF4-FFF2-40B4-BE49-F238E27FC236}">
                <a16:creationId xmlns:a16="http://schemas.microsoft.com/office/drawing/2014/main" id="{53EC8320-D994-8540-8BC1-59A14DA6AE8A}"/>
              </a:ext>
            </a:extLst>
          </p:cNvPr>
          <p:cNvCxnSpPr>
            <a:cxnSpLocks/>
          </p:cNvCxnSpPr>
          <p:nvPr/>
        </p:nvCxnSpPr>
        <p:spPr>
          <a:xfrm>
            <a:off x="4616214" y="1612900"/>
            <a:ext cx="0" cy="4800600"/>
          </a:xfrm>
          <a:prstGeom prst="line">
            <a:avLst/>
          </a:prstGeom>
          <a:ln w="25400"/>
        </p:spPr>
        <p:style>
          <a:lnRef idx="1">
            <a:schemeClr val="accent4"/>
          </a:lnRef>
          <a:fillRef idx="0">
            <a:schemeClr val="accent4"/>
          </a:fillRef>
          <a:effectRef idx="0">
            <a:schemeClr val="accent4"/>
          </a:effectRef>
          <a:fontRef idx="minor">
            <a:schemeClr val="tx1"/>
          </a:fontRef>
        </p:style>
      </p:cxnSp>
      <p:cxnSp>
        <p:nvCxnSpPr>
          <p:cNvPr id="19" name="Straight Connector 18">
            <a:extLst>
              <a:ext uri="{FF2B5EF4-FFF2-40B4-BE49-F238E27FC236}">
                <a16:creationId xmlns:a16="http://schemas.microsoft.com/office/drawing/2014/main" id="{11DADF68-E2AA-4343-9361-0E98CC87F51D}"/>
              </a:ext>
            </a:extLst>
          </p:cNvPr>
          <p:cNvCxnSpPr>
            <a:cxnSpLocks/>
          </p:cNvCxnSpPr>
          <p:nvPr/>
        </p:nvCxnSpPr>
        <p:spPr>
          <a:xfrm>
            <a:off x="8012927" y="1612900"/>
            <a:ext cx="0" cy="4800600"/>
          </a:xfrm>
          <a:prstGeom prst="line">
            <a:avLst/>
          </a:prstGeom>
          <a:ln w="25400"/>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16618911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BD2AC7-36C8-974A-8F1E-3FA4641DB4CA}"/>
              </a:ext>
            </a:extLst>
          </p:cNvPr>
          <p:cNvSpPr>
            <a:spLocks noGrp="1"/>
          </p:cNvSpPr>
          <p:nvPr>
            <p:ph type="title"/>
          </p:nvPr>
        </p:nvSpPr>
        <p:spPr>
          <a:xfrm>
            <a:off x="1747735" y="215006"/>
            <a:ext cx="6155988" cy="1182927"/>
          </a:xfrm>
        </p:spPr>
        <p:txBody>
          <a:bodyPr vert="horz" lIns="91440" tIns="45720" rIns="91440" bIns="45720" rtlCol="0" anchor="t">
            <a:normAutofit/>
          </a:bodyPr>
          <a:lstStyle/>
          <a:p>
            <a:r>
              <a:rPr lang="en-US" sz="3600" kern="1200" dirty="0">
                <a:solidFill>
                  <a:schemeClr val="accent2"/>
                </a:solidFill>
                <a:latin typeface="+mj-lt"/>
                <a:ea typeface="+mj-ea"/>
                <a:cs typeface="+mj-cs"/>
              </a:rPr>
              <a:t>Success</a:t>
            </a:r>
            <a:r>
              <a:rPr lang="en-US" sz="3600" kern="1200" dirty="0">
                <a:solidFill>
                  <a:schemeClr val="tx1"/>
                </a:solidFill>
                <a:latin typeface="+mj-lt"/>
                <a:ea typeface="+mj-ea"/>
                <a:cs typeface="+mj-cs"/>
              </a:rPr>
              <a:t> or </a:t>
            </a:r>
            <a:r>
              <a:rPr lang="en-US" sz="3600" kern="1200" dirty="0">
                <a:solidFill>
                  <a:srgbClr val="FF0000"/>
                </a:solidFill>
                <a:latin typeface="+mj-lt"/>
                <a:ea typeface="+mj-ea"/>
                <a:cs typeface="+mj-cs"/>
              </a:rPr>
              <a:t>Failure</a:t>
            </a:r>
          </a:p>
        </p:txBody>
      </p:sp>
      <p:cxnSp>
        <p:nvCxnSpPr>
          <p:cNvPr id="15" name="Straight Connector 14">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924C86-A967-BE41-8705-46035D833A85}"/>
              </a:ext>
            </a:extLst>
          </p:cNvPr>
          <p:cNvSpPr>
            <a:spLocks noGrp="1"/>
          </p:cNvSpPr>
          <p:nvPr>
            <p:ph sz="half" idx="1"/>
          </p:nvPr>
        </p:nvSpPr>
        <p:spPr>
          <a:xfrm>
            <a:off x="715890" y="998490"/>
            <a:ext cx="6278298" cy="5175300"/>
          </a:xfrm>
        </p:spPr>
        <p:txBody>
          <a:bodyPr vert="horz" lIns="91440" tIns="45720" rIns="91440" bIns="45720" rtlCol="0" anchor="t">
            <a:normAutofit fontScale="77500" lnSpcReduction="20000"/>
          </a:bodyPr>
          <a:lstStyle/>
          <a:p>
            <a:r>
              <a:rPr lang="en-US" sz="2000" dirty="0"/>
              <a:t>1 hour after the migration 1.9 million customers could not access the internet and mobile banking</a:t>
            </a:r>
          </a:p>
          <a:p>
            <a:r>
              <a:rPr lang="en-US" sz="2000" dirty="0"/>
              <a:t>GDPR Breach</a:t>
            </a:r>
          </a:p>
          <a:p>
            <a:r>
              <a:rPr lang="en-US" sz="2000" dirty="0"/>
              <a:t>Risk Management</a:t>
            </a:r>
          </a:p>
          <a:p>
            <a:r>
              <a:rPr lang="en-US" sz="2000" dirty="0"/>
              <a:t>The Independent (2019) reported that the IT meltdown cost £330 million and loss of 80,000 customer</a:t>
            </a:r>
          </a:p>
          <a:p>
            <a:r>
              <a:rPr lang="en-US" sz="2000" dirty="0"/>
              <a:t>Reputational damage as BBC News (2018) reported that staff at TSB were at breaking point, the impact of the failure of the change affected the staff's health and wellbeing</a:t>
            </a:r>
          </a:p>
          <a:p>
            <a:r>
              <a:rPr lang="en-US" sz="2000" dirty="0"/>
              <a:t>Large compensation bills </a:t>
            </a:r>
          </a:p>
          <a:p>
            <a:r>
              <a:rPr lang="en-US" sz="2000" dirty="0"/>
              <a:t>The change failure resulted in TSB investing £120 million in technicians from IBM to support the recovery since the meltdown (The Telegraph, 2020)</a:t>
            </a:r>
          </a:p>
          <a:p>
            <a:r>
              <a:rPr lang="en-US" sz="2000" dirty="0"/>
              <a:t>IMB reported that TSB did not test and trial the migration adequately and did not have a backup system in place (BBC NEWS, 2018a) </a:t>
            </a:r>
          </a:p>
          <a:p>
            <a:r>
              <a:rPr lang="en-US" sz="2000" dirty="0"/>
              <a:t>The failure has resulted in Financial Ombudsman and FCA investigate</a:t>
            </a:r>
          </a:p>
          <a:p>
            <a:r>
              <a:rPr lang="en-US" sz="2000" dirty="0"/>
              <a:t>CEO Paul Pester did not communicate and inform all the stakeholders appropriately</a:t>
            </a:r>
          </a:p>
          <a:p>
            <a:r>
              <a:rPr lang="en-US" sz="2000" dirty="0"/>
              <a:t>CEO Paul Pester resigned as his leadership management failed (TSB, 2018)</a:t>
            </a:r>
          </a:p>
          <a:p>
            <a:endParaRPr lang="en-US" sz="1000" dirty="0"/>
          </a:p>
          <a:p>
            <a:endParaRPr lang="en-US" sz="1000" dirty="0"/>
          </a:p>
        </p:txBody>
      </p:sp>
      <p:pic>
        <p:nvPicPr>
          <p:cNvPr id="6" name="Picture 5" descr="A close up of a keyboard&#10;&#10;Description automatically generated">
            <a:extLst>
              <a:ext uri="{FF2B5EF4-FFF2-40B4-BE49-F238E27FC236}">
                <a16:creationId xmlns:a16="http://schemas.microsoft.com/office/drawing/2014/main" id="{14304296-95D3-8944-82AC-D8F78EAB1540}"/>
              </a:ext>
            </a:extLst>
          </p:cNvPr>
          <p:cNvPicPr>
            <a:picLocks noChangeAspect="1"/>
          </p:cNvPicPr>
          <p:nvPr/>
        </p:nvPicPr>
        <p:blipFill>
          <a:blip r:embed="rId3"/>
          <a:stretch>
            <a:fillRect/>
          </a:stretch>
        </p:blipFill>
        <p:spPr>
          <a:xfrm>
            <a:off x="7572653" y="2276585"/>
            <a:ext cx="3548404" cy="2957003"/>
          </a:xfrm>
          <a:prstGeom prst="rect">
            <a:avLst/>
          </a:prstGeom>
        </p:spPr>
      </p:pic>
      <p:sp>
        <p:nvSpPr>
          <p:cNvPr id="1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1262137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0" name="Straight Connector 113">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31" name="Rectangle 115">
            <a:extLst>
              <a:ext uri="{FF2B5EF4-FFF2-40B4-BE49-F238E27FC236}">
                <a16:creationId xmlns:a16="http://schemas.microsoft.com/office/drawing/2014/main" id="{330C0765-5A38-4A34-880C-9CC4C2E14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2378ED-718E-D842-82BB-F1470763206D}"/>
              </a:ext>
            </a:extLst>
          </p:cNvPr>
          <p:cNvSpPr>
            <a:spLocks noGrp="1"/>
          </p:cNvSpPr>
          <p:nvPr>
            <p:ph type="title"/>
          </p:nvPr>
        </p:nvSpPr>
        <p:spPr>
          <a:xfrm>
            <a:off x="345131" y="303974"/>
            <a:ext cx="1922281" cy="707277"/>
          </a:xfrm>
        </p:spPr>
        <p:txBody>
          <a:bodyPr vert="horz" lIns="91440" tIns="45720" rIns="91440" bIns="45720" rtlCol="0" anchor="t">
            <a:normAutofit/>
          </a:bodyPr>
          <a:lstStyle/>
          <a:p>
            <a:r>
              <a:rPr lang="en-US" sz="2400" kern="1200" dirty="0">
                <a:solidFill>
                  <a:schemeClr val="tx1"/>
                </a:solidFill>
                <a:latin typeface="+mj-lt"/>
                <a:ea typeface="+mj-ea"/>
                <a:cs typeface="+mj-cs"/>
              </a:rPr>
              <a:t>Continued</a:t>
            </a:r>
          </a:p>
        </p:txBody>
      </p:sp>
      <p:sp>
        <p:nvSpPr>
          <p:cNvPr id="132" name="Graphic 15">
            <a:extLst>
              <a:ext uri="{FF2B5EF4-FFF2-40B4-BE49-F238E27FC236}">
                <a16:creationId xmlns:a16="http://schemas.microsoft.com/office/drawing/2014/main" id="{B7DA268A-F88C-4936-8401-97C8C9861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97200" y="155435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33" name="Graphic 16">
            <a:extLst>
              <a:ext uri="{FF2B5EF4-FFF2-40B4-BE49-F238E27FC236}">
                <a16:creationId xmlns:a16="http://schemas.microsoft.com/office/drawing/2014/main" id="{F66F957D-AE64-4187-90D7-B24F1CC27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6336" y="2619403"/>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pic>
        <p:nvPicPr>
          <p:cNvPr id="14" name="Picture 13" descr="A picture containing table&#10;&#10;Description automatically generated">
            <a:extLst>
              <a:ext uri="{FF2B5EF4-FFF2-40B4-BE49-F238E27FC236}">
                <a16:creationId xmlns:a16="http://schemas.microsoft.com/office/drawing/2014/main" id="{6B467792-68C0-D646-9536-9C7BF1005853}"/>
              </a:ext>
            </a:extLst>
          </p:cNvPr>
          <p:cNvPicPr>
            <a:picLocks noChangeAspect="1"/>
          </p:cNvPicPr>
          <p:nvPr/>
        </p:nvPicPr>
        <p:blipFill rotWithShape="1">
          <a:blip r:embed="rId2"/>
          <a:srcRect l="19710" r="12543" b="5"/>
          <a:stretch/>
        </p:blipFill>
        <p:spPr>
          <a:xfrm>
            <a:off x="8606038" y="88510"/>
            <a:ext cx="3055090" cy="3055090"/>
          </a:xfrm>
          <a:custGeom>
            <a:avLst/>
            <a:gdLst/>
            <a:ahLst/>
            <a:cxnLst/>
            <a:rect l="l" t="t" r="r" b="b"/>
            <a:pathLst>
              <a:path w="2610422" h="2610422">
                <a:moveTo>
                  <a:pt x="1305211" y="0"/>
                </a:moveTo>
                <a:cubicBezTo>
                  <a:pt x="2026059" y="0"/>
                  <a:pt x="2610422" y="584363"/>
                  <a:pt x="2610422" y="1305211"/>
                </a:cubicBezTo>
                <a:cubicBezTo>
                  <a:pt x="2610422" y="2026059"/>
                  <a:pt x="2026059" y="2610422"/>
                  <a:pt x="1305211" y="2610422"/>
                </a:cubicBezTo>
                <a:cubicBezTo>
                  <a:pt x="584363" y="2610422"/>
                  <a:pt x="0" y="2026059"/>
                  <a:pt x="0" y="1305211"/>
                </a:cubicBezTo>
                <a:cubicBezTo>
                  <a:pt x="0" y="584363"/>
                  <a:pt x="584363" y="0"/>
                  <a:pt x="1305211" y="0"/>
                </a:cubicBezTo>
                <a:close/>
              </a:path>
            </a:pathLst>
          </a:custGeom>
        </p:spPr>
      </p:pic>
      <p:sp>
        <p:nvSpPr>
          <p:cNvPr id="3" name="Content Placeholder 2">
            <a:extLst>
              <a:ext uri="{FF2B5EF4-FFF2-40B4-BE49-F238E27FC236}">
                <a16:creationId xmlns:a16="http://schemas.microsoft.com/office/drawing/2014/main" id="{845061F0-A4EE-D240-B98F-DC3E5C30BC52}"/>
              </a:ext>
            </a:extLst>
          </p:cNvPr>
          <p:cNvSpPr>
            <a:spLocks noGrp="1"/>
          </p:cNvSpPr>
          <p:nvPr>
            <p:ph sz="half" idx="1"/>
          </p:nvPr>
        </p:nvSpPr>
        <p:spPr>
          <a:xfrm>
            <a:off x="345131" y="1112564"/>
            <a:ext cx="6390455" cy="5032742"/>
          </a:xfrm>
        </p:spPr>
        <p:txBody>
          <a:bodyPr vert="horz" lIns="91440" tIns="45720" rIns="91440" bIns="45720" rtlCol="0" anchor="t">
            <a:normAutofit/>
          </a:bodyPr>
          <a:lstStyle/>
          <a:p>
            <a:r>
              <a:rPr lang="en-US" sz="1600" dirty="0"/>
              <a:t>Although the change was completed, however, the overall implementation failed, The Guardian (2019) reported that although TSB lost customers due to this mishap they have acquired 140,000 new customers since the migration </a:t>
            </a:r>
          </a:p>
          <a:p>
            <a:r>
              <a:rPr lang="en-US" sz="1600" dirty="0"/>
              <a:t>CEO gave up bonus </a:t>
            </a:r>
          </a:p>
          <a:p>
            <a:r>
              <a:rPr lang="en-US" sz="1600" dirty="0"/>
              <a:t>All employees received a fixed bonus of £1500 for the commitment and contributing during the difficult time</a:t>
            </a:r>
          </a:p>
          <a:p>
            <a:r>
              <a:rPr lang="en-US" sz="1600" dirty="0"/>
              <a:t>TSB invested £122million, created new job roles to support the business to manage the complaints handling </a:t>
            </a:r>
          </a:p>
          <a:p>
            <a:r>
              <a:rPr lang="en-US" sz="1600" dirty="0"/>
              <a:t>Sabadell IT provider will revise compensation to TSB of £153 million due to technicalities </a:t>
            </a:r>
          </a:p>
        </p:txBody>
      </p:sp>
      <p:pic>
        <p:nvPicPr>
          <p:cNvPr id="16" name="Picture 15" descr="A close up of a sign&#10;&#10;Description automatically generated">
            <a:extLst>
              <a:ext uri="{FF2B5EF4-FFF2-40B4-BE49-F238E27FC236}">
                <a16:creationId xmlns:a16="http://schemas.microsoft.com/office/drawing/2014/main" id="{2BA4FAC4-C0F9-A443-966D-A9471C71DFCB}"/>
              </a:ext>
            </a:extLst>
          </p:cNvPr>
          <p:cNvPicPr>
            <a:picLocks noChangeAspect="1"/>
          </p:cNvPicPr>
          <p:nvPr/>
        </p:nvPicPr>
        <p:blipFill rotWithShape="1">
          <a:blip r:embed="rId3"/>
          <a:srcRect l="15774" r="13440" b="1"/>
          <a:stretch/>
        </p:blipFill>
        <p:spPr>
          <a:xfrm>
            <a:off x="7052542" y="3060424"/>
            <a:ext cx="3402334" cy="3402334"/>
          </a:xfrm>
          <a:custGeom>
            <a:avLst/>
            <a:gdLst/>
            <a:ahLst/>
            <a:cxnLst/>
            <a:rect l="l" t="t" r="r" b="b"/>
            <a:pathLst>
              <a:path w="2509736" h="2509736">
                <a:moveTo>
                  <a:pt x="1254868" y="0"/>
                </a:moveTo>
                <a:cubicBezTo>
                  <a:pt x="1947912" y="0"/>
                  <a:pt x="2509736" y="561824"/>
                  <a:pt x="2509736" y="1254868"/>
                </a:cubicBezTo>
                <a:cubicBezTo>
                  <a:pt x="2509736" y="1947912"/>
                  <a:pt x="1947912" y="2509736"/>
                  <a:pt x="1254868" y="2509736"/>
                </a:cubicBezTo>
                <a:cubicBezTo>
                  <a:pt x="561824" y="2509736"/>
                  <a:pt x="0" y="1947912"/>
                  <a:pt x="0" y="1254868"/>
                </a:cubicBezTo>
                <a:cubicBezTo>
                  <a:pt x="0" y="561824"/>
                  <a:pt x="561824" y="0"/>
                  <a:pt x="1254868" y="0"/>
                </a:cubicBezTo>
                <a:close/>
              </a:path>
            </a:pathLst>
          </a:custGeom>
        </p:spPr>
      </p:pic>
      <p:sp>
        <p:nvSpPr>
          <p:cNvPr id="134" name="Graphic 14">
            <a:extLst>
              <a:ext uri="{FF2B5EF4-FFF2-40B4-BE49-F238E27FC236}">
                <a16:creationId xmlns:a16="http://schemas.microsoft.com/office/drawing/2014/main" id="{2E48EAB8-CD1C-4BF5-A92C-BA11919E6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2288" y="314360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cxnSp>
        <p:nvCxnSpPr>
          <p:cNvPr id="135" name="Straight Connector 12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0162" y="360784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54015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D96C3-973B-4543-9FB6-AF17AB96B0CC}"/>
              </a:ext>
            </a:extLst>
          </p:cNvPr>
          <p:cNvSpPr>
            <a:spLocks noGrp="1"/>
          </p:cNvSpPr>
          <p:nvPr>
            <p:ph type="title"/>
          </p:nvPr>
        </p:nvSpPr>
        <p:spPr>
          <a:xfrm>
            <a:off x="838200" y="365125"/>
            <a:ext cx="10515600" cy="525829"/>
          </a:xfrm>
        </p:spPr>
        <p:txBody>
          <a:bodyPr anchor="t">
            <a:normAutofit/>
          </a:bodyPr>
          <a:lstStyle/>
          <a:p>
            <a:pPr algn="ctr"/>
            <a:r>
              <a:rPr lang="en-US" sz="2000" dirty="0"/>
              <a:t>Reference List</a:t>
            </a:r>
          </a:p>
        </p:txBody>
      </p:sp>
      <p:sp>
        <p:nvSpPr>
          <p:cNvPr id="3" name="Content Placeholder 2">
            <a:extLst>
              <a:ext uri="{FF2B5EF4-FFF2-40B4-BE49-F238E27FC236}">
                <a16:creationId xmlns:a16="http://schemas.microsoft.com/office/drawing/2014/main" id="{15B55511-FC28-AF48-9DBA-E97A325DB28D}"/>
              </a:ext>
            </a:extLst>
          </p:cNvPr>
          <p:cNvSpPr>
            <a:spLocks noGrp="1"/>
          </p:cNvSpPr>
          <p:nvPr>
            <p:ph sz="half" idx="1"/>
          </p:nvPr>
        </p:nvSpPr>
        <p:spPr>
          <a:xfrm>
            <a:off x="838200" y="890954"/>
            <a:ext cx="5334000" cy="5858189"/>
          </a:xfrm>
        </p:spPr>
        <p:txBody>
          <a:bodyPr>
            <a:normAutofit fontScale="25000" lnSpcReduction="20000"/>
          </a:bodyPr>
          <a:lstStyle/>
          <a:p>
            <a:pPr marL="0" indent="0">
              <a:buNone/>
            </a:pPr>
            <a:r>
              <a:rPr lang="en-GB" sz="4000" dirty="0"/>
              <a:t>BBC NEWS (2018) </a:t>
            </a:r>
            <a:r>
              <a:rPr lang="en-GB" sz="4000" i="1" dirty="0"/>
              <a:t>TSB staff ‘breaking down’, warns branch manager</a:t>
            </a:r>
            <a:endParaRPr lang="en-GB" sz="4000" dirty="0"/>
          </a:p>
          <a:p>
            <a:pPr marL="0" indent="0">
              <a:buNone/>
            </a:pPr>
            <a:r>
              <a:rPr lang="en-GB" sz="4000" dirty="0"/>
              <a:t>Available at: </a:t>
            </a:r>
            <a:r>
              <a:rPr lang="en-GB" sz="4000" u="sng" dirty="0">
                <a:hlinkClick r:id="rId3"/>
              </a:rPr>
              <a:t>https://www.bbc.co.uk/news/business-43892840</a:t>
            </a:r>
            <a:endParaRPr lang="en-GB" sz="4000" dirty="0"/>
          </a:p>
          <a:p>
            <a:pPr marL="0" indent="0">
              <a:buNone/>
            </a:pPr>
            <a:r>
              <a:rPr lang="en-GB" sz="4000" dirty="0"/>
              <a:t>(accessed: 21</a:t>
            </a:r>
            <a:r>
              <a:rPr lang="en-GB" sz="4000" baseline="30000" dirty="0"/>
              <a:t>st</a:t>
            </a:r>
            <a:r>
              <a:rPr lang="en-GB" sz="4000" dirty="0"/>
              <a:t> May 2020)</a:t>
            </a:r>
          </a:p>
          <a:p>
            <a:pPr marL="0" indent="0">
              <a:buNone/>
            </a:pPr>
            <a:endParaRPr lang="en-GB" sz="4000" dirty="0"/>
          </a:p>
          <a:p>
            <a:pPr marL="0" indent="0" fontAlgn="base">
              <a:buNone/>
            </a:pPr>
            <a:r>
              <a:rPr lang="en-GB" sz="4000" dirty="0"/>
              <a:t>BBC News (2018a) </a:t>
            </a:r>
            <a:r>
              <a:rPr lang="en-GB" sz="4000" i="1" dirty="0"/>
              <a:t>TSB failed to test IT system properly, suggests IBM</a:t>
            </a:r>
            <a:endParaRPr lang="en-GB" sz="4000" b="1" dirty="0"/>
          </a:p>
          <a:p>
            <a:pPr marL="0" indent="0">
              <a:buNone/>
            </a:pPr>
            <a:r>
              <a:rPr lang="en-GB" sz="4000" b="1" dirty="0"/>
              <a:t>Available at:</a:t>
            </a:r>
            <a:r>
              <a:rPr lang="en-GB" sz="4000" dirty="0"/>
              <a:t> </a:t>
            </a:r>
            <a:r>
              <a:rPr lang="en-GB" sz="4000" u="sng" dirty="0">
                <a:hlinkClick r:id="rId4"/>
              </a:rPr>
              <a:t>https://www.bbc.co.uk/news/business-44562229</a:t>
            </a:r>
            <a:endParaRPr lang="en-GB" sz="4000" dirty="0"/>
          </a:p>
          <a:p>
            <a:pPr marL="0" indent="0" fontAlgn="base">
              <a:buNone/>
            </a:pPr>
            <a:r>
              <a:rPr lang="en-GB" sz="4000" dirty="0"/>
              <a:t>(accessed: 21</a:t>
            </a:r>
            <a:r>
              <a:rPr lang="en-GB" sz="4000" baseline="30000" dirty="0"/>
              <a:t>st</a:t>
            </a:r>
            <a:r>
              <a:rPr lang="en-GB" sz="4000" dirty="0"/>
              <a:t> May 2020)</a:t>
            </a:r>
          </a:p>
          <a:p>
            <a:pPr marL="0" indent="0" fontAlgn="base">
              <a:buNone/>
            </a:pPr>
            <a:endParaRPr lang="en-GB" sz="4000" dirty="0"/>
          </a:p>
          <a:p>
            <a:pPr marL="0" indent="0">
              <a:buNone/>
            </a:pPr>
            <a:r>
              <a:rPr lang="en-GB" sz="4000" dirty="0"/>
              <a:t>BBC News (2019) </a:t>
            </a:r>
            <a:r>
              <a:rPr lang="en-GB" sz="4000" i="1" dirty="0"/>
              <a:t>TSB branch closure locations revealed</a:t>
            </a:r>
            <a:endParaRPr lang="en-GB" sz="4000" dirty="0"/>
          </a:p>
          <a:p>
            <a:pPr marL="0" indent="0">
              <a:buNone/>
            </a:pPr>
            <a:r>
              <a:rPr lang="en-GB" sz="4000" dirty="0"/>
              <a:t>Available at: </a:t>
            </a:r>
            <a:r>
              <a:rPr lang="en-GB" sz="4000" u="sng" dirty="0">
                <a:hlinkClick r:id="rId5"/>
              </a:rPr>
              <a:t>https://www.bbc.co.uk/news/business-50585536</a:t>
            </a:r>
            <a:endParaRPr lang="en-GB" sz="4000" dirty="0"/>
          </a:p>
          <a:p>
            <a:pPr marL="0" indent="0">
              <a:buNone/>
            </a:pPr>
            <a:r>
              <a:rPr lang="en-GB" sz="4000" dirty="0"/>
              <a:t>(accessed: 18</a:t>
            </a:r>
            <a:r>
              <a:rPr lang="en-GB" sz="4000" baseline="30000" dirty="0"/>
              <a:t>th</a:t>
            </a:r>
            <a:r>
              <a:rPr lang="en-GB" sz="4000" dirty="0"/>
              <a:t> May 2020)</a:t>
            </a:r>
          </a:p>
          <a:p>
            <a:pPr marL="0" indent="0">
              <a:buNone/>
            </a:pPr>
            <a:endParaRPr lang="en-GB" sz="4000" dirty="0"/>
          </a:p>
          <a:p>
            <a:pPr marL="0" indent="0">
              <a:buNone/>
            </a:pPr>
            <a:r>
              <a:rPr lang="en-GB" sz="4000" dirty="0"/>
              <a:t>LBG (2015) </a:t>
            </a:r>
            <a:r>
              <a:rPr lang="en-GB" sz="4000" i="1" dirty="0"/>
              <a:t>Lloyds Banking Group 1991 – 2015</a:t>
            </a:r>
            <a:endParaRPr lang="en-GB" sz="4000" dirty="0"/>
          </a:p>
          <a:p>
            <a:pPr marL="0" indent="0">
              <a:buNone/>
            </a:pPr>
            <a:r>
              <a:rPr lang="en-GB" sz="4000" dirty="0"/>
              <a:t>Available at: </a:t>
            </a:r>
            <a:r>
              <a:rPr lang="en-GB" sz="4000" u="sng" dirty="0">
                <a:hlinkClick r:id="rId6"/>
              </a:rPr>
              <a:t>https://www.lloydsbankinggroup.com/our-group/our-heritage/timeline/1991-2015/</a:t>
            </a:r>
            <a:endParaRPr lang="en-GB" sz="4000" dirty="0"/>
          </a:p>
          <a:p>
            <a:pPr marL="0" indent="0">
              <a:buNone/>
            </a:pPr>
            <a:r>
              <a:rPr lang="en-GB" sz="4000" dirty="0"/>
              <a:t>(accessed: 18</a:t>
            </a:r>
            <a:r>
              <a:rPr lang="en-GB" sz="4000" baseline="30000" dirty="0"/>
              <a:t>th</a:t>
            </a:r>
            <a:r>
              <a:rPr lang="en-GB" sz="4000" dirty="0"/>
              <a:t> May 2020)</a:t>
            </a:r>
          </a:p>
          <a:p>
            <a:pPr marL="0" indent="0">
              <a:buNone/>
            </a:pPr>
            <a:endParaRPr lang="en-GB" sz="4000" dirty="0"/>
          </a:p>
          <a:p>
            <a:pPr marL="0" indent="0">
              <a:buNone/>
            </a:pPr>
            <a:r>
              <a:rPr lang="en-GB" sz="4000" dirty="0"/>
              <a:t>TSB (2018) </a:t>
            </a:r>
            <a:r>
              <a:rPr lang="en-GB" sz="4000" i="1" dirty="0"/>
              <a:t>TSB announces Paul Pester to step down as CEO; Richard </a:t>
            </a:r>
            <a:r>
              <a:rPr lang="en-GB" sz="4000" i="1" dirty="0" err="1"/>
              <a:t>Meddings</a:t>
            </a:r>
            <a:r>
              <a:rPr lang="en-GB" sz="4000" i="1" dirty="0"/>
              <a:t> to become Executive Chairman on interim basis</a:t>
            </a:r>
            <a:endParaRPr lang="en-GB" sz="4000" b="1" dirty="0"/>
          </a:p>
          <a:p>
            <a:pPr marL="0" indent="0">
              <a:buNone/>
            </a:pPr>
            <a:r>
              <a:rPr lang="en-GB" sz="4000" b="1" dirty="0"/>
              <a:t>Available at: </a:t>
            </a:r>
            <a:r>
              <a:rPr lang="en-GB" sz="4000" u="sng" dirty="0">
                <a:hlinkClick r:id="rId7"/>
              </a:rPr>
              <a:t>https://www.tsb.co.uk/news-releases/tsb-announces-paul-pester-to-step-down-as-ceo/</a:t>
            </a:r>
            <a:endParaRPr lang="en-GB" sz="4000" dirty="0"/>
          </a:p>
          <a:p>
            <a:pPr marL="0" indent="0">
              <a:buNone/>
            </a:pPr>
            <a:r>
              <a:rPr lang="en-GB" sz="4000" dirty="0"/>
              <a:t>(accessed: 21</a:t>
            </a:r>
            <a:r>
              <a:rPr lang="en-GB" sz="4000" baseline="30000" dirty="0"/>
              <a:t>st</a:t>
            </a:r>
            <a:r>
              <a:rPr lang="en-GB" sz="4000" dirty="0"/>
              <a:t> May 2020) </a:t>
            </a:r>
          </a:p>
          <a:p>
            <a:pPr marL="0" indent="0">
              <a:buNone/>
            </a:pPr>
            <a:endParaRPr lang="en-GB" sz="4000" dirty="0"/>
          </a:p>
          <a:p>
            <a:pPr marL="0" indent="0">
              <a:buNone/>
            </a:pPr>
            <a:r>
              <a:rPr lang="en-GB" sz="4000" dirty="0"/>
              <a:t>TSB (2019)</a:t>
            </a:r>
            <a:r>
              <a:rPr lang="en-GB" sz="4000" i="1" dirty="0"/>
              <a:t> TSB Board publishes independent review of 2018 IT Migration</a:t>
            </a:r>
            <a:endParaRPr lang="en-GB" sz="4000" dirty="0"/>
          </a:p>
          <a:p>
            <a:pPr marL="0" indent="0">
              <a:buNone/>
            </a:pPr>
            <a:r>
              <a:rPr lang="en-GB" sz="4000" dirty="0"/>
              <a:t>Available at: </a:t>
            </a:r>
            <a:r>
              <a:rPr lang="en-GB" sz="4000" u="sng" dirty="0">
                <a:hlinkClick r:id="rId8"/>
              </a:rPr>
              <a:t>https://www.tsb.co.uk/news-releases/slaughter-and-may/</a:t>
            </a:r>
            <a:endParaRPr lang="en-GB" sz="4000" dirty="0"/>
          </a:p>
          <a:p>
            <a:pPr marL="0" indent="0">
              <a:buNone/>
            </a:pPr>
            <a:r>
              <a:rPr lang="en-GB" sz="4000" dirty="0"/>
              <a:t>(Accessed: 18</a:t>
            </a:r>
            <a:r>
              <a:rPr lang="en-GB" sz="4000" baseline="30000" dirty="0"/>
              <a:t>th</a:t>
            </a:r>
            <a:r>
              <a:rPr lang="en-GB" sz="4000" dirty="0"/>
              <a:t> May 2020) </a:t>
            </a:r>
          </a:p>
          <a:p>
            <a:pPr marL="0" indent="0">
              <a:buNone/>
            </a:pPr>
            <a:endParaRPr lang="en-GB" dirty="0"/>
          </a:p>
          <a:p>
            <a:pPr marL="0" indent="0" fontAlgn="base">
              <a:buNone/>
            </a:pPr>
            <a:endParaRPr lang="en-GB" b="1" dirty="0"/>
          </a:p>
          <a:p>
            <a:pPr marL="0" indent="0">
              <a:buNone/>
            </a:pPr>
            <a:endParaRPr lang="en-GB" dirty="0"/>
          </a:p>
          <a:p>
            <a:pPr marL="0" indent="0">
              <a:buNone/>
            </a:pPr>
            <a:endParaRPr lang="en-US" dirty="0"/>
          </a:p>
        </p:txBody>
      </p:sp>
      <p:sp>
        <p:nvSpPr>
          <p:cNvPr id="4" name="Content Placeholder 3">
            <a:extLst>
              <a:ext uri="{FF2B5EF4-FFF2-40B4-BE49-F238E27FC236}">
                <a16:creationId xmlns:a16="http://schemas.microsoft.com/office/drawing/2014/main" id="{C4F4C527-77BD-E147-9D1F-EC90208E286F}"/>
              </a:ext>
            </a:extLst>
          </p:cNvPr>
          <p:cNvSpPr>
            <a:spLocks noGrp="1"/>
          </p:cNvSpPr>
          <p:nvPr>
            <p:ph sz="half" idx="2"/>
          </p:nvPr>
        </p:nvSpPr>
        <p:spPr>
          <a:xfrm>
            <a:off x="6172200" y="805543"/>
            <a:ext cx="5334000" cy="5943600"/>
          </a:xfrm>
        </p:spPr>
        <p:txBody>
          <a:bodyPr>
            <a:normAutofit fontScale="25000" lnSpcReduction="20000"/>
          </a:bodyPr>
          <a:lstStyle/>
          <a:p>
            <a:pPr marL="0" indent="0">
              <a:buNone/>
            </a:pPr>
            <a:r>
              <a:rPr lang="en-GB" sz="4000" dirty="0"/>
              <a:t>TSB (2019a) </a:t>
            </a:r>
            <a:r>
              <a:rPr lang="en-GB" sz="4000" i="1" dirty="0"/>
              <a:t>TSB re-shapes its branch network</a:t>
            </a:r>
            <a:endParaRPr lang="en-GB" sz="4000" dirty="0"/>
          </a:p>
          <a:p>
            <a:pPr marL="0" indent="0">
              <a:buNone/>
            </a:pPr>
            <a:r>
              <a:rPr lang="en-GB" sz="4000" dirty="0"/>
              <a:t>Available at: </a:t>
            </a:r>
            <a:r>
              <a:rPr lang="en-GB" sz="4000" u="sng" dirty="0">
                <a:hlinkClick r:id="rId9"/>
              </a:rPr>
              <a:t>https://www.tsb.co.uk/news-releases/tsb-re-shapes-its-branch-network/</a:t>
            </a:r>
            <a:endParaRPr lang="en-GB" sz="4000" dirty="0"/>
          </a:p>
          <a:p>
            <a:pPr marL="0" indent="0">
              <a:buNone/>
            </a:pPr>
            <a:r>
              <a:rPr lang="en-GB" sz="4000" dirty="0"/>
              <a:t>(accessed: 18</a:t>
            </a:r>
            <a:r>
              <a:rPr lang="en-GB" sz="4000" baseline="30000" dirty="0"/>
              <a:t>th</a:t>
            </a:r>
            <a:r>
              <a:rPr lang="en-GB" sz="4000" dirty="0"/>
              <a:t> My 2020)</a:t>
            </a:r>
          </a:p>
          <a:p>
            <a:pPr marL="0" indent="0">
              <a:buNone/>
            </a:pPr>
            <a:r>
              <a:rPr lang="en-GB" sz="4000" dirty="0"/>
              <a:t> </a:t>
            </a:r>
          </a:p>
          <a:p>
            <a:pPr marL="0" indent="0">
              <a:buNone/>
            </a:pPr>
            <a:r>
              <a:rPr lang="en-GB" sz="4000" dirty="0"/>
              <a:t>TSB (2020) </a:t>
            </a:r>
            <a:r>
              <a:rPr lang="en-GB" sz="4000" i="1" dirty="0"/>
              <a:t>TSB announces 2019 Full Year Results </a:t>
            </a:r>
            <a:endParaRPr lang="en-GB" sz="4000" dirty="0"/>
          </a:p>
          <a:p>
            <a:pPr marL="0" indent="0">
              <a:buNone/>
            </a:pPr>
            <a:r>
              <a:rPr lang="en-GB" sz="4000" dirty="0"/>
              <a:t>Available at: </a:t>
            </a:r>
            <a:r>
              <a:rPr lang="en-GB" sz="4000" u="sng" dirty="0">
                <a:hlinkClick r:id="rId10"/>
              </a:rPr>
              <a:t>https://www.tsb.co.uk/news-releases/tsb-announces-2019-full-year-results/</a:t>
            </a:r>
            <a:endParaRPr lang="en-GB" sz="4000" dirty="0"/>
          </a:p>
          <a:p>
            <a:pPr marL="0" indent="0">
              <a:buNone/>
            </a:pPr>
            <a:r>
              <a:rPr lang="en-GB" sz="4000" dirty="0"/>
              <a:t>(accessed: 19</a:t>
            </a:r>
            <a:r>
              <a:rPr lang="en-GB" sz="4000" baseline="30000" dirty="0"/>
              <a:t>th</a:t>
            </a:r>
            <a:r>
              <a:rPr lang="en-GB" sz="4000" dirty="0"/>
              <a:t> May 2020)</a:t>
            </a:r>
          </a:p>
          <a:p>
            <a:pPr marL="0" indent="0">
              <a:buNone/>
            </a:pPr>
            <a:r>
              <a:rPr lang="en-GB" sz="4000" dirty="0"/>
              <a:t> </a:t>
            </a:r>
          </a:p>
          <a:p>
            <a:pPr marL="0" indent="0">
              <a:buNone/>
            </a:pPr>
            <a:r>
              <a:rPr lang="en-GB" sz="4000" dirty="0"/>
              <a:t>The Guardian (2015) </a:t>
            </a:r>
            <a:r>
              <a:rPr lang="en-GB" sz="4000" i="1" dirty="0"/>
              <a:t>TSB sold to Spain’s Sabadell bank</a:t>
            </a:r>
            <a:endParaRPr lang="en-GB" sz="4000" dirty="0"/>
          </a:p>
          <a:p>
            <a:pPr marL="0" indent="0">
              <a:buNone/>
            </a:pPr>
            <a:r>
              <a:rPr lang="en-GB" sz="4000" dirty="0"/>
              <a:t>Available at: </a:t>
            </a:r>
            <a:r>
              <a:rPr lang="en-GB" sz="4000" u="sng" dirty="0">
                <a:hlinkClick r:id="rId11"/>
              </a:rPr>
              <a:t>https://www.theguardian.com/business/2015/mar/20/lloyds-sells-50-of-tsb-to-spains-sabadell</a:t>
            </a:r>
            <a:endParaRPr lang="en-GB" sz="4000" dirty="0"/>
          </a:p>
          <a:p>
            <a:pPr marL="0" indent="0">
              <a:buNone/>
            </a:pPr>
            <a:r>
              <a:rPr lang="en-GB" sz="4000" dirty="0"/>
              <a:t>(accessed: 20</a:t>
            </a:r>
            <a:r>
              <a:rPr lang="en-GB" sz="4000" baseline="30000" dirty="0"/>
              <a:t>th</a:t>
            </a:r>
            <a:r>
              <a:rPr lang="en-GB" sz="4000" dirty="0"/>
              <a:t> May 2020)</a:t>
            </a:r>
          </a:p>
          <a:p>
            <a:pPr marL="0" indent="0">
              <a:buNone/>
            </a:pPr>
            <a:r>
              <a:rPr lang="en-GB" sz="4000" dirty="0"/>
              <a:t> </a:t>
            </a:r>
          </a:p>
          <a:p>
            <a:pPr marL="0" indent="0">
              <a:buNone/>
            </a:pPr>
            <a:r>
              <a:rPr lang="en-GB" sz="4000" dirty="0"/>
              <a:t>The Independent (2019) </a:t>
            </a:r>
            <a:r>
              <a:rPr lang="en-GB" sz="4000" i="1" dirty="0"/>
              <a:t>TSB IT meltdown cost bank £330m and 80,000 customers</a:t>
            </a:r>
            <a:endParaRPr lang="en-GB" sz="4000" dirty="0"/>
          </a:p>
          <a:p>
            <a:pPr marL="0" indent="0">
              <a:buNone/>
            </a:pPr>
            <a:r>
              <a:rPr lang="en-GB" sz="4000" dirty="0"/>
              <a:t>Available at: </a:t>
            </a:r>
            <a:r>
              <a:rPr lang="en-GB" sz="4000" u="sng" dirty="0">
                <a:hlinkClick r:id="rId12"/>
              </a:rPr>
              <a:t>https://www.independent.co.uk/news/business/news/tsb-it-failure-cost-compensation-customers-switch-current-account-a8757821.html</a:t>
            </a:r>
            <a:endParaRPr lang="en-GB" sz="4000" dirty="0"/>
          </a:p>
          <a:p>
            <a:pPr marL="0" indent="0">
              <a:buNone/>
            </a:pPr>
            <a:r>
              <a:rPr lang="en-GB" sz="4000" dirty="0"/>
              <a:t>(accessed: 21</a:t>
            </a:r>
            <a:r>
              <a:rPr lang="en-GB" sz="4000" baseline="30000" dirty="0"/>
              <a:t>st</a:t>
            </a:r>
            <a:r>
              <a:rPr lang="en-GB" sz="4000" dirty="0"/>
              <a:t> May 2020)</a:t>
            </a:r>
          </a:p>
          <a:p>
            <a:pPr marL="0" indent="0">
              <a:buNone/>
            </a:pPr>
            <a:r>
              <a:rPr lang="en-GB" sz="4000" dirty="0"/>
              <a:t> </a:t>
            </a:r>
          </a:p>
          <a:p>
            <a:pPr marL="0" indent="0">
              <a:buNone/>
            </a:pPr>
            <a:r>
              <a:rPr lang="en-GB" sz="4000" dirty="0"/>
              <a:t>The Telegraph (2020) </a:t>
            </a:r>
            <a:r>
              <a:rPr lang="en-GB" sz="4000" i="1" dirty="0"/>
              <a:t>TSB owner brings in IBM for €1bn IT overhaul after meltdown</a:t>
            </a:r>
            <a:r>
              <a:rPr lang="en-GB" sz="4000" dirty="0"/>
              <a:t> </a:t>
            </a:r>
            <a:endParaRPr lang="en-GB" sz="4000" b="1" dirty="0"/>
          </a:p>
          <a:p>
            <a:pPr marL="0" indent="0">
              <a:buNone/>
            </a:pPr>
            <a:r>
              <a:rPr lang="en-GB" sz="4000" b="1" dirty="0"/>
              <a:t>Available at:</a:t>
            </a:r>
            <a:r>
              <a:rPr lang="en-GB" sz="4000" dirty="0"/>
              <a:t> </a:t>
            </a:r>
            <a:r>
              <a:rPr lang="en-GB" sz="4000" u="sng" dirty="0">
                <a:hlinkClick r:id="rId13"/>
              </a:rPr>
              <a:t>https://www.telegraph.co.uk/business/2020/01/15/tsb-owner-brings-ibm-1bn-overhaul-meltdown/</a:t>
            </a:r>
            <a:endParaRPr lang="en-GB" sz="4000" dirty="0"/>
          </a:p>
          <a:p>
            <a:pPr marL="0" indent="0">
              <a:buNone/>
            </a:pPr>
            <a:r>
              <a:rPr lang="en-GB" sz="4000" dirty="0"/>
              <a:t>(accessed: 21</a:t>
            </a:r>
            <a:r>
              <a:rPr lang="en-GB" sz="4000" baseline="30000" dirty="0"/>
              <a:t>st</a:t>
            </a:r>
            <a:r>
              <a:rPr lang="en-GB" sz="4000" dirty="0"/>
              <a:t> May 2020)</a:t>
            </a:r>
          </a:p>
          <a:p>
            <a:pPr marL="0" indent="0">
              <a:buNone/>
            </a:pPr>
            <a:endParaRPr lang="en-GB" sz="4000" dirty="0"/>
          </a:p>
          <a:p>
            <a:pPr marL="0" indent="0">
              <a:buNone/>
            </a:pPr>
            <a:r>
              <a:rPr lang="en-GB" sz="4000" dirty="0"/>
              <a:t>The Guardian (2019) </a:t>
            </a:r>
            <a:r>
              <a:rPr lang="en-GB" sz="4000" i="1" dirty="0"/>
              <a:t>TSB computer meltdown bill rises to £330m</a:t>
            </a:r>
            <a:endParaRPr lang="en-GB" sz="4000" b="1" dirty="0"/>
          </a:p>
          <a:p>
            <a:pPr marL="0" indent="0">
              <a:buNone/>
            </a:pPr>
            <a:r>
              <a:rPr lang="en-GB" sz="4000" b="1" dirty="0"/>
              <a:t>Available at:</a:t>
            </a:r>
            <a:r>
              <a:rPr lang="en-GB" sz="4000" dirty="0"/>
              <a:t> </a:t>
            </a:r>
            <a:r>
              <a:rPr lang="en-GB" sz="4000" u="sng" dirty="0">
                <a:hlinkClick r:id="rId14"/>
              </a:rPr>
              <a:t>https://www.theguardian.com/business/2019/feb/01/tsb-computer-meltdown-bill-rises-to-330m</a:t>
            </a:r>
            <a:endParaRPr lang="en-GB" sz="4000" dirty="0"/>
          </a:p>
          <a:p>
            <a:pPr marL="0" indent="0">
              <a:buNone/>
            </a:pPr>
            <a:r>
              <a:rPr lang="en-GB" sz="4000" dirty="0"/>
              <a:t>(accessed: 21</a:t>
            </a:r>
            <a:r>
              <a:rPr lang="en-GB" sz="4000" baseline="30000" dirty="0"/>
              <a:t>st</a:t>
            </a:r>
            <a:r>
              <a:rPr lang="en-GB" sz="4000" dirty="0"/>
              <a:t> May 2020)</a:t>
            </a:r>
            <a:endParaRPr lang="en-GB" sz="4000" b="1" dirty="0"/>
          </a:p>
          <a:p>
            <a:pPr marL="0" indent="0">
              <a:buNone/>
            </a:pPr>
            <a:endParaRPr lang="en-US" dirty="0"/>
          </a:p>
        </p:txBody>
      </p:sp>
    </p:spTree>
    <p:extLst>
      <p:ext uri="{BB962C8B-B14F-4D97-AF65-F5344CB8AC3E}">
        <p14:creationId xmlns:p14="http://schemas.microsoft.com/office/powerpoint/2010/main" val="3384701868"/>
      </p:ext>
    </p:extLst>
  </p:cSld>
  <p:clrMapOvr>
    <a:masterClrMapping/>
  </p:clrMapOvr>
</p:sld>
</file>

<file path=ppt/theme/theme1.xml><?xml version="1.0" encoding="utf-8"?>
<a:theme xmlns:a="http://schemas.openxmlformats.org/drawingml/2006/main" name="GradientVTI">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1717</Words>
  <Application>Microsoft Macintosh PowerPoint</Application>
  <PresentationFormat>Widescreen</PresentationFormat>
  <Paragraphs>233</Paragraphs>
  <Slides>17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Symbol</vt:lpstr>
      <vt:lpstr>Univers</vt:lpstr>
      <vt:lpstr>GradientVTI</vt:lpstr>
      <vt:lpstr>PowerPoint Presentation</vt:lpstr>
      <vt:lpstr>TSB Bank plc</vt:lpstr>
      <vt:lpstr>Historical development of TSB</vt:lpstr>
      <vt:lpstr>Statistics</vt:lpstr>
      <vt:lpstr>Current Market Position</vt:lpstr>
      <vt:lpstr>TSB Stakeholder Power/Interest Matrix </vt:lpstr>
      <vt:lpstr>SWOT Analysis</vt:lpstr>
      <vt:lpstr>Pestle Analysis</vt:lpstr>
      <vt:lpstr>PowerPoint Presentation</vt:lpstr>
      <vt:lpstr>PowerPoint Presentation</vt:lpstr>
      <vt:lpstr>Kotter’s and Schlesinger 4 causes of resistance to change 1979  </vt:lpstr>
      <vt:lpstr>PowerPoint Presentation</vt:lpstr>
      <vt:lpstr>PowerPoint Presentation</vt:lpstr>
      <vt:lpstr>Kurt Lewin 3 step change process - TSB</vt:lpstr>
      <vt:lpstr>Success or Failure</vt:lpstr>
      <vt:lpstr>Continued</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Farzana Hussen (1709301)</dc:creator>
  <cp:lastModifiedBy>Farzana Hussen (1709301)</cp:lastModifiedBy>
  <cp:revision>1</cp:revision>
  <dcterms:created xsi:type="dcterms:W3CDTF">2020-05-30T16:11:49Z</dcterms:created>
  <dcterms:modified xsi:type="dcterms:W3CDTF">2020-05-30T16:12:56Z</dcterms:modified>
</cp:coreProperties>
</file>