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81" r:id="rId4"/>
    <p:sldMasterId id="2147483683" r:id="rId5"/>
  </p:sldMasterIdLst>
  <p:notesMasterIdLst>
    <p:notesMasterId r:id="rId30"/>
  </p:notesMasterIdLst>
  <p:sldIdLst>
    <p:sldId id="793" r:id="rId6"/>
    <p:sldId id="794" r:id="rId7"/>
    <p:sldId id="964" r:id="rId8"/>
    <p:sldId id="980" r:id="rId9"/>
    <p:sldId id="1026" r:id="rId10"/>
    <p:sldId id="307" r:id="rId11"/>
    <p:sldId id="973" r:id="rId12"/>
    <p:sldId id="311" r:id="rId13"/>
    <p:sldId id="310" r:id="rId14"/>
    <p:sldId id="335" r:id="rId15"/>
    <p:sldId id="1037" r:id="rId16"/>
    <p:sldId id="309" r:id="rId17"/>
    <p:sldId id="314" r:id="rId18"/>
    <p:sldId id="325" r:id="rId19"/>
    <p:sldId id="1011" r:id="rId20"/>
    <p:sldId id="1012" r:id="rId21"/>
    <p:sldId id="1005" r:id="rId22"/>
    <p:sldId id="1027" r:id="rId23"/>
    <p:sldId id="1022" r:id="rId24"/>
    <p:sldId id="1039" r:id="rId25"/>
    <p:sldId id="1040" r:id="rId26"/>
    <p:sldId id="1034" r:id="rId27"/>
    <p:sldId id="1009" r:id="rId28"/>
    <p:sldId id="1035" r:id="rId29"/>
  </p:sldIdLst>
  <p:sldSz cx="12192000" cy="685800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9" autoAdjust="0"/>
    <p:restoredTop sz="94660"/>
  </p:normalViewPr>
  <p:slideViewPr>
    <p:cSldViewPr snapToGrid="0">
      <p:cViewPr varScale="1">
        <p:scale>
          <a:sx n="109" d="100"/>
          <a:sy n="109" d="100"/>
        </p:scale>
        <p:origin x="66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 Type="http://schemas.openxmlformats.org/officeDocument/2006/relationships/slideMaster" Target="slideMasters/slideMaster3.xml"/><Relationship Id="rId21" Type="http://schemas.openxmlformats.org/officeDocument/2006/relationships/slide" Target="slides/slide16.xml"/><Relationship Id="rId34"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tags" Target="tags/tag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Crossman" userId="d902ac89-ff56-4e5d-982f-3384b0284abe" providerId="ADAL" clId="{CA6799B5-03C6-442D-9201-D9FAA1137E40}"/>
    <pc:docChg chg="delSld">
      <pc:chgData name="Julie Crossman" userId="d902ac89-ff56-4e5d-982f-3384b0284abe" providerId="ADAL" clId="{CA6799B5-03C6-442D-9201-D9FAA1137E40}" dt="2024-08-08T14:00:09.684" v="0" actId="47"/>
      <pc:docMkLst>
        <pc:docMk/>
      </pc:docMkLst>
      <pc:sldChg chg="del">
        <pc:chgData name="Julie Crossman" userId="d902ac89-ff56-4e5d-982f-3384b0284abe" providerId="ADAL" clId="{CA6799B5-03C6-442D-9201-D9FAA1137E40}" dt="2024-08-08T14:00:09.684" v="0" actId="47"/>
        <pc:sldMkLst>
          <pc:docMk/>
          <pc:sldMk cId="3406658258" sldId="102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F5E7AB-A973-405A-86FE-2CEACE736A29}" type="datetimeFigureOut">
              <a:rPr lang="en-GB" smtClean="0"/>
              <a:t>08/08/2024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E4B925-F519-4711-9645-A2D0BAF52D0D}" type="slidenum">
              <a:rPr lang="en-GB" smtClean="0"/>
              <a:t>‹#›</a:t>
            </a:fld>
            <a:endParaRPr lang="en-GB"/>
          </a:p>
        </p:txBody>
      </p:sp>
    </p:spTree>
    <p:extLst>
      <p:ext uri="{BB962C8B-B14F-4D97-AF65-F5344CB8AC3E}">
        <p14:creationId xmlns:p14="http://schemas.microsoft.com/office/powerpoint/2010/main" val="7378096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9C5E4A6-7B1B-B349-9119-F8C4EEFEB5C8}"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130521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45A2668-57C8-435C-9244-65EEF4ADAB16}" type="slidenum">
              <a:rPr lang="en-GB" smtClean="0"/>
              <a:t>4</a:t>
            </a:fld>
            <a:endParaRPr lang="en-GB"/>
          </a:p>
        </p:txBody>
      </p:sp>
    </p:spTree>
    <p:extLst>
      <p:ext uri="{BB962C8B-B14F-4D97-AF65-F5344CB8AC3E}">
        <p14:creationId xmlns:p14="http://schemas.microsoft.com/office/powerpoint/2010/main" val="7781497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3" y="1470583"/>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10810369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08/08/2024</a:t>
            </a:fld>
            <a:endParaRPr lang="en-GB"/>
          </a:p>
        </p:txBody>
      </p:sp>
      <p:sp>
        <p:nvSpPr>
          <p:cNvPr id="5" name="Footer Placeholder 4"/>
          <p:cNvSpPr>
            <a:spLocks noGrp="1"/>
          </p:cNvSpPr>
          <p:nvPr>
            <p:ph type="ftr" sz="quarter" idx="11"/>
          </p:nvPr>
        </p:nvSpPr>
        <p:spPr>
          <a:xfrm>
            <a:off x="4175787" y="6461783"/>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250965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08/08/2024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359909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86349-A2B7-4387-9423-DDBEB76C2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697BF2-67F6-4AE4-9428-7C4404AFCB7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30E591-5CDD-45F5-B477-BB0B9A5EEE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DAF1F0C-29C2-497C-B66B-B5F26E8F5637}"/>
              </a:ext>
            </a:extLst>
          </p:cNvPr>
          <p:cNvSpPr>
            <a:spLocks noGrp="1"/>
          </p:cNvSpPr>
          <p:nvPr>
            <p:ph type="dt" sz="half" idx="10"/>
          </p:nvPr>
        </p:nvSpPr>
        <p:spPr/>
        <p:txBody>
          <a:bodyPr/>
          <a:lstStyle/>
          <a:p>
            <a:fld id="{E54020B7-EE1E-4D1D-A7FE-5C9D8E38EEA4}" type="datetimeFigureOut">
              <a:rPr lang="en-GB" smtClean="0"/>
              <a:t>08/08/2024</a:t>
            </a:fld>
            <a:endParaRPr lang="en-GB"/>
          </a:p>
        </p:txBody>
      </p:sp>
      <p:sp>
        <p:nvSpPr>
          <p:cNvPr id="6" name="Footer Placeholder 5">
            <a:extLst>
              <a:ext uri="{FF2B5EF4-FFF2-40B4-BE49-F238E27FC236}">
                <a16:creationId xmlns:a16="http://schemas.microsoft.com/office/drawing/2014/main" id="{CD9DD19D-1167-4617-8FF7-C1EBB3B64B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5B5387-3AE2-4271-98C8-4FCFD43273BC}"/>
              </a:ext>
            </a:extLst>
          </p:cNvPr>
          <p:cNvSpPr>
            <a:spLocks noGrp="1"/>
          </p:cNvSpPr>
          <p:nvPr>
            <p:ph type="sldNum" sz="quarter" idx="12"/>
          </p:nvPr>
        </p:nvSpPr>
        <p:spPr/>
        <p:txBody>
          <a:bodyPr/>
          <a:lstStyle/>
          <a:p>
            <a:fld id="{DE26EE8C-4C32-4FD1-9862-B4C884124825}" type="slidenum">
              <a:rPr lang="en-GB" smtClean="0"/>
              <a:t>‹#›</a:t>
            </a:fld>
            <a:endParaRPr lang="en-GB"/>
          </a:p>
        </p:txBody>
      </p:sp>
    </p:spTree>
    <p:extLst>
      <p:ext uri="{BB962C8B-B14F-4D97-AF65-F5344CB8AC3E}">
        <p14:creationId xmlns:p14="http://schemas.microsoft.com/office/powerpoint/2010/main" val="28883970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08/08/2024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873166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24023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495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78060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08/08/2024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2997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08/08/2024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93861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36898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308578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549238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46487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37557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a:p>
        </p:txBody>
      </p:sp>
    </p:spTree>
    <p:extLst>
      <p:ext uri="{BB962C8B-B14F-4D97-AF65-F5344CB8AC3E}">
        <p14:creationId xmlns:p14="http://schemas.microsoft.com/office/powerpoint/2010/main" val="288229674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GB"/>
              <a:t>Click to edit Master title style</a:t>
            </a:r>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08/08/2024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4114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609600" y="1600201"/>
            <a:ext cx="109728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755672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765966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9350340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08/08/2024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91351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08/08/2024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829067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08/08/2024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797755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549446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GB"/>
              <a:t>Click to edit Master title style</a:t>
            </a:r>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08/08/2024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673970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808522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08/08/2024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4048071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jpe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6.jpe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1" y="1470583"/>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66412075"/>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825">
                <a:solidFill>
                  <a:schemeClr val="tx1">
                    <a:tint val="75000"/>
                  </a:schemeClr>
                </a:solidFill>
              </a:defRPr>
            </a:lvl1pPr>
          </a:lstStyle>
          <a:p>
            <a:fld id="{9C64F3F4-CE19-49F8-9EF4-FF4EE52031C2}" type="datetimeFigureOut">
              <a:rPr lang="en-GB" smtClean="0"/>
              <a:pPr/>
              <a:t>08/08/2024</a:t>
            </a:fld>
            <a:endParaRPr lang="en-GB"/>
          </a:p>
        </p:txBody>
      </p:sp>
      <p:sp>
        <p:nvSpPr>
          <p:cNvPr id="6" name="Slide Number Placeholder 5"/>
          <p:cNvSpPr>
            <a:spLocks noGrp="1"/>
          </p:cNvSpPr>
          <p:nvPr>
            <p:ph type="sldNum" sz="quarter" idx="4"/>
          </p:nvPr>
        </p:nvSpPr>
        <p:spPr>
          <a:xfrm>
            <a:off x="10608501" y="6380975"/>
            <a:ext cx="973899"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339186086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8"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08/08/2024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31684592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828269678"/>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email">
            <a:lum/>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08/08/2024</a:t>
            </a:fld>
            <a:endParaRPr lang="en-GB"/>
          </a:p>
        </p:txBody>
      </p:sp>
      <p:sp>
        <p:nvSpPr>
          <p:cNvPr id="6" name="Slide Number Placeholder 5"/>
          <p:cNvSpPr>
            <a:spLocks noGrp="1"/>
          </p:cNvSpPr>
          <p:nvPr>
            <p:ph type="sldNum" sz="quarter" idx="4"/>
          </p:nvPr>
        </p:nvSpPr>
        <p:spPr>
          <a:xfrm>
            <a:off x="10704512" y="5085185"/>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2333541473"/>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www.youtube.com/watch?v=TxuC93dc8iM&amp;feature=player_embedded" TargetMode="External"/><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slideLayout" Target="../slideLayouts/slideLayout6.xml"/><Relationship Id="rId1" Type="http://schemas.openxmlformats.org/officeDocument/2006/relationships/video" Target="https://www.youtube.com/embed/To3vFBdBoM0?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youtu.be/1snG8ZmLOWE" TargetMode="External"/><Relationship Id="rId2" Type="http://schemas.openxmlformats.org/officeDocument/2006/relationships/hyperlink" Target="https://youtu.be/To3vFBdBoM0" TargetMode="External"/><Relationship Id="rId1" Type="http://schemas.openxmlformats.org/officeDocument/2006/relationships/slideLayout" Target="../slideLayouts/slideLayout6.xml"/><Relationship Id="rId5" Type="http://schemas.openxmlformats.org/officeDocument/2006/relationships/image" Target="../media/image17.png"/><Relationship Id="rId4" Type="http://schemas.openxmlformats.org/officeDocument/2006/relationships/hyperlink" Target="http://www.youtube.com/watch?v=yL8HZverSSU"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eoplemanagement.co.uk/voices/comment/what-covid-has-taught-us-about-culture-and-what-needs-to-change"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ipd.org/globalassets/media/knowledge/knowledge-hub/reports/responsible-business-crisis-1_tcm18-112209.pdf"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ocai-online.com/about-the-Organizational-Culture-Assessment-Instrument-OCAI" TargetMode="Externa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 Id="rId5" Type="http://schemas.openxmlformats.org/officeDocument/2006/relationships/image" Target="../media/image27.png"/><Relationship Id="rId4" Type="http://schemas.openxmlformats.org/officeDocument/2006/relationships/image" Target="../media/image26.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524001" y="2299509"/>
            <a:ext cx="4299009" cy="3109845"/>
          </a:xfrm>
        </p:spPr>
        <p:txBody>
          <a:bodyPr lIns="91440" tIns="45720" rIns="91440" bIns="45720" anchor="t"/>
          <a:lstStyle/>
          <a:p>
            <a:pPr algn="ctr"/>
            <a:br>
              <a:rPr lang="en-GB" sz="2600" b="1" dirty="0">
                <a:solidFill>
                  <a:srgbClr val="FFCC66"/>
                </a:solidFill>
                <a:latin typeface="Arial Black"/>
                <a:cs typeface="Arial"/>
              </a:rPr>
            </a:br>
            <a:r>
              <a:rPr lang="en-GB" sz="2600" b="1" dirty="0">
                <a:latin typeface="Arial Black"/>
                <a:cs typeface="Arial"/>
              </a:rPr>
              <a:t> </a:t>
            </a:r>
            <a:br>
              <a:rPr lang="en-GB" sz="2600" b="1" dirty="0">
                <a:latin typeface="Arial Black"/>
              </a:rPr>
            </a:br>
            <a:r>
              <a:rPr lang="en-GB" sz="2600" b="1" dirty="0">
                <a:latin typeface="Arial Black"/>
                <a:cs typeface="Arial"/>
              </a:rPr>
              <a:t>Leadership and Change</a:t>
            </a:r>
            <a:br>
              <a:rPr lang="en-GB" sz="2600" b="1" dirty="0">
                <a:solidFill>
                  <a:srgbClr val="E0BC4C"/>
                </a:solidFill>
                <a:latin typeface="Arial Black"/>
                <a:cs typeface="Arial"/>
              </a:rPr>
            </a:br>
            <a:br>
              <a:rPr lang="en-GB" sz="2600" b="1" dirty="0">
                <a:solidFill>
                  <a:srgbClr val="E0BC4C"/>
                </a:solidFill>
                <a:latin typeface="Arial Black"/>
                <a:cs typeface="Arial"/>
              </a:rPr>
            </a:br>
            <a:r>
              <a:rPr lang="en-GB" sz="2600" b="1" dirty="0">
                <a:solidFill>
                  <a:srgbClr val="21B9EF"/>
                </a:solidFill>
                <a:latin typeface="Arial Black"/>
                <a:cs typeface="Arial"/>
              </a:rPr>
              <a:t>Day 2</a:t>
            </a:r>
            <a:endParaRPr lang="en-GB" sz="2600" dirty="0">
              <a:solidFill>
                <a:srgbClr val="21B9EF"/>
              </a:solidFill>
              <a:latin typeface="Arial Black"/>
            </a:endParaRPr>
          </a:p>
        </p:txBody>
      </p:sp>
    </p:spTree>
    <p:extLst>
      <p:ext uri="{BB962C8B-B14F-4D97-AF65-F5344CB8AC3E}">
        <p14:creationId xmlns:p14="http://schemas.microsoft.com/office/powerpoint/2010/main" val="1472490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normAutofit/>
          </a:bodyPr>
          <a:lstStyle/>
          <a:p>
            <a:r>
              <a:rPr lang="en-US" sz="3600"/>
              <a:t>Our Vision</a:t>
            </a:r>
          </a:p>
        </p:txBody>
      </p:sp>
      <p:pic>
        <p:nvPicPr>
          <p:cNvPr id="2" name="Picture 2" descr="Shape, rectangle&#10;&#10;Description automatically generated">
            <a:extLst>
              <a:ext uri="{FF2B5EF4-FFF2-40B4-BE49-F238E27FC236}">
                <a16:creationId xmlns:a16="http://schemas.microsoft.com/office/drawing/2014/main" id="{338EC95E-DBBA-4108-8CC6-5956929496E4}"/>
              </a:ext>
            </a:extLst>
          </p:cNvPr>
          <p:cNvPicPr>
            <a:picLocks noChangeAspect="1"/>
          </p:cNvPicPr>
          <p:nvPr/>
        </p:nvPicPr>
        <p:blipFill>
          <a:blip r:embed="rId3"/>
          <a:stretch>
            <a:fillRect/>
          </a:stretch>
        </p:blipFill>
        <p:spPr>
          <a:xfrm>
            <a:off x="0" y="-2604"/>
            <a:ext cx="12191999" cy="6908477"/>
          </a:xfrm>
          <a:prstGeom prst="rect">
            <a:avLst/>
          </a:prstGeom>
        </p:spPr>
      </p:pic>
      <p:sp>
        <p:nvSpPr>
          <p:cNvPr id="9" name="Content Placeholder 8"/>
          <p:cNvSpPr>
            <a:spLocks noGrp="1"/>
          </p:cNvSpPr>
          <p:nvPr>
            <p:ph idx="1"/>
          </p:nvPr>
        </p:nvSpPr>
        <p:spPr>
          <a:xfrm>
            <a:off x="276045" y="332717"/>
            <a:ext cx="11645661" cy="6180397"/>
          </a:xfrm>
        </p:spPr>
        <p:txBody>
          <a:bodyPr vert="horz" lIns="91440" tIns="45720" rIns="91440" bIns="45720" rtlCol="0" anchor="t">
            <a:normAutofit/>
          </a:bodyPr>
          <a:lstStyle/>
          <a:p>
            <a:pPr marL="0" indent="0" algn="ctr">
              <a:buNone/>
            </a:pPr>
            <a:r>
              <a:rPr lang="en-US" sz="4800" dirty="0">
                <a:solidFill>
                  <a:srgbClr val="E0BC4C"/>
                </a:solidFill>
                <a:latin typeface="Arial Black"/>
                <a:cs typeface="Arial Hebrew Scholar"/>
              </a:rPr>
              <a:t>Learning outcomes:</a:t>
            </a:r>
          </a:p>
          <a:p>
            <a:r>
              <a:rPr lang="en-GB" sz="3500" dirty="0">
                <a:solidFill>
                  <a:schemeClr val="bg1"/>
                </a:solidFill>
                <a:latin typeface="Arial Black"/>
                <a:cs typeface="Arial Hebrew Scholar"/>
              </a:rPr>
              <a:t>critically evaluate the influence of organisational culture in the context of change initiatives;</a:t>
            </a:r>
          </a:p>
          <a:p>
            <a:r>
              <a:rPr lang="en-GB" sz="3500" dirty="0">
                <a:solidFill>
                  <a:srgbClr val="21B9EF"/>
                </a:solidFill>
                <a:latin typeface="Arial Black"/>
                <a:cs typeface="Arial Hebrew Scholar"/>
              </a:rPr>
              <a:t>critically examine the complex nature of challenges for the leadership role within times of organisational change;</a:t>
            </a:r>
          </a:p>
          <a:p>
            <a:r>
              <a:rPr lang="en-GB" sz="3500" dirty="0">
                <a:solidFill>
                  <a:schemeClr val="accent6">
                    <a:lumMod val="75000"/>
                  </a:schemeClr>
                </a:solidFill>
                <a:latin typeface="Arial Black"/>
                <a:cs typeface="Arial Hebrew Scholar"/>
              </a:rPr>
              <a:t>identify and critically analyse a range of strategies for leading change in the context of challenges to the organisation from within </a:t>
            </a:r>
            <a:endParaRPr lang="en-US" sz="3500" dirty="0">
              <a:solidFill>
                <a:schemeClr val="bg1"/>
              </a:solidFill>
              <a:latin typeface="Arial Black"/>
              <a:cs typeface="Arial Hebrew Scholar"/>
            </a:endParaRPr>
          </a:p>
          <a:p>
            <a:pPr marL="0" indent="0" algn="ctr">
              <a:buNone/>
            </a:pPr>
            <a:endParaRPr lang="en-GB" sz="3500" dirty="0">
              <a:solidFill>
                <a:schemeClr val="bg1"/>
              </a:solidFill>
              <a:latin typeface="Arial Black"/>
              <a:cs typeface="Arial Hebrew Scholar"/>
            </a:endParaRPr>
          </a:p>
          <a:p>
            <a:pPr marL="0" indent="0" algn="ctr">
              <a:buNone/>
            </a:pPr>
            <a:endParaRPr lang="en-US" sz="2600" dirty="0">
              <a:solidFill>
                <a:schemeClr val="bg1"/>
              </a:solidFill>
            </a:endParaRPr>
          </a:p>
          <a:p>
            <a:pPr marL="0" indent="0" algn="ctr">
              <a:buNone/>
            </a:pPr>
            <a:endParaRPr lang="en-US" sz="1800" dirty="0">
              <a:solidFill>
                <a:schemeClr val="bg1"/>
              </a:solidFill>
              <a:latin typeface="Arial Black"/>
              <a:cs typeface="Arial Hebrew Scholar"/>
            </a:endParaRPr>
          </a:p>
          <a:p>
            <a:pPr marL="0" indent="0" algn="ctr">
              <a:buNone/>
            </a:pPr>
            <a:endParaRPr lang="en-US" sz="2400" dirty="0">
              <a:solidFill>
                <a:schemeClr val="bg1"/>
              </a:solidFill>
              <a:latin typeface="+mj-lt"/>
              <a:cs typeface="Arial Hebrew Scholar"/>
            </a:endParaRPr>
          </a:p>
          <a:p>
            <a:pPr marL="0" indent="0" algn="ctr">
              <a:buNone/>
            </a:pPr>
            <a:endParaRPr lang="en-US" sz="2100" dirty="0">
              <a:solidFill>
                <a:schemeClr val="bg1"/>
              </a:solidFill>
              <a:latin typeface="+mj-lt"/>
              <a:cs typeface="Arial Hebrew Scholar"/>
            </a:endParaRPr>
          </a:p>
        </p:txBody>
      </p:sp>
    </p:spTree>
    <p:extLst>
      <p:ext uri="{BB962C8B-B14F-4D97-AF65-F5344CB8AC3E}">
        <p14:creationId xmlns:p14="http://schemas.microsoft.com/office/powerpoint/2010/main" val="30194826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131919B4-CF17-408D-9F07-FE39099B5A06}"/>
              </a:ext>
            </a:extLst>
          </p:cNvPr>
          <p:cNvGraphicFramePr>
            <a:graphicFrameLocks noGrp="1"/>
          </p:cNvGraphicFramePr>
          <p:nvPr>
            <p:extLst>
              <p:ext uri="{D42A27DB-BD31-4B8C-83A1-F6EECF244321}">
                <p14:modId xmlns:p14="http://schemas.microsoft.com/office/powerpoint/2010/main" val="3831003502"/>
              </p:ext>
            </p:extLst>
          </p:nvPr>
        </p:nvGraphicFramePr>
        <p:xfrm>
          <a:off x="2028466" y="1722120"/>
          <a:ext cx="8530266" cy="1706880"/>
        </p:xfrm>
        <a:graphic>
          <a:graphicData uri="http://schemas.openxmlformats.org/drawingml/2006/table">
            <a:tbl>
              <a:tblPr bandRow="1">
                <a:tableStyleId>{5C22544A-7EE6-4342-B048-85BDC9FD1C3A}</a:tableStyleId>
              </a:tblPr>
              <a:tblGrid>
                <a:gridCol w="3889255">
                  <a:extLst>
                    <a:ext uri="{9D8B030D-6E8A-4147-A177-3AD203B41FA5}">
                      <a16:colId xmlns:a16="http://schemas.microsoft.com/office/drawing/2014/main" val="3475703259"/>
                    </a:ext>
                  </a:extLst>
                </a:gridCol>
                <a:gridCol w="2408594">
                  <a:extLst>
                    <a:ext uri="{9D8B030D-6E8A-4147-A177-3AD203B41FA5}">
                      <a16:colId xmlns:a16="http://schemas.microsoft.com/office/drawing/2014/main" val="2300881958"/>
                    </a:ext>
                  </a:extLst>
                </a:gridCol>
                <a:gridCol w="2232417">
                  <a:extLst>
                    <a:ext uri="{9D8B030D-6E8A-4147-A177-3AD203B41FA5}">
                      <a16:colId xmlns:a16="http://schemas.microsoft.com/office/drawing/2014/main" val="2075344478"/>
                    </a:ext>
                  </a:extLst>
                </a:gridCol>
              </a:tblGrid>
              <a:tr h="0">
                <a:tc>
                  <a:txBody>
                    <a:bodyPr/>
                    <a:lstStyle/>
                    <a:p>
                      <a:pPr algn="ctr" hangingPunct="0"/>
                      <a:r>
                        <a:rPr lang="en-GB" sz="2800" dirty="0">
                          <a:effectLst/>
                        </a:rPr>
                        <a:t>Mode of assessment</a:t>
                      </a:r>
                      <a:endParaRPr lang="en-GB" sz="2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a:effectLst/>
                        </a:rPr>
                        <a:t>Volume</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a:effectLst/>
                        </a:rPr>
                        <a:t>Weighting</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3314597989"/>
                  </a:ext>
                </a:extLst>
              </a:tr>
              <a:tr h="0">
                <a:tc>
                  <a:txBody>
                    <a:bodyPr/>
                    <a:lstStyle/>
                    <a:p>
                      <a:pPr algn="ctr" hangingPunct="0"/>
                      <a:r>
                        <a:rPr lang="en-GB" sz="2800" b="1" dirty="0">
                          <a:effectLst/>
                        </a:rPr>
                        <a:t>Written Assignment</a:t>
                      </a:r>
                      <a:endParaRPr lang="en-GB" sz="28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b="1" dirty="0">
                          <a:effectLst/>
                        </a:rPr>
                        <a:t>4500 words*</a:t>
                      </a:r>
                    </a:p>
                    <a:p>
                      <a:pPr algn="ctr" hangingPunct="0"/>
                      <a:r>
                        <a:rPr lang="en-GB" sz="2800" b="1" dirty="0">
                          <a:solidFill>
                            <a:schemeClr val="tx2">
                              <a:lumMod val="60000"/>
                              <a:lumOff val="40000"/>
                            </a:schemeClr>
                          </a:solidFill>
                          <a:effectLst/>
                          <a:latin typeface="Arial" panose="020B0604020202020204" pitchFamily="34" charset="0"/>
                          <a:ea typeface="Times New Roman" panose="02020603050405020304" pitchFamily="18" charset="0"/>
                          <a:cs typeface="Times New Roman" panose="02020603050405020304" pitchFamily="18" charset="0"/>
                        </a:rPr>
                        <a:t>(5400 BMPF7023)</a:t>
                      </a:r>
                    </a:p>
                  </a:txBody>
                  <a:tcPr marL="68580" marR="68580" marT="0" marB="0"/>
                </a:tc>
                <a:tc>
                  <a:txBody>
                    <a:bodyPr/>
                    <a:lstStyle/>
                    <a:p>
                      <a:pPr algn="ctr" hangingPunct="0"/>
                      <a:r>
                        <a:rPr lang="en-GB" sz="2800" b="1" dirty="0">
                          <a:effectLst/>
                        </a:rPr>
                        <a:t>60%</a:t>
                      </a:r>
                      <a:endParaRPr lang="en-GB" sz="28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4171488666"/>
                  </a:ext>
                </a:extLst>
              </a:tr>
            </a:tbl>
          </a:graphicData>
        </a:graphic>
      </p:graphicFrame>
      <p:sp>
        <p:nvSpPr>
          <p:cNvPr id="3" name="TextBox 2">
            <a:extLst>
              <a:ext uri="{FF2B5EF4-FFF2-40B4-BE49-F238E27FC236}">
                <a16:creationId xmlns:a16="http://schemas.microsoft.com/office/drawing/2014/main" id="{E0846D3B-DA62-4FC3-A211-4EDAFBE4DFCC}"/>
              </a:ext>
            </a:extLst>
          </p:cNvPr>
          <p:cNvSpPr txBox="1"/>
          <p:nvPr/>
        </p:nvSpPr>
        <p:spPr>
          <a:xfrm>
            <a:off x="237392" y="122171"/>
            <a:ext cx="11954608"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Module component requirements</a:t>
            </a:r>
            <a:r>
              <a:rPr lang="en-GB" sz="4400" b="1" dirty="0">
                <a:solidFill>
                  <a:srgbClr val="4BACC6">
                    <a:lumMod val="50000"/>
                  </a:srgbClr>
                </a:solidFill>
                <a:latin typeface="Myriad Pro"/>
              </a:rPr>
              <a:t> </a:t>
            </a:r>
            <a:r>
              <a:rPr kumimoji="0" lang="en-GB" sz="4400" b="1" i="0" u="none" strike="noStrike" kern="1200" cap="none" spc="0" normalizeH="0" baseline="0" noProof="0" dirty="0">
                <a:ln>
                  <a:noFill/>
                </a:ln>
                <a:solidFill>
                  <a:srgbClr val="4BACC6">
                    <a:lumMod val="50000"/>
                  </a:srgbClr>
                </a:solidFill>
                <a:effectLst/>
                <a:uLnTx/>
                <a:uFillTx/>
                <a:latin typeface="Myriad Pro"/>
                <a:ea typeface="+mn-ea"/>
                <a:cs typeface="+mn-cs"/>
              </a:rPr>
              <a:t>BMPF7309D*</a:t>
            </a:r>
          </a:p>
        </p:txBody>
      </p:sp>
      <p:sp>
        <p:nvSpPr>
          <p:cNvPr id="4" name="TextBox 3">
            <a:extLst>
              <a:ext uri="{FF2B5EF4-FFF2-40B4-BE49-F238E27FC236}">
                <a16:creationId xmlns:a16="http://schemas.microsoft.com/office/drawing/2014/main" id="{BA7E5430-E388-472B-8581-9FEFB1A30AAC}"/>
              </a:ext>
            </a:extLst>
          </p:cNvPr>
          <p:cNvSpPr txBox="1"/>
          <p:nvPr/>
        </p:nvSpPr>
        <p:spPr>
          <a:xfrm>
            <a:off x="1000664" y="1722120"/>
            <a:ext cx="63260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BACC6">
                    <a:lumMod val="50000"/>
                  </a:srgbClr>
                </a:solidFill>
                <a:effectLst/>
                <a:uLnTx/>
                <a:uFillTx/>
                <a:latin typeface="Myriad Pro"/>
                <a:ea typeface="+mn-ea"/>
                <a:cs typeface="+mn-cs"/>
              </a:rPr>
              <a:t>1.)</a:t>
            </a:r>
          </a:p>
        </p:txBody>
      </p:sp>
      <p:graphicFrame>
        <p:nvGraphicFramePr>
          <p:cNvPr id="5" name="Table 4">
            <a:extLst>
              <a:ext uri="{FF2B5EF4-FFF2-40B4-BE49-F238E27FC236}">
                <a16:creationId xmlns:a16="http://schemas.microsoft.com/office/drawing/2014/main" id="{8FB2900C-962B-400B-ABF3-4038323360AE}"/>
              </a:ext>
            </a:extLst>
          </p:cNvPr>
          <p:cNvGraphicFramePr>
            <a:graphicFrameLocks noGrp="1"/>
          </p:cNvGraphicFramePr>
          <p:nvPr>
            <p:extLst>
              <p:ext uri="{D42A27DB-BD31-4B8C-83A1-F6EECF244321}">
                <p14:modId xmlns:p14="http://schemas.microsoft.com/office/powerpoint/2010/main" val="670162883"/>
              </p:ext>
            </p:extLst>
          </p:nvPr>
        </p:nvGraphicFramePr>
        <p:xfrm>
          <a:off x="2028466" y="3735798"/>
          <a:ext cx="8530266" cy="1706880"/>
        </p:xfrm>
        <a:graphic>
          <a:graphicData uri="http://schemas.openxmlformats.org/drawingml/2006/table">
            <a:tbl>
              <a:tblPr bandRow="1">
                <a:tableStyleId>{5C22544A-7EE6-4342-B048-85BDC9FD1C3A}</a:tableStyleId>
              </a:tblPr>
              <a:tblGrid>
                <a:gridCol w="3914641">
                  <a:extLst>
                    <a:ext uri="{9D8B030D-6E8A-4147-A177-3AD203B41FA5}">
                      <a16:colId xmlns:a16="http://schemas.microsoft.com/office/drawing/2014/main" val="824520896"/>
                    </a:ext>
                  </a:extLst>
                </a:gridCol>
                <a:gridCol w="2374416">
                  <a:extLst>
                    <a:ext uri="{9D8B030D-6E8A-4147-A177-3AD203B41FA5}">
                      <a16:colId xmlns:a16="http://schemas.microsoft.com/office/drawing/2014/main" val="3490575342"/>
                    </a:ext>
                  </a:extLst>
                </a:gridCol>
                <a:gridCol w="2241209">
                  <a:extLst>
                    <a:ext uri="{9D8B030D-6E8A-4147-A177-3AD203B41FA5}">
                      <a16:colId xmlns:a16="http://schemas.microsoft.com/office/drawing/2014/main" val="2930948296"/>
                    </a:ext>
                  </a:extLst>
                </a:gridCol>
              </a:tblGrid>
              <a:tr h="0">
                <a:tc>
                  <a:txBody>
                    <a:bodyPr/>
                    <a:lstStyle/>
                    <a:p>
                      <a:pPr algn="ctr" hangingPunct="0"/>
                      <a:r>
                        <a:rPr lang="en-GB" sz="2800">
                          <a:effectLst/>
                        </a:rPr>
                        <a:t>Mode of assessment</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a:effectLst/>
                        </a:rPr>
                        <a:t>Volume</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a:effectLst/>
                        </a:rPr>
                        <a:t>Weighting</a:t>
                      </a:r>
                      <a:endParaRPr lang="en-GB" sz="280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1528774597"/>
                  </a:ext>
                </a:extLst>
              </a:tr>
              <a:tr h="0">
                <a:tc>
                  <a:txBody>
                    <a:bodyPr/>
                    <a:lstStyle/>
                    <a:p>
                      <a:pPr algn="ctr" hangingPunct="0"/>
                      <a:r>
                        <a:rPr lang="en-GB" sz="2800" b="1" dirty="0">
                          <a:effectLst/>
                        </a:rPr>
                        <a:t>Individual Presentation</a:t>
                      </a:r>
                      <a:endParaRPr lang="en-GB" sz="28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gn="ctr" hangingPunct="0"/>
                      <a:r>
                        <a:rPr lang="en-GB" sz="2800" b="1" dirty="0">
                          <a:effectLst/>
                        </a:rPr>
                        <a:t>18 minutes*</a:t>
                      </a:r>
                    </a:p>
                    <a:p>
                      <a:pPr algn="ctr" hangingPunct="0"/>
                      <a:r>
                        <a:rPr lang="en-GB" sz="2800" b="1" dirty="0">
                          <a:solidFill>
                            <a:schemeClr val="tx2">
                              <a:lumMod val="60000"/>
                              <a:lumOff val="40000"/>
                            </a:schemeClr>
                          </a:solidFill>
                          <a:effectLst/>
                          <a:latin typeface="Arial" panose="020B0604020202020204" pitchFamily="34" charset="0"/>
                          <a:ea typeface="Times New Roman" panose="02020603050405020304" pitchFamily="18" charset="0"/>
                          <a:cs typeface="Times New Roman" panose="02020603050405020304" pitchFamily="18" charset="0"/>
                        </a:rPr>
                        <a:t>(24 minutes BMPF7023)</a:t>
                      </a:r>
                    </a:p>
                  </a:txBody>
                  <a:tcPr marL="68580" marR="68580" marT="0" marB="0"/>
                </a:tc>
                <a:tc>
                  <a:txBody>
                    <a:bodyPr/>
                    <a:lstStyle/>
                    <a:p>
                      <a:pPr algn="ctr" hangingPunct="0"/>
                      <a:r>
                        <a:rPr lang="en-GB" sz="2800" b="1" dirty="0">
                          <a:effectLst/>
                        </a:rPr>
                        <a:t>40%</a:t>
                      </a:r>
                      <a:endParaRPr lang="en-GB" sz="2800" b="1" dirty="0">
                        <a:effectLst/>
                        <a:latin typeface="Arial" panose="020B0604020202020204" pitchFamily="34" charset="0"/>
                        <a:ea typeface="Times New Roman" panose="02020603050405020304" pitchFamily="18" charset="0"/>
                        <a:cs typeface="Times New Roman" panose="02020603050405020304" pitchFamily="18" charset="0"/>
                      </a:endParaRPr>
                    </a:p>
                  </a:txBody>
                  <a:tcPr marL="68580" marR="68580" marT="0" marB="0"/>
                </a:tc>
                <a:extLst>
                  <a:ext uri="{0D108BD9-81ED-4DB2-BD59-A6C34878D82A}">
                    <a16:rowId xmlns:a16="http://schemas.microsoft.com/office/drawing/2014/main" val="813364630"/>
                  </a:ext>
                </a:extLst>
              </a:tr>
            </a:tbl>
          </a:graphicData>
        </a:graphic>
      </p:graphicFrame>
      <p:sp>
        <p:nvSpPr>
          <p:cNvPr id="7" name="TextBox 6">
            <a:extLst>
              <a:ext uri="{FF2B5EF4-FFF2-40B4-BE49-F238E27FC236}">
                <a16:creationId xmlns:a16="http://schemas.microsoft.com/office/drawing/2014/main" id="{22F406E5-DBBD-4733-BEE7-BDD3EB1D2FB8}"/>
              </a:ext>
            </a:extLst>
          </p:cNvPr>
          <p:cNvSpPr txBox="1"/>
          <p:nvPr/>
        </p:nvSpPr>
        <p:spPr>
          <a:xfrm>
            <a:off x="1029419" y="3639298"/>
            <a:ext cx="632604" cy="52322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srgbClr val="4BACC6">
                    <a:lumMod val="50000"/>
                  </a:srgbClr>
                </a:solidFill>
                <a:effectLst/>
                <a:uLnTx/>
                <a:uFillTx/>
                <a:latin typeface="Myriad Pro"/>
                <a:ea typeface="+mn-ea"/>
                <a:cs typeface="+mn-cs"/>
              </a:rPr>
              <a:t>2.)</a:t>
            </a:r>
          </a:p>
        </p:txBody>
      </p:sp>
    </p:spTree>
    <p:extLst>
      <p:ext uri="{BB962C8B-B14F-4D97-AF65-F5344CB8AC3E}">
        <p14:creationId xmlns:p14="http://schemas.microsoft.com/office/powerpoint/2010/main" val="302351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DDD00-D38B-423F-8B26-9133F3C40583}"/>
              </a:ext>
            </a:extLst>
          </p:cNvPr>
          <p:cNvSpPr>
            <a:spLocks noGrp="1"/>
          </p:cNvSpPr>
          <p:nvPr>
            <p:ph type="title"/>
          </p:nvPr>
        </p:nvSpPr>
        <p:spPr/>
        <p:txBody>
          <a:bodyPr/>
          <a:lstStyle/>
          <a:p>
            <a:r>
              <a:rPr lang="en-GB" b="1" dirty="0">
                <a:solidFill>
                  <a:schemeClr val="accent5">
                    <a:lumMod val="50000"/>
                  </a:schemeClr>
                </a:solidFill>
              </a:rPr>
              <a:t>Learning Outcomes</a:t>
            </a:r>
          </a:p>
        </p:txBody>
      </p:sp>
      <p:sp>
        <p:nvSpPr>
          <p:cNvPr id="3" name="Content Placeholder 2">
            <a:extLst>
              <a:ext uri="{FF2B5EF4-FFF2-40B4-BE49-F238E27FC236}">
                <a16:creationId xmlns:a16="http://schemas.microsoft.com/office/drawing/2014/main" id="{20BEF12D-F99C-4281-81F0-07535327EFA6}"/>
              </a:ext>
            </a:extLst>
          </p:cNvPr>
          <p:cNvSpPr>
            <a:spLocks noGrp="1"/>
          </p:cNvSpPr>
          <p:nvPr>
            <p:ph idx="1"/>
          </p:nvPr>
        </p:nvSpPr>
        <p:spPr/>
        <p:txBody>
          <a:bodyPr>
            <a:normAutofit/>
          </a:bodyPr>
          <a:lstStyle/>
          <a:p>
            <a:pPr algn="just">
              <a:spcBef>
                <a:spcPts val="600"/>
              </a:spcBef>
              <a:buFont typeface="Symbol" panose="05050102010706020507" pitchFamily="18" charset="2"/>
              <a:buChar char=""/>
              <a:tabLst>
                <a:tab pos="914400" algn="l"/>
                <a:tab pos="1371600" algn="l"/>
                <a:tab pos="1828800" algn="l"/>
              </a:tabLst>
            </a:pPr>
            <a:r>
              <a:rPr lang="en-GB" dirty="0">
                <a:latin typeface="Arial" panose="020B0604020202020204" pitchFamily="34" charset="0"/>
                <a:ea typeface="Arial" panose="020B0604020202020204" pitchFamily="34" charset="0"/>
              </a:rPr>
              <a:t>critically evaluate the influence of organisational culture in the context of change initiatives;</a:t>
            </a:r>
          </a:p>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critically examine the complex nature of challenges for the leadership role within times of organisational change;</a:t>
            </a:r>
          </a:p>
          <a:p>
            <a:pPr marL="342900" lvl="0" indent="-342900" algn="just" rtl="0">
              <a:spcBef>
                <a:spcPts val="600"/>
              </a:spcBef>
              <a:buFont typeface="Symbol" panose="05050102010706020507" pitchFamily="18" charset="2"/>
              <a:buChar char=""/>
              <a:tabLst>
                <a:tab pos="914400" algn="l"/>
                <a:tab pos="1371600" algn="l"/>
                <a:tab pos="1828800" algn="l"/>
              </a:tabLst>
            </a:pPr>
            <a:r>
              <a:rPr lang="en-GB" sz="3200" u="none" strike="noStrike" dirty="0">
                <a:solidFill>
                  <a:schemeClr val="bg1">
                    <a:lumMod val="65000"/>
                  </a:schemeClr>
                </a:solidFill>
                <a:effectLst/>
                <a:latin typeface="Arial" panose="020B0604020202020204" pitchFamily="34" charset="0"/>
                <a:ea typeface="Arial" panose="020B0604020202020204" pitchFamily="34" charset="0"/>
              </a:rPr>
              <a:t>identify and critically analyse a range of strategies for leading change in the context of challenges to the organisation from within.</a:t>
            </a:r>
          </a:p>
          <a:p>
            <a:endParaRPr lang="en-GB" dirty="0"/>
          </a:p>
        </p:txBody>
      </p:sp>
    </p:spTree>
    <p:extLst>
      <p:ext uri="{BB962C8B-B14F-4D97-AF65-F5344CB8AC3E}">
        <p14:creationId xmlns:p14="http://schemas.microsoft.com/office/powerpoint/2010/main" val="1107548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CDCA92-9707-46C2-A0C0-FBED079403C5}"/>
              </a:ext>
            </a:extLst>
          </p:cNvPr>
          <p:cNvSpPr>
            <a:spLocks noGrp="1"/>
          </p:cNvSpPr>
          <p:nvPr>
            <p:ph type="title"/>
          </p:nvPr>
        </p:nvSpPr>
        <p:spPr>
          <a:xfrm>
            <a:off x="609600" y="0"/>
            <a:ext cx="10972800" cy="1143000"/>
          </a:xfrm>
        </p:spPr>
        <p:txBody>
          <a:bodyPr/>
          <a:lstStyle/>
          <a:p>
            <a:r>
              <a:rPr lang="en-GB" b="1" dirty="0">
                <a:solidFill>
                  <a:schemeClr val="accent5">
                    <a:lumMod val="50000"/>
                  </a:schemeClr>
                </a:solidFill>
              </a:rPr>
              <a:t>Culture Recap</a:t>
            </a:r>
          </a:p>
        </p:txBody>
      </p:sp>
      <p:pic>
        <p:nvPicPr>
          <p:cNvPr id="1026" name="Picture 2" descr="See the source image">
            <a:extLst>
              <a:ext uri="{FF2B5EF4-FFF2-40B4-BE49-F238E27FC236}">
                <a16:creationId xmlns:a16="http://schemas.microsoft.com/office/drawing/2014/main" id="{4A7BA1C4-6BCE-4F52-A177-9B748C25A2CB}"/>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02462" y="1100411"/>
            <a:ext cx="4351338"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British Paramedic">
            <a:extLst>
              <a:ext uri="{FF2B5EF4-FFF2-40B4-BE49-F238E27FC236}">
                <a16:creationId xmlns:a16="http://schemas.microsoft.com/office/drawing/2014/main" id="{3A70AFAD-E44D-429D-8155-923E549CEEE9}"/>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1063215" y="1529255"/>
            <a:ext cx="4801558" cy="34433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7895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8229257" y="0"/>
            <a:ext cx="3962743" cy="5717624"/>
          </a:xfrm>
          <a:prstGeom prst="rect">
            <a:avLst/>
          </a:prstGeom>
        </p:spPr>
      </p:pic>
      <p:sp>
        <p:nvSpPr>
          <p:cNvPr id="5" name="Rectangle 5"/>
          <p:cNvSpPr>
            <a:spLocks noChangeArrowheads="1"/>
          </p:cNvSpPr>
          <p:nvPr/>
        </p:nvSpPr>
        <p:spPr bwMode="auto">
          <a:xfrm>
            <a:off x="1919537" y="188640"/>
            <a:ext cx="4896544" cy="1446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a:ln>
                  <a:noFill/>
                </a:ln>
                <a:solidFill>
                  <a:srgbClr val="4BACC6">
                    <a:lumMod val="50000"/>
                  </a:srgbClr>
                </a:solidFill>
                <a:effectLst/>
                <a:uLnTx/>
                <a:uFillTx/>
                <a:latin typeface="Verdana" panose="020B0604030504040204" pitchFamily="34" charset="0"/>
                <a:ea typeface="ＭＳ Ｐゴシック" panose="020B0600070205080204" pitchFamily="34" charset="-128"/>
                <a:cs typeface="+mn-cs"/>
              </a:rPr>
              <a:t>Organisational </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altLang="en-US" sz="4400" b="1" i="0" u="none" strike="noStrike" kern="1200" cap="none" spc="0" normalizeH="0" baseline="0" noProof="0" dirty="0">
                <a:ln>
                  <a:noFill/>
                </a:ln>
                <a:solidFill>
                  <a:srgbClr val="4BACC6">
                    <a:lumMod val="50000"/>
                  </a:srgbClr>
                </a:solidFill>
                <a:effectLst/>
                <a:uLnTx/>
                <a:uFillTx/>
                <a:latin typeface="Verdana" panose="020B0604030504040204" pitchFamily="34" charset="0"/>
                <a:ea typeface="ＭＳ Ｐゴシック" panose="020B0600070205080204" pitchFamily="34" charset="-128"/>
                <a:cs typeface="+mn-cs"/>
              </a:rPr>
              <a:t>culture</a:t>
            </a:r>
          </a:p>
        </p:txBody>
      </p:sp>
      <p:sp>
        <p:nvSpPr>
          <p:cNvPr id="6" name="Content Placeholder 5"/>
          <p:cNvSpPr txBox="1">
            <a:spLocks/>
          </p:cNvSpPr>
          <p:nvPr/>
        </p:nvSpPr>
        <p:spPr bwMode="auto">
          <a:xfrm>
            <a:off x="451994" y="1873249"/>
            <a:ext cx="7021499" cy="3214688"/>
          </a:xfrm>
          <a:prstGeom prst="rect">
            <a:avLst/>
          </a:prstGeom>
          <a:noFill/>
          <a:ln w="9525">
            <a:noFill/>
            <a:miter lim="800000"/>
            <a:headEnd/>
            <a:tailEnd/>
          </a:ln>
        </p:spPr>
        <p:txBody>
          <a:bodyPr/>
          <a:lstStyle/>
          <a:p>
            <a:pPr marL="742950" marR="0" lvl="1" indent="-285750" algn="l" defTabSz="914400" rtl="0" eaLnBrk="0" fontAlgn="base" latinLnBrk="0" hangingPunct="0">
              <a:lnSpc>
                <a:spcPct val="100000"/>
              </a:lnSpc>
              <a:spcBef>
                <a:spcPct val="20000"/>
              </a:spcBef>
              <a:spcAft>
                <a:spcPct val="0"/>
              </a:spcAft>
              <a:buClrTx/>
              <a:buSzTx/>
              <a:buFontTx/>
              <a:buNone/>
              <a:tabLst/>
              <a:defRPr/>
            </a:pPr>
            <a:r>
              <a:rPr kumimoji="0" lang="en-US" sz="3200" b="0" i="0" u="none" strike="noStrike" kern="0" cap="none" spc="0" normalizeH="0" baseline="0" noProof="0" dirty="0">
                <a:ln>
                  <a:noFill/>
                </a:ln>
                <a:solidFill>
                  <a:srgbClr val="000000"/>
                </a:solidFill>
                <a:effectLst/>
                <a:uLnTx/>
                <a:uFillTx/>
                <a:latin typeface="Myriad Pro"/>
                <a:ea typeface="+mn-ea"/>
                <a:cs typeface="+mn-cs"/>
              </a:rPr>
              <a:t>“A </a:t>
            </a:r>
            <a:r>
              <a:rPr kumimoji="0" lang="en-US" sz="3200" b="1" i="0" u="none" strike="noStrike" kern="0" cap="none" spc="0" normalizeH="0" baseline="0" noProof="0" dirty="0">
                <a:ln>
                  <a:noFill/>
                </a:ln>
                <a:solidFill>
                  <a:srgbClr val="000000"/>
                </a:solidFill>
                <a:effectLst/>
                <a:uLnTx/>
                <a:uFillTx/>
                <a:latin typeface="Myriad Pro"/>
                <a:ea typeface="+mn-ea"/>
                <a:cs typeface="+mn-cs"/>
              </a:rPr>
              <a:t>pattern of basic assumptions </a:t>
            </a:r>
            <a:r>
              <a:rPr kumimoji="0" lang="en-US" sz="3200" b="0" i="0" u="none" strike="noStrike" kern="0" cap="none" spc="0" normalizeH="0" baseline="0" noProof="0" dirty="0">
                <a:ln>
                  <a:noFill/>
                </a:ln>
                <a:solidFill>
                  <a:srgbClr val="000000"/>
                </a:solidFill>
                <a:effectLst/>
                <a:uLnTx/>
                <a:uFillTx/>
                <a:latin typeface="Myriad Pro"/>
                <a:ea typeface="+mn-ea"/>
                <a:cs typeface="+mn-cs"/>
              </a:rPr>
              <a:t>that are considered </a:t>
            </a:r>
            <a:r>
              <a:rPr kumimoji="0" lang="en-US" sz="3200" b="1" i="0" u="none" strike="noStrike" kern="0" cap="none" spc="0" normalizeH="0" baseline="0" noProof="0" dirty="0">
                <a:ln>
                  <a:noFill/>
                </a:ln>
                <a:solidFill>
                  <a:srgbClr val="000000"/>
                </a:solidFill>
                <a:effectLst/>
                <a:uLnTx/>
                <a:uFillTx/>
                <a:latin typeface="Myriad Pro"/>
                <a:ea typeface="+mn-ea"/>
                <a:cs typeface="+mn-cs"/>
              </a:rPr>
              <a:t>valid</a:t>
            </a:r>
            <a:r>
              <a:rPr kumimoji="0" lang="en-US" sz="3200" b="0" i="0" u="none" strike="noStrike" kern="0" cap="none" spc="0" normalizeH="0" baseline="0" noProof="0" dirty="0">
                <a:ln>
                  <a:noFill/>
                </a:ln>
                <a:solidFill>
                  <a:srgbClr val="000000"/>
                </a:solidFill>
                <a:effectLst/>
                <a:uLnTx/>
                <a:uFillTx/>
                <a:latin typeface="Myriad Pro"/>
                <a:ea typeface="+mn-ea"/>
                <a:cs typeface="+mn-cs"/>
              </a:rPr>
              <a:t> and that are taught to new members as the way to </a:t>
            </a:r>
            <a:r>
              <a:rPr kumimoji="0" lang="en-US" sz="3200" b="1" i="0" u="none" strike="noStrike" kern="0" cap="none" spc="0" normalizeH="0" baseline="0" noProof="0" dirty="0">
                <a:ln>
                  <a:noFill/>
                </a:ln>
                <a:solidFill>
                  <a:srgbClr val="000000"/>
                </a:solidFill>
                <a:effectLst/>
                <a:uLnTx/>
                <a:uFillTx/>
                <a:latin typeface="Myriad Pro"/>
                <a:ea typeface="+mn-ea"/>
                <a:cs typeface="+mn-cs"/>
              </a:rPr>
              <a:t>perceive, think and feel </a:t>
            </a:r>
            <a:r>
              <a:rPr kumimoji="0" lang="en-US" sz="3200" b="0" i="0" u="none" strike="noStrike" kern="0" cap="none" spc="0" normalizeH="0" baseline="0" noProof="0" dirty="0">
                <a:ln>
                  <a:noFill/>
                </a:ln>
                <a:solidFill>
                  <a:srgbClr val="000000"/>
                </a:solidFill>
                <a:effectLst/>
                <a:uLnTx/>
                <a:uFillTx/>
                <a:latin typeface="Myriad Pro"/>
                <a:ea typeface="+mn-ea"/>
                <a:cs typeface="+mn-cs"/>
              </a:rPr>
              <a:t>in the </a:t>
            </a:r>
            <a:r>
              <a:rPr kumimoji="0" lang="en-US" sz="3200" b="1" i="0" u="none" strike="noStrike" kern="0" cap="none" spc="0" normalizeH="0" baseline="0" noProof="0" dirty="0" err="1">
                <a:ln>
                  <a:noFill/>
                </a:ln>
                <a:solidFill>
                  <a:srgbClr val="000000"/>
                </a:solidFill>
                <a:effectLst/>
                <a:uLnTx/>
                <a:uFillTx/>
                <a:latin typeface="Myriad Pro"/>
                <a:ea typeface="+mn-ea"/>
                <a:cs typeface="+mn-cs"/>
              </a:rPr>
              <a:t>organisation</a:t>
            </a:r>
            <a:r>
              <a:rPr kumimoji="0" lang="en-US" sz="3200" b="1" i="0" u="none" strike="noStrike" kern="0" cap="none" spc="0" normalizeH="0" baseline="0" noProof="0" dirty="0">
                <a:ln>
                  <a:noFill/>
                </a:ln>
                <a:solidFill>
                  <a:srgbClr val="000000"/>
                </a:solidFill>
                <a:effectLst/>
                <a:uLnTx/>
                <a:uFillTx/>
                <a:latin typeface="Myriad Pro"/>
                <a:ea typeface="+mn-ea"/>
                <a:cs typeface="+mn-cs"/>
              </a:rPr>
              <a:t>.”</a:t>
            </a:r>
          </a:p>
          <a:p>
            <a:pPr marL="742950" marR="0" lvl="1" indent="-285750" algn="l" defTabSz="914400" rtl="0" eaLnBrk="0" fontAlgn="base" latinLnBrk="0" hangingPunct="0">
              <a:lnSpc>
                <a:spcPct val="100000"/>
              </a:lnSpc>
              <a:spcBef>
                <a:spcPct val="20000"/>
              </a:spcBef>
              <a:spcAft>
                <a:spcPct val="0"/>
              </a:spcAft>
              <a:buClrTx/>
              <a:buSzTx/>
              <a:buFont typeface="Arial" pitchFamily="34" charset="0"/>
              <a:buChar char="•"/>
              <a:tabLst/>
              <a:defRPr/>
            </a:pPr>
            <a:endParaRPr kumimoji="0" lang="en-US" sz="3200" b="1" i="0" u="none" strike="noStrike" kern="0" cap="none" spc="0" normalizeH="0" baseline="0" noProof="0" dirty="0">
              <a:ln>
                <a:noFill/>
              </a:ln>
              <a:solidFill>
                <a:srgbClr val="000000"/>
              </a:solidFill>
              <a:effectLst/>
              <a:uLnTx/>
              <a:uFillTx/>
              <a:latin typeface="Myriad Pro"/>
              <a:ea typeface="+mn-ea"/>
              <a:cs typeface="+mn-cs"/>
            </a:endParaRPr>
          </a:p>
          <a:p>
            <a:pPr marL="742950" marR="0" lvl="1" indent="-285750" algn="l" defTabSz="914400" rtl="0" eaLnBrk="0" fontAlgn="base" latinLnBrk="0" hangingPunct="0">
              <a:lnSpc>
                <a:spcPct val="100000"/>
              </a:lnSpc>
              <a:spcBef>
                <a:spcPct val="20000"/>
              </a:spcBef>
              <a:spcAft>
                <a:spcPct val="0"/>
              </a:spcAft>
              <a:buClrTx/>
              <a:buSzTx/>
              <a:buFontTx/>
              <a:buChar char="–"/>
              <a:tabLst/>
              <a:defRPr/>
            </a:pPr>
            <a:endParaRPr kumimoji="0" lang="en-US" sz="3200" b="0" i="0" u="none" strike="noStrike" kern="0" cap="none" spc="0" normalizeH="0" baseline="0" noProof="0" dirty="0">
              <a:ln>
                <a:noFill/>
              </a:ln>
              <a:solidFill>
                <a:srgbClr val="000000"/>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Tx/>
              <a:buNone/>
              <a:tabLst/>
              <a:defRPr/>
            </a:pPr>
            <a:endParaRPr kumimoji="0" lang="en-GB" sz="3200" b="0" i="0" u="none" strike="noStrike" kern="0" cap="none" spc="0" normalizeH="0" baseline="0" noProof="0" dirty="0">
              <a:ln>
                <a:noFill/>
              </a:ln>
              <a:solidFill>
                <a:srgbClr val="000000"/>
              </a:solidFill>
              <a:effectLst/>
              <a:uLnTx/>
              <a:uFillTx/>
              <a:latin typeface="Myriad Pro"/>
              <a:ea typeface="+mn-ea"/>
              <a:cs typeface="+mn-cs"/>
            </a:endParaRPr>
          </a:p>
        </p:txBody>
      </p:sp>
      <p:sp>
        <p:nvSpPr>
          <p:cNvPr id="7" name="TextBox 6"/>
          <p:cNvSpPr txBox="1"/>
          <p:nvPr/>
        </p:nvSpPr>
        <p:spPr>
          <a:xfrm>
            <a:off x="178278" y="4868867"/>
            <a:ext cx="7499231" cy="400110"/>
          </a:xfrm>
          <a:prstGeom prst="rect">
            <a:avLst/>
          </a:prstGeom>
          <a:noFill/>
        </p:spPr>
        <p:txBody>
          <a:bodyPr wrap="square">
            <a:spAutoFit/>
          </a:bodyPr>
          <a:lstStyle/>
          <a:p>
            <a:pPr marL="742950" marR="0" lvl="1" indent="-285750" algn="l" defTabSz="914400" rtl="0" eaLnBrk="0" fontAlgn="base" latinLnBrk="0" hangingPunct="0">
              <a:lnSpc>
                <a:spcPct val="100000"/>
              </a:lnSpc>
              <a:spcBef>
                <a:spcPct val="20000"/>
              </a:spcBef>
              <a:spcAft>
                <a:spcPct val="0"/>
              </a:spcAft>
              <a:buClrTx/>
              <a:buSzTx/>
              <a:buFontTx/>
              <a:buNone/>
              <a:tabLst/>
              <a:defRPr/>
            </a:pPr>
            <a:r>
              <a:rPr kumimoji="0" lang="en-US" sz="2000" b="0" i="1" u="none" strike="noStrike" kern="0" cap="none" spc="0" normalizeH="0" baseline="0" noProof="0" dirty="0">
                <a:ln>
                  <a:noFill/>
                </a:ln>
                <a:solidFill>
                  <a:srgbClr val="000000"/>
                </a:solidFill>
                <a:effectLst/>
                <a:uLnTx/>
                <a:uFillTx/>
                <a:latin typeface="Myriad Pro"/>
                <a:ea typeface="+mn-ea"/>
                <a:cs typeface="+mn-cs"/>
              </a:rPr>
              <a:t>Source: Nelson and Quick; </a:t>
            </a:r>
            <a:r>
              <a:rPr kumimoji="0" lang="en-US" sz="2000" b="0" i="1" u="none" strike="noStrike" kern="0" cap="none" spc="0" normalizeH="0" baseline="0" noProof="0" dirty="0" err="1">
                <a:ln>
                  <a:noFill/>
                </a:ln>
                <a:solidFill>
                  <a:srgbClr val="000000"/>
                </a:solidFill>
                <a:effectLst/>
                <a:uLnTx/>
                <a:uFillTx/>
                <a:latin typeface="Myriad Pro"/>
                <a:ea typeface="+mn-ea"/>
                <a:cs typeface="+mn-cs"/>
              </a:rPr>
              <a:t>Organisational</a:t>
            </a:r>
            <a:r>
              <a:rPr kumimoji="0" lang="en-US" sz="2000" b="0" i="1" u="none" strike="noStrike" kern="0" cap="none" spc="0" normalizeH="0" baseline="0" noProof="0" dirty="0">
                <a:ln>
                  <a:noFill/>
                </a:ln>
                <a:solidFill>
                  <a:srgbClr val="000000"/>
                </a:solidFill>
                <a:effectLst/>
                <a:uLnTx/>
                <a:uFillTx/>
                <a:latin typeface="Myriad Pro"/>
                <a:ea typeface="+mn-ea"/>
                <a:cs typeface="+mn-cs"/>
              </a:rPr>
              <a:t> </a:t>
            </a:r>
            <a:r>
              <a:rPr kumimoji="0" lang="en-US" sz="2000" b="0" i="1" u="none" strike="noStrike" kern="0" cap="none" spc="0" normalizeH="0" baseline="0" noProof="0" dirty="0" err="1">
                <a:ln>
                  <a:noFill/>
                </a:ln>
                <a:solidFill>
                  <a:srgbClr val="000000"/>
                </a:solidFill>
                <a:effectLst/>
                <a:uLnTx/>
                <a:uFillTx/>
                <a:latin typeface="Myriad Pro"/>
                <a:ea typeface="+mn-ea"/>
                <a:cs typeface="+mn-cs"/>
              </a:rPr>
              <a:t>Behaviour</a:t>
            </a:r>
            <a:r>
              <a:rPr kumimoji="0" lang="en-US" sz="2000" b="0" i="1" u="none" strike="noStrike" kern="0" cap="none" spc="0" normalizeH="0" baseline="0" noProof="0" dirty="0">
                <a:ln>
                  <a:noFill/>
                </a:ln>
                <a:solidFill>
                  <a:srgbClr val="000000"/>
                </a:solidFill>
                <a:effectLst/>
                <a:uLnTx/>
                <a:uFillTx/>
                <a:latin typeface="Myriad Pro"/>
                <a:ea typeface="+mn-ea"/>
                <a:cs typeface="+mn-cs"/>
              </a:rPr>
              <a:t> (2007)</a:t>
            </a:r>
          </a:p>
        </p:txBody>
      </p:sp>
    </p:spTree>
    <p:extLst>
      <p:ext uri="{BB962C8B-B14F-4D97-AF65-F5344CB8AC3E}">
        <p14:creationId xmlns:p14="http://schemas.microsoft.com/office/powerpoint/2010/main" val="12859554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DC657-34AF-4C61-83DA-E863EBB48C9D}"/>
              </a:ext>
            </a:extLst>
          </p:cNvPr>
          <p:cNvSpPr>
            <a:spLocks noGrp="1"/>
          </p:cNvSpPr>
          <p:nvPr>
            <p:ph type="title"/>
          </p:nvPr>
        </p:nvSpPr>
        <p:spPr>
          <a:xfrm>
            <a:off x="609598" y="500881"/>
            <a:ext cx="3767847" cy="1143000"/>
          </a:xfrm>
        </p:spPr>
        <p:txBody>
          <a:bodyPr>
            <a:normAutofit fontScale="90000"/>
          </a:bodyPr>
          <a:lstStyle/>
          <a:p>
            <a:r>
              <a:rPr lang="en-GB" b="1" dirty="0">
                <a:solidFill>
                  <a:schemeClr val="accent5">
                    <a:lumMod val="75000"/>
                  </a:schemeClr>
                </a:solidFill>
              </a:rPr>
              <a:t>Johnson and Scholes</a:t>
            </a:r>
          </a:p>
        </p:txBody>
      </p:sp>
      <p:sp>
        <p:nvSpPr>
          <p:cNvPr id="3" name="Content Placeholder 2">
            <a:extLst>
              <a:ext uri="{FF2B5EF4-FFF2-40B4-BE49-F238E27FC236}">
                <a16:creationId xmlns:a16="http://schemas.microsoft.com/office/drawing/2014/main" id="{349BFFCB-A968-4F37-85C0-B079C16EC498}"/>
              </a:ext>
            </a:extLst>
          </p:cNvPr>
          <p:cNvSpPr>
            <a:spLocks noGrp="1"/>
          </p:cNvSpPr>
          <p:nvPr>
            <p:ph idx="1"/>
          </p:nvPr>
        </p:nvSpPr>
        <p:spPr>
          <a:xfrm>
            <a:off x="609599" y="2666330"/>
            <a:ext cx="3767847" cy="906429"/>
          </a:xfrm>
        </p:spPr>
        <p:txBody>
          <a:bodyPr/>
          <a:lstStyle/>
          <a:p>
            <a:pPr marL="0" indent="0">
              <a:buNone/>
            </a:pPr>
            <a:r>
              <a:rPr lang="en-GB" i="1" dirty="0">
                <a:solidFill>
                  <a:schemeClr val="accent5">
                    <a:lumMod val="75000"/>
                  </a:schemeClr>
                </a:solidFill>
              </a:rPr>
              <a:t>Cultural paradigm</a:t>
            </a:r>
          </a:p>
        </p:txBody>
      </p:sp>
      <p:pic>
        <p:nvPicPr>
          <p:cNvPr id="5" name="Picture 4">
            <a:extLst>
              <a:ext uri="{FF2B5EF4-FFF2-40B4-BE49-F238E27FC236}">
                <a16:creationId xmlns:a16="http://schemas.microsoft.com/office/drawing/2014/main" id="{5D728B2B-55FB-4719-B794-0333E1118B89}"/>
              </a:ext>
            </a:extLst>
          </p:cNvPr>
          <p:cNvPicPr>
            <a:picLocks noChangeAspect="1"/>
          </p:cNvPicPr>
          <p:nvPr/>
        </p:nvPicPr>
        <p:blipFill>
          <a:blip r:embed="rId2"/>
          <a:stretch>
            <a:fillRect/>
          </a:stretch>
        </p:blipFill>
        <p:spPr>
          <a:xfrm>
            <a:off x="4623750" y="1"/>
            <a:ext cx="7549200" cy="5738812"/>
          </a:xfrm>
          <a:prstGeom prst="rect">
            <a:avLst/>
          </a:prstGeom>
        </p:spPr>
      </p:pic>
    </p:spTree>
    <p:extLst>
      <p:ext uri="{BB962C8B-B14F-4D97-AF65-F5344CB8AC3E}">
        <p14:creationId xmlns:p14="http://schemas.microsoft.com/office/powerpoint/2010/main" val="31659712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1960538" y="257846"/>
            <a:ext cx="8250263" cy="9906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ctr" defTabSz="914400" rtl="0" eaLnBrk="1" fontAlgn="auto" latinLnBrk="0" hangingPunct="1">
              <a:lnSpc>
                <a:spcPct val="100000"/>
              </a:lnSpc>
              <a:spcBef>
                <a:spcPct val="0"/>
              </a:spcBef>
              <a:spcAft>
                <a:spcPts val="0"/>
              </a:spcAft>
              <a:buClrTx/>
              <a:buSzTx/>
              <a:buFontTx/>
              <a:buNone/>
              <a:tabLst/>
              <a:defRPr/>
            </a:pPr>
            <a:r>
              <a:rPr kumimoji="0" lang="en-GB" altLang="en-US" sz="4400" b="1" i="0" u="none" strike="noStrike" kern="1200" cap="none" spc="0" normalizeH="0" baseline="0" noProof="0" dirty="0">
                <a:ln>
                  <a:noFill/>
                </a:ln>
                <a:solidFill>
                  <a:srgbClr val="4BACC6">
                    <a:lumMod val="50000"/>
                  </a:srgbClr>
                </a:solidFill>
                <a:effectLst/>
                <a:uLnTx/>
                <a:uFillTx/>
                <a:latin typeface="Myriad Pro"/>
                <a:ea typeface="+mj-ea"/>
                <a:cs typeface="+mj-cs"/>
              </a:rPr>
              <a:t>Do leaders affect culture?</a:t>
            </a:r>
          </a:p>
        </p:txBody>
      </p:sp>
      <p:pic>
        <p:nvPicPr>
          <p:cNvPr id="2" name="Picture 1">
            <a:extLst>
              <a:ext uri="{FF2B5EF4-FFF2-40B4-BE49-F238E27FC236}">
                <a16:creationId xmlns:a16="http://schemas.microsoft.com/office/drawing/2014/main" id="{2363BB0E-C33C-4159-971B-D91E79F4ACED}"/>
              </a:ext>
            </a:extLst>
          </p:cNvPr>
          <p:cNvPicPr>
            <a:picLocks noChangeAspect="1"/>
          </p:cNvPicPr>
          <p:nvPr/>
        </p:nvPicPr>
        <p:blipFill>
          <a:blip r:embed="rId2"/>
          <a:stretch>
            <a:fillRect/>
          </a:stretch>
        </p:blipFill>
        <p:spPr>
          <a:xfrm>
            <a:off x="7597581" y="1624427"/>
            <a:ext cx="4852837" cy="3609145"/>
          </a:xfrm>
          <a:prstGeom prst="rect">
            <a:avLst/>
          </a:prstGeom>
        </p:spPr>
      </p:pic>
      <p:sp>
        <p:nvSpPr>
          <p:cNvPr id="6" name="Rectangle 3"/>
          <p:cNvSpPr txBox="1">
            <a:spLocks noChangeArrowheads="1"/>
          </p:cNvSpPr>
          <p:nvPr/>
        </p:nvSpPr>
        <p:spPr>
          <a:xfrm>
            <a:off x="721743" y="1530117"/>
            <a:ext cx="8481891" cy="419115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Douglas McGregor’s Theory X and Theory Y stated that the beliefs held by managers have a strong influence on the people working in an organisation.</a:t>
            </a: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As a result, McGregor stated that employees can only respond as their manager’s “style” allows – this can have a major influence on attitudes to work (positive and negative)</a:t>
            </a:r>
            <a:endParaRPr kumimoji="0" lang="en-GB" altLang="en-US" sz="1400" b="0" i="0" u="sng" strike="noStrike" kern="1200" cap="none" spc="0" normalizeH="0" baseline="0" noProof="0" dirty="0">
              <a:ln>
                <a:noFill/>
              </a:ln>
              <a:solidFill>
                <a:prstClr val="black"/>
              </a:solidFill>
              <a:effectLst/>
              <a:uLnTx/>
              <a:uFillTx/>
              <a:latin typeface="Myriad Pro"/>
              <a:ea typeface="+mn-ea"/>
              <a:cs typeface="+mn-cs"/>
              <a:hlinkClick r:id="rId3"/>
            </a:endParaRPr>
          </a:p>
        </p:txBody>
      </p:sp>
    </p:spTree>
    <p:extLst>
      <p:ext uri="{BB962C8B-B14F-4D97-AF65-F5344CB8AC3E}">
        <p14:creationId xmlns:p14="http://schemas.microsoft.com/office/powerpoint/2010/main" val="3831811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txBox="1">
            <a:spLocks noChangeArrowheads="1"/>
          </p:cNvSpPr>
          <p:nvPr/>
        </p:nvSpPr>
        <p:spPr bwMode="auto">
          <a:xfrm>
            <a:off x="1798334" y="260648"/>
            <a:ext cx="8412467" cy="1584176"/>
          </a:xfrm>
          <a:prstGeom prst="rect">
            <a:avLst/>
          </a:prstGeom>
          <a:noFill/>
          <a:ln w="9525">
            <a:noFill/>
            <a:miter lim="800000"/>
            <a:headEnd/>
            <a:tailEnd/>
          </a:ln>
        </p:spPr>
        <p:txBody>
          <a:body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sz="44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Leadership and organisational </a:t>
            </a:r>
            <a:r>
              <a:rPr kumimoji="0" lang="en-GB" sz="4000" b="1" i="0" u="none" strike="noStrike" kern="0" cap="none" spc="0" normalizeH="0" baseline="0" noProof="0" dirty="0">
                <a:ln>
                  <a:noFill/>
                </a:ln>
                <a:solidFill>
                  <a:srgbClr val="4BACC6">
                    <a:lumMod val="50000"/>
                  </a:srgbClr>
                </a:solidFill>
                <a:effectLst/>
                <a:uLnTx/>
                <a:uFillTx/>
                <a:latin typeface="Myriad Pro"/>
                <a:ea typeface="+mn-ea"/>
                <a:cs typeface="ＭＳ Ｐゴシック"/>
              </a:rPr>
              <a:t>culture</a:t>
            </a:r>
            <a:endParaRPr kumimoji="0" lang="en-GB" sz="4400" b="1" i="0" u="none" strike="noStrike" kern="0" cap="none" spc="0" normalizeH="0" baseline="0" noProof="0" dirty="0">
              <a:ln>
                <a:noFill/>
              </a:ln>
              <a:solidFill>
                <a:srgbClr val="4BACC6">
                  <a:lumMod val="50000"/>
                </a:srgbClr>
              </a:solidFill>
              <a:effectLst/>
              <a:uLnTx/>
              <a:uFillTx/>
              <a:latin typeface="Myriad Pro"/>
              <a:ea typeface="+mn-ea"/>
              <a:cs typeface="ＭＳ Ｐゴシック"/>
            </a:endParaRPr>
          </a:p>
        </p:txBody>
      </p:sp>
      <p:pic>
        <p:nvPicPr>
          <p:cNvPr id="5" name="Picture 4"/>
          <p:cNvPicPr>
            <a:picLocks noChangeAspect="1"/>
          </p:cNvPicPr>
          <p:nvPr/>
        </p:nvPicPr>
        <p:blipFill>
          <a:blip r:embed="rId2"/>
          <a:stretch>
            <a:fillRect/>
          </a:stretch>
        </p:blipFill>
        <p:spPr>
          <a:xfrm>
            <a:off x="3431704" y="1651862"/>
            <a:ext cx="5112568" cy="3942629"/>
          </a:xfrm>
          <a:prstGeom prst="rect">
            <a:avLst/>
          </a:prstGeom>
        </p:spPr>
      </p:pic>
    </p:spTree>
    <p:extLst>
      <p:ext uri="{BB962C8B-B14F-4D97-AF65-F5344CB8AC3E}">
        <p14:creationId xmlns:p14="http://schemas.microsoft.com/office/powerpoint/2010/main" val="33113789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2963" y="628650"/>
            <a:ext cx="3726611" cy="1143000"/>
          </a:xfrm>
        </p:spPr>
        <p:txBody>
          <a:bodyPr>
            <a:normAutofit fontScale="90000"/>
          </a:bodyPr>
          <a:lstStyle/>
          <a:p>
            <a:pPr algn="l"/>
            <a:r>
              <a:rPr lang="en-GB" b="1" dirty="0">
                <a:solidFill>
                  <a:schemeClr val="accent5">
                    <a:lumMod val="50000"/>
                  </a:schemeClr>
                </a:solidFill>
              </a:rPr>
              <a:t>McKinsey </a:t>
            </a:r>
            <a:br>
              <a:rPr lang="en-GB" b="1" dirty="0">
                <a:solidFill>
                  <a:schemeClr val="accent5">
                    <a:lumMod val="50000"/>
                  </a:schemeClr>
                </a:solidFill>
              </a:rPr>
            </a:br>
            <a:r>
              <a:rPr lang="en-GB" b="1" dirty="0">
                <a:solidFill>
                  <a:schemeClr val="accent5">
                    <a:lumMod val="50000"/>
                  </a:schemeClr>
                </a:solidFill>
              </a:rPr>
              <a:t>7 S Model</a:t>
            </a:r>
          </a:p>
        </p:txBody>
      </p:sp>
      <p:pic>
        <p:nvPicPr>
          <p:cNvPr id="7" name="Picture 6">
            <a:extLst>
              <a:ext uri="{FF2B5EF4-FFF2-40B4-BE49-F238E27FC236}">
                <a16:creationId xmlns:a16="http://schemas.microsoft.com/office/drawing/2014/main" id="{7853FFB1-1E19-449C-B2EF-FA044A3C0E93}"/>
              </a:ext>
            </a:extLst>
          </p:cNvPr>
          <p:cNvPicPr>
            <a:picLocks noChangeAspect="1"/>
          </p:cNvPicPr>
          <p:nvPr/>
        </p:nvPicPr>
        <p:blipFill>
          <a:blip r:embed="rId2"/>
          <a:stretch>
            <a:fillRect/>
          </a:stretch>
        </p:blipFill>
        <p:spPr>
          <a:xfrm>
            <a:off x="3174522" y="304824"/>
            <a:ext cx="8827880" cy="5358777"/>
          </a:xfrm>
          <a:prstGeom prst="rect">
            <a:avLst/>
          </a:prstGeom>
        </p:spPr>
      </p:pic>
    </p:spTree>
    <p:extLst>
      <p:ext uri="{BB962C8B-B14F-4D97-AF65-F5344CB8AC3E}">
        <p14:creationId xmlns:p14="http://schemas.microsoft.com/office/powerpoint/2010/main" val="4107425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CA886-4A89-9C1D-4956-0B2DDB587EE3}"/>
              </a:ext>
            </a:extLst>
          </p:cNvPr>
          <p:cNvSpPr>
            <a:spLocks noGrp="1"/>
          </p:cNvSpPr>
          <p:nvPr>
            <p:ph type="title"/>
          </p:nvPr>
        </p:nvSpPr>
        <p:spPr/>
        <p:txBody>
          <a:bodyPr/>
          <a:lstStyle/>
          <a:p>
            <a:endParaRPr lang="en-GB"/>
          </a:p>
        </p:txBody>
      </p:sp>
      <p:pic>
        <p:nvPicPr>
          <p:cNvPr id="4" name="Online Media 3" title="999 - Inside an ambulance call centre during NHS crisis">
            <a:hlinkClick r:id="" action="ppaction://media"/>
            <a:extLst>
              <a:ext uri="{FF2B5EF4-FFF2-40B4-BE49-F238E27FC236}">
                <a16:creationId xmlns:a16="http://schemas.microsoft.com/office/drawing/2014/main" id="{4E0A2EC2-3E6A-7EEB-456A-7D5C9382CBEB}"/>
              </a:ext>
            </a:extLst>
          </p:cNvPr>
          <p:cNvPicPr>
            <a:picLocks noGrp="1" noRot="1" noChangeAspect="1"/>
          </p:cNvPicPr>
          <p:nvPr>
            <p:ph idx="1"/>
            <a:videoFile r:link="rId1"/>
          </p:nvPr>
        </p:nvPicPr>
        <p:blipFill>
          <a:blip r:embed="rId3"/>
          <a:stretch>
            <a:fillRect/>
          </a:stretch>
        </p:blipFill>
        <p:spPr>
          <a:xfrm>
            <a:off x="0" y="0"/>
            <a:ext cx="12173527" cy="6878630"/>
          </a:xfrm>
          <a:prstGeom prst="rect">
            <a:avLst/>
          </a:prstGeom>
        </p:spPr>
      </p:pic>
    </p:spTree>
    <p:extLst>
      <p:ext uri="{BB962C8B-B14F-4D97-AF65-F5344CB8AC3E}">
        <p14:creationId xmlns:p14="http://schemas.microsoft.com/office/powerpoint/2010/main" val="1078484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p:cNvSpPr txBox="1">
            <a:spLocks noChangeArrowheads="1"/>
          </p:cNvSpPr>
          <p:nvPr/>
        </p:nvSpPr>
        <p:spPr bwMode="auto">
          <a:xfrm>
            <a:off x="2135560" y="260648"/>
            <a:ext cx="7308850" cy="990600"/>
          </a:xfrm>
          <a:prstGeom prst="rect">
            <a:avLst/>
          </a:prstGeom>
          <a:noFill/>
          <a:ln w="9525">
            <a:noFill/>
            <a:miter lim="800000"/>
            <a:headEnd/>
            <a:tailEnd/>
          </a:ln>
        </p:spPr>
        <p:txBody>
          <a:bodyPr anchor="ct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4400" b="1" i="0" u="none" strike="noStrike" kern="0" cap="none" spc="0" normalizeH="0" baseline="0" noProof="0" dirty="0">
                <a:ln>
                  <a:noFill/>
                </a:ln>
                <a:solidFill>
                  <a:srgbClr val="4BACC6">
                    <a:lumMod val="50000"/>
                  </a:srgbClr>
                </a:solidFill>
                <a:effectLst/>
                <a:uLnTx/>
                <a:uFillTx/>
                <a:latin typeface="Myriad Pro"/>
                <a:ea typeface="+mn-ea"/>
                <a:cs typeface="+mn-cs"/>
              </a:rPr>
              <a:t>Leadership and culture</a:t>
            </a:r>
          </a:p>
        </p:txBody>
      </p:sp>
      <p:sp>
        <p:nvSpPr>
          <p:cNvPr id="5" name="Rectangle 5"/>
          <p:cNvSpPr>
            <a:spLocks noChangeArrowheads="1"/>
          </p:cNvSpPr>
          <p:nvPr/>
        </p:nvSpPr>
        <p:spPr bwMode="auto">
          <a:xfrm>
            <a:off x="2148711" y="1547744"/>
            <a:ext cx="7993062"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YouTube Noto"/>
                <a:ea typeface="ＭＳ Ｐゴシック" panose="020B0600070205080204" pitchFamily="34" charset="-128"/>
                <a:cs typeface="+mn-cs"/>
                <a:hlinkClick r:id="rId2"/>
              </a:rPr>
              <a:t>Inside an ambulance call centre</a:t>
            </a:r>
            <a:endParaRPr kumimoji="0" lang="en-GB" sz="2400" b="0" i="0" u="none" strike="noStrike" kern="1200" cap="none" spc="0" normalizeH="0" baseline="0" noProof="0" dirty="0">
              <a:ln>
                <a:noFill/>
              </a:ln>
              <a:solidFill>
                <a:srgbClr val="FFFFFF"/>
              </a:solidFill>
              <a:effectLst/>
              <a:uLnTx/>
              <a:uFillTx/>
              <a:latin typeface="YouTube Noto"/>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srgbClr val="FFFFFF"/>
                </a:solidFill>
                <a:effectLst/>
                <a:uLnTx/>
                <a:uFillTx/>
                <a:latin typeface="YouTube Noto"/>
                <a:ea typeface="ＭＳ Ｐゴシック" panose="020B0600070205080204" pitchFamily="34" charset="-128"/>
                <a:cs typeface="+mn-cs"/>
                <a:hlinkClick r:id="rId3"/>
              </a:rPr>
              <a:t>Culture at Google</a:t>
            </a:r>
            <a:endParaRPr kumimoji="0" lang="en-GB" sz="2400" b="0" i="0" u="none" strike="noStrike" kern="1200" cap="none" spc="0" normalizeH="0" baseline="0" noProof="0" dirty="0">
              <a:ln>
                <a:noFill/>
              </a:ln>
              <a:solidFill>
                <a:srgbClr val="FFFFFF"/>
              </a:solidFill>
              <a:effectLst/>
              <a:uLnTx/>
              <a:uFillTx/>
              <a:latin typeface="YouTube Noto"/>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FFFFFF"/>
              </a:solidFill>
              <a:effectLst/>
              <a:uLnTx/>
              <a:uFillTx/>
              <a:latin typeface="YouTube Noto"/>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GB"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a:p>
            <a:pPr marL="0" marR="0" lvl="0" indent="0" algn="l" defTabSz="914400" rtl="0" eaLnBrk="0" fontAlgn="base" latinLnBrk="0" hangingPunct="0">
              <a:lnSpc>
                <a:spcPct val="100000"/>
              </a:lnSpc>
              <a:spcBef>
                <a:spcPct val="0"/>
              </a:spcBef>
              <a:spcAft>
                <a:spcPct val="0"/>
              </a:spcAft>
              <a:buClrTx/>
              <a:buSzTx/>
              <a:buFontTx/>
              <a:buNone/>
              <a:tabLst/>
              <a:defRPr/>
            </a:pPr>
            <a:endParaRPr kumimoji="0" lang="en-US" altLang="en-US" sz="24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p:txBody>
      </p:sp>
      <p:sp>
        <p:nvSpPr>
          <p:cNvPr id="7" name="Rectangle 7"/>
          <p:cNvSpPr>
            <a:spLocks noChangeArrowheads="1"/>
          </p:cNvSpPr>
          <p:nvPr/>
        </p:nvSpPr>
        <p:spPr bwMode="auto">
          <a:xfrm>
            <a:off x="2135189" y="3253514"/>
            <a:ext cx="8137525"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Verdana" panose="020B0604030504040204" pitchFamily="34" charset="0"/>
                <a:ea typeface="ＭＳ Ｐゴシック" panose="020B0600070205080204" pitchFamily="34" charset="-128"/>
              </a:defRPr>
            </a:lvl1pPr>
            <a:lvl2pPr marL="742950" indent="-285750" eaLnBrk="0" hangingPunct="0">
              <a:defRPr sz="2400">
                <a:solidFill>
                  <a:schemeClr val="tx1"/>
                </a:solidFill>
                <a:latin typeface="Verdana" panose="020B0604030504040204" pitchFamily="34" charset="0"/>
                <a:ea typeface="ＭＳ Ｐゴシック" panose="020B0600070205080204" pitchFamily="34" charset="-128"/>
              </a:defRPr>
            </a:lvl2pPr>
            <a:lvl3pPr marL="1143000" indent="-228600" eaLnBrk="0" hangingPunct="0">
              <a:defRPr sz="2400">
                <a:solidFill>
                  <a:schemeClr val="tx1"/>
                </a:solidFill>
                <a:latin typeface="Verdana" panose="020B0604030504040204" pitchFamily="34" charset="0"/>
                <a:ea typeface="ＭＳ Ｐゴシック" panose="020B0600070205080204" pitchFamily="34" charset="-128"/>
              </a:defRPr>
            </a:lvl3pPr>
            <a:lvl4pPr marL="1600200" indent="-228600" eaLnBrk="0" hangingPunct="0">
              <a:defRPr sz="2400">
                <a:solidFill>
                  <a:schemeClr val="tx1"/>
                </a:solidFill>
                <a:latin typeface="Verdana" panose="020B0604030504040204" pitchFamily="34" charset="0"/>
                <a:ea typeface="ＭＳ Ｐゴシック" panose="020B0600070205080204" pitchFamily="34" charset="-128"/>
              </a:defRPr>
            </a:lvl4pPr>
            <a:lvl5pPr marL="2057400" indent="-228600" eaLnBrk="0" hangingPunct="0">
              <a:defRPr sz="2400">
                <a:solidFill>
                  <a:schemeClr val="tx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Verdana" panose="020B0604030504040204" pitchFamily="34" charset="0"/>
                <a:ea typeface="ＭＳ Ｐゴシック" panose="020B0600070205080204" pitchFamily="34" charset="-128"/>
              </a:defRPr>
            </a:lvl9p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US"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hlinkClick r:id="rId4"/>
              </a:rPr>
              <a:t>Culture at Facebook</a:t>
            </a:r>
            <a:endParaRPr kumimoji="0" lang="en-US" altLang="en-US" sz="2000" b="0" i="0" u="none" strike="noStrike" kern="1200" cap="none" spc="0" normalizeH="0" baseline="0" noProof="0" dirty="0">
              <a:ln>
                <a:noFill/>
              </a:ln>
              <a:solidFill>
                <a:srgbClr val="000000"/>
              </a:solidFill>
              <a:effectLst/>
              <a:uLnTx/>
              <a:uFillTx/>
              <a:latin typeface="Verdana" panose="020B0604030504040204" pitchFamily="34" charset="0"/>
              <a:ea typeface="ＭＳ Ｐゴシック" panose="020B0600070205080204" pitchFamily="34" charset="-128"/>
              <a:cs typeface="+mn-cs"/>
            </a:endParaRPr>
          </a:p>
        </p:txBody>
      </p:sp>
      <p:pic>
        <p:nvPicPr>
          <p:cNvPr id="2" name="Picture 1"/>
          <p:cNvPicPr>
            <a:picLocks noChangeAspect="1"/>
          </p:cNvPicPr>
          <p:nvPr/>
        </p:nvPicPr>
        <p:blipFill>
          <a:blip r:embed="rId5"/>
          <a:stretch>
            <a:fillRect/>
          </a:stretch>
        </p:blipFill>
        <p:spPr>
          <a:xfrm>
            <a:off x="6721355" y="1484784"/>
            <a:ext cx="3420418" cy="3420418"/>
          </a:xfrm>
          <a:prstGeom prst="rect">
            <a:avLst/>
          </a:prstGeom>
        </p:spPr>
      </p:pic>
    </p:spTree>
    <p:extLst>
      <p:ext uri="{BB962C8B-B14F-4D97-AF65-F5344CB8AC3E}">
        <p14:creationId xmlns:p14="http://schemas.microsoft.com/office/powerpoint/2010/main" val="1459956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135560" y="260649"/>
            <a:ext cx="7992888" cy="584775"/>
          </a:xfrm>
          <a:prstGeom prst="rect">
            <a:avLst/>
          </a:prstGeom>
          <a:noFill/>
        </p:spPr>
        <p:txBody>
          <a:bodyPr wrap="square">
            <a:spAutoFit/>
          </a:bodyPr>
          <a:lstStyle/>
          <a:p>
            <a:pPr marL="342900" marR="0" lvl="0" indent="-342900" algn="l" defTabSz="914400" rtl="0" eaLnBrk="1" fontAlgn="base" latinLnBrk="0" hangingPunct="1">
              <a:lnSpc>
                <a:spcPct val="100000"/>
              </a:lnSpc>
              <a:spcBef>
                <a:spcPct val="20000"/>
              </a:spcBef>
              <a:spcAft>
                <a:spcPct val="0"/>
              </a:spcAft>
              <a:buClrTx/>
              <a:buSzTx/>
              <a:buFontTx/>
              <a:buNone/>
              <a:tabLst/>
              <a:defRPr/>
            </a:pP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mn-cs"/>
              </a:rPr>
              <a:t>Determinants of </a:t>
            </a:r>
            <a:r>
              <a:rPr kumimoji="0" lang="en-US" sz="3200" b="1" i="0" u="none" strike="noStrike" kern="0" cap="none" spc="0" normalizeH="0" baseline="0" noProof="0" dirty="0" err="1">
                <a:ln>
                  <a:noFill/>
                </a:ln>
                <a:solidFill>
                  <a:srgbClr val="4BACC6">
                    <a:lumMod val="50000"/>
                  </a:srgbClr>
                </a:solidFill>
                <a:effectLst/>
                <a:uLnTx/>
                <a:uFillTx/>
                <a:latin typeface="Myriad Pro"/>
                <a:ea typeface="+mn-ea"/>
                <a:cs typeface="+mn-cs"/>
              </a:rPr>
              <a:t>Organisational</a:t>
            </a:r>
            <a:r>
              <a:rPr kumimoji="0" lang="en-US" sz="3200" b="1" i="0" u="none" strike="noStrike" kern="0" cap="none" spc="0" normalizeH="0" baseline="0" noProof="0" dirty="0">
                <a:ln>
                  <a:noFill/>
                </a:ln>
                <a:solidFill>
                  <a:srgbClr val="4BACC6">
                    <a:lumMod val="50000"/>
                  </a:srgbClr>
                </a:solidFill>
                <a:effectLst/>
                <a:uLnTx/>
                <a:uFillTx/>
                <a:latin typeface="Myriad Pro"/>
                <a:ea typeface="+mn-ea"/>
                <a:cs typeface="+mn-cs"/>
              </a:rPr>
              <a:t> Culture</a:t>
            </a:r>
          </a:p>
        </p:txBody>
      </p:sp>
      <p:sp>
        <p:nvSpPr>
          <p:cNvPr id="5" name="Rectangle 3"/>
          <p:cNvSpPr txBox="1">
            <a:spLocks noChangeArrowheads="1"/>
          </p:cNvSpPr>
          <p:nvPr/>
        </p:nvSpPr>
        <p:spPr bwMode="auto">
          <a:xfrm>
            <a:off x="672860" y="1498313"/>
            <a:ext cx="9455588" cy="4286250"/>
          </a:xfrm>
          <a:prstGeom prst="rect">
            <a:avLst/>
          </a:prstGeom>
          <a:noFill/>
          <a:ln w="9525">
            <a:noFill/>
            <a:miter lim="800000"/>
            <a:headEnd/>
            <a:tailEnd/>
          </a:ln>
        </p:spPr>
        <p:txBody>
          <a:bodyPr/>
          <a:lstStyle/>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err="1">
                <a:ln>
                  <a:noFill/>
                </a:ln>
                <a:solidFill>
                  <a:srgbClr val="000000"/>
                </a:solidFill>
                <a:effectLst/>
                <a:uLnTx/>
                <a:uFillTx/>
                <a:latin typeface="Myriad Pro"/>
                <a:ea typeface="+mn-ea"/>
                <a:cs typeface="+mn-cs"/>
              </a:rPr>
              <a:t>Organisation’s</a:t>
            </a:r>
            <a:r>
              <a:rPr kumimoji="0" lang="en-US" sz="2800" b="0" i="0" u="none" strike="noStrike" kern="0" cap="none" spc="0" normalizeH="0" baseline="0" noProof="0" dirty="0">
                <a:ln>
                  <a:noFill/>
                </a:ln>
                <a:solidFill>
                  <a:srgbClr val="000000"/>
                </a:solidFill>
                <a:effectLst/>
                <a:uLnTx/>
                <a:uFillTx/>
                <a:latin typeface="Myriad Pro"/>
                <a:ea typeface="+mn-ea"/>
                <a:cs typeface="+mn-cs"/>
              </a:rPr>
              <a:t> founder (personal values and beliefs)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Myriad Pro"/>
                <a:ea typeface="+mn-ea"/>
                <a:cs typeface="+mn-cs"/>
              </a:rPr>
              <a:t>Symbols, stories, heroes, slogans, and ceremonies that embody and personify the spirit of the </a:t>
            </a:r>
            <a:r>
              <a:rPr kumimoji="0" lang="en-US" sz="2800" b="0" i="0" u="none" strike="noStrike" kern="0" cap="none" spc="0" normalizeH="0" baseline="0" noProof="0" dirty="0" err="1">
                <a:ln>
                  <a:noFill/>
                </a:ln>
                <a:solidFill>
                  <a:srgbClr val="000000"/>
                </a:solidFill>
                <a:effectLst/>
                <a:uLnTx/>
                <a:uFillTx/>
                <a:latin typeface="Myriad Pro"/>
                <a:ea typeface="+mn-ea"/>
                <a:cs typeface="+mn-cs"/>
              </a:rPr>
              <a:t>organisation</a:t>
            </a:r>
            <a:endParaRPr kumimoji="0" lang="en-US" sz="2800" b="0" i="0" u="none" strike="noStrike" kern="0" cap="none" spc="0" normalizeH="0" baseline="0" noProof="0" dirty="0">
              <a:ln>
                <a:noFill/>
              </a:ln>
              <a:solidFill>
                <a:srgbClr val="000000"/>
              </a:solidFill>
              <a:effectLst/>
              <a:uLnTx/>
              <a:uFillTx/>
              <a:latin typeface="Myriad Pro"/>
              <a:ea typeface="+mn-ea"/>
              <a:cs typeface="+mn-cs"/>
            </a:endParaRP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Myriad Pro"/>
                <a:ea typeface="+mn-ea"/>
                <a:cs typeface="+mn-cs"/>
              </a:rPr>
              <a:t>Corporate success that strengthens the culture.</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Myriad Pro"/>
                <a:ea typeface="+mn-ea"/>
                <a:cs typeface="+mn-cs"/>
              </a:rPr>
              <a:t>Shared experiences that bond </a:t>
            </a:r>
            <a:r>
              <a:rPr kumimoji="0" lang="en-US" sz="2800" b="0" i="0" u="none" strike="noStrike" kern="0" cap="none" spc="0" normalizeH="0" baseline="0" noProof="0" dirty="0" err="1">
                <a:ln>
                  <a:noFill/>
                </a:ln>
                <a:solidFill>
                  <a:srgbClr val="000000"/>
                </a:solidFill>
                <a:effectLst/>
                <a:uLnTx/>
                <a:uFillTx/>
                <a:latin typeface="Myriad Pro"/>
                <a:ea typeface="+mn-ea"/>
                <a:cs typeface="+mn-cs"/>
              </a:rPr>
              <a:t>organisational</a:t>
            </a:r>
            <a:r>
              <a:rPr kumimoji="0" lang="en-US" sz="2800" b="0" i="0" u="none" strike="noStrike" kern="0" cap="none" spc="0" normalizeH="0" baseline="0" noProof="0" dirty="0">
                <a:ln>
                  <a:noFill/>
                </a:ln>
                <a:solidFill>
                  <a:srgbClr val="000000"/>
                </a:solidFill>
                <a:effectLst/>
                <a:uLnTx/>
                <a:uFillTx/>
                <a:latin typeface="Myriad Pro"/>
                <a:ea typeface="+mn-ea"/>
                <a:cs typeface="+mn-cs"/>
              </a:rPr>
              <a:t> members together</a:t>
            </a:r>
          </a:p>
        </p:txBody>
      </p:sp>
    </p:spTree>
    <p:extLst>
      <p:ext uri="{BB962C8B-B14F-4D97-AF65-F5344CB8AC3E}">
        <p14:creationId xmlns:p14="http://schemas.microsoft.com/office/powerpoint/2010/main" val="28253206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1981200" y="404664"/>
            <a:ext cx="8229600" cy="1143000"/>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US" altLang="en-US" sz="4000" b="1" i="0" u="none" strike="noStrike" kern="1200" cap="none" spc="0" normalizeH="0" baseline="0" noProof="0" dirty="0">
                <a:ln>
                  <a:noFill/>
                </a:ln>
                <a:solidFill>
                  <a:srgbClr val="4BACC6">
                    <a:lumMod val="50000"/>
                  </a:srgbClr>
                </a:solidFill>
                <a:effectLst/>
                <a:uLnTx/>
                <a:uFillTx/>
                <a:latin typeface="Myriad Pro"/>
                <a:ea typeface="+mj-ea"/>
                <a:cs typeface="+mj-cs"/>
              </a:rPr>
              <a:t>Managing </a:t>
            </a:r>
            <a:r>
              <a:rPr kumimoji="0" lang="en-US" altLang="en-US" sz="4000" b="1" i="0" u="none" strike="noStrike" kern="1200" cap="none" spc="0" normalizeH="0" baseline="0" noProof="0" dirty="0" err="1">
                <a:ln>
                  <a:noFill/>
                </a:ln>
                <a:solidFill>
                  <a:srgbClr val="4BACC6">
                    <a:lumMod val="50000"/>
                  </a:srgbClr>
                </a:solidFill>
                <a:effectLst/>
                <a:uLnTx/>
                <a:uFillTx/>
                <a:latin typeface="Myriad Pro"/>
                <a:ea typeface="+mj-ea"/>
                <a:cs typeface="+mj-cs"/>
              </a:rPr>
              <a:t>organisational</a:t>
            </a:r>
            <a:r>
              <a:rPr kumimoji="0" lang="en-US" altLang="en-US" sz="4000" b="1" i="0" u="none" strike="noStrike" kern="1200" cap="none" spc="0" normalizeH="0" baseline="0" noProof="0" dirty="0">
                <a:ln>
                  <a:noFill/>
                </a:ln>
                <a:solidFill>
                  <a:srgbClr val="4BACC6">
                    <a:lumMod val="50000"/>
                  </a:srgbClr>
                </a:solidFill>
                <a:effectLst/>
                <a:uLnTx/>
                <a:uFillTx/>
                <a:latin typeface="Myriad Pro"/>
                <a:ea typeface="+mj-ea"/>
                <a:cs typeface="+mj-cs"/>
              </a:rPr>
              <a:t> culture</a:t>
            </a:r>
            <a:br>
              <a:rPr kumimoji="0" lang="en-US" altLang="en-US" sz="4000" b="1" i="0" u="none" strike="noStrike" kern="1200" cap="none" spc="0" normalizeH="0" baseline="0" noProof="0" dirty="0">
                <a:ln>
                  <a:noFill/>
                </a:ln>
                <a:solidFill>
                  <a:srgbClr val="4BACC6">
                    <a:lumMod val="50000"/>
                  </a:srgbClr>
                </a:solidFill>
                <a:effectLst/>
                <a:uLnTx/>
                <a:uFillTx/>
                <a:latin typeface="Myriad Pro"/>
                <a:ea typeface="+mj-ea"/>
                <a:cs typeface="+mj-cs"/>
              </a:rPr>
            </a:br>
            <a:endParaRPr kumimoji="0" lang="en-GB" altLang="en-US" sz="4000" b="1" i="0" u="none" strike="noStrike" kern="1200" cap="none" spc="0" normalizeH="0" baseline="0" noProof="0" dirty="0">
              <a:ln>
                <a:noFill/>
              </a:ln>
              <a:solidFill>
                <a:srgbClr val="4BACC6">
                  <a:lumMod val="50000"/>
                </a:srgbClr>
              </a:solidFill>
              <a:effectLst/>
              <a:uLnTx/>
              <a:uFillTx/>
              <a:latin typeface="Myriad Pro"/>
              <a:ea typeface="+mj-ea"/>
              <a:cs typeface="+mj-cs"/>
            </a:endParaRPr>
          </a:p>
        </p:txBody>
      </p:sp>
      <p:sp>
        <p:nvSpPr>
          <p:cNvPr id="5" name="Rectangle 3"/>
          <p:cNvSpPr txBox="1">
            <a:spLocks noChangeArrowheads="1"/>
          </p:cNvSpPr>
          <p:nvPr/>
        </p:nvSpPr>
        <p:spPr bwMode="auto">
          <a:xfrm>
            <a:off x="1151627" y="1680560"/>
            <a:ext cx="9888746" cy="3857625"/>
          </a:xfrm>
          <a:prstGeom prst="rect">
            <a:avLst/>
          </a:prstGeom>
          <a:noFill/>
          <a:ln w="9525">
            <a:noFill/>
            <a:miter lim="800000"/>
            <a:headEnd/>
            <a:tailEnd/>
          </a:ln>
        </p:spPr>
        <p:txBody>
          <a:bodyPr/>
          <a:lstStyle/>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0" i="0" u="none" strike="noStrike" kern="0" cap="none" spc="0" normalizeH="0" baseline="0" noProof="0" dirty="0">
                <a:ln>
                  <a:noFill/>
                </a:ln>
                <a:solidFill>
                  <a:srgbClr val="000000"/>
                </a:solidFill>
                <a:effectLst/>
                <a:uLnTx/>
                <a:uFillTx/>
                <a:latin typeface="Myriad Pro"/>
                <a:ea typeface="+mn-ea"/>
                <a:cs typeface="+mn-cs"/>
              </a:rPr>
              <a:t>Need to </a:t>
            </a:r>
            <a:r>
              <a:rPr kumimoji="0" lang="en-US" sz="2800" b="1" i="0" u="none" strike="noStrike" kern="0" cap="none" spc="0" normalizeH="0" baseline="0" noProof="0" dirty="0">
                <a:ln>
                  <a:noFill/>
                </a:ln>
                <a:solidFill>
                  <a:srgbClr val="000000"/>
                </a:solidFill>
                <a:effectLst/>
                <a:uLnTx/>
                <a:uFillTx/>
                <a:latin typeface="Myriad Pro"/>
                <a:ea typeface="+mn-ea"/>
                <a:cs typeface="+mn-cs"/>
              </a:rPr>
              <a:t>understand</a:t>
            </a:r>
            <a:r>
              <a:rPr kumimoji="0" lang="en-US" sz="2800" b="0" i="0" u="none" strike="noStrike" kern="0" cap="none" spc="0" normalizeH="0" baseline="0" noProof="0" dirty="0">
                <a:ln>
                  <a:noFill/>
                </a:ln>
                <a:solidFill>
                  <a:srgbClr val="000000"/>
                </a:solidFill>
                <a:effectLst/>
                <a:uLnTx/>
                <a:uFillTx/>
                <a:latin typeface="Myriad Pro"/>
                <a:ea typeface="+mn-ea"/>
                <a:cs typeface="+mn-cs"/>
              </a:rPr>
              <a:t> the </a:t>
            </a:r>
            <a:r>
              <a:rPr kumimoji="0" lang="en-US" sz="2800" b="1" i="0" u="none" strike="noStrike" kern="0" cap="none" spc="0" normalizeH="0" baseline="0" noProof="0" dirty="0">
                <a:ln>
                  <a:noFill/>
                </a:ln>
                <a:solidFill>
                  <a:srgbClr val="000000"/>
                </a:solidFill>
                <a:effectLst/>
                <a:uLnTx/>
                <a:uFillTx/>
                <a:latin typeface="Myriad Pro"/>
                <a:ea typeface="+mn-ea"/>
                <a:cs typeface="+mn-cs"/>
              </a:rPr>
              <a:t>current culture </a:t>
            </a:r>
            <a:r>
              <a:rPr kumimoji="0" lang="en-US" sz="2800" b="0" i="0" u="none" strike="noStrike" kern="0" cap="none" spc="0" normalizeH="0" baseline="0" noProof="0" dirty="0">
                <a:ln>
                  <a:noFill/>
                </a:ln>
                <a:solidFill>
                  <a:srgbClr val="000000"/>
                </a:solidFill>
                <a:effectLst/>
                <a:uLnTx/>
                <a:uFillTx/>
                <a:latin typeface="Myriad Pro"/>
                <a:ea typeface="+mn-ea"/>
                <a:cs typeface="+mn-cs"/>
              </a:rPr>
              <a:t>to decide whether to maintain or change it</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srgbClr val="000000"/>
                </a:solidFill>
                <a:effectLst/>
                <a:uLnTx/>
                <a:uFillTx/>
                <a:latin typeface="Myriad Pro"/>
                <a:ea typeface="+mn-ea"/>
                <a:cs typeface="+mn-cs"/>
              </a:rPr>
              <a:t>Articulate</a:t>
            </a:r>
            <a:r>
              <a:rPr kumimoji="0" lang="en-US" sz="2800" b="0" i="0" u="none" strike="noStrike" kern="0" cap="none" spc="0" normalizeH="0" baseline="0" noProof="0" dirty="0">
                <a:ln>
                  <a:noFill/>
                </a:ln>
                <a:solidFill>
                  <a:srgbClr val="000000"/>
                </a:solidFill>
                <a:effectLst/>
                <a:uLnTx/>
                <a:uFillTx/>
                <a:latin typeface="Myriad Pro"/>
                <a:ea typeface="+mn-ea"/>
                <a:cs typeface="+mn-cs"/>
              </a:rPr>
              <a:t> the culture through </a:t>
            </a:r>
            <a:r>
              <a:rPr kumimoji="0" lang="en-US" sz="2800" b="1" i="0" u="none" strike="noStrike" kern="0" cap="none" spc="0" normalizeH="0" baseline="0" noProof="0" dirty="0">
                <a:ln>
                  <a:noFill/>
                </a:ln>
                <a:solidFill>
                  <a:srgbClr val="000000"/>
                </a:solidFill>
                <a:effectLst/>
                <a:uLnTx/>
                <a:uFillTx/>
                <a:latin typeface="Myriad Pro"/>
                <a:ea typeface="+mn-ea"/>
                <a:cs typeface="+mn-cs"/>
              </a:rPr>
              <a:t>slogans</a:t>
            </a:r>
            <a:r>
              <a:rPr kumimoji="0" lang="en-US" sz="2800" b="0" i="0" u="none" strike="noStrike" kern="0" cap="none" spc="0" normalizeH="0" baseline="0" noProof="0" dirty="0">
                <a:ln>
                  <a:noFill/>
                </a:ln>
                <a:solidFill>
                  <a:srgbClr val="000000"/>
                </a:solidFill>
                <a:effectLst/>
                <a:uLnTx/>
                <a:uFillTx/>
                <a:latin typeface="Myriad Pro"/>
                <a:ea typeface="+mn-ea"/>
                <a:cs typeface="+mn-cs"/>
              </a:rPr>
              <a:t>, </a:t>
            </a:r>
            <a:r>
              <a:rPr kumimoji="0" lang="en-US" sz="2800" b="1" i="0" u="none" strike="noStrike" kern="0" cap="none" spc="0" normalizeH="0" baseline="0" noProof="0" dirty="0">
                <a:ln>
                  <a:noFill/>
                </a:ln>
                <a:solidFill>
                  <a:srgbClr val="000000"/>
                </a:solidFill>
                <a:effectLst/>
                <a:uLnTx/>
                <a:uFillTx/>
                <a:latin typeface="Myriad Pro"/>
                <a:ea typeface="+mn-ea"/>
                <a:cs typeface="+mn-cs"/>
              </a:rPr>
              <a:t>ceremonies</a:t>
            </a:r>
            <a:r>
              <a:rPr kumimoji="0" lang="en-US" sz="2800" b="0" i="0" u="none" strike="noStrike" kern="0" cap="none" spc="0" normalizeH="0" baseline="0" noProof="0" dirty="0">
                <a:ln>
                  <a:noFill/>
                </a:ln>
                <a:solidFill>
                  <a:srgbClr val="000000"/>
                </a:solidFill>
                <a:effectLst/>
                <a:uLnTx/>
                <a:uFillTx/>
                <a:latin typeface="Myriad Pro"/>
                <a:ea typeface="+mn-ea"/>
                <a:cs typeface="+mn-cs"/>
              </a:rPr>
              <a:t>, and </a:t>
            </a:r>
            <a:r>
              <a:rPr kumimoji="0" lang="en-US" sz="2800" b="1" i="0" u="none" strike="noStrike" kern="0" cap="none" spc="0" normalizeH="0" baseline="0" noProof="0" dirty="0">
                <a:ln>
                  <a:noFill/>
                </a:ln>
                <a:solidFill>
                  <a:srgbClr val="000000"/>
                </a:solidFill>
                <a:effectLst/>
                <a:uLnTx/>
                <a:uFillTx/>
                <a:latin typeface="Myriad Pro"/>
                <a:ea typeface="+mn-ea"/>
                <a:cs typeface="+mn-cs"/>
              </a:rPr>
              <a:t>shared experiences</a:t>
            </a:r>
          </a:p>
          <a:p>
            <a:pPr marL="742950" marR="0" lvl="1" indent="-285750" algn="l" defTabSz="914400" rtl="0" eaLnBrk="1" fontAlgn="base" latinLnBrk="0" hangingPunct="1">
              <a:lnSpc>
                <a:spcPct val="100000"/>
              </a:lnSpc>
              <a:spcBef>
                <a:spcPct val="20000"/>
              </a:spcBef>
              <a:spcAft>
                <a:spcPct val="0"/>
              </a:spcAft>
              <a:buClrTx/>
              <a:buSzTx/>
              <a:buFontTx/>
              <a:buChar char="–"/>
              <a:tabLst/>
              <a:defRPr/>
            </a:pPr>
            <a:r>
              <a:rPr kumimoji="0" lang="en-US" sz="2800" b="1" i="0" u="none" strike="noStrike" kern="0" cap="none" spc="0" normalizeH="0" baseline="0" noProof="0" dirty="0">
                <a:ln>
                  <a:noFill/>
                </a:ln>
                <a:solidFill>
                  <a:srgbClr val="000000"/>
                </a:solidFill>
                <a:effectLst/>
                <a:uLnTx/>
                <a:uFillTx/>
                <a:latin typeface="Myriad Pro"/>
                <a:ea typeface="+mn-ea"/>
                <a:cs typeface="+mn-cs"/>
              </a:rPr>
              <a:t>Reward</a:t>
            </a:r>
            <a:r>
              <a:rPr kumimoji="0" lang="en-US" sz="2800" b="0" i="0" u="none" strike="noStrike" kern="0" cap="none" spc="0" normalizeH="0" baseline="0" noProof="0" dirty="0">
                <a:ln>
                  <a:noFill/>
                </a:ln>
                <a:solidFill>
                  <a:srgbClr val="000000"/>
                </a:solidFill>
                <a:effectLst/>
                <a:uLnTx/>
                <a:uFillTx/>
                <a:latin typeface="Myriad Pro"/>
                <a:ea typeface="+mn-ea"/>
                <a:cs typeface="+mn-cs"/>
              </a:rPr>
              <a:t> and </a:t>
            </a:r>
            <a:r>
              <a:rPr kumimoji="0" lang="en-US" sz="2800" b="1" i="0" u="none" strike="noStrike" kern="0" cap="none" spc="0" normalizeH="0" baseline="0" noProof="0" dirty="0">
                <a:ln>
                  <a:noFill/>
                </a:ln>
                <a:solidFill>
                  <a:srgbClr val="000000"/>
                </a:solidFill>
                <a:effectLst/>
                <a:uLnTx/>
                <a:uFillTx/>
                <a:latin typeface="Myriad Pro"/>
                <a:ea typeface="+mn-ea"/>
                <a:cs typeface="+mn-cs"/>
              </a:rPr>
              <a:t>promote</a:t>
            </a:r>
            <a:r>
              <a:rPr kumimoji="0" lang="en-US" sz="2800" b="0" i="0" u="none" strike="noStrike" kern="0" cap="none" spc="0" normalizeH="0" baseline="0" noProof="0" dirty="0">
                <a:ln>
                  <a:noFill/>
                </a:ln>
                <a:solidFill>
                  <a:srgbClr val="000000"/>
                </a:solidFill>
                <a:effectLst/>
                <a:uLnTx/>
                <a:uFillTx/>
                <a:latin typeface="Myriad Pro"/>
                <a:ea typeface="+mn-ea"/>
                <a:cs typeface="+mn-cs"/>
              </a:rPr>
              <a:t> people whose </a:t>
            </a:r>
            <a:r>
              <a:rPr kumimoji="0" lang="en-US" sz="2800" b="1" i="0" u="none" strike="noStrike" kern="0" cap="none" spc="0" normalizeH="0" baseline="0" noProof="0" dirty="0" err="1">
                <a:ln>
                  <a:noFill/>
                </a:ln>
                <a:solidFill>
                  <a:srgbClr val="000000"/>
                </a:solidFill>
                <a:effectLst/>
                <a:uLnTx/>
                <a:uFillTx/>
                <a:latin typeface="Myriad Pro"/>
                <a:ea typeface="+mn-ea"/>
                <a:cs typeface="+mn-cs"/>
              </a:rPr>
              <a:t>behaviours</a:t>
            </a:r>
            <a:r>
              <a:rPr kumimoji="0" lang="en-US" sz="2800" b="0" i="0" u="none" strike="noStrike" kern="0" cap="none" spc="0" normalizeH="0" baseline="0" noProof="0" dirty="0">
                <a:ln>
                  <a:noFill/>
                </a:ln>
                <a:solidFill>
                  <a:srgbClr val="000000"/>
                </a:solidFill>
                <a:effectLst/>
                <a:uLnTx/>
                <a:uFillTx/>
                <a:latin typeface="Myriad Pro"/>
                <a:ea typeface="+mn-ea"/>
                <a:cs typeface="+mn-cs"/>
              </a:rPr>
              <a:t> </a:t>
            </a:r>
            <a:r>
              <a:rPr kumimoji="0" lang="en-US" sz="2800" b="1" i="0" u="none" strike="noStrike" kern="0" cap="none" spc="0" normalizeH="0" baseline="0" noProof="0" dirty="0">
                <a:ln>
                  <a:noFill/>
                </a:ln>
                <a:solidFill>
                  <a:srgbClr val="000000"/>
                </a:solidFill>
                <a:effectLst/>
                <a:uLnTx/>
                <a:uFillTx/>
                <a:latin typeface="Myriad Pro"/>
                <a:ea typeface="+mn-ea"/>
                <a:cs typeface="+mn-cs"/>
              </a:rPr>
              <a:t>are consistent </a:t>
            </a:r>
            <a:r>
              <a:rPr kumimoji="0" lang="en-US" sz="2800" b="0" i="0" u="none" strike="noStrike" kern="0" cap="none" spc="0" normalizeH="0" baseline="0" noProof="0" dirty="0">
                <a:ln>
                  <a:noFill/>
                </a:ln>
                <a:solidFill>
                  <a:srgbClr val="000000"/>
                </a:solidFill>
                <a:effectLst/>
                <a:uLnTx/>
                <a:uFillTx/>
                <a:latin typeface="Myriad Pro"/>
                <a:ea typeface="+mn-ea"/>
                <a:cs typeface="+mn-cs"/>
              </a:rPr>
              <a:t>with desired </a:t>
            </a:r>
            <a:r>
              <a:rPr kumimoji="0" lang="en-US" sz="2800" b="1" i="0" u="none" strike="noStrike" kern="0" cap="none" spc="0" normalizeH="0" baseline="0" noProof="0" dirty="0">
                <a:ln>
                  <a:noFill/>
                </a:ln>
                <a:solidFill>
                  <a:srgbClr val="000000"/>
                </a:solidFill>
                <a:effectLst/>
                <a:uLnTx/>
                <a:uFillTx/>
                <a:latin typeface="Myriad Pro"/>
                <a:ea typeface="+mn-ea"/>
                <a:cs typeface="+mn-cs"/>
              </a:rPr>
              <a:t>cultural values</a:t>
            </a:r>
          </a:p>
        </p:txBody>
      </p:sp>
    </p:spTree>
    <p:extLst>
      <p:ext uri="{BB962C8B-B14F-4D97-AF65-F5344CB8AC3E}">
        <p14:creationId xmlns:p14="http://schemas.microsoft.com/office/powerpoint/2010/main" val="3748714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E44A2-9384-4199-9032-3FB92CA6851A}"/>
              </a:ext>
            </a:extLst>
          </p:cNvPr>
          <p:cNvSpPr>
            <a:spLocks noGrp="1"/>
          </p:cNvSpPr>
          <p:nvPr>
            <p:ph type="title"/>
          </p:nvPr>
        </p:nvSpPr>
        <p:spPr/>
        <p:txBody>
          <a:bodyPr/>
          <a:lstStyle/>
          <a:p>
            <a:r>
              <a:rPr lang="en-GB" b="1" dirty="0">
                <a:solidFill>
                  <a:schemeClr val="accent1">
                    <a:lumMod val="50000"/>
                  </a:schemeClr>
                </a:solidFill>
              </a:rPr>
              <a:t>Culture, covid and change</a:t>
            </a:r>
          </a:p>
        </p:txBody>
      </p:sp>
      <p:sp>
        <p:nvSpPr>
          <p:cNvPr id="3" name="Content Placeholder 2">
            <a:extLst>
              <a:ext uri="{FF2B5EF4-FFF2-40B4-BE49-F238E27FC236}">
                <a16:creationId xmlns:a16="http://schemas.microsoft.com/office/drawing/2014/main" id="{B9DADA87-B014-4085-B8DA-E02F0AE2B48F}"/>
              </a:ext>
            </a:extLst>
          </p:cNvPr>
          <p:cNvSpPr>
            <a:spLocks noGrp="1"/>
          </p:cNvSpPr>
          <p:nvPr>
            <p:ph idx="1"/>
          </p:nvPr>
        </p:nvSpPr>
        <p:spPr/>
        <p:txBody>
          <a:bodyPr>
            <a:normAutofit fontScale="85000" lnSpcReduction="10000"/>
          </a:bodyPr>
          <a:lstStyle/>
          <a:p>
            <a:pPr marL="0" indent="0">
              <a:buNone/>
            </a:pPr>
            <a:r>
              <a:rPr lang="en-GB" dirty="0"/>
              <a:t>“For all the benefits of Zoom and Microsoft Teams, the one thing technology can’t do is shape a company’s culture. But if a company has a strong culture, it will continue to dictate how people work even if everything happens virtually. Strong cultures are a similar force to national culture, family upbringing or personality: it explains why you do what you do, even when no one is watching. </a:t>
            </a:r>
          </a:p>
          <a:p>
            <a:endParaRPr lang="en-GB" dirty="0"/>
          </a:p>
          <a:p>
            <a:pPr marL="0" indent="0">
              <a:buNone/>
            </a:pPr>
            <a:r>
              <a:rPr lang="en-GB" dirty="0"/>
              <a:t>Culture is shaped by the leadership, and crises are opportunities to lead.”</a:t>
            </a:r>
          </a:p>
        </p:txBody>
      </p:sp>
    </p:spTree>
    <p:extLst>
      <p:ext uri="{BB962C8B-B14F-4D97-AF65-F5344CB8AC3E}">
        <p14:creationId xmlns:p14="http://schemas.microsoft.com/office/powerpoint/2010/main" val="16631531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ED34883-715A-42BB-AFD7-35334CC3DF56}"/>
              </a:ext>
            </a:extLst>
          </p:cNvPr>
          <p:cNvPicPr>
            <a:picLocks noChangeAspect="1"/>
          </p:cNvPicPr>
          <p:nvPr/>
        </p:nvPicPr>
        <p:blipFill>
          <a:blip r:embed="rId2"/>
          <a:stretch>
            <a:fillRect/>
          </a:stretch>
        </p:blipFill>
        <p:spPr>
          <a:xfrm>
            <a:off x="1971781" y="260648"/>
            <a:ext cx="8230313" cy="1243692"/>
          </a:xfrm>
          <a:prstGeom prst="rect">
            <a:avLst/>
          </a:prstGeom>
        </p:spPr>
      </p:pic>
      <p:sp>
        <p:nvSpPr>
          <p:cNvPr id="3" name="Content Placeholder 2">
            <a:extLst>
              <a:ext uri="{FF2B5EF4-FFF2-40B4-BE49-F238E27FC236}">
                <a16:creationId xmlns:a16="http://schemas.microsoft.com/office/drawing/2014/main" id="{3DED6813-2D97-4146-90E2-12049CC05E70}"/>
              </a:ext>
            </a:extLst>
          </p:cNvPr>
          <p:cNvSpPr>
            <a:spLocks noGrp="1"/>
          </p:cNvSpPr>
          <p:nvPr>
            <p:ph idx="1"/>
          </p:nvPr>
        </p:nvSpPr>
        <p:spPr>
          <a:xfrm>
            <a:off x="1197033" y="1296784"/>
            <a:ext cx="10158152" cy="3940234"/>
          </a:xfrm>
        </p:spPr>
        <p:txBody>
          <a:bodyPr>
            <a:noAutofit/>
          </a:bodyPr>
          <a:lstStyle/>
          <a:p>
            <a:pPr marL="0" indent="0">
              <a:buNone/>
            </a:pPr>
            <a:r>
              <a:rPr lang="en-GB" sz="2400" dirty="0"/>
              <a:t>“In short, we probably didn’t need a pandemic to know what more adaptive and healthy cultures look like. But it is often hard to change when you are not forced to do it. The problem is, it’s also hard to change when you are actually forced to do it – because you are under pressure and stressed, because it may be too little too late, and because you are not genuinely persuaded that you really need to change. </a:t>
            </a:r>
          </a:p>
          <a:p>
            <a:pPr marL="0" indent="0">
              <a:buNone/>
            </a:pPr>
            <a:r>
              <a:rPr lang="en-GB" sz="2400" dirty="0"/>
              <a:t>But ultimately, the fundamental role of great leadership is not to adapt to changes – but to create them.”</a:t>
            </a:r>
          </a:p>
          <a:p>
            <a:pPr marL="0" indent="0">
              <a:buNone/>
            </a:pPr>
            <a:r>
              <a:rPr lang="en-GB" sz="2400" i="1" dirty="0"/>
              <a:t>Dr Tomas Chamorro-</a:t>
            </a:r>
            <a:r>
              <a:rPr lang="en-GB" sz="2400" i="1" dirty="0" err="1"/>
              <a:t>Premuzic</a:t>
            </a:r>
            <a:r>
              <a:rPr lang="en-GB" sz="2400" i="1" dirty="0"/>
              <a:t> (2020) </a:t>
            </a:r>
            <a:r>
              <a:rPr lang="en-GB" sz="2400" dirty="0">
                <a:hlinkClick r:id="rId3"/>
              </a:rPr>
              <a:t>People Management</a:t>
            </a:r>
            <a:endParaRPr lang="en-GB" sz="2400" dirty="0"/>
          </a:p>
          <a:p>
            <a:pPr marL="0" indent="0">
              <a:buNone/>
            </a:pPr>
            <a:endParaRPr lang="en-GB" sz="2400" dirty="0"/>
          </a:p>
        </p:txBody>
      </p:sp>
    </p:spTree>
    <p:extLst>
      <p:ext uri="{BB962C8B-B14F-4D97-AF65-F5344CB8AC3E}">
        <p14:creationId xmlns:p14="http://schemas.microsoft.com/office/powerpoint/2010/main" val="223658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9600" y="274638"/>
            <a:ext cx="10972800" cy="1143000"/>
          </a:xfrm>
          <a:prstGeom prst="rect">
            <a:avLst/>
          </a:prstGeom>
        </p:spPr>
        <p:txBody>
          <a:bodyPr vert="horz" lIns="91440" tIns="45720" rIns="91440" bIns="45720" rtlCol="0" anchor="ctr">
            <a:normAutofit/>
          </a:bodyPr>
          <a:lstStyle/>
          <a:p>
            <a:pPr algn="ctr" fontAlgn="base">
              <a:lnSpc>
                <a:spcPct val="90000"/>
              </a:lnSpc>
              <a:spcBef>
                <a:spcPct val="0"/>
              </a:spcBef>
              <a:spcAft>
                <a:spcPts val="600"/>
              </a:spcAft>
              <a:defRPr/>
            </a:pPr>
            <a:r>
              <a:rPr lang="en-US" sz="3700" b="1">
                <a:effectLst>
                  <a:outerShdw blurRad="38100" dist="38100" dir="2700000" algn="tl">
                    <a:srgbClr val="000000">
                      <a:alpha val="43137"/>
                    </a:srgbClr>
                  </a:outerShdw>
                </a:effectLst>
                <a:latin typeface="+mj-lt"/>
                <a:ea typeface="+mj-ea"/>
                <a:cs typeface="+mj-cs"/>
              </a:rPr>
              <a:t>CIPD Research – Responsible Leadership Practice in 2021</a:t>
            </a:r>
          </a:p>
        </p:txBody>
      </p:sp>
      <p:pic>
        <p:nvPicPr>
          <p:cNvPr id="3" name="Picture 2">
            <a:extLst>
              <a:ext uri="{FF2B5EF4-FFF2-40B4-BE49-F238E27FC236}">
                <a16:creationId xmlns:a16="http://schemas.microsoft.com/office/drawing/2014/main" id="{31F539CD-F808-33B8-8B95-395C0EF03CCC}"/>
              </a:ext>
            </a:extLst>
          </p:cNvPr>
          <p:cNvPicPr>
            <a:picLocks noChangeAspect="1"/>
          </p:cNvPicPr>
          <p:nvPr/>
        </p:nvPicPr>
        <p:blipFill>
          <a:blip r:embed="rId2"/>
          <a:stretch>
            <a:fillRect/>
          </a:stretch>
        </p:blipFill>
        <p:spPr>
          <a:xfrm>
            <a:off x="1074162" y="1354017"/>
            <a:ext cx="10043675" cy="3917032"/>
          </a:xfrm>
          <a:prstGeom prst="rect">
            <a:avLst/>
          </a:prstGeom>
          <a:noFill/>
        </p:spPr>
      </p:pic>
      <p:sp>
        <p:nvSpPr>
          <p:cNvPr id="6" name="TextBox 5">
            <a:extLst>
              <a:ext uri="{FF2B5EF4-FFF2-40B4-BE49-F238E27FC236}">
                <a16:creationId xmlns:a16="http://schemas.microsoft.com/office/drawing/2014/main" id="{EDA16A17-537D-C095-F5F1-6EBFDF85BC09}"/>
              </a:ext>
            </a:extLst>
          </p:cNvPr>
          <p:cNvSpPr txBox="1"/>
          <p:nvPr/>
        </p:nvSpPr>
        <p:spPr>
          <a:xfrm>
            <a:off x="1356945" y="5086383"/>
            <a:ext cx="9478108" cy="369332"/>
          </a:xfrm>
          <a:prstGeom prst="rect">
            <a:avLst/>
          </a:prstGeom>
          <a:noFill/>
        </p:spPr>
        <p:txBody>
          <a:bodyPr wrap="square" rtlCol="0">
            <a:spAutoFit/>
          </a:bodyPr>
          <a:lstStyle/>
          <a:p>
            <a:r>
              <a:rPr lang="en-GB">
                <a:hlinkClick r:id="rId3"/>
              </a:rPr>
              <a:t>Responsible business through crisis: has COVID-19 changed leadership forever? (cipd.org)</a:t>
            </a:r>
            <a:endParaRPr lang="en-GB" dirty="0"/>
          </a:p>
        </p:txBody>
      </p:sp>
    </p:spTree>
    <p:extLst>
      <p:ext uri="{BB962C8B-B14F-4D97-AF65-F5344CB8AC3E}">
        <p14:creationId xmlns:p14="http://schemas.microsoft.com/office/powerpoint/2010/main" val="64897334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B3705D-B043-42C0-9F8B-FA6847042ABB}"/>
              </a:ext>
            </a:extLst>
          </p:cNvPr>
          <p:cNvSpPr>
            <a:spLocks noGrp="1"/>
          </p:cNvSpPr>
          <p:nvPr>
            <p:ph sz="half" idx="1"/>
          </p:nvPr>
        </p:nvSpPr>
        <p:spPr>
          <a:xfrm>
            <a:off x="361950" y="645127"/>
            <a:ext cx="11468100" cy="5014693"/>
          </a:xfrm>
        </p:spPr>
        <p:txBody>
          <a:bodyPr>
            <a:normAutofit fontScale="92500"/>
          </a:bodyPr>
          <a:lstStyle/>
          <a:p>
            <a:pPr marL="0" indent="0" algn="l">
              <a:buNone/>
            </a:pPr>
            <a:r>
              <a:rPr lang="en-GB" b="0" i="0" dirty="0">
                <a:solidFill>
                  <a:srgbClr val="011329"/>
                </a:solidFill>
                <a:effectLst/>
                <a:latin typeface="Open Sans" panose="020B0606030504020204" pitchFamily="34" charset="0"/>
              </a:rPr>
              <a:t>Bill Sutton (Stanford University) has suggested that productivity could decrease by 40% when workers experience bullying:</a:t>
            </a:r>
          </a:p>
          <a:p>
            <a:pPr algn="l"/>
            <a:r>
              <a:rPr lang="en-GB" dirty="0">
                <a:solidFill>
                  <a:srgbClr val="011329"/>
                </a:solidFill>
                <a:latin typeface="Open Sans" panose="020B0606030504020204" pitchFamily="34" charset="0"/>
              </a:rPr>
              <a:t>A</a:t>
            </a:r>
            <a:r>
              <a:rPr lang="en-GB" b="1" i="0" dirty="0">
                <a:solidFill>
                  <a:srgbClr val="011329"/>
                </a:solidFill>
                <a:effectLst/>
                <a:latin typeface="Open Sans" panose="020B0606030504020204" pitchFamily="34" charset="0"/>
              </a:rPr>
              <a:t> toxic culture decreases productivity by 40% </a:t>
            </a:r>
          </a:p>
          <a:p>
            <a:pPr algn="l"/>
            <a:r>
              <a:rPr lang="en-GB" b="1" dirty="0">
                <a:solidFill>
                  <a:srgbClr val="011329"/>
                </a:solidFill>
                <a:latin typeface="Open Sans" panose="020B0606030504020204" pitchFamily="34" charset="0"/>
              </a:rPr>
              <a:t>R</a:t>
            </a:r>
            <a:r>
              <a:rPr lang="en-GB" b="1" i="0" dirty="0">
                <a:solidFill>
                  <a:srgbClr val="011329"/>
                </a:solidFill>
                <a:effectLst/>
                <a:latin typeface="Open Sans" panose="020B0606030504020204" pitchFamily="34" charset="0"/>
              </a:rPr>
              <a:t>ude cultures damage productivity by $14,000 per employee per year </a:t>
            </a:r>
          </a:p>
          <a:p>
            <a:pPr algn="l"/>
            <a:r>
              <a:rPr lang="en-GB" b="1" dirty="0">
                <a:solidFill>
                  <a:srgbClr val="011329"/>
                </a:solidFill>
                <a:latin typeface="Open Sans" panose="020B0606030504020204" pitchFamily="34" charset="0"/>
              </a:rPr>
              <a:t>A</a:t>
            </a:r>
            <a:r>
              <a:rPr lang="en-GB" b="1" i="0" dirty="0">
                <a:solidFill>
                  <a:srgbClr val="011329"/>
                </a:solidFill>
                <a:effectLst/>
                <a:latin typeface="Open Sans" panose="020B0606030504020204" pitchFamily="34" charset="0"/>
              </a:rPr>
              <a:t>n effective culture increases productivity by 20%</a:t>
            </a:r>
          </a:p>
          <a:p>
            <a:pPr algn="l"/>
            <a:r>
              <a:rPr lang="en-GB" b="1" dirty="0">
                <a:solidFill>
                  <a:srgbClr val="011329"/>
                </a:solidFill>
                <a:latin typeface="Open Sans" panose="020B0606030504020204" pitchFamily="34" charset="0"/>
              </a:rPr>
              <a:t>A</a:t>
            </a:r>
            <a:r>
              <a:rPr lang="en-GB" b="1" i="0" dirty="0">
                <a:solidFill>
                  <a:srgbClr val="011329"/>
                </a:solidFill>
                <a:effectLst/>
                <a:latin typeface="Open Sans" panose="020B0606030504020204" pitchFamily="34" charset="0"/>
              </a:rPr>
              <a:t> positive culture boosts results by 30-40%</a:t>
            </a:r>
            <a:endParaRPr lang="en-GB" b="0" i="0" dirty="0">
              <a:solidFill>
                <a:srgbClr val="011329"/>
              </a:solidFill>
              <a:effectLst/>
              <a:latin typeface="Open Sans" panose="020B0606030504020204" pitchFamily="34" charset="0"/>
            </a:endParaRPr>
          </a:p>
          <a:p>
            <a:pPr marL="0" indent="0" algn="l">
              <a:buNone/>
            </a:pPr>
            <a:r>
              <a:rPr lang="en-GB" b="0" i="0" dirty="0">
                <a:solidFill>
                  <a:srgbClr val="011329"/>
                </a:solidFill>
                <a:effectLst/>
                <a:latin typeface="Open Sans" panose="020B0606030504020204" pitchFamily="34" charset="0"/>
              </a:rPr>
              <a:t>Culture is often the reason why 70% of all mergers, acquisitions and organisational change projects fail.</a:t>
            </a:r>
          </a:p>
          <a:p>
            <a:pPr marL="0" indent="0" algn="l">
              <a:buNone/>
            </a:pPr>
            <a:r>
              <a:rPr lang="en-GB" sz="1300" dirty="0">
                <a:hlinkClick r:id="rId2"/>
              </a:rPr>
              <a:t>About the Organizational Culture Assessment Instrument (OCAI) (ocai-online.com)</a:t>
            </a:r>
            <a:endParaRPr lang="en-GB" sz="1300" b="0" i="0" dirty="0">
              <a:solidFill>
                <a:srgbClr val="011329"/>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1398219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diagram&#10;&#10;Description automatically generated">
            <a:extLst>
              <a:ext uri="{FF2B5EF4-FFF2-40B4-BE49-F238E27FC236}">
                <a16:creationId xmlns:a16="http://schemas.microsoft.com/office/drawing/2014/main" id="{127B73BA-83D5-46F0-AB3B-5AF5446084E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0650" y="628039"/>
            <a:ext cx="11950700" cy="4571142"/>
          </a:xfrm>
          <a:prstGeom prst="rect">
            <a:avLst/>
          </a:prstGeom>
          <a:noFill/>
        </p:spPr>
      </p:pic>
      <p:sp>
        <p:nvSpPr>
          <p:cNvPr id="4" name="Oval 3">
            <a:extLst>
              <a:ext uri="{FF2B5EF4-FFF2-40B4-BE49-F238E27FC236}">
                <a16:creationId xmlns:a16="http://schemas.microsoft.com/office/drawing/2014/main" id="{A4988DB1-AC99-4018-A7F5-8D069BE98DC1}"/>
              </a:ext>
            </a:extLst>
          </p:cNvPr>
          <p:cNvSpPr/>
          <p:nvPr/>
        </p:nvSpPr>
        <p:spPr>
          <a:xfrm>
            <a:off x="6716684" y="626176"/>
            <a:ext cx="2144684" cy="206528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B5F4B36B-17E5-4EF3-A229-5BBCB237FB0A}"/>
              </a:ext>
            </a:extLst>
          </p:cNvPr>
          <p:cNvSpPr/>
          <p:nvPr/>
        </p:nvSpPr>
        <p:spPr>
          <a:xfrm>
            <a:off x="3298017" y="642300"/>
            <a:ext cx="2144684" cy="206528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52821FF4-6B51-4D82-A97D-4BFA6DC3730D}"/>
              </a:ext>
            </a:extLst>
          </p:cNvPr>
          <p:cNvSpPr/>
          <p:nvPr/>
        </p:nvSpPr>
        <p:spPr>
          <a:xfrm>
            <a:off x="0" y="646025"/>
            <a:ext cx="2144684" cy="206528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D67249CF-1B2C-42B2-AE08-9B57A0FFE668}"/>
              </a:ext>
            </a:extLst>
          </p:cNvPr>
          <p:cNvSpPr/>
          <p:nvPr/>
        </p:nvSpPr>
        <p:spPr>
          <a:xfrm>
            <a:off x="1693026" y="626175"/>
            <a:ext cx="2144684" cy="206528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147936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7" grpId="0" animBg="1"/>
      <p:bldP spid="9"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F539058-10B4-4660-35E1-3EAC4499A7C3}"/>
              </a:ext>
            </a:extLst>
          </p:cNvPr>
          <p:cNvPicPr>
            <a:picLocks noChangeAspect="1"/>
          </p:cNvPicPr>
          <p:nvPr/>
        </p:nvPicPr>
        <p:blipFill>
          <a:blip r:embed="rId2"/>
          <a:stretch>
            <a:fillRect/>
          </a:stretch>
        </p:blipFill>
        <p:spPr>
          <a:xfrm>
            <a:off x="529370" y="103310"/>
            <a:ext cx="11801475" cy="5543550"/>
          </a:xfrm>
          <a:prstGeom prst="rect">
            <a:avLst/>
          </a:prstGeom>
        </p:spPr>
      </p:pic>
    </p:spTree>
    <p:extLst>
      <p:ext uri="{BB962C8B-B14F-4D97-AF65-F5344CB8AC3E}">
        <p14:creationId xmlns:p14="http://schemas.microsoft.com/office/powerpoint/2010/main" val="11703704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ECAE10A-F3EA-4F26-948B-A80F6F0C3489}"/>
              </a:ext>
            </a:extLst>
          </p:cNvPr>
          <p:cNvPicPr>
            <a:picLocks noChangeAspect="1"/>
          </p:cNvPicPr>
          <p:nvPr/>
        </p:nvPicPr>
        <p:blipFill>
          <a:blip r:embed="rId2"/>
          <a:stretch>
            <a:fillRect/>
          </a:stretch>
        </p:blipFill>
        <p:spPr>
          <a:xfrm>
            <a:off x="1298331" y="285750"/>
            <a:ext cx="9296400" cy="5372100"/>
          </a:xfrm>
          <a:prstGeom prst="rect">
            <a:avLst/>
          </a:prstGeom>
        </p:spPr>
      </p:pic>
    </p:spTree>
    <p:extLst>
      <p:ext uri="{BB962C8B-B14F-4D97-AF65-F5344CB8AC3E}">
        <p14:creationId xmlns:p14="http://schemas.microsoft.com/office/powerpoint/2010/main" val="42015466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6357" y="109564"/>
            <a:ext cx="4032448" cy="1143000"/>
          </a:xfrm>
        </p:spPr>
        <p:txBody>
          <a:bodyPr>
            <a:normAutofit/>
          </a:bodyPr>
          <a:lstStyle/>
          <a:p>
            <a:pPr algn="l"/>
            <a:r>
              <a:rPr lang="en-GB" sz="5400" b="1" dirty="0">
                <a:solidFill>
                  <a:schemeClr val="accent5">
                    <a:lumMod val="50000"/>
                  </a:schemeClr>
                </a:solidFill>
              </a:rPr>
              <a:t>Activity</a:t>
            </a:r>
          </a:p>
        </p:txBody>
      </p:sp>
      <p:pic>
        <p:nvPicPr>
          <p:cNvPr id="6" name="Picture 5">
            <a:extLst>
              <a:ext uri="{FF2B5EF4-FFF2-40B4-BE49-F238E27FC236}">
                <a16:creationId xmlns:a16="http://schemas.microsoft.com/office/drawing/2014/main" id="{AA630100-F00B-48C0-BC84-D091EB70833C}"/>
              </a:ext>
            </a:extLst>
          </p:cNvPr>
          <p:cNvPicPr>
            <a:picLocks noChangeAspect="1"/>
          </p:cNvPicPr>
          <p:nvPr/>
        </p:nvPicPr>
        <p:blipFill>
          <a:blip r:embed="rId2"/>
          <a:stretch>
            <a:fillRect/>
          </a:stretch>
        </p:blipFill>
        <p:spPr>
          <a:xfrm>
            <a:off x="70662" y="109564"/>
            <a:ext cx="4032448" cy="5492759"/>
          </a:xfrm>
          <a:prstGeom prst="rect">
            <a:avLst/>
          </a:prstGeom>
        </p:spPr>
      </p:pic>
      <p:sp>
        <p:nvSpPr>
          <p:cNvPr id="7" name="TextBox 6">
            <a:extLst>
              <a:ext uri="{FF2B5EF4-FFF2-40B4-BE49-F238E27FC236}">
                <a16:creationId xmlns:a16="http://schemas.microsoft.com/office/drawing/2014/main" id="{F8A0E936-2DD1-4F8A-94A4-BAD9E08F0596}"/>
              </a:ext>
            </a:extLst>
          </p:cNvPr>
          <p:cNvSpPr txBox="1"/>
          <p:nvPr/>
        </p:nvSpPr>
        <p:spPr>
          <a:xfrm>
            <a:off x="5236357" y="1518249"/>
            <a:ext cx="6340292" cy="397031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black"/>
                </a:solidFill>
                <a:effectLst/>
                <a:uLnTx/>
                <a:uFillTx/>
                <a:latin typeface="Myriad Pro"/>
                <a:ea typeface="+mn-ea"/>
                <a:cs typeface="+mn-cs"/>
              </a:rPr>
              <a:t>Virgin Trains Case Study: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What are the key themes?</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Any lessons to take away?</a:t>
            </a: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457200" marR="0" lvl="0" indent="-4572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Myriad Pro"/>
                <a:ea typeface="+mn-ea"/>
                <a:cs typeface="+mn-cs"/>
              </a:rPr>
              <a:t>Can any of these key themes and ideas be applied to WAST?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22401266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1847528" y="2685488"/>
            <a:ext cx="3352800" cy="1362075"/>
          </a:xfrm>
          <a:prstGeom prst="rect">
            <a:avLst/>
          </a:prstGeom>
        </p:spPr>
      </p:pic>
      <p:sp>
        <p:nvSpPr>
          <p:cNvPr id="4" name="Title 1"/>
          <p:cNvSpPr txBox="1">
            <a:spLocks/>
          </p:cNvSpPr>
          <p:nvPr/>
        </p:nvSpPr>
        <p:spPr>
          <a:xfrm>
            <a:off x="1981200" y="260649"/>
            <a:ext cx="3384376" cy="1143001"/>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defRPr/>
            </a:pPr>
            <a:r>
              <a:rPr lang="en-GB" b="1" dirty="0">
                <a:solidFill>
                  <a:srgbClr val="4BACC6">
                    <a:lumMod val="50000"/>
                  </a:srgbClr>
                </a:solidFill>
                <a:effectLst>
                  <a:outerShdw blurRad="38100" dist="38100" dir="2700000" algn="tl">
                    <a:srgbClr val="000000">
                      <a:alpha val="43137"/>
                    </a:srgbClr>
                  </a:outerShdw>
                </a:effectLst>
                <a:latin typeface="Myriad Pro"/>
              </a:rPr>
              <a:t>Research activity</a:t>
            </a:r>
          </a:p>
        </p:txBody>
      </p:sp>
      <p:pic>
        <p:nvPicPr>
          <p:cNvPr id="7" name="Picture 6"/>
          <p:cNvPicPr>
            <a:picLocks noChangeAspect="1"/>
          </p:cNvPicPr>
          <p:nvPr/>
        </p:nvPicPr>
        <p:blipFill>
          <a:blip r:embed="rId3"/>
          <a:stretch>
            <a:fillRect/>
          </a:stretch>
        </p:blipFill>
        <p:spPr>
          <a:xfrm>
            <a:off x="5518398" y="548680"/>
            <a:ext cx="2019300" cy="2266950"/>
          </a:xfrm>
          <a:prstGeom prst="rect">
            <a:avLst/>
          </a:prstGeom>
        </p:spPr>
      </p:pic>
      <p:pic>
        <p:nvPicPr>
          <p:cNvPr id="8" name="Picture 7"/>
          <p:cNvPicPr>
            <a:picLocks noChangeAspect="1"/>
          </p:cNvPicPr>
          <p:nvPr/>
        </p:nvPicPr>
        <p:blipFill>
          <a:blip r:embed="rId4"/>
          <a:stretch>
            <a:fillRect/>
          </a:stretch>
        </p:blipFill>
        <p:spPr>
          <a:xfrm>
            <a:off x="6528048" y="3099098"/>
            <a:ext cx="3835514" cy="2556000"/>
          </a:xfrm>
          <a:prstGeom prst="rect">
            <a:avLst/>
          </a:prstGeom>
        </p:spPr>
      </p:pic>
      <p:pic>
        <p:nvPicPr>
          <p:cNvPr id="9" name="Picture 8"/>
          <p:cNvPicPr>
            <a:picLocks noChangeAspect="1"/>
          </p:cNvPicPr>
          <p:nvPr/>
        </p:nvPicPr>
        <p:blipFill>
          <a:blip r:embed="rId5"/>
          <a:stretch>
            <a:fillRect/>
          </a:stretch>
        </p:blipFill>
        <p:spPr>
          <a:xfrm>
            <a:off x="7824193" y="832149"/>
            <a:ext cx="2395173" cy="1344563"/>
          </a:xfrm>
          <a:prstGeom prst="rect">
            <a:avLst/>
          </a:prstGeom>
        </p:spPr>
      </p:pic>
    </p:spTree>
    <p:extLst>
      <p:ext uri="{BB962C8B-B14F-4D97-AF65-F5344CB8AC3E}">
        <p14:creationId xmlns:p14="http://schemas.microsoft.com/office/powerpoint/2010/main" val="92080391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C50E6C0-8AD8-78AD-C94B-FC22E18B637F}"/>
              </a:ext>
            </a:extLst>
          </p:cNvPr>
          <p:cNvSpPr txBox="1"/>
          <p:nvPr/>
        </p:nvSpPr>
        <p:spPr>
          <a:xfrm>
            <a:off x="1305656" y="448407"/>
            <a:ext cx="3943350" cy="707886"/>
          </a:xfrm>
          <a:prstGeom prst="rect">
            <a:avLst/>
          </a:prstGeom>
          <a:noFill/>
        </p:spPr>
        <p:txBody>
          <a:bodyPr wrap="square" rtlCol="0">
            <a:spAutoFit/>
          </a:bodyPr>
          <a:lstStyle/>
          <a:p>
            <a:r>
              <a:rPr lang="en-GB" sz="4000" dirty="0">
                <a:solidFill>
                  <a:schemeClr val="accent5">
                    <a:lumMod val="50000"/>
                  </a:schemeClr>
                </a:solidFill>
              </a:rPr>
              <a:t>References</a:t>
            </a:r>
          </a:p>
        </p:txBody>
      </p:sp>
      <p:sp>
        <p:nvSpPr>
          <p:cNvPr id="3" name="TextBox 2">
            <a:extLst>
              <a:ext uri="{FF2B5EF4-FFF2-40B4-BE49-F238E27FC236}">
                <a16:creationId xmlns:a16="http://schemas.microsoft.com/office/drawing/2014/main" id="{A73D5FC0-796F-3968-E8A0-0F309DDE7E47}"/>
              </a:ext>
            </a:extLst>
          </p:cNvPr>
          <p:cNvSpPr txBox="1"/>
          <p:nvPr/>
        </p:nvSpPr>
        <p:spPr>
          <a:xfrm>
            <a:off x="1125415" y="1503485"/>
            <a:ext cx="10190285" cy="2406493"/>
          </a:xfrm>
          <a:prstGeom prst="rect">
            <a:avLst/>
          </a:prstGeom>
          <a:noFill/>
        </p:spPr>
        <p:txBody>
          <a:bodyPr wrap="square" rtlCol="0">
            <a:spAutoFit/>
          </a:bodyPr>
          <a:lstStyle/>
          <a:p>
            <a:pPr>
              <a:lnSpc>
                <a:spcPct val="115000"/>
              </a:lnSpc>
              <a:spcAft>
                <a:spcPts val="800"/>
              </a:spcAft>
            </a:pPr>
            <a:r>
              <a:rPr lang="en-GB" sz="1800" kern="100" dirty="0">
                <a:effectLst/>
                <a:latin typeface="Aptos" panose="020B0004020202020204" pitchFamily="34" charset="0"/>
                <a:ea typeface="DengXian" panose="02010600030101010101" pitchFamily="2" charset="-122"/>
                <a:cs typeface="Arial" panose="020B0604020202020204" pitchFamily="34" charset="0"/>
              </a:rPr>
              <a:t>Chamorro-</a:t>
            </a:r>
            <a:r>
              <a:rPr lang="en-GB" sz="1800" kern="100" dirty="0" err="1">
                <a:effectLst/>
                <a:latin typeface="Aptos" panose="020B0004020202020204" pitchFamily="34" charset="0"/>
                <a:ea typeface="DengXian" panose="02010600030101010101" pitchFamily="2" charset="-122"/>
                <a:cs typeface="Arial" panose="020B0604020202020204" pitchFamily="34" charset="0"/>
              </a:rPr>
              <a:t>Premuzic</a:t>
            </a:r>
            <a:r>
              <a:rPr lang="en-GB" sz="1800" kern="100" dirty="0">
                <a:effectLst/>
                <a:latin typeface="Aptos" panose="020B0004020202020204" pitchFamily="34" charset="0"/>
                <a:ea typeface="DengXian" panose="02010600030101010101" pitchFamily="2" charset="-122"/>
                <a:cs typeface="Arial" panose="020B0604020202020204" pitchFamily="34" charset="0"/>
              </a:rPr>
              <a:t>, T., (2020). </a:t>
            </a:r>
            <a:r>
              <a:rPr lang="en-GB" sz="1800" i="1" kern="100" dirty="0">
                <a:effectLst/>
                <a:latin typeface="Aptos" panose="020B0004020202020204" pitchFamily="34" charset="0"/>
                <a:ea typeface="DengXian" panose="02010600030101010101" pitchFamily="2" charset="-122"/>
                <a:cs typeface="Arial" panose="020B0604020202020204" pitchFamily="34" charset="0"/>
              </a:rPr>
              <a:t>What Covid has taught us about culture – and what needs to change. </a:t>
            </a:r>
            <a:r>
              <a:rPr lang="en-GB" sz="1800" kern="100" dirty="0">
                <a:effectLst/>
                <a:latin typeface="Aptos" panose="020B0004020202020204" pitchFamily="34" charset="0"/>
                <a:ea typeface="DengXian" panose="02010600030101010101" pitchFamily="2" charset="-122"/>
                <a:cs typeface="Arial" panose="020B0604020202020204" pitchFamily="34" charset="0"/>
              </a:rPr>
              <a:t>[Online] </a:t>
            </a:r>
            <a:br>
              <a:rPr lang="en-GB" sz="1800" kern="100" dirty="0">
                <a:effectLst/>
                <a:latin typeface="Aptos" panose="020B0004020202020204" pitchFamily="34" charset="0"/>
                <a:ea typeface="DengXian" panose="02010600030101010101" pitchFamily="2" charset="-122"/>
                <a:cs typeface="Arial" panose="020B0604020202020204" pitchFamily="34" charset="0"/>
              </a:rPr>
            </a:br>
            <a:r>
              <a:rPr lang="en-GB" sz="1800" kern="100" dirty="0">
                <a:effectLst/>
                <a:latin typeface="Aptos" panose="020B0004020202020204" pitchFamily="34" charset="0"/>
                <a:ea typeface="DengXian" panose="02010600030101010101" pitchFamily="2" charset="-122"/>
                <a:cs typeface="Arial" panose="020B0604020202020204" pitchFamily="34" charset="0"/>
              </a:rPr>
              <a:t>Available at: </a:t>
            </a:r>
            <a:r>
              <a:rPr lang="en-GB" sz="1800" u="sng" kern="100" dirty="0">
                <a:effectLst/>
                <a:latin typeface="Aptos" panose="020B0004020202020204" pitchFamily="34" charset="0"/>
                <a:ea typeface="DengXian" panose="02010600030101010101" pitchFamily="2" charset="-122"/>
                <a:cs typeface="Arial" panose="020B0604020202020204" pitchFamily="34" charset="0"/>
              </a:rPr>
              <a:t>https://www.peoplemanagement.co.uk/article/1741935/what-covid-has-taught-us-about-culture-and-what-needs-to-change</a:t>
            </a:r>
            <a:br>
              <a:rPr lang="en-GB" sz="1800" kern="100" dirty="0">
                <a:effectLst/>
                <a:latin typeface="Aptos" panose="020B0004020202020204" pitchFamily="34" charset="0"/>
                <a:ea typeface="DengXian" panose="02010600030101010101" pitchFamily="2" charset="-122"/>
                <a:cs typeface="Arial" panose="020B0604020202020204" pitchFamily="34" charset="0"/>
              </a:rPr>
            </a:br>
            <a:r>
              <a:rPr lang="en-GB" sz="1800" kern="100" dirty="0">
                <a:effectLst/>
                <a:latin typeface="Aptos" panose="020B0004020202020204" pitchFamily="34" charset="0"/>
                <a:ea typeface="DengXian" panose="02010600030101010101" pitchFamily="2" charset="-122"/>
                <a:cs typeface="Arial" panose="020B0604020202020204" pitchFamily="34" charset="0"/>
              </a:rPr>
              <a:t>[Accessed 10 October 2023].</a:t>
            </a:r>
            <a:endParaRPr lang="en-GB" dirty="0"/>
          </a:p>
          <a:p>
            <a:pPr>
              <a:lnSpc>
                <a:spcPct val="115000"/>
              </a:lnSpc>
              <a:spcAft>
                <a:spcPts val="800"/>
              </a:spcAft>
            </a:pPr>
            <a:r>
              <a:rPr lang="en-GB" dirty="0"/>
              <a:t>Hope Hailey, V. and Jacobs, K. (2022). </a:t>
            </a:r>
            <a:r>
              <a:rPr lang="en-GB" i="1" dirty="0"/>
              <a:t>Responsible business through crisis: has COVID-19 changed leadership forever?</a:t>
            </a:r>
            <a:r>
              <a:rPr lang="en-GB" dirty="0"/>
              <a:t> London: Chartered Institute of Personnel and Development</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401780735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ENTIMETER_SERIES_ID_KEY" val="bf1754337b57b7995867b7e03782b898"/>
</p:tagLst>
</file>

<file path=ppt/theme/theme1.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_Powerpoint Template Widescreen" id="{86A905F7-F16A-614B-9927-B406E2A1228A}" vid="{301D9F0C-1E53-B443-B6DD-D4A3D073EB39}"/>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2_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B560419A-7D8D-4C7E-B1B0-6FD5AFDE7E05}">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829</Words>
  <Application>Microsoft Office PowerPoint</Application>
  <PresentationFormat>Widescreen</PresentationFormat>
  <Paragraphs>90</Paragraphs>
  <Slides>24</Slides>
  <Notes>2</Notes>
  <HiddenSlides>0</HiddenSlides>
  <MMClips>1</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24</vt:i4>
      </vt:variant>
    </vt:vector>
  </HeadingPairs>
  <TitlesOfParts>
    <vt:vector size="38" baseType="lpstr">
      <vt:lpstr>Myriad Pro</vt:lpstr>
      <vt:lpstr>YouTube Noto</vt:lpstr>
      <vt:lpstr>Aptos</vt:lpstr>
      <vt:lpstr>Arial</vt:lpstr>
      <vt:lpstr>Arial Black</vt:lpstr>
      <vt:lpstr>Calibri</vt:lpstr>
      <vt:lpstr>Open Sans</vt:lpstr>
      <vt:lpstr>Symbol</vt:lpstr>
      <vt:lpstr>Verdana</vt:lpstr>
      <vt:lpstr>UWTSD 200_Subtitle 4</vt:lpstr>
      <vt:lpstr>20140311PresentationUWTSDTemplate</vt:lpstr>
      <vt:lpstr>2_20140311PresentationUWTSDTemplate</vt:lpstr>
      <vt:lpstr>Title Slide 1</vt:lpstr>
      <vt:lpstr>2_201500625PowerPointPresentationTemplate</vt:lpstr>
      <vt:lpstr>   Leadership and Change  Day 2</vt:lpstr>
      <vt:lpstr>Our Vision</vt:lpstr>
      <vt:lpstr>PowerPoint Presentation</vt:lpstr>
      <vt:lpstr>Learning Outcomes</vt:lpstr>
      <vt:lpstr>Culture Recap</vt:lpstr>
      <vt:lpstr>PowerPoint Presentation</vt:lpstr>
      <vt:lpstr>Johnson and Scholes</vt:lpstr>
      <vt:lpstr>PowerPoint Presentation</vt:lpstr>
      <vt:lpstr>PowerPoint Presentation</vt:lpstr>
      <vt:lpstr>McKinsey  7 S Model</vt:lpstr>
      <vt:lpstr>PowerPoint Presentation</vt:lpstr>
      <vt:lpstr>PowerPoint Presentation</vt:lpstr>
      <vt:lpstr>PowerPoint Presentation</vt:lpstr>
      <vt:lpstr>PowerPoint Presentation</vt:lpstr>
      <vt:lpstr>Culture, covid and change</vt:lpstr>
      <vt:lpstr>PowerPoint Presentation</vt:lpstr>
      <vt:lpstr>PowerPoint Presentation</vt:lpstr>
      <vt:lpstr>PowerPoint Presentation</vt:lpstr>
      <vt:lpstr>PowerPoint Presentation</vt:lpstr>
      <vt:lpstr>PowerPoint Presentation</vt:lpstr>
      <vt:lpstr>PowerPoint Presentation</vt:lpstr>
      <vt:lpstr>Activity</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Crossman</dc:creator>
  <cp:lastModifiedBy>Julie Crossman</cp:lastModifiedBy>
  <cp:revision>8</cp:revision>
  <cp:lastPrinted>2024-08-08T13:56:13Z</cp:lastPrinted>
  <dcterms:created xsi:type="dcterms:W3CDTF">2021-10-26T10:47:34Z</dcterms:created>
  <dcterms:modified xsi:type="dcterms:W3CDTF">2024-08-08T14:00:14Z</dcterms:modified>
</cp:coreProperties>
</file>