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1" r:id="rId1"/>
  </p:sldMasterIdLst>
  <p:notesMasterIdLst>
    <p:notesMasterId r:id="rId48"/>
  </p:notesMasterIdLst>
  <p:handoutMasterIdLst>
    <p:handoutMasterId r:id="rId49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</p:sldIdLst>
  <p:sldSz cx="9144000" cy="6858000" type="screen4x3"/>
  <p:notesSz cx="6858000" cy="9144000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79823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37972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1pPr>
    <a:lvl2pPr marL="4572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2pPr>
    <a:lvl3pPr marL="9144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3pPr>
    <a:lvl4pPr marL="13716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4pPr>
    <a:lvl5pPr marL="18288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86721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33881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73837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98575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94286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902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47716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84711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9422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41078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58666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77420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39882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5939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40959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298930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96690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83727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291653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61513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203822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537383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072588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316000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60849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808156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226696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498888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145094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93135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1714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442366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153076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615381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0411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101336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50336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138273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796577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068621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699370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8276811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4689466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6823563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1682049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738" y="4332288"/>
            <a:ext cx="4975225" cy="41179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8" tIns="44450" rIns="90488" bIns="44450"/>
          <a:lstStyle/>
          <a:p>
            <a:pPr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3951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>
                  <a:defRPr/>
                </a:pPr>
                <a:endParaRPr lang="en-GB">
                  <a:latin typeface="Tahoma" charset="0"/>
                  <a:ea typeface="ＭＳ Ｐゴシック" charset="0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>
                  <a:defRPr/>
                </a:pPr>
                <a:endParaRPr lang="en-GB">
                  <a:latin typeface="Tahoma" charset="0"/>
                  <a:ea typeface="ＭＳ Ｐゴシック" charset="0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>
                  <a:defRPr/>
                </a:pPr>
                <a:endParaRPr lang="en-GB">
                  <a:latin typeface="Tahoma" charset="0"/>
                  <a:ea typeface="ＭＳ Ｐゴシック" charset="0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>
                  <a:defRPr/>
                </a:pPr>
                <a:endParaRPr lang="en-GB">
                  <a:latin typeface="Tahoma" charset="0"/>
                  <a:ea typeface="ＭＳ Ｐゴシック" charset="0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en-GB">
                <a:latin typeface="Tahoma" charset="0"/>
                <a:ea typeface="ＭＳ Ｐゴシック" charset="0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en-GB">
                <a:latin typeface="Tahoma" charset="0"/>
                <a:ea typeface="ＭＳ Ｐゴシック" charset="0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en-GB">
                <a:latin typeface="Tahoma" charset="0"/>
                <a:ea typeface="ＭＳ Ｐゴシック" charset="0"/>
              </a:endParaRPr>
            </a:p>
          </p:txBody>
        </p:sp>
      </p:grpSp>
      <p:sp>
        <p:nvSpPr>
          <p:cNvPr id="10138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8288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10138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D71AAA0B-A314-4031-A8D6-E317E64A05C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864729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9E5D722-2BE5-41A8-A41F-AE1A6FB16D0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77061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65AC73-4CDA-470D-862D-E4375E642D2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24044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C11A40-A9FE-4523-8B17-86F62646481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644812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D2A4A94-4C41-402B-80CB-7AFE5700BE5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19430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1A8F021-18B4-4E99-849E-466911D094E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026074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20090C-BEEC-42CC-90E1-468F3457847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69227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8FC0168-5FB1-46F3-B30D-97720D2C462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92376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8858F3-AE9E-4470-BE44-C97DA0660F3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26704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55A238-49CA-4BA8-BC87-BF7A7401D8F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865189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2463" y="228600"/>
            <a:ext cx="1952625" cy="590391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28600"/>
            <a:ext cx="5707063" cy="590391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015CD1-9615-4C5A-8D63-B482402B126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926848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endParaRPr kumimoji="1" lang="en-US">
              <a:latin typeface="Tahoma" charset="0"/>
              <a:ea typeface="ＭＳ Ｐゴシック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endParaRPr kumimoji="1" lang="en-US">
              <a:latin typeface="Tahoma" charset="0"/>
              <a:ea typeface="ＭＳ Ｐゴシック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endParaRPr kumimoji="1" lang="en-US">
              <a:latin typeface="Tahoma" charset="0"/>
              <a:ea typeface="ＭＳ Ｐゴシック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endParaRPr kumimoji="1" lang="en-US">
              <a:latin typeface="Tahoma" charset="0"/>
              <a:ea typeface="ＭＳ Ｐゴシック" charset="0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endParaRPr kumimoji="1" lang="en-US">
              <a:latin typeface="Tahoma" charset="0"/>
              <a:ea typeface="ＭＳ Ｐゴシック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endParaRPr kumimoji="1" lang="en-US">
              <a:latin typeface="Tahoma" charset="0"/>
              <a:ea typeface="ＭＳ Ｐゴシック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endParaRPr kumimoji="1" lang="en-US">
              <a:latin typeface="Tahoma" charset="0"/>
              <a:ea typeface="ＭＳ Ｐゴシック" charset="0"/>
            </a:endParaRP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228600"/>
            <a:ext cx="7793038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036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036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3246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036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7F93CFD8-6A24-4683-BA5C-A5F26640C1D8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MS PGothic" panose="020B0600070205080204" pitchFamily="34" charset="-128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anose="020B0604030504040204" pitchFamily="34" charset="0"/>
          <a:ea typeface="MS PGothic" panose="020B0600070205080204" pitchFamily="34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anose="020B0604030504040204" pitchFamily="34" charset="0"/>
          <a:ea typeface="MS PGothic" panose="020B0600070205080204" pitchFamily="34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anose="020B0604030504040204" pitchFamily="34" charset="0"/>
          <a:ea typeface="MS PGothic" panose="020B0600070205080204" pitchFamily="34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anose="020B0604030504040204" pitchFamily="34" charset="0"/>
          <a:ea typeface="MS PGothic" panose="020B0600070205080204" pitchFamily="34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anose="020B060403050404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anose="020B060403050404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anose="020B060403050404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anose="020B060403050404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68580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1</a:t>
            </a:r>
          </a:p>
        </p:txBody>
      </p:sp>
      <p:sp>
        <p:nvSpPr>
          <p:cNvPr id="3075" name="Line 3"/>
          <p:cNvSpPr>
            <a:spLocks noChangeShapeType="1"/>
          </p:cNvSpPr>
          <p:nvPr/>
        </p:nvSpPr>
        <p:spPr bwMode="auto">
          <a:xfrm>
            <a:off x="26988" y="3429000"/>
            <a:ext cx="7974012" cy="0"/>
          </a:xfrm>
          <a:prstGeom prst="line">
            <a:avLst/>
          </a:prstGeom>
          <a:noFill/>
          <a:ln w="5080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ahoma" charset="0"/>
              <a:ea typeface="ＭＳ Ｐゴシック" charset="0"/>
            </a:endParaRP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381000" y="2286000"/>
            <a:ext cx="7772400" cy="1143000"/>
          </a:xfrm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en-US" b="1" dirty="0" smtClean="0">
                <a:latin typeface="CG Times" charset="0"/>
                <a:ea typeface="ＭＳ Ｐゴシック" charset="0"/>
              </a:rPr>
              <a:t>Topic </a:t>
            </a:r>
            <a:r>
              <a:rPr lang="en-US" b="1" dirty="0">
                <a:latin typeface="CG Times" charset="0"/>
                <a:ea typeface="ＭＳ Ｐゴシック" charset="0"/>
              </a:rPr>
              <a:t>2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ubTitle" idx="1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buFont typeface="Wingdings" charset="0"/>
              <a:buNone/>
              <a:defRPr/>
            </a:pPr>
            <a:r>
              <a:rPr lang="en-US" b="1" dirty="0">
                <a:latin typeface="CG Times" charset="0"/>
                <a:ea typeface="ＭＳ Ｐゴシック" charset="0"/>
              </a:rPr>
              <a:t>Database Environment</a:t>
            </a:r>
          </a:p>
          <a:p>
            <a:pPr eaLnBrk="1" hangingPunct="1">
              <a:buFont typeface="Wingdings" charset="0"/>
              <a:buNone/>
              <a:defRPr/>
            </a:pPr>
            <a:r>
              <a:rPr lang="en-US" b="1" dirty="0" smtClean="0">
                <a:latin typeface="CG Times" charset="0"/>
                <a:ea typeface="ＭＳ Ｐゴシック" charset="0"/>
              </a:rPr>
              <a:t>Dr. Stephen Hole</a:t>
            </a:r>
            <a:endParaRPr lang="en-US" b="1" dirty="0">
              <a:latin typeface="CG Times" charset="0"/>
              <a:ea typeface="ＭＳ Ｐゴシック" charset="0"/>
            </a:endParaRPr>
          </a:p>
        </p:txBody>
      </p:sp>
    </p:spTree>
  </p:cSld>
  <p:clrMapOvr>
    <a:masterClrMapping/>
  </p:clrMapOvr>
  <p:transition>
    <p:wipe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2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en-US" b="1">
                <a:latin typeface="CG Times" charset="0"/>
                <a:ea typeface="ＭＳ Ｐゴシック" charset="0"/>
              </a:rPr>
              <a:t>Chapter 2 - Objectives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body" idx="1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  <a:buFont typeface="Wingdings" charset="0"/>
              <a:buChar char="n"/>
              <a:defRPr/>
            </a:pPr>
            <a:r>
              <a:rPr lang="en-US" b="1">
                <a:latin typeface="Times" charset="0"/>
                <a:ea typeface="ＭＳ Ｐゴシック" charset="0"/>
              </a:rPr>
              <a:t>The purpose and origin of the three-level database architecture.</a:t>
            </a:r>
          </a:p>
          <a:p>
            <a:pPr eaLnBrk="1" hangingPunct="1">
              <a:lnSpc>
                <a:spcPct val="90000"/>
              </a:lnSpc>
              <a:buFont typeface="Wingdings" charset="0"/>
              <a:buChar char="n"/>
              <a:defRPr/>
            </a:pPr>
            <a:endParaRPr lang="en-US" b="1">
              <a:latin typeface="Times" charset="0"/>
              <a:ea typeface="ＭＳ Ｐゴシック" charset="0"/>
            </a:endParaRPr>
          </a:p>
          <a:p>
            <a:pPr eaLnBrk="1" hangingPunct="1">
              <a:lnSpc>
                <a:spcPct val="90000"/>
              </a:lnSpc>
              <a:buFont typeface="Wingdings" charset="0"/>
              <a:buChar char="n"/>
              <a:defRPr/>
            </a:pPr>
            <a:r>
              <a:rPr lang="en-US" b="1">
                <a:latin typeface="Times" charset="0"/>
                <a:ea typeface="ＭＳ Ｐゴシック" charset="0"/>
              </a:rPr>
              <a:t>The contents of the external, conceptual and internal levels.</a:t>
            </a:r>
          </a:p>
          <a:p>
            <a:pPr eaLnBrk="1" hangingPunct="1">
              <a:lnSpc>
                <a:spcPct val="90000"/>
              </a:lnSpc>
              <a:buFont typeface="Wingdings" charset="0"/>
              <a:buChar char="n"/>
              <a:defRPr/>
            </a:pPr>
            <a:endParaRPr lang="en-US" b="1">
              <a:latin typeface="Times" charset="0"/>
              <a:ea typeface="ＭＳ Ｐゴシック" charset="0"/>
            </a:endParaRPr>
          </a:p>
          <a:p>
            <a:pPr eaLnBrk="1" hangingPunct="1">
              <a:lnSpc>
                <a:spcPct val="90000"/>
              </a:lnSpc>
              <a:buFont typeface="Wingdings" charset="0"/>
              <a:buChar char="n"/>
              <a:defRPr/>
            </a:pPr>
            <a:r>
              <a:rPr lang="en-US" b="1">
                <a:latin typeface="Times" charset="0"/>
                <a:ea typeface="ＭＳ Ｐゴシック" charset="0"/>
              </a:rPr>
              <a:t>The purpose of the external/conceptual and the conceptual/internal mappings.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3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algn="just" eaLnBrk="1" hangingPunct="1">
              <a:defRPr/>
            </a:pPr>
            <a:r>
              <a:rPr lang="en-US" b="1">
                <a:latin typeface="CG Times" charset="0"/>
                <a:ea typeface="ＭＳ Ｐゴシック" charset="0"/>
              </a:rPr>
              <a:t>Chapter 2 - Objectives</a:t>
            </a:r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body" idx="1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  <a:buFont typeface="Wingdings" charset="0"/>
              <a:buChar char="n"/>
              <a:defRPr/>
            </a:pPr>
            <a:r>
              <a:rPr lang="en-US" b="1">
                <a:latin typeface="Times" charset="0"/>
                <a:ea typeface="ＭＳ Ｐゴシック" charset="0"/>
              </a:rPr>
              <a:t>The meaning of logical and physical data independence.</a:t>
            </a:r>
          </a:p>
          <a:p>
            <a:pPr eaLnBrk="1" hangingPunct="1">
              <a:lnSpc>
                <a:spcPct val="90000"/>
              </a:lnSpc>
              <a:buFont typeface="Wingdings" charset="0"/>
              <a:buChar char="n"/>
              <a:defRPr/>
            </a:pPr>
            <a:endParaRPr lang="en-US" b="1">
              <a:latin typeface="Times" charset="0"/>
              <a:ea typeface="ＭＳ Ｐゴシック" charset="0"/>
            </a:endParaRPr>
          </a:p>
          <a:p>
            <a:pPr eaLnBrk="1" hangingPunct="1">
              <a:lnSpc>
                <a:spcPct val="90000"/>
              </a:lnSpc>
              <a:buFont typeface="Wingdings" charset="0"/>
              <a:buChar char="n"/>
              <a:defRPr/>
            </a:pPr>
            <a:r>
              <a:rPr lang="en-US" b="1">
                <a:latin typeface="Times" charset="0"/>
                <a:ea typeface="ＭＳ Ｐゴシック" charset="0"/>
              </a:rPr>
              <a:t>The distinction between a Data Definition Language (DDL) and a Data Manipulation Language (DML).</a:t>
            </a:r>
          </a:p>
          <a:p>
            <a:pPr eaLnBrk="1" hangingPunct="1">
              <a:lnSpc>
                <a:spcPct val="90000"/>
              </a:lnSpc>
              <a:buFont typeface="Wingdings" charset="0"/>
              <a:buChar char="n"/>
              <a:defRPr/>
            </a:pPr>
            <a:endParaRPr lang="en-US" b="1">
              <a:latin typeface="Times" charset="0"/>
              <a:ea typeface="ＭＳ Ｐゴシック" charset="0"/>
            </a:endParaRPr>
          </a:p>
          <a:p>
            <a:pPr eaLnBrk="1" hangingPunct="1">
              <a:lnSpc>
                <a:spcPct val="90000"/>
              </a:lnSpc>
              <a:buFont typeface="Wingdings" charset="0"/>
              <a:buChar char="n"/>
              <a:defRPr/>
            </a:pPr>
            <a:r>
              <a:rPr lang="en-US" b="1">
                <a:latin typeface="Times" charset="0"/>
                <a:ea typeface="ＭＳ Ｐゴシック" charset="0"/>
              </a:rPr>
              <a:t>A classification of data models.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4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algn="just" eaLnBrk="1" hangingPunct="1">
              <a:defRPr/>
            </a:pPr>
            <a:r>
              <a:rPr lang="en-US" b="1">
                <a:latin typeface="CG Times" charset="0"/>
                <a:ea typeface="ＭＳ Ｐゴシック" charset="0"/>
              </a:rPr>
              <a:t>Chapter 2 - Objectives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body" idx="1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buFont typeface="Wingdings" charset="0"/>
              <a:buChar char="n"/>
              <a:defRPr/>
            </a:pPr>
            <a:r>
              <a:rPr lang="en-US" b="1">
                <a:latin typeface="Times" charset="0"/>
                <a:ea typeface="ＭＳ Ｐゴシック" charset="0"/>
              </a:rPr>
              <a:t>The purpose and importance of conceptual modeling.</a:t>
            </a:r>
          </a:p>
          <a:p>
            <a:pPr eaLnBrk="1" hangingPunct="1">
              <a:buFont typeface="Wingdings" charset="0"/>
              <a:buChar char="n"/>
              <a:defRPr/>
            </a:pPr>
            <a:endParaRPr lang="en-US" b="1">
              <a:latin typeface="Times" charset="0"/>
              <a:ea typeface="ＭＳ Ｐゴシック" charset="0"/>
            </a:endParaRPr>
          </a:p>
          <a:p>
            <a:pPr eaLnBrk="1" hangingPunct="1">
              <a:buFont typeface="Wingdings" charset="0"/>
              <a:buChar char="n"/>
              <a:defRPr/>
            </a:pPr>
            <a:r>
              <a:rPr lang="en-US" b="1">
                <a:latin typeface="Times" charset="0"/>
                <a:ea typeface="ＭＳ Ｐゴシック" charset="0"/>
              </a:rPr>
              <a:t>The typical functions and services a DBMS should provide.</a:t>
            </a:r>
          </a:p>
          <a:p>
            <a:pPr eaLnBrk="1" hangingPunct="1">
              <a:buFont typeface="Wingdings" charset="0"/>
              <a:buChar char="n"/>
              <a:defRPr/>
            </a:pPr>
            <a:endParaRPr lang="en-US" b="1">
              <a:latin typeface="Times" charset="0"/>
              <a:ea typeface="ＭＳ Ｐゴシック" charset="0"/>
            </a:endParaRPr>
          </a:p>
          <a:p>
            <a:pPr eaLnBrk="1" hangingPunct="1">
              <a:buFont typeface="Wingdings" charset="0"/>
              <a:buChar char="n"/>
              <a:defRPr/>
            </a:pPr>
            <a:r>
              <a:rPr lang="en-US" b="1">
                <a:latin typeface="Times" charset="0"/>
                <a:ea typeface="ＭＳ Ｐゴシック" charset="0"/>
              </a:rPr>
              <a:t>The components of a DBMS.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5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algn="just" eaLnBrk="1" hangingPunct="1">
              <a:defRPr/>
            </a:pPr>
            <a:r>
              <a:rPr lang="en-US" b="1">
                <a:latin typeface="CG Times" charset="0"/>
                <a:ea typeface="ＭＳ Ｐゴシック" charset="0"/>
              </a:rPr>
              <a:t>Chapter 2 - Objectives</a:t>
            </a:r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body" idx="1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r>
              <a:rPr lang="en-US" altLang="en-US" b="1" smtClean="0">
                <a:latin typeface="Times" panose="02020603050405020304" pitchFamily="18" charset="0"/>
              </a:rPr>
              <a:t>The meaning of the client–server architecture and the advantages of this type of architecture for a DBMS.</a:t>
            </a:r>
          </a:p>
          <a:p>
            <a:pPr eaLnBrk="1" hangingPunct="1"/>
            <a:endParaRPr lang="en-US" altLang="en-US" b="1" smtClean="0">
              <a:latin typeface="Times" panose="02020603050405020304" pitchFamily="18" charset="0"/>
            </a:endParaRPr>
          </a:p>
          <a:p>
            <a:pPr eaLnBrk="1" hangingPunct="1"/>
            <a:r>
              <a:rPr lang="en-US" altLang="en-US" b="1" smtClean="0">
                <a:latin typeface="Times" panose="02020603050405020304" pitchFamily="18" charset="0"/>
              </a:rPr>
              <a:t>The function and importance of the system catalog.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6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en-US" b="1">
                <a:latin typeface="CG Times" charset="0"/>
                <a:ea typeface="ＭＳ Ｐゴシック" charset="0"/>
              </a:rPr>
              <a:t>Objectives of Three-Level Architecture</a:t>
            </a:r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body" idx="1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All users should be able to access same data. </a:t>
            </a:r>
          </a:p>
          <a:p>
            <a:pPr eaLnBrk="1" hangingPunct="1">
              <a:lnSpc>
                <a:spcPct val="90000"/>
              </a:lnSpc>
              <a:buFont typeface="Wingdings" charset="0"/>
              <a:buChar char="n"/>
              <a:defRPr/>
            </a:pPr>
            <a:endParaRPr lang="en-US" b="1">
              <a:latin typeface="CG Times" charset="0"/>
              <a:ea typeface="ＭＳ Ｐゴシック" charset="0"/>
            </a:endParaRPr>
          </a:p>
          <a:p>
            <a:pPr eaLnBrk="1" hangingPunct="1">
              <a:lnSpc>
                <a:spcPct val="90000"/>
              </a:lnSpc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A user's view is immune to changes made in other views.</a:t>
            </a:r>
          </a:p>
          <a:p>
            <a:pPr eaLnBrk="1" hangingPunct="1">
              <a:lnSpc>
                <a:spcPct val="90000"/>
              </a:lnSpc>
              <a:buFont typeface="Wingdings" charset="0"/>
              <a:buChar char="n"/>
              <a:defRPr/>
            </a:pPr>
            <a:endParaRPr lang="en-US" b="1">
              <a:latin typeface="CG Times" charset="0"/>
              <a:ea typeface="ＭＳ Ｐゴシック" charset="0"/>
            </a:endParaRPr>
          </a:p>
          <a:p>
            <a:pPr eaLnBrk="1" hangingPunct="1">
              <a:lnSpc>
                <a:spcPct val="90000"/>
              </a:lnSpc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Users should not need to know physical database storage details.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7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en-US" b="1">
                <a:latin typeface="CG Times" charset="0"/>
                <a:ea typeface="ＭＳ Ｐゴシック" charset="0"/>
              </a:rPr>
              <a:t>Objectives of Three-Level Architecture</a:t>
            </a:r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body" idx="1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  <a:buFont typeface="Wingdings" charset="0"/>
              <a:buChar char="n"/>
              <a:defRPr/>
            </a:pPr>
            <a:r>
              <a:rPr lang="en-US" sz="2800" b="1">
                <a:latin typeface="CG Times" charset="0"/>
                <a:ea typeface="ＭＳ Ｐゴシック" charset="0"/>
              </a:rPr>
              <a:t>DBA should be able to change database storage structures without affecting the users' views.</a:t>
            </a:r>
          </a:p>
          <a:p>
            <a:pPr eaLnBrk="1" hangingPunct="1">
              <a:lnSpc>
                <a:spcPct val="90000"/>
              </a:lnSpc>
              <a:buFont typeface="Wingdings" charset="0"/>
              <a:buChar char="n"/>
              <a:defRPr/>
            </a:pPr>
            <a:endParaRPr lang="en-US" sz="2800" b="1">
              <a:latin typeface="CG Times" charset="0"/>
              <a:ea typeface="ＭＳ Ｐゴシック" charset="0"/>
            </a:endParaRPr>
          </a:p>
          <a:p>
            <a:pPr eaLnBrk="1" hangingPunct="1">
              <a:lnSpc>
                <a:spcPct val="90000"/>
              </a:lnSpc>
              <a:buFont typeface="Wingdings" charset="0"/>
              <a:buChar char="n"/>
              <a:defRPr/>
            </a:pPr>
            <a:r>
              <a:rPr lang="en-US" sz="2800" b="1">
                <a:latin typeface="CG Times" charset="0"/>
                <a:ea typeface="ＭＳ Ｐゴシック" charset="0"/>
              </a:rPr>
              <a:t>Internal structure of database should be unaffected by changes to physical aspects of storage.</a:t>
            </a:r>
          </a:p>
          <a:p>
            <a:pPr eaLnBrk="1" hangingPunct="1">
              <a:lnSpc>
                <a:spcPct val="90000"/>
              </a:lnSpc>
              <a:buFont typeface="Wingdings" charset="0"/>
              <a:buChar char="n"/>
              <a:defRPr/>
            </a:pPr>
            <a:endParaRPr lang="en-US" sz="2800" b="1">
              <a:latin typeface="CG Times" charset="0"/>
              <a:ea typeface="ＭＳ Ｐゴシック" charset="0"/>
            </a:endParaRPr>
          </a:p>
          <a:p>
            <a:pPr eaLnBrk="1" hangingPunct="1">
              <a:lnSpc>
                <a:spcPct val="90000"/>
              </a:lnSpc>
              <a:buFont typeface="Wingdings" charset="0"/>
              <a:buChar char="n"/>
              <a:defRPr/>
            </a:pPr>
            <a:r>
              <a:rPr lang="en-US" sz="2800" b="1">
                <a:latin typeface="CG Times" charset="0"/>
                <a:ea typeface="ＭＳ Ｐゴシック" charset="0"/>
              </a:rPr>
              <a:t>DBA should be able to change conceptual structure of database without affecting all users.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8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algn="just" eaLnBrk="1" hangingPunct="1">
              <a:defRPr/>
            </a:pPr>
            <a:r>
              <a:rPr lang="en-US" b="1">
                <a:latin typeface="CG Times" charset="0"/>
                <a:ea typeface="ＭＳ Ｐゴシック" charset="0"/>
              </a:rPr>
              <a:t>ANSI-SPARC Three-level Architecture</a:t>
            </a:r>
          </a:p>
        </p:txBody>
      </p:sp>
      <p:pic>
        <p:nvPicPr>
          <p:cNvPr id="17412" name="Picture 4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731963"/>
            <a:ext cx="7251700" cy="421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wipe dir="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9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en-US" b="1">
                <a:latin typeface="CG Times" charset="0"/>
                <a:ea typeface="ＭＳ Ｐゴシック" charset="0"/>
              </a:rPr>
              <a:t>ANSI-SPARC Three-level Architecture</a:t>
            </a:r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body" idx="1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External Level</a:t>
            </a:r>
          </a:p>
          <a:p>
            <a:pPr lvl="1" eaLnBrk="1" hangingPunct="1">
              <a:lnSpc>
                <a:spcPct val="90000"/>
              </a:lnSpc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Users' view of the database. Describes that part of database that is relevant to a particular user.</a:t>
            </a:r>
          </a:p>
          <a:p>
            <a:pPr lvl="1" eaLnBrk="1" hangingPunct="1">
              <a:lnSpc>
                <a:spcPct val="90000"/>
              </a:lnSpc>
              <a:buSzPct val="75000"/>
              <a:buFont typeface="Wingdings" charset="0"/>
              <a:buChar char="n"/>
              <a:defRPr/>
            </a:pPr>
            <a:endParaRPr lang="en-US" b="1">
              <a:latin typeface="CG Times" charset="0"/>
              <a:ea typeface="ＭＳ Ｐゴシック" charset="0"/>
            </a:endParaRPr>
          </a:p>
          <a:p>
            <a:pPr eaLnBrk="1" hangingPunct="1">
              <a:lnSpc>
                <a:spcPct val="90000"/>
              </a:lnSpc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Conceptual Level</a:t>
            </a:r>
          </a:p>
          <a:p>
            <a:pPr lvl="1" eaLnBrk="1" hangingPunct="1">
              <a:lnSpc>
                <a:spcPct val="90000"/>
              </a:lnSpc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Community view of the database.  Describes what data is stored in database and relationships among the data.   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10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en-US" b="1">
                <a:latin typeface="CG Times" charset="0"/>
                <a:ea typeface="ＭＳ Ｐゴシック" charset="0"/>
              </a:rPr>
              <a:t>ANSI-SPARC Three-level Architecture</a:t>
            </a:r>
          </a:p>
        </p:txBody>
      </p:sp>
      <p:sp>
        <p:nvSpPr>
          <p:cNvPr id="22532" name="Rectangle 4"/>
          <p:cNvSpPr>
            <a:spLocks noGrp="1" noChangeArrowheads="1"/>
          </p:cNvSpPr>
          <p:nvPr>
            <p:ph type="body" idx="1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Internal Level</a:t>
            </a:r>
          </a:p>
          <a:p>
            <a:pPr lvl="1" eaLnBrk="1" hangingPunct="1"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Physical representation of the database on the computer.  Describes how the data is stored in the database. 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11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en-US" b="1">
                <a:latin typeface="CG Times" charset="0"/>
                <a:ea typeface="ＭＳ Ｐゴシック" charset="0"/>
              </a:rPr>
              <a:t>Differences between Three Levels of ANSI-SPARC Architecture</a:t>
            </a:r>
          </a:p>
        </p:txBody>
      </p:sp>
      <p:pic>
        <p:nvPicPr>
          <p:cNvPr id="23556" name="Picture 4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474788"/>
            <a:ext cx="7327900" cy="4932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wipe dir="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12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en-US" b="1">
                <a:latin typeface="CG Times" charset="0"/>
                <a:ea typeface="ＭＳ Ｐゴシック" charset="0"/>
              </a:rPr>
              <a:t>Data Independence</a:t>
            </a:r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body" idx="1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Logical Data Independence</a:t>
            </a:r>
          </a:p>
          <a:p>
            <a:pPr lvl="1" eaLnBrk="1" hangingPunct="1"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Refers to immunity of external schemas to changes in conceptual schema.</a:t>
            </a:r>
          </a:p>
          <a:p>
            <a:pPr lvl="1" eaLnBrk="1" hangingPunct="1"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Conceptual schema changes e.g. addition/removal of entities.</a:t>
            </a:r>
          </a:p>
          <a:p>
            <a:pPr lvl="1" eaLnBrk="1" hangingPunct="1"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Should not require changes to external schema or rewrites of application programs. 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build="p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13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en-US" b="1">
                <a:latin typeface="CG Times" charset="0"/>
                <a:ea typeface="ＭＳ Ｐゴシック" charset="0"/>
              </a:rPr>
              <a:t>Data Independence</a:t>
            </a:r>
          </a:p>
        </p:txBody>
      </p:sp>
      <p:sp>
        <p:nvSpPr>
          <p:cNvPr id="28676" name="Rectangle 4"/>
          <p:cNvSpPr>
            <a:spLocks noGrp="1" noChangeArrowheads="1"/>
          </p:cNvSpPr>
          <p:nvPr>
            <p:ph type="body" idx="1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Physical Data Independence</a:t>
            </a:r>
          </a:p>
          <a:p>
            <a:pPr lvl="1" eaLnBrk="1" hangingPunct="1"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Refers to immunity of conceptual schema to changes in the internal schema.</a:t>
            </a:r>
          </a:p>
          <a:p>
            <a:pPr lvl="1" eaLnBrk="1" hangingPunct="1"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Internal schema changes e.g. using different file organizations, storage structures/devices.</a:t>
            </a:r>
          </a:p>
          <a:p>
            <a:pPr lvl="1" eaLnBrk="1" hangingPunct="1"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Should not require change to conceptual or external schemas.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 build="p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14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en-US" b="1">
                <a:latin typeface="Times" charset="0"/>
                <a:ea typeface="ＭＳ Ｐゴシック" charset="0"/>
              </a:rPr>
              <a:t>Data Independence and the ANSI-SPARC Three-level Architecture</a:t>
            </a:r>
          </a:p>
        </p:txBody>
      </p:sp>
      <p:pic>
        <p:nvPicPr>
          <p:cNvPr id="29700" name="Picture 4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600200"/>
            <a:ext cx="7556500" cy="407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wipe dir="d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15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en-US" b="1">
                <a:latin typeface="CG Times" charset="0"/>
                <a:ea typeface="ＭＳ Ｐゴシック" charset="0"/>
              </a:rPr>
              <a:t>Database Languages</a:t>
            </a:r>
          </a:p>
        </p:txBody>
      </p:sp>
      <p:sp>
        <p:nvSpPr>
          <p:cNvPr id="32772" name="Rectangle 4"/>
          <p:cNvSpPr>
            <a:spLocks noGrp="1" noChangeArrowheads="1"/>
          </p:cNvSpPr>
          <p:nvPr>
            <p:ph type="body" idx="1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Data Definition Language (DDL)</a:t>
            </a:r>
          </a:p>
          <a:p>
            <a:pPr lvl="1" eaLnBrk="1" hangingPunct="1"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Allows DBA or user to describe and name entitles, attributes and relationships required for the application. 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16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en-US" b="1">
                <a:latin typeface="CG Times" charset="0"/>
                <a:ea typeface="ＭＳ Ｐゴシック" charset="0"/>
              </a:rPr>
              <a:t>Database Languages</a:t>
            </a:r>
          </a:p>
        </p:txBody>
      </p:sp>
      <p:sp>
        <p:nvSpPr>
          <p:cNvPr id="34820" name="Rectangle 4"/>
          <p:cNvSpPr>
            <a:spLocks noGrp="1" noChangeArrowheads="1"/>
          </p:cNvSpPr>
          <p:nvPr>
            <p:ph type="body" idx="1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Data Manipulation Language (DML)</a:t>
            </a:r>
          </a:p>
          <a:p>
            <a:pPr lvl="1" eaLnBrk="1" hangingPunct="1"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Provides basic data manipulation operations on data held in the database.</a:t>
            </a:r>
          </a:p>
          <a:p>
            <a:pPr lvl="1" eaLnBrk="1" hangingPunct="1"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Procedural DML - allows user to tell system exactly how to manipulate data.</a:t>
            </a:r>
          </a:p>
          <a:p>
            <a:pPr lvl="1" eaLnBrk="1" hangingPunct="1"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Non-Procedural DML - allows user to state what data is needed rather than how it is to be retrieved.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0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17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en-US" b="1">
                <a:latin typeface="CG Times" charset="0"/>
                <a:ea typeface="ＭＳ Ｐゴシック" charset="0"/>
              </a:rPr>
              <a:t>Database Languages</a:t>
            </a:r>
          </a:p>
        </p:txBody>
      </p:sp>
      <p:sp>
        <p:nvSpPr>
          <p:cNvPr id="36868" name="Rectangle 4"/>
          <p:cNvSpPr>
            <a:spLocks noGrp="1" noChangeArrowheads="1"/>
          </p:cNvSpPr>
          <p:nvPr>
            <p:ph type="body" idx="1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algn="just" eaLnBrk="1" hangingPunct="1"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Fourth Generation Language (4GL)</a:t>
            </a:r>
          </a:p>
          <a:p>
            <a:pPr lvl="1" algn="just" eaLnBrk="1" hangingPunct="1"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Query Languages</a:t>
            </a:r>
          </a:p>
          <a:p>
            <a:pPr lvl="1" algn="just" eaLnBrk="1" hangingPunct="1"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Forms Generators</a:t>
            </a:r>
          </a:p>
          <a:p>
            <a:pPr lvl="1" algn="just" eaLnBrk="1" hangingPunct="1"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Report Generators</a:t>
            </a:r>
          </a:p>
          <a:p>
            <a:pPr lvl="1" algn="just" eaLnBrk="1" hangingPunct="1"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Graphics Generators</a:t>
            </a:r>
          </a:p>
          <a:p>
            <a:pPr lvl="1" algn="just" eaLnBrk="1" hangingPunct="1"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Application Generators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 build="p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18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en-US" b="1">
                <a:latin typeface="CG Times" charset="0"/>
                <a:ea typeface="ＭＳ Ｐゴシック" charset="0"/>
              </a:rPr>
              <a:t>Data Model</a:t>
            </a:r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body" idx="1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buFont typeface="Wingdings" charset="0"/>
              <a:buChar char="n"/>
              <a:defRPr/>
            </a:pPr>
            <a:r>
              <a:rPr lang="en-US" sz="2800" b="1">
                <a:latin typeface="CG Times" charset="0"/>
                <a:ea typeface="ＭＳ Ｐゴシック" charset="0"/>
              </a:rPr>
              <a:t>Collection of concepts for describing data, relationships between data and constraints on the data in an organization.</a:t>
            </a:r>
          </a:p>
          <a:p>
            <a:pPr eaLnBrk="1" hangingPunct="1">
              <a:buFont typeface="Wingdings" charset="0"/>
              <a:buChar char="n"/>
              <a:defRPr/>
            </a:pPr>
            <a:endParaRPr lang="en-US" sz="2800" b="1">
              <a:latin typeface="CG Times" charset="0"/>
              <a:ea typeface="ＭＳ Ｐゴシック" charset="0"/>
            </a:endParaRPr>
          </a:p>
          <a:p>
            <a:pPr eaLnBrk="1" hangingPunct="1">
              <a:buFont typeface="Wingdings" charset="0"/>
              <a:buChar char="n"/>
              <a:defRPr/>
            </a:pPr>
            <a:r>
              <a:rPr lang="en-US" sz="2800" b="1">
                <a:latin typeface="CG Times" charset="0"/>
                <a:ea typeface="ＭＳ Ｐゴシック" charset="0"/>
              </a:rPr>
              <a:t>Data Model comprises:</a:t>
            </a:r>
          </a:p>
          <a:p>
            <a:pPr lvl="1" eaLnBrk="1" hangingPunct="1">
              <a:buSzPct val="75000"/>
              <a:buFont typeface="Wingdings" charset="0"/>
              <a:buChar char="n"/>
              <a:defRPr/>
            </a:pPr>
            <a:r>
              <a:rPr lang="en-US" sz="2400" b="1">
                <a:latin typeface="CG Times" charset="0"/>
                <a:ea typeface="ＭＳ Ｐゴシック" charset="0"/>
              </a:rPr>
              <a:t>A structural part</a:t>
            </a:r>
          </a:p>
          <a:p>
            <a:pPr lvl="1" eaLnBrk="1" hangingPunct="1">
              <a:buSzPct val="75000"/>
              <a:buFont typeface="Wingdings" charset="0"/>
              <a:buChar char="n"/>
              <a:defRPr/>
            </a:pPr>
            <a:r>
              <a:rPr lang="en-US" sz="2400" b="1">
                <a:latin typeface="CG Times" charset="0"/>
                <a:ea typeface="ＭＳ Ｐゴシック" charset="0"/>
              </a:rPr>
              <a:t>A manipulative part</a:t>
            </a:r>
          </a:p>
          <a:p>
            <a:pPr lvl="1" eaLnBrk="1" hangingPunct="1">
              <a:buSzPct val="75000"/>
              <a:buFont typeface="Wingdings" charset="0"/>
              <a:buChar char="n"/>
              <a:defRPr/>
            </a:pPr>
            <a:r>
              <a:rPr lang="en-US" sz="2400" b="1">
                <a:latin typeface="CG Times" charset="0"/>
                <a:ea typeface="ＭＳ Ｐゴシック" charset="0"/>
              </a:rPr>
              <a:t>Possibly a set of integrity rules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 build="p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19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en-US" b="1">
                <a:latin typeface="CG Times" charset="0"/>
                <a:ea typeface="ＭＳ Ｐゴシック" charset="0"/>
              </a:rPr>
              <a:t>Data Model</a:t>
            </a:r>
          </a:p>
        </p:txBody>
      </p:sp>
      <p:sp>
        <p:nvSpPr>
          <p:cNvPr id="40964" name="Rectangle 4"/>
          <p:cNvSpPr>
            <a:spLocks noGrp="1" noChangeArrowheads="1"/>
          </p:cNvSpPr>
          <p:nvPr>
            <p:ph type="body" idx="1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Purpose</a:t>
            </a:r>
          </a:p>
          <a:p>
            <a:pPr lvl="1" eaLnBrk="1" hangingPunct="1">
              <a:lnSpc>
                <a:spcPct val="90000"/>
              </a:lnSpc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To represent the data in an understandable way.</a:t>
            </a:r>
          </a:p>
          <a:p>
            <a:pPr lvl="1" eaLnBrk="1" hangingPunct="1">
              <a:lnSpc>
                <a:spcPct val="90000"/>
              </a:lnSpc>
              <a:buSzPct val="75000"/>
              <a:buFont typeface="Wingdings" charset="0"/>
              <a:buChar char="n"/>
              <a:defRPr/>
            </a:pPr>
            <a:endParaRPr lang="en-US" b="1">
              <a:latin typeface="CG Times" charset="0"/>
              <a:ea typeface="ＭＳ Ｐゴシック" charset="0"/>
            </a:endParaRPr>
          </a:p>
          <a:p>
            <a:pPr eaLnBrk="1" hangingPunct="1">
              <a:lnSpc>
                <a:spcPct val="90000"/>
              </a:lnSpc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Categories of data models include:</a:t>
            </a:r>
          </a:p>
          <a:p>
            <a:pPr lvl="1" eaLnBrk="1" hangingPunct="1">
              <a:lnSpc>
                <a:spcPct val="90000"/>
              </a:lnSpc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Object-based</a:t>
            </a:r>
          </a:p>
          <a:p>
            <a:pPr lvl="1" eaLnBrk="1" hangingPunct="1">
              <a:lnSpc>
                <a:spcPct val="90000"/>
              </a:lnSpc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Record-based</a:t>
            </a:r>
          </a:p>
          <a:p>
            <a:pPr lvl="1" eaLnBrk="1" hangingPunct="1">
              <a:lnSpc>
                <a:spcPct val="90000"/>
              </a:lnSpc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Physical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 build="p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20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en-US" b="1">
                <a:latin typeface="CG Times" charset="0"/>
                <a:ea typeface="ＭＳ Ｐゴシック" charset="0"/>
              </a:rPr>
              <a:t>Data Model</a:t>
            </a:r>
          </a:p>
        </p:txBody>
      </p:sp>
      <p:sp>
        <p:nvSpPr>
          <p:cNvPr id="43012" name="Rectangle 4"/>
          <p:cNvSpPr>
            <a:spLocks noGrp="1" noChangeArrowheads="1"/>
          </p:cNvSpPr>
          <p:nvPr>
            <p:ph type="body" idx="1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Object-based Data Models</a:t>
            </a:r>
          </a:p>
          <a:p>
            <a:pPr lvl="1" eaLnBrk="1" hangingPunct="1"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Entity-Relationship</a:t>
            </a:r>
          </a:p>
          <a:p>
            <a:pPr lvl="1" eaLnBrk="1" hangingPunct="1"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Semantic</a:t>
            </a:r>
          </a:p>
          <a:p>
            <a:pPr lvl="1" eaLnBrk="1" hangingPunct="1"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Functional</a:t>
            </a:r>
          </a:p>
          <a:p>
            <a:pPr lvl="1" eaLnBrk="1" hangingPunct="1"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Object-Oriented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2" grpId="0" build="p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21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en-US" b="1">
                <a:latin typeface="CG Times" charset="0"/>
                <a:ea typeface="ＭＳ Ｐゴシック" charset="0"/>
              </a:rPr>
              <a:t>Data Model</a:t>
            </a:r>
          </a:p>
        </p:txBody>
      </p:sp>
      <p:sp>
        <p:nvSpPr>
          <p:cNvPr id="45060" name="Rectangle 4"/>
          <p:cNvSpPr>
            <a:spLocks noGrp="1" noChangeArrowheads="1"/>
          </p:cNvSpPr>
          <p:nvPr>
            <p:ph type="body" idx="1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algn="just" eaLnBrk="1" hangingPunct="1"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Record-based Data Models</a:t>
            </a:r>
          </a:p>
          <a:p>
            <a:pPr lvl="1" algn="just" eaLnBrk="1" hangingPunct="1"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Relational Data Model</a:t>
            </a:r>
          </a:p>
          <a:p>
            <a:pPr lvl="1" algn="just" eaLnBrk="1" hangingPunct="1"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Network Data Model</a:t>
            </a:r>
          </a:p>
          <a:p>
            <a:pPr lvl="1" algn="just" eaLnBrk="1" hangingPunct="1"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Hierarchical Data Model</a:t>
            </a:r>
          </a:p>
          <a:p>
            <a:pPr lvl="1" algn="just" eaLnBrk="1" hangingPunct="1">
              <a:buSzPct val="75000"/>
              <a:buFont typeface="Wingdings" charset="0"/>
              <a:buChar char="n"/>
              <a:defRPr/>
            </a:pPr>
            <a:endParaRPr lang="en-US" b="1">
              <a:latin typeface="CG Times" charset="0"/>
              <a:ea typeface="ＭＳ Ｐゴシック" charset="0"/>
            </a:endParaRPr>
          </a:p>
          <a:p>
            <a:pPr algn="just" eaLnBrk="1" hangingPunct="1"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Physical Data Models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6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0" grpId="0" build="p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22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en-US" b="1">
                <a:latin typeface="CG Times" charset="0"/>
                <a:ea typeface="ＭＳ Ｐゴシック" charset="0"/>
              </a:rPr>
              <a:t>Conceptual modeling</a:t>
            </a:r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body" idx="1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The process of developing a conceptual data model that is </a:t>
            </a:r>
          </a:p>
          <a:p>
            <a:pPr lvl="1" eaLnBrk="1" hangingPunct="1"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a complete and accurate representation of an organization's data requirements.</a:t>
            </a:r>
          </a:p>
          <a:p>
            <a:pPr lvl="1" eaLnBrk="1" hangingPunct="1"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independent of implementation details.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8" grpId="0" build="p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23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en-US" b="1">
                <a:latin typeface="CG Times" charset="0"/>
                <a:ea typeface="ＭＳ Ｐゴシック" charset="0"/>
              </a:rPr>
              <a:t>Functions of a DBMS</a:t>
            </a:r>
          </a:p>
        </p:txBody>
      </p:sp>
      <p:sp>
        <p:nvSpPr>
          <p:cNvPr id="49156" name="Rectangle 4"/>
          <p:cNvSpPr>
            <a:spLocks noGrp="1" noChangeArrowheads="1"/>
          </p:cNvSpPr>
          <p:nvPr>
            <p:ph type="body" idx="1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Data Storage, Retrieval and Update.</a:t>
            </a:r>
          </a:p>
          <a:p>
            <a:pPr lvl="1" algn="just" eaLnBrk="1" hangingPunct="1">
              <a:lnSpc>
                <a:spcPct val="90000"/>
              </a:lnSpc>
              <a:spcAft>
                <a:spcPts val="1500"/>
              </a:spcAft>
              <a:buSzPct val="75000"/>
              <a:buFont typeface="Wingdings" charset="0"/>
              <a:buChar char="n"/>
              <a:defRPr/>
            </a:pPr>
            <a:r>
              <a:rPr lang="en-US" b="1">
                <a:latin typeface="Times" charset="0"/>
                <a:ea typeface="ＭＳ Ｐゴシック" charset="0"/>
              </a:rPr>
              <a:t>Must furnish users with the ability to store, retrieve, and update data in the database.</a:t>
            </a:r>
          </a:p>
          <a:p>
            <a:pPr lvl="1" eaLnBrk="1" hangingPunct="1">
              <a:lnSpc>
                <a:spcPct val="90000"/>
              </a:lnSpc>
              <a:buSzPct val="75000"/>
              <a:buFont typeface="Wingdings" charset="0"/>
              <a:buChar char="n"/>
              <a:defRPr/>
            </a:pPr>
            <a:endParaRPr lang="en-US" b="1">
              <a:latin typeface="CG Times" charset="0"/>
              <a:ea typeface="ＭＳ Ｐゴシック" charset="0"/>
            </a:endParaRPr>
          </a:p>
          <a:p>
            <a:pPr eaLnBrk="1" hangingPunct="1">
              <a:lnSpc>
                <a:spcPct val="90000"/>
              </a:lnSpc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A User-Accessible Catalog.</a:t>
            </a:r>
          </a:p>
          <a:p>
            <a:pPr lvl="1" eaLnBrk="1" hangingPunct="1">
              <a:lnSpc>
                <a:spcPct val="90000"/>
              </a:lnSpc>
              <a:buSzPct val="75000"/>
              <a:buFont typeface="Wingdings" charset="0"/>
              <a:buChar char="n"/>
              <a:defRPr/>
            </a:pPr>
            <a:r>
              <a:rPr lang="en-US" b="1">
                <a:latin typeface="Times" charset="0"/>
                <a:ea typeface="ＭＳ Ｐゴシック" charset="0"/>
              </a:rPr>
              <a:t>Must furnish a catalog in which descriptions of data items are stored and which is accessible to users.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6" grpId="0" build="p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24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en-US" b="1">
                <a:latin typeface="CG Times" charset="0"/>
                <a:ea typeface="ＭＳ Ｐゴシック" charset="0"/>
              </a:rPr>
              <a:t>Functions of a DBMS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762000" y="1447800"/>
            <a:ext cx="8108950" cy="4114800"/>
          </a:xfrm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  <a:buFont typeface="Wingdings" charset="0"/>
              <a:buChar char="n"/>
              <a:defRPr/>
            </a:pPr>
            <a:r>
              <a:rPr lang="en-US" sz="2800" b="1">
                <a:latin typeface="CG Times" charset="0"/>
                <a:ea typeface="ＭＳ Ｐゴシック" charset="0"/>
              </a:rPr>
              <a:t>Transaction Support</a:t>
            </a:r>
          </a:p>
          <a:p>
            <a:pPr lvl="1" eaLnBrk="1" hangingPunct="1">
              <a:lnSpc>
                <a:spcPct val="90000"/>
              </a:lnSpc>
              <a:spcAft>
                <a:spcPts val="1500"/>
              </a:spcAft>
              <a:buSzPct val="75000"/>
              <a:buFont typeface="Wingdings" charset="0"/>
              <a:buChar char="n"/>
              <a:defRPr/>
            </a:pPr>
            <a:r>
              <a:rPr lang="en-US" sz="2400" b="1">
                <a:latin typeface="Times" charset="0"/>
                <a:ea typeface="ＭＳ Ｐゴシック" charset="0"/>
              </a:rPr>
              <a:t>Must furnish a mechanism to ensure that either all the updates corresponding to a given transaction are made or that none of them are made.</a:t>
            </a:r>
          </a:p>
          <a:p>
            <a:pPr lvl="1" eaLnBrk="1" hangingPunct="1">
              <a:lnSpc>
                <a:spcPct val="90000"/>
              </a:lnSpc>
              <a:spcAft>
                <a:spcPts val="1500"/>
              </a:spcAft>
              <a:buSzPct val="75000"/>
              <a:buFont typeface="Wingdings" charset="0"/>
              <a:buChar char="n"/>
              <a:defRPr/>
            </a:pPr>
            <a:endParaRPr lang="en-US" sz="2400" b="1">
              <a:latin typeface="CG Times" charset="0"/>
              <a:ea typeface="ＭＳ Ｐゴシック" charset="0"/>
            </a:endParaRPr>
          </a:p>
          <a:p>
            <a:pPr eaLnBrk="1" hangingPunct="1">
              <a:lnSpc>
                <a:spcPct val="90000"/>
              </a:lnSpc>
              <a:buFont typeface="Wingdings" charset="0"/>
              <a:buChar char="n"/>
              <a:defRPr/>
            </a:pPr>
            <a:r>
              <a:rPr lang="en-US" sz="2800" b="1">
                <a:latin typeface="CG Times" charset="0"/>
                <a:ea typeface="ＭＳ Ｐゴシック" charset="0"/>
              </a:rPr>
              <a:t>Concurrency Control Services</a:t>
            </a:r>
          </a:p>
          <a:p>
            <a:pPr lvl="1" eaLnBrk="1" hangingPunct="1">
              <a:lnSpc>
                <a:spcPct val="90000"/>
              </a:lnSpc>
              <a:spcAft>
                <a:spcPts val="1500"/>
              </a:spcAft>
              <a:buSzPct val="75000"/>
              <a:buFont typeface="Wingdings" charset="0"/>
              <a:buChar char="n"/>
              <a:defRPr/>
            </a:pPr>
            <a:r>
              <a:rPr lang="en-US" sz="2400" b="1">
                <a:latin typeface="Times" charset="0"/>
                <a:ea typeface="ＭＳ Ｐゴシック" charset="0"/>
              </a:rPr>
              <a:t>Must furnish a mechanism to ensure that database is updated correctly when multiple users are updating the database concurrently.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 build="p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25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algn="just" eaLnBrk="1" hangingPunct="1">
              <a:defRPr/>
            </a:pPr>
            <a:r>
              <a:rPr lang="en-US" b="1">
                <a:latin typeface="CG Times" charset="0"/>
                <a:ea typeface="ＭＳ Ｐゴシック" charset="0"/>
              </a:rPr>
              <a:t>Functions of a DBMS</a:t>
            </a:r>
          </a:p>
        </p:txBody>
      </p:sp>
      <p:sp>
        <p:nvSpPr>
          <p:cNvPr id="53252" name="Rectangle 4"/>
          <p:cNvSpPr>
            <a:spLocks noGrp="1" noChangeArrowheads="1"/>
          </p:cNvSpPr>
          <p:nvPr>
            <p:ph type="body" idx="1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buFont typeface="Wingdings" charset="0"/>
              <a:buChar char="n"/>
              <a:defRPr/>
            </a:pPr>
            <a:r>
              <a:rPr lang="en-US" sz="2800" b="1">
                <a:latin typeface="CG Times" charset="0"/>
                <a:ea typeface="ＭＳ Ｐゴシック" charset="0"/>
              </a:rPr>
              <a:t>Recovery Services</a:t>
            </a:r>
          </a:p>
          <a:p>
            <a:pPr lvl="1" eaLnBrk="1" hangingPunct="1">
              <a:spcAft>
                <a:spcPts val="1500"/>
              </a:spcAft>
              <a:buSzPct val="75000"/>
              <a:buFont typeface="Wingdings" charset="0"/>
              <a:buChar char="n"/>
              <a:defRPr/>
            </a:pPr>
            <a:r>
              <a:rPr lang="en-US" sz="2400" b="1">
                <a:latin typeface="Times" charset="0"/>
                <a:ea typeface="ＭＳ Ｐゴシック" charset="0"/>
              </a:rPr>
              <a:t>Must furnish a mechanism for recovering the database in the event that the database is damaged in any way.</a:t>
            </a:r>
          </a:p>
          <a:p>
            <a:pPr eaLnBrk="1" hangingPunct="1">
              <a:buFont typeface="Wingdings" charset="0"/>
              <a:buChar char="n"/>
              <a:defRPr/>
            </a:pPr>
            <a:endParaRPr lang="en-US" sz="2800" b="1">
              <a:latin typeface="CG Times" charset="0"/>
              <a:ea typeface="ＭＳ Ｐゴシック" charset="0"/>
            </a:endParaRPr>
          </a:p>
          <a:p>
            <a:pPr eaLnBrk="1" hangingPunct="1">
              <a:buFont typeface="Wingdings" charset="0"/>
              <a:buChar char="n"/>
              <a:defRPr/>
            </a:pPr>
            <a:r>
              <a:rPr lang="en-US" sz="2800" b="1">
                <a:latin typeface="CG Times" charset="0"/>
                <a:ea typeface="ＭＳ Ｐゴシック" charset="0"/>
              </a:rPr>
              <a:t>Authorization Services</a:t>
            </a:r>
          </a:p>
          <a:p>
            <a:pPr lvl="1" eaLnBrk="1" hangingPunct="1">
              <a:spcAft>
                <a:spcPts val="1500"/>
              </a:spcAft>
              <a:buSzPct val="75000"/>
              <a:buFont typeface="Wingdings" charset="0"/>
              <a:buChar char="n"/>
              <a:defRPr/>
            </a:pPr>
            <a:r>
              <a:rPr lang="en-US" sz="2400" b="1">
                <a:latin typeface="Times" charset="0"/>
                <a:ea typeface="ＭＳ Ｐゴシック" charset="0"/>
              </a:rPr>
              <a:t>Must furnish a mechanism to ensure that only authorized users can access the database.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2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2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2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2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2" grpId="0" build="p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26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en-US" b="1">
                <a:latin typeface="CG Times" charset="0"/>
                <a:ea typeface="ＭＳ Ｐゴシック" charset="0"/>
              </a:rPr>
              <a:t>Functions of a DBMS</a:t>
            </a:r>
          </a:p>
        </p:txBody>
      </p:sp>
      <p:sp>
        <p:nvSpPr>
          <p:cNvPr id="55300" name="Rectangle 4"/>
          <p:cNvSpPr>
            <a:spLocks noGrp="1" noChangeArrowheads="1"/>
          </p:cNvSpPr>
          <p:nvPr>
            <p:ph type="body" idx="1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Support for Data Communication</a:t>
            </a:r>
          </a:p>
          <a:p>
            <a:pPr lvl="1" eaLnBrk="1" hangingPunct="1">
              <a:lnSpc>
                <a:spcPct val="90000"/>
              </a:lnSpc>
              <a:spcAft>
                <a:spcPts val="1500"/>
              </a:spcAft>
              <a:buSzPct val="75000"/>
              <a:buFont typeface="Wingdings" charset="0"/>
              <a:buChar char="n"/>
              <a:defRPr/>
            </a:pPr>
            <a:r>
              <a:rPr lang="en-US" b="1">
                <a:latin typeface="Times" charset="0"/>
                <a:ea typeface="ＭＳ Ｐゴシック" charset="0"/>
              </a:rPr>
              <a:t>Must be capable of integrating with communication software.</a:t>
            </a:r>
          </a:p>
          <a:p>
            <a:pPr lvl="1" eaLnBrk="1" hangingPunct="1">
              <a:lnSpc>
                <a:spcPct val="90000"/>
              </a:lnSpc>
              <a:buSzPct val="75000"/>
              <a:buFont typeface="Wingdings" charset="0"/>
              <a:buChar char="n"/>
              <a:defRPr/>
            </a:pPr>
            <a:endParaRPr lang="en-US" b="1">
              <a:latin typeface="CG Times" charset="0"/>
              <a:ea typeface="ＭＳ Ｐゴシック" charset="0"/>
            </a:endParaRPr>
          </a:p>
          <a:p>
            <a:pPr eaLnBrk="1" hangingPunct="1">
              <a:lnSpc>
                <a:spcPct val="90000"/>
              </a:lnSpc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Integrity Services</a:t>
            </a:r>
          </a:p>
          <a:p>
            <a:pPr lvl="1" eaLnBrk="1" hangingPunct="1">
              <a:lnSpc>
                <a:spcPct val="90000"/>
              </a:lnSpc>
              <a:spcAft>
                <a:spcPts val="1500"/>
              </a:spcAft>
              <a:buSzPct val="75000"/>
              <a:buFont typeface="Wingdings" charset="0"/>
              <a:buChar char="n"/>
              <a:defRPr/>
            </a:pPr>
            <a:r>
              <a:rPr lang="en-US" b="1">
                <a:latin typeface="Times" charset="0"/>
                <a:ea typeface="ＭＳ Ｐゴシック" charset="0"/>
              </a:rPr>
              <a:t>Must furnish a means to ensure that both the data in the database and changes to the data follow certain rules.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0" grpId="0" build="p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27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algn="just" eaLnBrk="1" hangingPunct="1">
              <a:defRPr/>
            </a:pPr>
            <a:r>
              <a:rPr lang="en-US" b="1">
                <a:latin typeface="CG Times" charset="0"/>
                <a:ea typeface="ＭＳ Ｐゴシック" charset="0"/>
              </a:rPr>
              <a:t>Functions of a DBMS</a:t>
            </a:r>
          </a:p>
        </p:txBody>
      </p:sp>
      <p:sp>
        <p:nvSpPr>
          <p:cNvPr id="57348" name="Rectangle 4"/>
          <p:cNvSpPr>
            <a:spLocks noGrp="1" noChangeArrowheads="1"/>
          </p:cNvSpPr>
          <p:nvPr>
            <p:ph type="body" idx="1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Services to Promote Data Independence</a:t>
            </a:r>
          </a:p>
          <a:p>
            <a:pPr lvl="1" eaLnBrk="1" hangingPunct="1">
              <a:spcAft>
                <a:spcPts val="1500"/>
              </a:spcAft>
              <a:buSzPct val="75000"/>
              <a:buFont typeface="Wingdings" charset="0"/>
              <a:buChar char="n"/>
              <a:defRPr/>
            </a:pPr>
            <a:r>
              <a:rPr lang="en-US" b="1">
                <a:latin typeface="Times" charset="0"/>
                <a:ea typeface="ＭＳ Ｐゴシック" charset="0"/>
              </a:rPr>
              <a:t>Must include facilities to support the independence of programs from the actual structure of the database.</a:t>
            </a:r>
          </a:p>
          <a:p>
            <a:pPr eaLnBrk="1" hangingPunct="1">
              <a:buFont typeface="Wingdings" charset="0"/>
              <a:buChar char="n"/>
              <a:defRPr/>
            </a:pPr>
            <a:endParaRPr lang="en-US" b="1">
              <a:latin typeface="CG Times" charset="0"/>
              <a:ea typeface="ＭＳ Ｐゴシック" charset="0"/>
            </a:endParaRPr>
          </a:p>
          <a:p>
            <a:pPr eaLnBrk="1" hangingPunct="1"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Utility Services</a:t>
            </a:r>
          </a:p>
          <a:p>
            <a:pPr lvl="1" eaLnBrk="1" hangingPunct="1">
              <a:buSzPct val="75000"/>
              <a:buFont typeface="Wingdings" charset="0"/>
              <a:buChar char="n"/>
              <a:defRPr/>
            </a:pPr>
            <a:r>
              <a:rPr lang="en-US" b="1">
                <a:latin typeface="Times" charset="0"/>
                <a:ea typeface="ＭＳ Ｐゴシック" charset="0"/>
              </a:rPr>
              <a:t>Should provide a set of utility services.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8" grpId="0" build="p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28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algn="just" eaLnBrk="1" hangingPunct="1">
              <a:defRPr/>
            </a:pPr>
            <a:r>
              <a:rPr lang="en-US" b="1">
                <a:latin typeface="CG Times" charset="0"/>
                <a:ea typeface="ＭＳ Ｐゴシック" charset="0"/>
              </a:rPr>
              <a:t>Components of a DBMS</a:t>
            </a:r>
          </a:p>
        </p:txBody>
      </p:sp>
      <p:pic>
        <p:nvPicPr>
          <p:cNvPr id="58372" name="Picture 4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447800"/>
            <a:ext cx="5956300" cy="5211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wipe dir="d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29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algn="just" eaLnBrk="1" hangingPunct="1">
              <a:defRPr/>
            </a:pPr>
            <a:r>
              <a:rPr lang="en-US" b="1">
                <a:latin typeface="CG Times" charset="0"/>
                <a:ea typeface="ＭＳ Ｐゴシック" charset="0"/>
              </a:rPr>
              <a:t>Components of a DBMS</a:t>
            </a:r>
          </a:p>
        </p:txBody>
      </p:sp>
      <p:sp>
        <p:nvSpPr>
          <p:cNvPr id="61444" name="Rectangle 4"/>
          <p:cNvSpPr>
            <a:spLocks noGrp="1" noChangeArrowheads="1"/>
          </p:cNvSpPr>
          <p:nvPr>
            <p:ph type="body" idx="1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algn="just" eaLnBrk="1" hangingPunct="1">
              <a:buFont typeface="Wingdings" charset="0"/>
              <a:buChar char="n"/>
              <a:defRPr/>
            </a:pPr>
            <a:r>
              <a:rPr lang="en-US" b="1">
                <a:latin typeface="Times" charset="0"/>
                <a:ea typeface="ＭＳ Ｐゴシック" charset="0"/>
              </a:rPr>
              <a:t>Query processor</a:t>
            </a:r>
          </a:p>
          <a:p>
            <a:pPr algn="just" eaLnBrk="1" hangingPunct="1">
              <a:buFont typeface="Wingdings" charset="0"/>
              <a:buChar char="n"/>
              <a:defRPr/>
            </a:pPr>
            <a:r>
              <a:rPr lang="en-US" b="1">
                <a:latin typeface="Times" charset="0"/>
                <a:ea typeface="ＭＳ Ｐゴシック" charset="0"/>
              </a:rPr>
              <a:t>Database manager (DM)</a:t>
            </a:r>
          </a:p>
          <a:p>
            <a:pPr algn="just" eaLnBrk="1" hangingPunct="1">
              <a:buFont typeface="Wingdings" charset="0"/>
              <a:buChar char="n"/>
              <a:defRPr/>
            </a:pPr>
            <a:r>
              <a:rPr lang="en-US" b="1">
                <a:latin typeface="Times" charset="0"/>
                <a:ea typeface="ＭＳ Ｐゴシック" charset="0"/>
              </a:rPr>
              <a:t>File manager</a:t>
            </a:r>
          </a:p>
          <a:p>
            <a:pPr algn="just" eaLnBrk="1" hangingPunct="1">
              <a:buFont typeface="Wingdings" charset="0"/>
              <a:buChar char="n"/>
              <a:defRPr/>
            </a:pPr>
            <a:r>
              <a:rPr lang="en-US" b="1">
                <a:latin typeface="Times" charset="0"/>
                <a:ea typeface="ＭＳ Ｐゴシック" charset="0"/>
              </a:rPr>
              <a:t>DML preprocessor</a:t>
            </a:r>
          </a:p>
          <a:p>
            <a:pPr algn="just" eaLnBrk="1" hangingPunct="1">
              <a:buFont typeface="Wingdings" charset="0"/>
              <a:buChar char="n"/>
              <a:defRPr/>
            </a:pPr>
            <a:r>
              <a:rPr lang="en-US" b="1">
                <a:latin typeface="Times" charset="0"/>
                <a:ea typeface="ＭＳ Ｐゴシック" charset="0"/>
              </a:rPr>
              <a:t>DDL compiler</a:t>
            </a:r>
          </a:p>
          <a:p>
            <a:pPr algn="just" eaLnBrk="1" hangingPunct="1">
              <a:buFont typeface="Wingdings" charset="0"/>
              <a:buChar char="n"/>
              <a:defRPr/>
            </a:pPr>
            <a:r>
              <a:rPr lang="en-US" b="1">
                <a:latin typeface="Times" charset="0"/>
                <a:ea typeface="ＭＳ Ｐゴシック" charset="0"/>
              </a:rPr>
              <a:t>Catalog manager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4" grpId="0" build="p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30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algn="just" eaLnBrk="1" hangingPunct="1">
              <a:spcAft>
                <a:spcPts val="600"/>
              </a:spcAft>
              <a:defRPr/>
            </a:pPr>
            <a:r>
              <a:rPr lang="en-US" b="1">
                <a:latin typeface="CG Times" charset="0"/>
                <a:ea typeface="ＭＳ Ｐゴシック" charset="0"/>
              </a:rPr>
              <a:t>Components of Database Manager (DM)</a:t>
            </a:r>
          </a:p>
        </p:txBody>
      </p:sp>
      <p:pic>
        <p:nvPicPr>
          <p:cNvPr id="62468" name="Picture 4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447800"/>
            <a:ext cx="5270500" cy="5118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wipe dir="d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31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algn="just" eaLnBrk="1" hangingPunct="1">
              <a:defRPr/>
            </a:pPr>
            <a:r>
              <a:rPr lang="en-US" b="1">
                <a:latin typeface="CG Times" charset="0"/>
                <a:ea typeface="ＭＳ Ｐゴシック" charset="0"/>
              </a:rPr>
              <a:t>Components of Database Manager (DM)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body" idx="1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algn="just" eaLnBrk="1" hangingPunct="1">
              <a:buFont typeface="Wingdings" charset="0"/>
              <a:buChar char="n"/>
              <a:defRPr/>
            </a:pPr>
            <a:r>
              <a:rPr lang="en-US" sz="2800" b="1">
                <a:latin typeface="Times" charset="0"/>
                <a:ea typeface="ＭＳ Ｐゴシック" charset="0"/>
              </a:rPr>
              <a:t>Authorization control</a:t>
            </a:r>
          </a:p>
          <a:p>
            <a:pPr algn="just" eaLnBrk="1" hangingPunct="1">
              <a:buFont typeface="Wingdings" charset="0"/>
              <a:buChar char="n"/>
              <a:defRPr/>
            </a:pPr>
            <a:r>
              <a:rPr lang="en-US" sz="2800" b="1">
                <a:latin typeface="Times" charset="0"/>
                <a:ea typeface="ＭＳ Ｐゴシック" charset="0"/>
              </a:rPr>
              <a:t>Command processor</a:t>
            </a:r>
          </a:p>
          <a:p>
            <a:pPr algn="just" eaLnBrk="1" hangingPunct="1">
              <a:buFont typeface="Wingdings" charset="0"/>
              <a:buChar char="n"/>
              <a:defRPr/>
            </a:pPr>
            <a:r>
              <a:rPr lang="en-US" sz="2800" b="1">
                <a:latin typeface="Times" charset="0"/>
                <a:ea typeface="ＭＳ Ｐゴシック" charset="0"/>
              </a:rPr>
              <a:t>Integrity checker</a:t>
            </a:r>
          </a:p>
          <a:p>
            <a:pPr algn="just" eaLnBrk="1" hangingPunct="1">
              <a:buFont typeface="Wingdings" charset="0"/>
              <a:buChar char="n"/>
              <a:defRPr/>
            </a:pPr>
            <a:r>
              <a:rPr lang="en-US" sz="2800" b="1">
                <a:latin typeface="Times" charset="0"/>
                <a:ea typeface="ＭＳ Ｐゴシック" charset="0"/>
              </a:rPr>
              <a:t>Query optimizer</a:t>
            </a:r>
          </a:p>
          <a:p>
            <a:pPr algn="just" eaLnBrk="1" hangingPunct="1">
              <a:buFont typeface="Wingdings" charset="0"/>
              <a:buChar char="n"/>
              <a:defRPr/>
            </a:pPr>
            <a:r>
              <a:rPr lang="en-US" sz="2800" b="1">
                <a:latin typeface="Times" charset="0"/>
                <a:ea typeface="ＭＳ Ｐゴシック" charset="0"/>
              </a:rPr>
              <a:t>Transaction manager</a:t>
            </a:r>
          </a:p>
          <a:p>
            <a:pPr algn="just" eaLnBrk="1" hangingPunct="1">
              <a:buFont typeface="Wingdings" charset="0"/>
              <a:buChar char="n"/>
              <a:defRPr/>
            </a:pPr>
            <a:r>
              <a:rPr lang="en-US" sz="2800" b="1">
                <a:latin typeface="Times" charset="0"/>
                <a:ea typeface="ＭＳ Ｐゴシック" charset="0"/>
              </a:rPr>
              <a:t>Scheduler</a:t>
            </a:r>
          </a:p>
          <a:p>
            <a:pPr algn="just" eaLnBrk="1" hangingPunct="1">
              <a:buFont typeface="Wingdings" charset="0"/>
              <a:buChar char="n"/>
              <a:defRPr/>
            </a:pPr>
            <a:r>
              <a:rPr lang="en-US" sz="2800" b="1">
                <a:latin typeface="Times" charset="0"/>
                <a:ea typeface="ＭＳ Ｐゴシック" charset="0"/>
              </a:rPr>
              <a:t>Recovery manager</a:t>
            </a:r>
          </a:p>
          <a:p>
            <a:pPr algn="just" eaLnBrk="1" hangingPunct="1">
              <a:buFont typeface="Wingdings" charset="0"/>
              <a:buChar char="n"/>
              <a:defRPr/>
            </a:pPr>
            <a:r>
              <a:rPr lang="en-US" sz="2800" b="1">
                <a:latin typeface="Times" charset="0"/>
                <a:ea typeface="ＭＳ Ｐゴシック" charset="0"/>
              </a:rPr>
              <a:t>Buffer manager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5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5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5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5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5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5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5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54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0" grpId="0" build="p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32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algn="just" eaLnBrk="1" hangingPunct="1">
              <a:defRPr/>
            </a:pPr>
            <a:r>
              <a:rPr lang="en-US" b="1">
                <a:latin typeface="CG Times" charset="0"/>
                <a:ea typeface="ＭＳ Ｐゴシック" charset="0"/>
              </a:rPr>
              <a:t>Multi-user DBMS Architectures</a:t>
            </a:r>
          </a:p>
        </p:txBody>
      </p:sp>
      <p:sp>
        <p:nvSpPr>
          <p:cNvPr id="67588" name="Rectangle 4"/>
          <p:cNvSpPr>
            <a:spLocks noGrp="1" noChangeArrowheads="1"/>
          </p:cNvSpPr>
          <p:nvPr>
            <p:ph type="body" idx="1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algn="just" eaLnBrk="1" hangingPunct="1"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Teleprocessing</a:t>
            </a:r>
          </a:p>
          <a:p>
            <a:pPr algn="just" eaLnBrk="1" hangingPunct="1">
              <a:buFont typeface="Wingdings" charset="0"/>
              <a:buChar char="n"/>
              <a:defRPr/>
            </a:pPr>
            <a:endParaRPr lang="en-US" b="1">
              <a:latin typeface="CG Times" charset="0"/>
              <a:ea typeface="ＭＳ Ｐゴシック" charset="0"/>
            </a:endParaRPr>
          </a:p>
          <a:p>
            <a:pPr algn="just" eaLnBrk="1" hangingPunct="1"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File-server</a:t>
            </a:r>
          </a:p>
          <a:p>
            <a:pPr algn="just" eaLnBrk="1" hangingPunct="1">
              <a:buFont typeface="Wingdings" charset="0"/>
              <a:buChar char="n"/>
              <a:defRPr/>
            </a:pPr>
            <a:endParaRPr lang="en-US" b="1">
              <a:latin typeface="CG Times" charset="0"/>
              <a:ea typeface="ＭＳ Ｐゴシック" charset="0"/>
            </a:endParaRPr>
          </a:p>
          <a:p>
            <a:pPr algn="just" eaLnBrk="1" hangingPunct="1"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Client-server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5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5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5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8" grpId="0" build="p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33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algn="just" eaLnBrk="1" hangingPunct="1">
              <a:defRPr/>
            </a:pPr>
            <a:r>
              <a:rPr lang="en-US" b="1">
                <a:latin typeface="CG Times" charset="0"/>
                <a:ea typeface="ＭＳ Ｐゴシック" charset="0"/>
              </a:rPr>
              <a:t>Teleprocessing</a:t>
            </a:r>
          </a:p>
        </p:txBody>
      </p:sp>
      <p:sp>
        <p:nvSpPr>
          <p:cNvPr id="69636" name="Rectangle 4"/>
          <p:cNvSpPr>
            <a:spLocks noGrp="1" noChangeArrowheads="1"/>
          </p:cNvSpPr>
          <p:nvPr>
            <p:ph type="body" idx="1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Traditional architecture.</a:t>
            </a:r>
          </a:p>
          <a:p>
            <a:pPr eaLnBrk="1" hangingPunct="1">
              <a:buFont typeface="Wingdings" charset="0"/>
              <a:buChar char="n"/>
              <a:defRPr/>
            </a:pPr>
            <a:endParaRPr lang="en-US" b="1">
              <a:latin typeface="CG Times" charset="0"/>
              <a:ea typeface="ＭＳ Ｐゴシック" charset="0"/>
            </a:endParaRPr>
          </a:p>
          <a:p>
            <a:pPr algn="just" eaLnBrk="1" hangingPunct="1"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Single mainframe with a number of terminals attached.</a:t>
            </a:r>
          </a:p>
          <a:p>
            <a:pPr algn="just" eaLnBrk="1" hangingPunct="1">
              <a:buFont typeface="Wingdings" charset="0"/>
              <a:buChar char="n"/>
              <a:defRPr/>
            </a:pPr>
            <a:endParaRPr lang="en-US" b="1">
              <a:latin typeface="CG Times" charset="0"/>
              <a:ea typeface="ＭＳ Ｐゴシック" charset="0"/>
            </a:endParaRPr>
          </a:p>
          <a:p>
            <a:pPr algn="just" eaLnBrk="1" hangingPunct="1"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Trend is now towards downsizing.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6" grpId="0" build="p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34</a:t>
            </a:r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algn="just" eaLnBrk="1" hangingPunct="1">
              <a:defRPr/>
            </a:pPr>
            <a:r>
              <a:rPr lang="en-US" b="1">
                <a:latin typeface="CG Times" charset="0"/>
                <a:ea typeface="ＭＳ Ｐゴシック" charset="0"/>
              </a:rPr>
              <a:t>Teleprocessing Topology</a:t>
            </a:r>
          </a:p>
        </p:txBody>
      </p:sp>
      <p:pic>
        <p:nvPicPr>
          <p:cNvPr id="70660" name="Picture 4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600200"/>
            <a:ext cx="5608638" cy="447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wipe dir="d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35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algn="just" eaLnBrk="1" hangingPunct="1">
              <a:defRPr/>
            </a:pPr>
            <a:r>
              <a:rPr lang="en-US" b="1">
                <a:latin typeface="CG Times" charset="0"/>
                <a:ea typeface="ＭＳ Ｐゴシック" charset="0"/>
              </a:rPr>
              <a:t>File-server</a:t>
            </a:r>
          </a:p>
        </p:txBody>
      </p:sp>
      <p:sp>
        <p:nvSpPr>
          <p:cNvPr id="73732" name="Rectangle 4"/>
          <p:cNvSpPr>
            <a:spLocks noGrp="1" noChangeArrowheads="1"/>
          </p:cNvSpPr>
          <p:nvPr>
            <p:ph type="body" idx="1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File-server is connected to several workstations across a network.</a:t>
            </a:r>
          </a:p>
          <a:p>
            <a:pPr eaLnBrk="1" hangingPunct="1">
              <a:buFont typeface="Wingdings" charset="0"/>
              <a:buChar char="n"/>
              <a:defRPr/>
            </a:pPr>
            <a:endParaRPr lang="en-US" b="1">
              <a:latin typeface="CG Times" charset="0"/>
              <a:ea typeface="ＭＳ Ｐゴシック" charset="0"/>
            </a:endParaRPr>
          </a:p>
          <a:p>
            <a:pPr eaLnBrk="1" hangingPunct="1"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Database resides on file-server.</a:t>
            </a:r>
          </a:p>
          <a:p>
            <a:pPr eaLnBrk="1" hangingPunct="1">
              <a:buFont typeface="Wingdings" charset="0"/>
              <a:buChar char="n"/>
              <a:defRPr/>
            </a:pPr>
            <a:endParaRPr lang="en-US" b="1">
              <a:latin typeface="CG Times" charset="0"/>
              <a:ea typeface="ＭＳ Ｐゴシック" charset="0"/>
            </a:endParaRPr>
          </a:p>
          <a:p>
            <a:pPr eaLnBrk="1" hangingPunct="1"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DBMS and applications run on each workstation.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7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7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7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2" grpId="0" build="p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36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en-US" b="1">
                <a:latin typeface="CG Times" charset="0"/>
                <a:ea typeface="ＭＳ Ｐゴシック" charset="0"/>
              </a:rPr>
              <a:t>File-server</a:t>
            </a:r>
          </a:p>
        </p:txBody>
      </p:sp>
      <p:sp>
        <p:nvSpPr>
          <p:cNvPr id="75780" name="Rectangle 4"/>
          <p:cNvSpPr>
            <a:spLocks noGrp="1" noChangeArrowheads="1"/>
          </p:cNvSpPr>
          <p:nvPr>
            <p:ph type="body" idx="1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Disadvantages include:</a:t>
            </a:r>
          </a:p>
          <a:p>
            <a:pPr lvl="1" algn="just" eaLnBrk="1" hangingPunct="1"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Significant network traffic.</a:t>
            </a:r>
          </a:p>
          <a:p>
            <a:pPr lvl="1" algn="just" eaLnBrk="1" hangingPunct="1"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Copy of DBMS on each workstation.</a:t>
            </a:r>
          </a:p>
          <a:p>
            <a:pPr lvl="1" algn="just" eaLnBrk="1" hangingPunct="1"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Concurrency, recovery and integrity control more complex.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0" grpId="0" build="p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37</a:t>
            </a:r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algn="just" eaLnBrk="1" hangingPunct="1">
              <a:defRPr/>
            </a:pPr>
            <a:r>
              <a:rPr lang="en-US" b="1">
                <a:latin typeface="CG Times" charset="0"/>
                <a:ea typeface="ＭＳ Ｐゴシック" charset="0"/>
              </a:rPr>
              <a:t>File-server Architecture</a:t>
            </a:r>
          </a:p>
        </p:txBody>
      </p:sp>
      <p:pic>
        <p:nvPicPr>
          <p:cNvPr id="76804" name="Picture 4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600200"/>
            <a:ext cx="4549775" cy="481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wipe dir="d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38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en-US" b="1">
                <a:latin typeface="CG Times" charset="0"/>
                <a:ea typeface="ＭＳ Ｐゴシック" charset="0"/>
              </a:rPr>
              <a:t>Client-server</a:t>
            </a:r>
          </a:p>
        </p:txBody>
      </p:sp>
      <p:sp>
        <p:nvSpPr>
          <p:cNvPr id="79876" name="Rectangle 4"/>
          <p:cNvSpPr>
            <a:spLocks noGrp="1" noChangeArrowheads="1"/>
          </p:cNvSpPr>
          <p:nvPr>
            <p:ph type="body" idx="1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algn="just" eaLnBrk="1" hangingPunct="1"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Server holds the database and the DBMS.</a:t>
            </a:r>
          </a:p>
          <a:p>
            <a:pPr algn="just" eaLnBrk="1" hangingPunct="1">
              <a:buFont typeface="Wingdings" charset="0"/>
              <a:buChar char="n"/>
              <a:defRPr/>
            </a:pPr>
            <a:endParaRPr lang="en-US" b="1">
              <a:latin typeface="CG Times" charset="0"/>
              <a:ea typeface="ＭＳ Ｐゴシック" charset="0"/>
            </a:endParaRPr>
          </a:p>
          <a:p>
            <a:pPr eaLnBrk="1" hangingPunct="1"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Client manages the user interface and runs applications.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8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8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6" grpId="0" build="p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39</a:t>
            </a:r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algn="just" eaLnBrk="1" hangingPunct="1">
              <a:defRPr/>
            </a:pPr>
            <a:r>
              <a:rPr lang="en-US" b="1">
                <a:latin typeface="CG Times" charset="0"/>
                <a:ea typeface="ＭＳ Ｐゴシック" charset="0"/>
              </a:rPr>
              <a:t>Client-server</a:t>
            </a:r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body" idx="1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algn="just" eaLnBrk="1" hangingPunct="1"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Advantages include:</a:t>
            </a:r>
          </a:p>
          <a:p>
            <a:pPr lvl="1" algn="just" eaLnBrk="1" hangingPunct="1"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Wider access to existing databases.</a:t>
            </a:r>
          </a:p>
          <a:p>
            <a:pPr lvl="1" algn="just" eaLnBrk="1" hangingPunct="1"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Increased performance.</a:t>
            </a:r>
          </a:p>
          <a:p>
            <a:pPr lvl="1" algn="just" eaLnBrk="1" hangingPunct="1"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Possible reduction in hardware costs.</a:t>
            </a:r>
          </a:p>
          <a:p>
            <a:pPr lvl="1" algn="just" eaLnBrk="1" hangingPunct="1"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Reduction in communication costs.</a:t>
            </a:r>
          </a:p>
          <a:p>
            <a:pPr lvl="1" algn="just" eaLnBrk="1" hangingPunct="1"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Increased consistency.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4" grpId="0" build="p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40</a:t>
            </a:r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algn="just" eaLnBrk="1" hangingPunct="1">
              <a:defRPr/>
            </a:pPr>
            <a:r>
              <a:rPr lang="en-US" b="1">
                <a:latin typeface="CG Times" charset="0"/>
                <a:ea typeface="ＭＳ Ｐゴシック" charset="0"/>
              </a:rPr>
              <a:t>Client-server Architecture</a:t>
            </a:r>
          </a:p>
        </p:txBody>
      </p:sp>
      <p:pic>
        <p:nvPicPr>
          <p:cNvPr id="82948" name="Picture 4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600200"/>
            <a:ext cx="4160838" cy="473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wipe dir="d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41</a:t>
            </a:r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algn="just" eaLnBrk="1" hangingPunct="1">
              <a:defRPr/>
            </a:pPr>
            <a:r>
              <a:rPr lang="en-US" b="1">
                <a:latin typeface="CG Times" charset="0"/>
                <a:ea typeface="ＭＳ Ｐゴシック" charset="0"/>
              </a:rPr>
              <a:t>Alternative Client-server Topologies</a:t>
            </a:r>
          </a:p>
        </p:txBody>
      </p:sp>
      <p:pic>
        <p:nvPicPr>
          <p:cNvPr id="84996" name="Picture 4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524000"/>
            <a:ext cx="3441700" cy="5118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wipe dir="d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42</a:t>
            </a:r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en-US" b="1">
                <a:ea typeface="ＭＳ Ｐゴシック" charset="0"/>
              </a:rPr>
              <a:t>Summary of Client-server Functions</a:t>
            </a:r>
          </a:p>
        </p:txBody>
      </p:sp>
      <p:pic>
        <p:nvPicPr>
          <p:cNvPr id="87044" name="Picture 4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92263"/>
            <a:ext cx="8013700" cy="372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wipe dir="d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43</a:t>
            </a:r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en-US" b="1">
                <a:latin typeface="Times" charset="0"/>
                <a:ea typeface="ＭＳ Ｐゴシック" charset="0"/>
              </a:rPr>
              <a:t>System Catalog</a:t>
            </a:r>
          </a:p>
        </p:txBody>
      </p:sp>
      <p:sp>
        <p:nvSpPr>
          <p:cNvPr id="90116" name="Rectangle 4"/>
          <p:cNvSpPr>
            <a:spLocks noGrp="1" noChangeArrowheads="1"/>
          </p:cNvSpPr>
          <p:nvPr>
            <p:ph type="body" idx="1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buFont typeface="Wingdings" charset="0"/>
              <a:buChar char="n"/>
              <a:defRPr/>
            </a:pPr>
            <a:r>
              <a:rPr lang="en-US" sz="2800" b="1">
                <a:ea typeface="ＭＳ Ｐゴシック" charset="0"/>
              </a:rPr>
              <a:t>A repository of information (metadata) describing the data in the database.</a:t>
            </a:r>
          </a:p>
          <a:p>
            <a:pPr eaLnBrk="1" hangingPunct="1">
              <a:buFont typeface="Wingdings" charset="0"/>
              <a:buChar char="n"/>
              <a:defRPr/>
            </a:pPr>
            <a:endParaRPr lang="en-US" sz="2800" b="1">
              <a:ea typeface="ＭＳ Ｐゴシック" charset="0"/>
            </a:endParaRPr>
          </a:p>
          <a:p>
            <a:pPr eaLnBrk="1" hangingPunct="1">
              <a:buFont typeface="Wingdings" charset="0"/>
              <a:buChar char="n"/>
              <a:defRPr/>
            </a:pPr>
            <a:r>
              <a:rPr lang="en-US" sz="2800" b="1">
                <a:ea typeface="ＭＳ Ｐゴシック" charset="0"/>
              </a:rPr>
              <a:t>Typically stores:</a:t>
            </a:r>
          </a:p>
          <a:p>
            <a:pPr lvl="1" eaLnBrk="1" hangingPunct="1">
              <a:buSzPct val="75000"/>
              <a:buFont typeface="Wingdings" charset="0"/>
              <a:buChar char="n"/>
              <a:defRPr/>
            </a:pPr>
            <a:r>
              <a:rPr lang="en-US" sz="2400" b="1">
                <a:latin typeface="CG Times" charset="0"/>
                <a:ea typeface="ＭＳ Ｐゴシック" charset="0"/>
              </a:rPr>
              <a:t>Names of authorized users.</a:t>
            </a:r>
          </a:p>
          <a:p>
            <a:pPr lvl="1" eaLnBrk="1" hangingPunct="1">
              <a:buSzPct val="75000"/>
              <a:buFont typeface="Wingdings" charset="0"/>
              <a:buChar char="n"/>
              <a:defRPr/>
            </a:pPr>
            <a:r>
              <a:rPr lang="en-US" sz="2400" b="1">
                <a:latin typeface="CG Times" charset="0"/>
                <a:ea typeface="ＭＳ Ｐゴシック" charset="0"/>
              </a:rPr>
              <a:t>Names of data items in the database.</a:t>
            </a:r>
          </a:p>
          <a:p>
            <a:pPr lvl="1" eaLnBrk="1" hangingPunct="1">
              <a:buSzPct val="75000"/>
              <a:buFont typeface="Wingdings" charset="0"/>
              <a:buChar char="n"/>
              <a:defRPr/>
            </a:pPr>
            <a:r>
              <a:rPr lang="en-US" sz="2400" b="1">
                <a:latin typeface="CG Times" charset="0"/>
                <a:ea typeface="ＭＳ Ｐゴシック" charset="0"/>
              </a:rPr>
              <a:t>Constraints on each data item.</a:t>
            </a:r>
          </a:p>
          <a:p>
            <a:pPr lvl="1" eaLnBrk="1" hangingPunct="1">
              <a:buSzPct val="75000"/>
              <a:buFont typeface="Wingdings" charset="0"/>
              <a:buChar char="n"/>
              <a:defRPr/>
            </a:pPr>
            <a:r>
              <a:rPr lang="en-US" sz="2400" b="1">
                <a:latin typeface="CG Times" charset="0"/>
                <a:ea typeface="ＭＳ Ｐゴシック" charset="0"/>
              </a:rPr>
              <a:t>Data items accessible by a user and the type of access.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1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1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6" grpId="0" build="p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44</a:t>
            </a:r>
          </a:p>
        </p:txBody>
      </p:sp>
      <p:sp>
        <p:nvSpPr>
          <p:cNvPr id="91139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en-US" b="1">
                <a:latin typeface="Times" charset="0"/>
                <a:ea typeface="ＭＳ Ｐゴシック" charset="0"/>
              </a:rPr>
              <a:t>System Catalog</a:t>
            </a:r>
          </a:p>
        </p:txBody>
      </p:sp>
      <p:sp>
        <p:nvSpPr>
          <p:cNvPr id="92164" name="Rectangle 4"/>
          <p:cNvSpPr>
            <a:spLocks noGrp="1" noChangeArrowheads="1"/>
          </p:cNvSpPr>
          <p:nvPr>
            <p:ph type="body" idx="1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It is used by modules such as:</a:t>
            </a:r>
          </a:p>
          <a:p>
            <a:pPr lvl="1" eaLnBrk="1" hangingPunct="1"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Authorization Control.</a:t>
            </a:r>
          </a:p>
          <a:p>
            <a:pPr lvl="1" eaLnBrk="1" hangingPunct="1"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Integrity Checker.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4" grpId="0" build="p" autoUpdateAnimBg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45</a:t>
            </a:r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en-US" b="1">
                <a:latin typeface="CG Times" charset="0"/>
                <a:ea typeface="ＭＳ Ｐゴシック" charset="0"/>
              </a:rPr>
              <a:t>Information Resource Dictionary </a:t>
            </a:r>
            <a:br>
              <a:rPr lang="en-US" b="1">
                <a:latin typeface="CG Times" charset="0"/>
                <a:ea typeface="ＭＳ Ｐゴシック" charset="0"/>
              </a:rPr>
            </a:br>
            <a:r>
              <a:rPr lang="en-US" b="1">
                <a:latin typeface="CG Times" charset="0"/>
                <a:ea typeface="ＭＳ Ｐゴシック" charset="0"/>
              </a:rPr>
              <a:t>System (IRDS)</a:t>
            </a:r>
          </a:p>
        </p:txBody>
      </p:sp>
      <p:sp>
        <p:nvSpPr>
          <p:cNvPr id="94212" name="Rectangle 4"/>
          <p:cNvSpPr>
            <a:spLocks noGrp="1" noChangeArrowheads="1"/>
          </p:cNvSpPr>
          <p:nvPr>
            <p:ph type="body" idx="1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Response to an attempt to standardize data dictionary interfaces.</a:t>
            </a:r>
          </a:p>
          <a:p>
            <a:pPr eaLnBrk="1" hangingPunct="1">
              <a:buFont typeface="Wingdings" charset="0"/>
              <a:buChar char="n"/>
              <a:defRPr/>
            </a:pPr>
            <a:endParaRPr lang="en-US" b="1">
              <a:latin typeface="CG Times" charset="0"/>
              <a:ea typeface="ＭＳ Ｐゴシック" charset="0"/>
            </a:endParaRPr>
          </a:p>
          <a:p>
            <a:pPr eaLnBrk="1" hangingPunct="1"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Objectives:</a:t>
            </a:r>
          </a:p>
          <a:p>
            <a:pPr lvl="1" eaLnBrk="1" hangingPunct="1"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Extensibility of data.</a:t>
            </a:r>
          </a:p>
          <a:p>
            <a:pPr lvl="1" eaLnBrk="1" hangingPunct="1"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Integrity of data.</a:t>
            </a:r>
          </a:p>
          <a:p>
            <a:pPr lvl="1" eaLnBrk="1" hangingPunct="1">
              <a:buSzPct val="75000"/>
              <a:buFont typeface="Wingdings" charset="0"/>
              <a:buChar char="n"/>
              <a:defRPr/>
            </a:pPr>
            <a:r>
              <a:rPr lang="en-US" b="1">
                <a:latin typeface="CG Times" charset="0"/>
                <a:ea typeface="ＭＳ Ｐゴシック" charset="0"/>
              </a:rPr>
              <a:t>Controlled access to data.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2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2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2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2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2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2" grpId="0" build="p" autoUpdateAnimBg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ChangeArrowheads="1"/>
          </p:cNvSpPr>
          <p:nvPr/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>
              <a:defRPr/>
            </a:pPr>
            <a:r>
              <a:rPr lang="en-US" sz="1400">
                <a:latin typeface="Times New Roman" charset="0"/>
                <a:ea typeface="ＭＳ Ｐゴシック" charset="0"/>
              </a:rPr>
              <a:t>46</a:t>
            </a:r>
          </a:p>
        </p:txBody>
      </p:sp>
      <p:sp>
        <p:nvSpPr>
          <p:cNvPr id="95235" name="Rectangle 3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en-US" b="1">
                <a:latin typeface="Times" charset="0"/>
                <a:ea typeface="ＭＳ Ｐゴシック" charset="0"/>
              </a:rPr>
              <a:t>IRDS Services Interface</a:t>
            </a:r>
          </a:p>
        </p:txBody>
      </p:sp>
      <p:pic>
        <p:nvPicPr>
          <p:cNvPr id="95236" name="Picture 4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524000"/>
            <a:ext cx="6184900" cy="4611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wipe dir="d"/>
  </p:transition>
</p:sld>
</file>

<file path=ppt/theme/theme1.xml><?xml version="1.0" encoding="utf-8"?>
<a:theme xmlns:a="http://schemas.openxmlformats.org/drawingml/2006/main" name="Blends">
  <a:themeElements>
    <a:clrScheme name="Blends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anose="020B060403050404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anose="020B0604030504040204" pitchFamily="34" charset="0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Designs\Blends.pot</Template>
  <TotalTime>1472214337</TotalTime>
  <Words>1156</Words>
  <Application>Microsoft Office PowerPoint</Application>
  <PresentationFormat>On-screen Show (4:3)</PresentationFormat>
  <Paragraphs>259</Paragraphs>
  <Slides>46</Slides>
  <Notes>46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4" baseType="lpstr">
      <vt:lpstr>Tahoma</vt:lpstr>
      <vt:lpstr>MS PGothic</vt:lpstr>
      <vt:lpstr>Arial</vt:lpstr>
      <vt:lpstr>Wingdings</vt:lpstr>
      <vt:lpstr>Times New Roman</vt:lpstr>
      <vt:lpstr>CG Times</vt:lpstr>
      <vt:lpstr>Times</vt:lpstr>
      <vt:lpstr>Blends</vt:lpstr>
      <vt:lpstr>Topic 2</vt:lpstr>
      <vt:lpstr>Chapter 2 - Objectives</vt:lpstr>
      <vt:lpstr>Chapter 2 - Objectives</vt:lpstr>
      <vt:lpstr>Chapter 2 - Objectives</vt:lpstr>
      <vt:lpstr>Chapter 2 - Objectives</vt:lpstr>
      <vt:lpstr>Objectives of Three-Level Architecture</vt:lpstr>
      <vt:lpstr>Objectives of Three-Level Architecture</vt:lpstr>
      <vt:lpstr>ANSI-SPARC Three-level Architecture</vt:lpstr>
      <vt:lpstr>ANSI-SPARC Three-level Architecture</vt:lpstr>
      <vt:lpstr>ANSI-SPARC Three-level Architecture</vt:lpstr>
      <vt:lpstr>Differences between Three Levels of ANSI-SPARC Architecture</vt:lpstr>
      <vt:lpstr>Data Independence</vt:lpstr>
      <vt:lpstr>Data Independence</vt:lpstr>
      <vt:lpstr>Data Independence and the ANSI-SPARC Three-level Architecture</vt:lpstr>
      <vt:lpstr>Database Languages</vt:lpstr>
      <vt:lpstr>Database Languages</vt:lpstr>
      <vt:lpstr>Database Languages</vt:lpstr>
      <vt:lpstr>Data Model</vt:lpstr>
      <vt:lpstr>Data Model</vt:lpstr>
      <vt:lpstr>Data Model</vt:lpstr>
      <vt:lpstr>Data Model</vt:lpstr>
      <vt:lpstr>Conceptual modeling</vt:lpstr>
      <vt:lpstr>Functions of a DBMS</vt:lpstr>
      <vt:lpstr>Functions of a DBMS</vt:lpstr>
      <vt:lpstr>Functions of a DBMS</vt:lpstr>
      <vt:lpstr>Functions of a DBMS</vt:lpstr>
      <vt:lpstr>Functions of a DBMS</vt:lpstr>
      <vt:lpstr>Components of a DBMS</vt:lpstr>
      <vt:lpstr>Components of a DBMS</vt:lpstr>
      <vt:lpstr>Components of Database Manager (DM)</vt:lpstr>
      <vt:lpstr>Components of Database Manager (DM)</vt:lpstr>
      <vt:lpstr>Multi-user DBMS Architectures</vt:lpstr>
      <vt:lpstr>Teleprocessing</vt:lpstr>
      <vt:lpstr>Teleprocessing Topology</vt:lpstr>
      <vt:lpstr>File-server</vt:lpstr>
      <vt:lpstr>File-server</vt:lpstr>
      <vt:lpstr>File-server Architecture</vt:lpstr>
      <vt:lpstr>Client-server</vt:lpstr>
      <vt:lpstr>Client-server</vt:lpstr>
      <vt:lpstr>Client-server Architecture</vt:lpstr>
      <vt:lpstr>Alternative Client-server Topologies</vt:lpstr>
      <vt:lpstr>Summary of Client-server Functions</vt:lpstr>
      <vt:lpstr>System Catalog</vt:lpstr>
      <vt:lpstr>System Catalog</vt:lpstr>
      <vt:lpstr>Information Resource Dictionary  System (IRDS)</vt:lpstr>
      <vt:lpstr>IRDS Services Interface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2</dc:title>
  <dc:subject>Database Systems</dc:subject>
  <dc:creator>Thomas Connolly and Carolyn Begg</dc:creator>
  <dc:description>Transparencies for Chapter 2 of textbook_x000d_
Database Systems: A Practical Approach to Design, Implementation and Management</dc:description>
  <cp:lastModifiedBy>Hole, Stephen</cp:lastModifiedBy>
  <cp:revision>3</cp:revision>
  <cp:lastPrinted>1997-01-27T16:12:02Z</cp:lastPrinted>
  <dcterms:created xsi:type="dcterms:W3CDTF">1996-12-09T10:09:10Z</dcterms:created>
  <dcterms:modified xsi:type="dcterms:W3CDTF">2018-10-03T10:32:17Z</dcterms:modified>
</cp:coreProperties>
</file>