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8" r:id="rId3"/>
    <p:sldId id="259" r:id="rId4"/>
    <p:sldId id="260" r:id="rId5"/>
    <p:sldId id="257" r:id="rId6"/>
    <p:sldId id="261" r:id="rId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82" d="100"/>
          <a:sy n="82" d="100"/>
        </p:scale>
        <p:origin x="276" y="-4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5800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reshBiteMaster">
    <p:bg>
      <p:bgPr>
        <a:solidFill>
          <a:srgbClr val="F7F2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37160" cy="6858000"/>
          </a:xfrm>
          <a:prstGeom prst="rect">
            <a:avLst/>
          </a:prstGeom>
          <a:solidFill>
            <a:srgbClr val="2E5F51"/>
          </a:solidFill>
          <a:ln w="12700">
            <a:solidFill>
              <a:srgbClr val="2E5F51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37160" y="0"/>
            <a:ext cx="73152" cy="6858000"/>
          </a:xfrm>
          <a:prstGeom prst="rect">
            <a:avLst/>
          </a:prstGeom>
          <a:solidFill>
            <a:srgbClr val="E59A33"/>
          </a:solidFill>
          <a:ln w="12700">
            <a:solidFill>
              <a:srgbClr val="E59A33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210312" y="0"/>
            <a:ext cx="45720" cy="6858000"/>
          </a:xfrm>
          <a:prstGeom prst="rect">
            <a:avLst/>
          </a:prstGeom>
          <a:solidFill>
            <a:srgbClr val="1C2945"/>
          </a:solidFill>
          <a:ln w="12700">
            <a:solidFill>
              <a:srgbClr val="1C2945"/>
            </a:solidFill>
            <a:prstDash val="solid"/>
          </a:ln>
        </p:spPr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56848" y="6547104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6B6B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56848" y="6547104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6B6B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2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a_clean_light_food_themed_illustration_layout_wi.png"/>
          <p:cNvPicPr>
            <a:picLocks noChangeAspect="1"/>
          </p:cNvPicPr>
          <p:nvPr/>
        </p:nvPicPr>
        <p:blipFill>
          <a:blip r:embed="rId3"/>
          <a:srcRect l="1036" r="1036"/>
          <a:stretch/>
        </p:blipFill>
        <p:spPr>
          <a:xfrm>
            <a:off x="256032" y="0"/>
            <a:ext cx="1193292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411480" y="310896"/>
            <a:ext cx="5989320" cy="6199632"/>
          </a:xfrm>
          <a:prstGeom prst="rect">
            <a:avLst/>
          </a:prstGeom>
          <a:solidFill>
            <a:srgbClr val="F7F2E8">
              <a:alpha val="92000"/>
            </a:srgbClr>
          </a:solidFill>
          <a:ln w="12700">
            <a:solidFill>
              <a:srgbClr val="F7F2E8">
                <a:alpha val="0"/>
              </a:srgbClr>
            </a:solidFill>
            <a:prstDash val="solid"/>
          </a:ln>
        </p:spPr>
      </p:sp>
      <p:sp>
        <p:nvSpPr>
          <p:cNvPr id="4" name="Text 1"/>
          <p:cNvSpPr/>
          <p:nvPr/>
        </p:nvSpPr>
        <p:spPr>
          <a:xfrm>
            <a:off x="713232" y="713232"/>
            <a:ext cx="56692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2E5F5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My Digital Skills Portfolio</a:t>
            </a:r>
            <a:endParaRPr lang="en-US" sz="2800" dirty="0"/>
          </a:p>
        </p:txBody>
      </p:sp>
      <p:sp>
        <p:nvSpPr>
          <p:cNvPr id="5" name="Text 2"/>
          <p:cNvSpPr/>
          <p:nvPr/>
        </p:nvSpPr>
        <p:spPr>
          <a:xfrm>
            <a:off x="731520" y="1307592"/>
            <a:ext cx="52120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59A33"/>
                </a:solidFill>
              </a:rPr>
              <a:t>Digital Skills Module – DS3 Reflection</a:t>
            </a:r>
            <a:endParaRPr lang="en-US" sz="1300" dirty="0"/>
          </a:p>
        </p:txBody>
      </p:sp>
      <p:sp>
        <p:nvSpPr>
          <p:cNvPr id="6" name="Shape 3"/>
          <p:cNvSpPr/>
          <p:nvPr/>
        </p:nvSpPr>
        <p:spPr>
          <a:xfrm>
            <a:off x="731520" y="1700784"/>
            <a:ext cx="5029200" cy="0"/>
          </a:xfrm>
          <a:prstGeom prst="line">
            <a:avLst/>
          </a:prstGeom>
          <a:noFill/>
          <a:ln w="15240">
            <a:solidFill>
              <a:srgbClr val="D8C7A8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749808" y="1975104"/>
            <a:ext cx="5212080" cy="731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200" dirty="0">
                <a:solidFill>
                  <a:srgbClr val="23302B"/>
                </a:solidFill>
              </a:rPr>
              <a:t>Name: </a:t>
            </a:r>
            <a:r>
              <a:rPr lang="en-US" sz="1200" dirty="0"/>
              <a:t>Amar Ishaque</a:t>
            </a:r>
          </a:p>
          <a:p>
            <a:pPr marL="0" indent="0">
              <a:buNone/>
            </a:pPr>
            <a:r>
              <a:rPr lang="en-US" sz="1200" dirty="0">
                <a:solidFill>
                  <a:srgbClr val="23302B"/>
                </a:solidFill>
              </a:rPr>
              <a:t>Student ID: 2535725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3302B"/>
                </a:solidFill>
              </a:rPr>
              <a:t>Module: NEW Digital Skills (LCLM4002_BIRM)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749808" y="2944368"/>
            <a:ext cx="2743200" cy="301752"/>
          </a:xfrm>
          <a:prstGeom prst="rect">
            <a:avLst/>
          </a:prstGeom>
          <a:solidFill>
            <a:srgbClr val="2E5F51"/>
          </a:solidFill>
          <a:ln w="12700">
            <a:solidFill>
              <a:srgbClr val="2E5F51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822960" y="2999232"/>
            <a:ext cx="259689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</a:rPr>
              <a:t>Selected portfolio work</a:t>
            </a:r>
            <a:endParaRPr lang="en-US" sz="950" dirty="0"/>
          </a:p>
        </p:txBody>
      </p:sp>
      <p:sp>
        <p:nvSpPr>
          <p:cNvPr id="10" name="Text 7"/>
          <p:cNvSpPr/>
          <p:nvPr/>
        </p:nvSpPr>
        <p:spPr>
          <a:xfrm>
            <a:off x="841248" y="3383280"/>
            <a:ext cx="5120640" cy="11887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r>
              <a:rPr lang="en-US" sz="130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DS1 – My Digital Life</a:t>
            </a:r>
            <a:endParaRPr lang="en-US" sz="1300" dirty="0"/>
          </a:p>
          <a:p>
            <a:r>
              <a:rPr lang="en-US" sz="130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DS1 – Microsoft Word Skills</a:t>
            </a:r>
            <a:endParaRPr lang="en-US" sz="1300" dirty="0"/>
          </a:p>
          <a:p>
            <a:r>
              <a:rPr lang="en-US" sz="130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DS2 – FreshBite Meals Digital Menu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749808" y="5907024"/>
            <a:ext cx="55778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6B6B6B"/>
                </a:solidFill>
              </a:rPr>
              <a:t>6-slide editable portfolio prepared for the Panopto reflection</a:t>
            </a:r>
            <a:endParaRPr lang="en-US" sz="1050" dirty="0"/>
          </a:p>
        </p:txBody>
      </p:sp>
      <p:sp>
        <p:nvSpPr>
          <p:cNvPr id="12" name="Text 9"/>
          <p:cNvSpPr/>
          <p:nvPr/>
        </p:nvSpPr>
        <p:spPr>
          <a:xfrm>
            <a:off x="658368" y="6528816"/>
            <a:ext cx="46634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B6B6B"/>
                </a:solidFill>
              </a:rPr>
              <a:t>FreshBite Meals scenario selected for DS2</a:t>
            </a:r>
            <a:endParaRPr lang="en-US" sz="7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56848" y="6547104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6B6B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384048"/>
            <a:ext cx="10789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2E5F5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Piece 1: DS1 – My Digital Life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658368" y="841248"/>
            <a:ext cx="10698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i="1" dirty="0">
                <a:solidFill>
                  <a:srgbClr val="6B6B6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Screenshots showing how I use digital tools in study and daily organisation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58368" y="1170432"/>
            <a:ext cx="10744200" cy="0"/>
          </a:xfrm>
          <a:prstGeom prst="line">
            <a:avLst/>
          </a:prstGeom>
          <a:noFill/>
          <a:ln w="12700">
            <a:solidFill>
              <a:srgbClr val="D8C7A8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49808" y="1481328"/>
            <a:ext cx="2834640" cy="301752"/>
          </a:xfrm>
          <a:prstGeom prst="rect">
            <a:avLst/>
          </a:prstGeom>
          <a:solidFill>
            <a:srgbClr val="2E5F51"/>
          </a:solidFill>
          <a:ln w="12700">
            <a:solidFill>
              <a:srgbClr val="2E5F51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22960" y="1536192"/>
            <a:ext cx="2688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</a:rPr>
              <a:t>What this work shows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>
            <a:off x="822960" y="1901952"/>
            <a:ext cx="4663440" cy="13258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r>
              <a:rPr lang="en-US" sz="122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can access Moodle to check module information and assessments.</a:t>
            </a:r>
            <a:endParaRPr lang="en-US" sz="1220" dirty="0"/>
          </a:p>
          <a:p>
            <a:r>
              <a:rPr lang="en-US" sz="122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can capture screenshots to evidence my digital activities.</a:t>
            </a:r>
            <a:endParaRPr lang="en-US" sz="1220" dirty="0"/>
          </a:p>
          <a:p>
            <a:r>
              <a:rPr lang="en-US" sz="122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can use digital tools for academic communication and organisation.</a:t>
            </a:r>
            <a:endParaRPr lang="en-US" sz="1220" dirty="0"/>
          </a:p>
        </p:txBody>
      </p:sp>
      <p:sp>
        <p:nvSpPr>
          <p:cNvPr id="8" name="Shape 6"/>
          <p:cNvSpPr/>
          <p:nvPr/>
        </p:nvSpPr>
        <p:spPr>
          <a:xfrm>
            <a:off x="749808" y="3657600"/>
            <a:ext cx="2423160" cy="301752"/>
          </a:xfrm>
          <a:prstGeom prst="rect">
            <a:avLst/>
          </a:prstGeom>
          <a:solidFill>
            <a:srgbClr val="E59A33"/>
          </a:solidFill>
          <a:ln w="12700">
            <a:solidFill>
              <a:srgbClr val="E59A33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22960" y="3712464"/>
            <a:ext cx="227685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</a:rPr>
              <a:t>Skills developed</a:t>
            </a:r>
            <a:endParaRPr lang="en-US" sz="950" dirty="0"/>
          </a:p>
        </p:txBody>
      </p:sp>
      <p:sp>
        <p:nvSpPr>
          <p:cNvPr id="10" name="Text 8"/>
          <p:cNvSpPr/>
          <p:nvPr/>
        </p:nvSpPr>
        <p:spPr>
          <a:xfrm>
            <a:off x="822960" y="4078224"/>
            <a:ext cx="4572000" cy="11430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r>
              <a:rPr lang="en-US" sz="122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Software navigation</a:t>
            </a:r>
            <a:endParaRPr lang="en-US" sz="1220" dirty="0"/>
          </a:p>
          <a:p>
            <a:r>
              <a:rPr lang="en-US" sz="122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Managing digital information</a:t>
            </a:r>
            <a:endParaRPr lang="en-US" sz="1220" dirty="0"/>
          </a:p>
          <a:p>
            <a:r>
              <a:rPr lang="en-US" sz="122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Screenshot selection and explanation</a:t>
            </a:r>
          </a:p>
          <a:p>
            <a:r>
              <a:rPr lang="en-US" sz="1200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Reflecting on digital strengths and weaknesses</a:t>
            </a:r>
            <a:endParaRPr lang="en-US" sz="1200" dirty="0"/>
          </a:p>
          <a:p>
            <a:endParaRPr lang="en-US" sz="1220" dirty="0"/>
          </a:p>
        </p:txBody>
      </p:sp>
      <p:sp>
        <p:nvSpPr>
          <p:cNvPr id="11" name="Shape 9"/>
          <p:cNvSpPr/>
          <p:nvPr/>
        </p:nvSpPr>
        <p:spPr>
          <a:xfrm>
            <a:off x="5779008" y="1444752"/>
            <a:ext cx="5513832" cy="2404872"/>
          </a:xfrm>
          <a:prstGeom prst="roundRect">
            <a:avLst>
              <a:gd name="adj" fmla="val 3042"/>
            </a:avLst>
          </a:prstGeom>
          <a:solidFill>
            <a:srgbClr val="FFFFFF"/>
          </a:solidFill>
          <a:ln w="12700">
            <a:solidFill>
              <a:srgbClr val="E8DBC3"/>
            </a:solidFill>
            <a:prstDash val="solid"/>
          </a:ln>
        </p:spPr>
      </p:sp>
      <p:pic>
        <p:nvPicPr>
          <p:cNvPr id="12" name="Image 0" descr="/mnt/data/image(1673).png"/>
          <p:cNvPicPr>
            <a:picLocks noChangeAspect="1"/>
          </p:cNvPicPr>
          <p:nvPr/>
        </p:nvPicPr>
        <p:blipFill>
          <a:blip r:embed="rId3"/>
          <a:srcRect t="4142" b="4142"/>
          <a:stretch/>
        </p:blipFill>
        <p:spPr>
          <a:xfrm>
            <a:off x="5815584" y="1481328"/>
            <a:ext cx="5440680" cy="2331720"/>
          </a:xfrm>
          <a:prstGeom prst="rect">
            <a:avLst/>
          </a:prstGeom>
        </p:spPr>
      </p:pic>
      <p:sp>
        <p:nvSpPr>
          <p:cNvPr id="13" name="Shape 10"/>
          <p:cNvSpPr/>
          <p:nvPr/>
        </p:nvSpPr>
        <p:spPr>
          <a:xfrm>
            <a:off x="6409944" y="4151376"/>
            <a:ext cx="4233672" cy="1700784"/>
          </a:xfrm>
          <a:prstGeom prst="roundRect">
            <a:avLst>
              <a:gd name="adj" fmla="val 4301"/>
            </a:avLst>
          </a:prstGeom>
          <a:solidFill>
            <a:srgbClr val="FFFFFF"/>
          </a:solidFill>
          <a:ln w="12700">
            <a:solidFill>
              <a:srgbClr val="E8DBC3"/>
            </a:solidFill>
            <a:prstDash val="solid"/>
          </a:ln>
        </p:spPr>
      </p:sp>
      <p:pic>
        <p:nvPicPr>
          <p:cNvPr id="14" name="Image 1" descr="/mnt/data/image(1675).png"/>
          <p:cNvPicPr>
            <a:picLocks noChangeAspect="1"/>
          </p:cNvPicPr>
          <p:nvPr/>
        </p:nvPicPr>
        <p:blipFill>
          <a:blip r:embed="rId4"/>
          <a:srcRect t="22322" b="22322"/>
          <a:stretch/>
        </p:blipFill>
        <p:spPr>
          <a:xfrm>
            <a:off x="6446520" y="4187952"/>
            <a:ext cx="4160520" cy="162763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658368" y="6528816"/>
            <a:ext cx="46634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B6B6B"/>
                </a:solidFill>
              </a:rPr>
              <a:t>DS3 Digital Skills Portfolio</a:t>
            </a:r>
            <a:endParaRPr lang="en-US" sz="7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56848" y="6547104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6B6B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384048"/>
            <a:ext cx="10789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2E5F5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Piece 2: DS1 – Microsoft Word Skills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658368" y="841248"/>
            <a:ext cx="10698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i="1" dirty="0">
                <a:solidFill>
                  <a:srgbClr val="6B6B6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reflection document showing improved digital writing and formatting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58368" y="1170432"/>
            <a:ext cx="10744200" cy="0"/>
          </a:xfrm>
          <a:prstGeom prst="line">
            <a:avLst/>
          </a:prstGeom>
          <a:noFill/>
          <a:ln w="12700">
            <a:solidFill>
              <a:srgbClr val="D8C7A8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13232" y="2578608"/>
            <a:ext cx="4404678" cy="2395727"/>
          </a:xfrm>
          <a:prstGeom prst="roundRect">
            <a:avLst>
              <a:gd name="adj" fmla="val 1948"/>
            </a:avLst>
          </a:prstGeom>
          <a:solidFill>
            <a:srgbClr val="FFFFFF"/>
          </a:solidFill>
          <a:ln w="12700">
            <a:solidFill>
              <a:srgbClr val="E8DBC3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pic>
        <p:nvPicPr>
          <p:cNvPr id="6" name="Image 0" descr="/mnt/data/image(1674).png"/>
          <p:cNvPicPr>
            <a:picLocks noChangeAspect="1"/>
          </p:cNvPicPr>
          <p:nvPr/>
        </p:nvPicPr>
        <p:blipFill>
          <a:blip r:embed="rId3"/>
          <a:srcRect l="525" t="34032" r="525" b="-1"/>
          <a:stretch>
            <a:fillRect/>
          </a:stretch>
        </p:blipFill>
        <p:spPr>
          <a:xfrm>
            <a:off x="749808" y="2633472"/>
            <a:ext cx="5074920" cy="2304288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6400800" y="1508760"/>
            <a:ext cx="2880360" cy="301752"/>
          </a:xfrm>
          <a:prstGeom prst="rect">
            <a:avLst/>
          </a:prstGeom>
          <a:solidFill>
            <a:srgbClr val="2E5F51"/>
          </a:solidFill>
          <a:ln w="12700">
            <a:solidFill>
              <a:srgbClr val="2E5F51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6473952" y="1563624"/>
            <a:ext cx="273405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</a:rPr>
              <a:t>What this work shows</a:t>
            </a:r>
            <a:endParaRPr lang="en-US" sz="950" dirty="0"/>
          </a:p>
        </p:txBody>
      </p:sp>
      <p:sp>
        <p:nvSpPr>
          <p:cNvPr id="9" name="Text 6"/>
          <p:cNvSpPr/>
          <p:nvPr/>
        </p:nvSpPr>
        <p:spPr>
          <a:xfrm>
            <a:off x="6473952" y="1920240"/>
            <a:ext cx="4663440" cy="12344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r>
              <a:rPr lang="en-US" sz="122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Creating and editing digital documents.</a:t>
            </a:r>
            <a:endParaRPr lang="en-US" sz="1220" dirty="0"/>
          </a:p>
          <a:p>
            <a:r>
              <a:rPr lang="en-US" sz="122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Using headings and clear sections to organise information.</a:t>
            </a:r>
            <a:endParaRPr lang="en-US" sz="1220" dirty="0"/>
          </a:p>
          <a:p>
            <a:r>
              <a:rPr lang="en-US" sz="122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Writing a short reflection in simple academic English.</a:t>
            </a:r>
            <a:endParaRPr lang="en-US" sz="1220" dirty="0"/>
          </a:p>
        </p:txBody>
      </p:sp>
      <p:sp>
        <p:nvSpPr>
          <p:cNvPr id="10" name="Shape 7"/>
          <p:cNvSpPr/>
          <p:nvPr/>
        </p:nvSpPr>
        <p:spPr>
          <a:xfrm>
            <a:off x="6400800" y="3657600"/>
            <a:ext cx="2331720" cy="301752"/>
          </a:xfrm>
          <a:prstGeom prst="rect">
            <a:avLst/>
          </a:prstGeom>
          <a:solidFill>
            <a:srgbClr val="E59A33"/>
          </a:solidFill>
          <a:ln w="12700">
            <a:solidFill>
              <a:srgbClr val="E59A33"/>
            </a:solidFill>
            <a:prstDash val="solid"/>
          </a:ln>
        </p:spPr>
      </p:sp>
      <p:sp>
        <p:nvSpPr>
          <p:cNvPr id="11" name="Text 8"/>
          <p:cNvSpPr/>
          <p:nvPr/>
        </p:nvSpPr>
        <p:spPr>
          <a:xfrm>
            <a:off x="6473952" y="3712464"/>
            <a:ext cx="218541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</a:rPr>
              <a:t>What I learned</a:t>
            </a:r>
            <a:endParaRPr lang="en-US" sz="950" dirty="0"/>
          </a:p>
        </p:txBody>
      </p:sp>
      <p:sp>
        <p:nvSpPr>
          <p:cNvPr id="12" name="Text 9"/>
          <p:cNvSpPr/>
          <p:nvPr/>
        </p:nvSpPr>
        <p:spPr>
          <a:xfrm>
            <a:off x="6473952" y="4069080"/>
            <a:ext cx="4663440" cy="13258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r>
              <a:rPr lang="en-US" sz="122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to present work neatly in Word.</a:t>
            </a:r>
            <a:endParaRPr lang="en-US" sz="1220" dirty="0"/>
          </a:p>
          <a:p>
            <a:r>
              <a:rPr lang="en-US" sz="122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to improve spacing, layout, and readability.</a:t>
            </a:r>
            <a:endParaRPr lang="en-US" sz="1220" dirty="0"/>
          </a:p>
          <a:p>
            <a:r>
              <a:rPr lang="en-US" sz="122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to review a document before submission.</a:t>
            </a:r>
            <a:endParaRPr lang="en-US" sz="1220" dirty="0"/>
          </a:p>
        </p:txBody>
      </p:sp>
      <p:sp>
        <p:nvSpPr>
          <p:cNvPr id="13" name="Text 10"/>
          <p:cNvSpPr/>
          <p:nvPr/>
        </p:nvSpPr>
        <p:spPr>
          <a:xfrm>
            <a:off x="658368" y="6528816"/>
            <a:ext cx="46634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B6B6B"/>
                </a:solidFill>
              </a:rPr>
              <a:t>DS3 Digital Skills Portfolio</a:t>
            </a:r>
            <a:endParaRPr lang="en-US" sz="7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56848" y="6547104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6B6B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384048"/>
            <a:ext cx="10789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2E5F5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Piece 3: DS2 – FreshBite Meals Digital Menu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658368" y="841248"/>
            <a:ext cx="10698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i="1" dirty="0">
                <a:solidFill>
                  <a:srgbClr val="6B6B6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Scenario 3 business artefact created using Microsoft PowerPoint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58368" y="1170432"/>
            <a:ext cx="10744200" cy="0"/>
          </a:xfrm>
          <a:prstGeom prst="line">
            <a:avLst/>
          </a:prstGeom>
          <a:noFill/>
          <a:ln w="12700">
            <a:solidFill>
              <a:srgbClr val="D8C7A8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13232" y="1408176"/>
            <a:ext cx="6291072" cy="3566160"/>
          </a:xfrm>
          <a:prstGeom prst="roundRect">
            <a:avLst>
              <a:gd name="adj" fmla="val 2051"/>
            </a:avLst>
          </a:prstGeom>
          <a:solidFill>
            <a:srgbClr val="FFFFFF"/>
          </a:solidFill>
          <a:ln w="12700">
            <a:solidFill>
              <a:srgbClr val="E8DBC3"/>
            </a:solidFill>
            <a:prstDash val="solid"/>
          </a:ln>
        </p:spPr>
      </p:sp>
      <p:pic>
        <p:nvPicPr>
          <p:cNvPr id="6" name="Image 0" descr="/mnt/data/rendered_menu/slide-1.png"/>
          <p:cNvPicPr>
            <a:picLocks noChangeAspect="1"/>
          </p:cNvPicPr>
          <p:nvPr/>
        </p:nvPicPr>
        <p:blipFill>
          <a:blip r:embed="rId3"/>
          <a:srcRect t="65" b="65"/>
          <a:stretch/>
        </p:blipFill>
        <p:spPr>
          <a:xfrm>
            <a:off x="749808" y="1444752"/>
            <a:ext cx="6217920" cy="34930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850392" y="5193792"/>
            <a:ext cx="5943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60" i="1" dirty="0">
                <a:solidFill>
                  <a:srgbClr val="6B6B6B"/>
                </a:solidFill>
              </a:rPr>
              <a:t>The menu was designed to show all items and prices clearly for customers.</a:t>
            </a:r>
            <a:endParaRPr lang="en-US" sz="1160" dirty="0"/>
          </a:p>
        </p:txBody>
      </p:sp>
      <p:sp>
        <p:nvSpPr>
          <p:cNvPr id="8" name="Shape 5"/>
          <p:cNvSpPr/>
          <p:nvPr/>
        </p:nvSpPr>
        <p:spPr>
          <a:xfrm>
            <a:off x="7315200" y="1444752"/>
            <a:ext cx="2880360" cy="301752"/>
          </a:xfrm>
          <a:prstGeom prst="rect">
            <a:avLst/>
          </a:prstGeom>
          <a:solidFill>
            <a:srgbClr val="2E5F51"/>
          </a:solidFill>
          <a:ln w="12700">
            <a:solidFill>
              <a:srgbClr val="2E5F51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7388352" y="1499616"/>
            <a:ext cx="273405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</a:rPr>
              <a:t>What this work shows</a:t>
            </a:r>
            <a:endParaRPr lang="en-US" sz="950" dirty="0"/>
          </a:p>
        </p:txBody>
      </p:sp>
      <p:sp>
        <p:nvSpPr>
          <p:cNvPr id="10" name="Text 7"/>
          <p:cNvSpPr/>
          <p:nvPr/>
        </p:nvSpPr>
        <p:spPr>
          <a:xfrm>
            <a:off x="7388352" y="1856232"/>
            <a:ext cx="4160520" cy="16002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r>
              <a:rPr lang="en-US" sz="121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used PowerPoint to create a clean one-page digital menu.</a:t>
            </a:r>
            <a:endParaRPr lang="en-US" sz="1210" dirty="0"/>
          </a:p>
          <a:p>
            <a:r>
              <a:rPr lang="en-US" sz="121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organised menu items into Breakfast, Lunch, Snacks, and Drinks.</a:t>
            </a:r>
            <a:endParaRPr lang="en-US" sz="1210" dirty="0"/>
          </a:p>
          <a:p>
            <a:r>
              <a:rPr lang="en-US" sz="121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used headings, spacing, and consistent pricing to make the menu readable.</a:t>
            </a:r>
            <a:endParaRPr lang="en-US" sz="1210" dirty="0"/>
          </a:p>
        </p:txBody>
      </p:sp>
      <p:sp>
        <p:nvSpPr>
          <p:cNvPr id="11" name="Shape 8"/>
          <p:cNvSpPr/>
          <p:nvPr/>
        </p:nvSpPr>
        <p:spPr>
          <a:xfrm>
            <a:off x="7315200" y="3867912"/>
            <a:ext cx="2103120" cy="301752"/>
          </a:xfrm>
          <a:prstGeom prst="rect">
            <a:avLst/>
          </a:prstGeom>
          <a:solidFill>
            <a:srgbClr val="E59A33"/>
          </a:solidFill>
          <a:ln w="12700">
            <a:solidFill>
              <a:srgbClr val="E59A33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7388352" y="3922776"/>
            <a:ext cx="195681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</a:rPr>
              <a:t>Key learning</a:t>
            </a:r>
            <a:endParaRPr lang="en-US" sz="950" dirty="0"/>
          </a:p>
        </p:txBody>
      </p:sp>
      <p:sp>
        <p:nvSpPr>
          <p:cNvPr id="13" name="Text 10"/>
          <p:cNvSpPr/>
          <p:nvPr/>
        </p:nvSpPr>
        <p:spPr>
          <a:xfrm>
            <a:off x="7388352" y="4288536"/>
            <a:ext cx="4160520" cy="12344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r>
              <a:rPr lang="en-US" sz="121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Choosing a suitable tool for a business task.</a:t>
            </a:r>
            <a:endParaRPr lang="en-US" sz="1210" dirty="0"/>
          </a:p>
          <a:p>
            <a:r>
              <a:rPr lang="en-US" sz="121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Presenting information clearly for customers.</a:t>
            </a:r>
            <a:endParaRPr lang="en-US" sz="1210" dirty="0"/>
          </a:p>
          <a:p>
            <a:r>
              <a:rPr lang="en-US" sz="121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Improving layout through alignment and simple design.</a:t>
            </a:r>
            <a:endParaRPr lang="en-US" sz="1210" dirty="0"/>
          </a:p>
        </p:txBody>
      </p:sp>
      <p:sp>
        <p:nvSpPr>
          <p:cNvPr id="14" name="Text 11"/>
          <p:cNvSpPr/>
          <p:nvPr/>
        </p:nvSpPr>
        <p:spPr>
          <a:xfrm>
            <a:off x="658368" y="6528816"/>
            <a:ext cx="46634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B6B6B"/>
                </a:solidFill>
              </a:rPr>
              <a:t>DS2 Scenario 3 – FreshBite Meals</a:t>
            </a:r>
            <a:endParaRPr lang="en-US" sz="7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56848" y="6547104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6B6B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70924" y="341331"/>
            <a:ext cx="10789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2700" b="1" dirty="0">
                <a:solidFill>
                  <a:srgbClr val="2E5F5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My Digital Development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658368" y="841248"/>
            <a:ext cx="10698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i="1" dirty="0">
                <a:solidFill>
                  <a:srgbClr val="6B6B6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Three pieces of work that show progress across the module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58368" y="1170432"/>
            <a:ext cx="10744200" cy="0"/>
          </a:xfrm>
          <a:prstGeom prst="line">
            <a:avLst/>
          </a:prstGeom>
          <a:noFill/>
          <a:ln w="12700">
            <a:solidFill>
              <a:srgbClr val="D8C7A8"/>
            </a:solidFill>
            <a:prstDash val="solid"/>
          </a:ln>
        </p:spPr>
      </p:sp>
      <p:sp>
        <p:nvSpPr>
          <p:cNvPr id="12" name="Shape 9"/>
          <p:cNvSpPr/>
          <p:nvPr/>
        </p:nvSpPr>
        <p:spPr>
          <a:xfrm>
            <a:off x="545600" y="1423395"/>
            <a:ext cx="5041346" cy="4462269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 w="12700">
            <a:solidFill>
              <a:srgbClr val="E8DBC3"/>
            </a:solidFill>
            <a:prstDash val="solid"/>
          </a:ln>
        </p:spPr>
      </p:sp>
      <p:sp>
        <p:nvSpPr>
          <p:cNvPr id="17" name="Shape 13"/>
          <p:cNvSpPr/>
          <p:nvPr/>
        </p:nvSpPr>
        <p:spPr>
          <a:xfrm>
            <a:off x="7754112" y="1481328"/>
            <a:ext cx="3054096" cy="4617720"/>
          </a:xfrm>
          <a:prstGeom prst="roundRect">
            <a:avLst>
              <a:gd name="adj" fmla="val 2395"/>
            </a:avLst>
          </a:prstGeom>
          <a:solidFill>
            <a:srgbClr val="FFFFFF"/>
          </a:solidFill>
          <a:ln w="12700">
            <a:solidFill>
              <a:srgbClr val="E8DBC3"/>
            </a:solidFill>
            <a:prstDash val="solid"/>
          </a:ln>
        </p:spPr>
      </p:sp>
      <p:sp>
        <p:nvSpPr>
          <p:cNvPr id="23" name="Text 18"/>
          <p:cNvSpPr/>
          <p:nvPr/>
        </p:nvSpPr>
        <p:spPr>
          <a:xfrm>
            <a:off x="658368" y="6528816"/>
            <a:ext cx="46634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B6B6B"/>
                </a:solidFill>
              </a:rPr>
              <a:t>DS3 Digital Skills Portfolio</a:t>
            </a:r>
            <a:endParaRPr lang="en-US" sz="7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56848" y="6547104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6B6B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5</a:t>
            </a:fld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9D06BC9-6292-5CD5-1782-358AE2D65A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924" y="2218991"/>
            <a:ext cx="4895512" cy="1420491"/>
          </a:xfrm>
          <a:prstGeom prst="rect">
            <a:avLst/>
          </a:prstGeom>
        </p:spPr>
      </p:pic>
      <p:sp>
        <p:nvSpPr>
          <p:cNvPr id="29" name="Text 0">
            <a:extLst>
              <a:ext uri="{FF2B5EF4-FFF2-40B4-BE49-F238E27FC236}">
                <a16:creationId xmlns:a16="http://schemas.microsoft.com/office/drawing/2014/main" id="{58F84708-0FCB-2135-50AF-279A743646C4}"/>
              </a:ext>
            </a:extLst>
          </p:cNvPr>
          <p:cNvSpPr/>
          <p:nvPr/>
        </p:nvSpPr>
        <p:spPr>
          <a:xfrm>
            <a:off x="701040" y="1610881"/>
            <a:ext cx="10789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2700" b="1" dirty="0">
                <a:solidFill>
                  <a:srgbClr val="2E5F5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Before this module:</a:t>
            </a:r>
            <a:endParaRPr lang="en-US" sz="2700" dirty="0"/>
          </a:p>
        </p:txBody>
      </p:sp>
      <p:sp>
        <p:nvSpPr>
          <p:cNvPr id="32" name="Text 0">
            <a:extLst>
              <a:ext uri="{FF2B5EF4-FFF2-40B4-BE49-F238E27FC236}">
                <a16:creationId xmlns:a16="http://schemas.microsoft.com/office/drawing/2014/main" id="{623E7EB7-0441-8341-7ECA-E82515551803}"/>
              </a:ext>
            </a:extLst>
          </p:cNvPr>
          <p:cNvSpPr/>
          <p:nvPr/>
        </p:nvSpPr>
        <p:spPr>
          <a:xfrm>
            <a:off x="731156" y="3529753"/>
            <a:ext cx="10789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2700" b="1" dirty="0">
                <a:solidFill>
                  <a:srgbClr val="2E5F5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Through practice and feedback:</a:t>
            </a:r>
            <a:endParaRPr lang="en-US" sz="2700" dirty="0"/>
          </a:p>
        </p:txBody>
      </p:sp>
      <p:sp>
        <p:nvSpPr>
          <p:cNvPr id="35" name="Text 10">
            <a:extLst>
              <a:ext uri="{FF2B5EF4-FFF2-40B4-BE49-F238E27FC236}">
                <a16:creationId xmlns:a16="http://schemas.microsoft.com/office/drawing/2014/main" id="{D87567DA-CC7C-7CA4-A1B3-397AA410CC36}"/>
              </a:ext>
            </a:extLst>
          </p:cNvPr>
          <p:cNvSpPr/>
          <p:nvPr/>
        </p:nvSpPr>
        <p:spPr>
          <a:xfrm>
            <a:off x="731156" y="4149840"/>
            <a:ext cx="4709160" cy="1371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127000" indent="-127000">
              <a:buSzPct val="100000"/>
              <a:buChar char="•"/>
            </a:pPr>
            <a:r>
              <a:rPr lang="en-US" sz="1240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learned to improve layout, spacing, and headings.</a:t>
            </a:r>
            <a:endParaRPr lang="en-US" sz="1240" dirty="0"/>
          </a:p>
          <a:p>
            <a:pPr marL="127000" indent="-127000">
              <a:buSzPct val="100000"/>
              <a:buChar char="•"/>
            </a:pPr>
            <a:r>
              <a:rPr lang="en-US" sz="1240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became more confident using screenshots, Word, and PowerPoint.</a:t>
            </a:r>
            <a:endParaRPr lang="en-US" sz="1240" dirty="0"/>
          </a:p>
          <a:p>
            <a:pPr marL="127000" indent="-127000">
              <a:buSzPct val="100000"/>
              <a:buChar char="•"/>
            </a:pPr>
            <a:r>
              <a:rPr lang="en-US" sz="1240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learned to explain why I chose a digital tool for a task.</a:t>
            </a:r>
            <a:endParaRPr lang="en-US" sz="1240" dirty="0"/>
          </a:p>
        </p:txBody>
      </p:sp>
      <p:sp>
        <p:nvSpPr>
          <p:cNvPr id="36" name="Text 12">
            <a:extLst>
              <a:ext uri="{FF2B5EF4-FFF2-40B4-BE49-F238E27FC236}">
                <a16:creationId xmlns:a16="http://schemas.microsoft.com/office/drawing/2014/main" id="{845E70B3-364C-AAB5-B6ED-9627E6E50914}"/>
              </a:ext>
            </a:extLst>
          </p:cNvPr>
          <p:cNvSpPr/>
          <p:nvPr/>
        </p:nvSpPr>
        <p:spPr>
          <a:xfrm>
            <a:off x="7890180" y="2525449"/>
            <a:ext cx="2781960" cy="257997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127000" indent="-127000">
              <a:buSzPct val="100000"/>
              <a:buChar char="•"/>
            </a:pPr>
            <a:r>
              <a:rPr lang="en-US" sz="1240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Create simple Word documents and reflections.</a:t>
            </a:r>
            <a:endParaRPr lang="en-US" sz="1240" dirty="0"/>
          </a:p>
          <a:p>
            <a:pPr marL="127000" indent="-127000">
              <a:buSzPct val="100000"/>
              <a:buChar char="•"/>
            </a:pPr>
            <a:r>
              <a:rPr lang="en-US" sz="1240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PowerPoint to design a clear business artefact.</a:t>
            </a:r>
            <a:endParaRPr lang="en-US" sz="1240" dirty="0"/>
          </a:p>
          <a:p>
            <a:pPr marL="127000" indent="-127000">
              <a:buSzPct val="100000"/>
              <a:buChar char="•"/>
            </a:pPr>
            <a:r>
              <a:rPr lang="en-US" sz="1240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Organise digital files and screenshots.</a:t>
            </a:r>
            <a:endParaRPr lang="en-US" sz="1240" dirty="0"/>
          </a:p>
          <a:p>
            <a:pPr marL="127000" indent="-127000">
              <a:buSzPct val="100000"/>
              <a:buChar char="•"/>
            </a:pPr>
            <a:r>
              <a:rPr lang="en-US" sz="1240" dirty="0">
                <a:solidFill>
                  <a:srgbClr val="11111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Check my work before submission and make improvements.</a:t>
            </a:r>
            <a:endParaRPr lang="en-US" sz="1240" dirty="0"/>
          </a:p>
        </p:txBody>
      </p:sp>
      <p:sp>
        <p:nvSpPr>
          <p:cNvPr id="38" name="Text 0">
            <a:extLst>
              <a:ext uri="{FF2B5EF4-FFF2-40B4-BE49-F238E27FC236}">
                <a16:creationId xmlns:a16="http://schemas.microsoft.com/office/drawing/2014/main" id="{09B7E154-5BA0-1183-D676-E586DC3D0684}"/>
              </a:ext>
            </a:extLst>
          </p:cNvPr>
          <p:cNvSpPr/>
          <p:nvPr/>
        </p:nvSpPr>
        <p:spPr>
          <a:xfrm>
            <a:off x="7890180" y="1766259"/>
            <a:ext cx="10789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2700" b="1" dirty="0">
                <a:solidFill>
                  <a:srgbClr val="2E5F51"/>
                </a:solidFill>
                <a:latin typeface="Aptos Display" pitchFamily="34" charset="0"/>
              </a:rPr>
              <a:t>Now I can do alone: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384048"/>
            <a:ext cx="10789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2E5F5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My Digital Development and Reflection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658368" y="841248"/>
            <a:ext cx="10698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i="1" dirty="0">
                <a:solidFill>
                  <a:srgbClr val="6B6B6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improved, what I can do independently, and how these skills help me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658368" y="1170432"/>
            <a:ext cx="10744200" cy="0"/>
          </a:xfrm>
          <a:prstGeom prst="line">
            <a:avLst/>
          </a:prstGeom>
          <a:noFill/>
          <a:ln w="12700">
            <a:solidFill>
              <a:srgbClr val="D8C7A8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49808" y="1417320"/>
            <a:ext cx="2834640" cy="301752"/>
          </a:xfrm>
          <a:prstGeom prst="rect">
            <a:avLst/>
          </a:prstGeom>
          <a:solidFill>
            <a:srgbClr val="E59A33"/>
          </a:solidFill>
          <a:ln w="12700">
            <a:solidFill>
              <a:srgbClr val="E59A3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22960" y="1472184"/>
            <a:ext cx="2688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</a:rPr>
              <a:t>Before this module</a:t>
            </a:r>
            <a:endParaRPr lang="en-US" sz="950" dirty="0"/>
          </a:p>
        </p:txBody>
      </p:sp>
      <p:sp>
        <p:nvSpPr>
          <p:cNvPr id="7" name="Text 5"/>
          <p:cNvSpPr/>
          <p:nvPr/>
        </p:nvSpPr>
        <p:spPr>
          <a:xfrm>
            <a:off x="822960" y="1828800"/>
            <a:ext cx="4800600" cy="9144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r>
              <a:rPr lang="en-US" sz="118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was less confident with organising files and creating professional documents.</a:t>
            </a:r>
            <a:endParaRPr lang="en-US" sz="1180" dirty="0"/>
          </a:p>
          <a:p>
            <a:r>
              <a:rPr lang="en-US" sz="118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sometimes needed support when choosing the right digital tool.</a:t>
            </a:r>
            <a:endParaRPr lang="en-US" sz="1180" dirty="0"/>
          </a:p>
        </p:txBody>
      </p:sp>
      <p:sp>
        <p:nvSpPr>
          <p:cNvPr id="8" name="Shape 6"/>
          <p:cNvSpPr/>
          <p:nvPr/>
        </p:nvSpPr>
        <p:spPr>
          <a:xfrm>
            <a:off x="749808" y="3063240"/>
            <a:ext cx="2743200" cy="301752"/>
          </a:xfrm>
          <a:prstGeom prst="rect">
            <a:avLst/>
          </a:prstGeom>
          <a:solidFill>
            <a:srgbClr val="2E5F51"/>
          </a:solidFill>
          <a:ln w="12700">
            <a:solidFill>
              <a:srgbClr val="2E5F51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22960" y="3118104"/>
            <a:ext cx="259689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</a:rPr>
              <a:t>After this module</a:t>
            </a:r>
            <a:endParaRPr lang="en-US" sz="950" dirty="0"/>
          </a:p>
        </p:txBody>
      </p:sp>
      <p:sp>
        <p:nvSpPr>
          <p:cNvPr id="10" name="Text 8"/>
          <p:cNvSpPr/>
          <p:nvPr/>
        </p:nvSpPr>
        <p:spPr>
          <a:xfrm>
            <a:off x="822960" y="3474720"/>
            <a:ext cx="4800600" cy="12344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r>
              <a:rPr lang="en-US" sz="118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can create clearer Word documents and PowerPoint presentations.</a:t>
            </a:r>
            <a:endParaRPr lang="en-US" sz="1180" dirty="0"/>
          </a:p>
          <a:p>
            <a:r>
              <a:rPr lang="en-US" sz="118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can organise digital information and explain my design decisions.</a:t>
            </a:r>
            <a:endParaRPr lang="en-US" sz="1180" dirty="0"/>
          </a:p>
          <a:p>
            <a:r>
              <a:rPr lang="en-US" sz="118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 can use PowerPoint independently to present business information.</a:t>
            </a:r>
            <a:endParaRPr lang="en-US" sz="1180" dirty="0"/>
          </a:p>
        </p:txBody>
      </p:sp>
      <p:sp>
        <p:nvSpPr>
          <p:cNvPr id="11" name="Shape 9"/>
          <p:cNvSpPr/>
          <p:nvPr/>
        </p:nvSpPr>
        <p:spPr>
          <a:xfrm>
            <a:off x="6400800" y="1417320"/>
            <a:ext cx="3017520" cy="301752"/>
          </a:xfrm>
          <a:prstGeom prst="rect">
            <a:avLst/>
          </a:prstGeom>
          <a:solidFill>
            <a:srgbClr val="2E5F51"/>
          </a:solidFill>
          <a:ln w="12700">
            <a:solidFill>
              <a:srgbClr val="2E5F51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473952" y="1472184"/>
            <a:ext cx="287121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FFFFFF"/>
                </a:solidFill>
              </a:rPr>
              <a:t>How these skills help me</a:t>
            </a:r>
            <a:endParaRPr lang="en-US" sz="950" dirty="0"/>
          </a:p>
        </p:txBody>
      </p:sp>
      <p:sp>
        <p:nvSpPr>
          <p:cNvPr id="13" name="Text 11"/>
          <p:cNvSpPr/>
          <p:nvPr/>
        </p:nvSpPr>
        <p:spPr>
          <a:xfrm>
            <a:off x="6473952" y="1828800"/>
            <a:ext cx="4754880" cy="13258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r>
              <a:rPr lang="en-US" sz="118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Study: complete assignments and present information clearly.</a:t>
            </a:r>
            <a:endParaRPr lang="en-US" sz="1180" dirty="0"/>
          </a:p>
          <a:p>
            <a:r>
              <a:rPr lang="en-US" sz="118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Work: create simple business documents and communicate professionally.</a:t>
            </a:r>
            <a:endParaRPr lang="en-US" sz="1180" dirty="0"/>
          </a:p>
          <a:p>
            <a:r>
              <a:rPr lang="en-US" sz="1180" dirty="0">
                <a:solidFill>
                  <a:srgbClr val="23302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Daily life: manage files, online tasks, and digital information more confidently.</a:t>
            </a:r>
            <a:endParaRPr lang="en-US" sz="1180" dirty="0"/>
          </a:p>
        </p:txBody>
      </p:sp>
      <p:sp>
        <p:nvSpPr>
          <p:cNvPr id="14" name="Shape 12"/>
          <p:cNvSpPr/>
          <p:nvPr/>
        </p:nvSpPr>
        <p:spPr>
          <a:xfrm>
            <a:off x="6400800" y="4005072"/>
            <a:ext cx="4846320" cy="1261872"/>
          </a:xfrm>
          <a:prstGeom prst="roundRect">
            <a:avLst>
              <a:gd name="adj" fmla="val 5797"/>
            </a:avLst>
          </a:prstGeom>
          <a:solidFill>
            <a:srgbClr val="FFF8ED"/>
          </a:solidFill>
          <a:ln w="12700">
            <a:solidFill>
              <a:srgbClr val="E8DBC3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601968" y="4224528"/>
            <a:ext cx="1645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E59A33"/>
                </a:solidFill>
              </a:rPr>
              <a:t>Conclusion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6601968" y="4553712"/>
            <a:ext cx="4434840" cy="4754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090" dirty="0">
                <a:solidFill>
                  <a:srgbClr val="23302B"/>
                </a:solidFill>
              </a:rPr>
              <a:t>This portfolio shows my progress from basic digital confidence to using digital tools more independently for academic and business purposes.</a:t>
            </a:r>
            <a:endParaRPr lang="en-US" sz="1090" dirty="0"/>
          </a:p>
        </p:txBody>
      </p:sp>
      <p:sp>
        <p:nvSpPr>
          <p:cNvPr id="17" name="Shape 15"/>
          <p:cNvSpPr/>
          <p:nvPr/>
        </p:nvSpPr>
        <p:spPr>
          <a:xfrm>
            <a:off x="7370064" y="5394960"/>
            <a:ext cx="3182112" cy="877824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12700">
            <a:solidFill>
              <a:srgbClr val="E8DBC3"/>
            </a:solidFill>
            <a:prstDash val="solid"/>
          </a:ln>
        </p:spPr>
      </p:sp>
      <p:sp>
        <p:nvSpPr>
          <p:cNvPr id="19" name="Text 16"/>
          <p:cNvSpPr/>
          <p:nvPr/>
        </p:nvSpPr>
        <p:spPr>
          <a:xfrm>
            <a:off x="658368" y="6528816"/>
            <a:ext cx="46634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B6B6B"/>
                </a:solidFill>
              </a:rPr>
              <a:t>DS3 Digital Skills Portfolio</a:t>
            </a:r>
            <a:endParaRPr lang="en-US" sz="7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56848" y="6547104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B6B6B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6</a:t>
            </a:fld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5B8C961-3E8B-DDD5-C8EC-BF12967C36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0064" y="5394961"/>
            <a:ext cx="3182111" cy="87782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579</Words>
  <Application>Microsoft Office PowerPoint</Application>
  <PresentationFormat>Widescreen</PresentationFormat>
  <Paragraphs>87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DS3 FreshBite Meals Digital Portfolio</dc:title>
  <dc:subject>DS3 Digital Skills Portfolio</dc:subject>
  <dc:creator>OpenAI</dc:creator>
  <cp:lastModifiedBy>Fahad Ur Rahman</cp:lastModifiedBy>
  <cp:revision>3</cp:revision>
  <dcterms:created xsi:type="dcterms:W3CDTF">2026-07-30T10:36:48Z</dcterms:created>
  <dcterms:modified xsi:type="dcterms:W3CDTF">2026-07-30T11:08:32Z</dcterms:modified>
</cp:coreProperties>
</file>