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2" r:id="rId5"/>
    <p:sldId id="264" r:id="rId6"/>
    <p:sldId id="265" r:id="rId7"/>
    <p:sldId id="266" r:id="rId8"/>
    <p:sldId id="267" r:id="rId9"/>
    <p:sldId id="268" r:id="rId10"/>
    <p:sldId id="269" r:id="rId11"/>
    <p:sldId id="258" r:id="rId12"/>
    <p:sldId id="259" r:id="rId13"/>
    <p:sldId id="261" r:id="rId14"/>
    <p:sldId id="260" r:id="rId15"/>
    <p:sldId id="270" r:id="rId16"/>
    <p:sldId id="271" r:id="rId17"/>
    <p:sldId id="272" r:id="rId18"/>
    <p:sldId id="275" r:id="rId19"/>
    <p:sldId id="273" r:id="rId20"/>
    <p:sldId id="274" r:id="rId21"/>
    <p:sldId id="278" r:id="rId22"/>
    <p:sldId id="279" r:id="rId23"/>
    <p:sldId id="276" r:id="rId24"/>
    <p:sldId id="277" r:id="rId25"/>
    <p:sldId id="280" r:id="rId26"/>
    <p:sldId id="281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02/06/2024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973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02/06/2024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1565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02/06/2024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997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02/06/2024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9421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02/06/2024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45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02/06/2024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11800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02/06/2024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8935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02/06/2024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924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02/06/2024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729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02/06/2024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554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02/06/2024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0971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3404C-8A80-409C-8B43-D975FAECEA28}" type="datetimeFigureOut">
              <a:rPr lang="en-GB" smtClean="0"/>
              <a:t>02/06/2024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3992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Lists</a:t>
            </a:r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D56E8AE-A69A-EA6A-58A3-6A87CE62D7F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466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an extendable data type?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know that a variable can store one piece of information.</a:t>
            </a:r>
          </a:p>
          <a:p>
            <a:r>
              <a:rPr lang="en-GB" dirty="0"/>
              <a:t>Often it is desirable to store multiple pieces of information together.</a:t>
            </a:r>
          </a:p>
          <a:p>
            <a:r>
              <a:rPr lang="en-GB" dirty="0"/>
              <a:t>We may not know exactly how many pieces of information we need when writing the program – only that there will likely be more than one.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46060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Fundamentally a collection of things.</a:t>
            </a:r>
          </a:p>
          <a:p>
            <a:r>
              <a:rPr lang="en-GB" dirty="0"/>
              <a:t>Allows us to store and organise data efficiently.</a:t>
            </a:r>
          </a:p>
          <a:p>
            <a:r>
              <a:rPr lang="en-GB" dirty="0"/>
              <a:t>A vast quantity of data structures to choose from, ranging from the simple to the highly complex.</a:t>
            </a:r>
          </a:p>
          <a:p>
            <a:r>
              <a:rPr lang="en-GB" dirty="0"/>
              <a:t>Something of an art form to picking the correct structure – this comes largely from experience.</a:t>
            </a:r>
          </a:p>
        </p:txBody>
      </p:sp>
    </p:spTree>
    <p:extLst>
      <p:ext uri="{BB962C8B-B14F-4D97-AF65-F5344CB8AC3E}">
        <p14:creationId xmlns:p14="http://schemas.microsoft.com/office/powerpoint/2010/main" val="1635835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Stacks and queues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of the simplest data structures.</a:t>
            </a:r>
          </a:p>
          <a:p>
            <a:r>
              <a:rPr lang="en-GB" dirty="0"/>
              <a:t>Data is only ever added and removed from one “end” of the structure (potentially the same end).</a:t>
            </a:r>
          </a:p>
          <a:p>
            <a:r>
              <a:rPr lang="en-GB" dirty="0"/>
              <a:t>Uses the terms “push” and “pop”.</a:t>
            </a:r>
          </a:p>
        </p:txBody>
      </p:sp>
    </p:spTree>
    <p:extLst>
      <p:ext uri="{BB962C8B-B14F-4D97-AF65-F5344CB8AC3E}">
        <p14:creationId xmlns:p14="http://schemas.microsoft.com/office/powerpoint/2010/main" val="3041753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Much like a stack of books or plates.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Items are pushed to and popped from the top.</a:t>
            </a:r>
          </a:p>
          <a:p>
            <a:r>
              <a:rPr lang="en-GB" dirty="0"/>
              <a:t>The order of items inserted is automatically reversed by the nature of the structure.</a:t>
            </a:r>
          </a:p>
        </p:txBody>
      </p:sp>
      <p:grpSp>
        <p:nvGrpSpPr>
          <p:cNvPr id="31" name="Group 30"/>
          <p:cNvGrpSpPr/>
          <p:nvPr/>
        </p:nvGrpSpPr>
        <p:grpSpPr>
          <a:xfrm>
            <a:off x="2210206" y="2348880"/>
            <a:ext cx="3065932" cy="2058899"/>
            <a:chOff x="2210206" y="2348880"/>
            <a:chExt cx="3065932" cy="2058899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3203112" y="2742303"/>
              <a:ext cx="0" cy="15841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3995200" y="2742303"/>
              <a:ext cx="0" cy="15841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flipH="1">
              <a:off x="3203112" y="4326479"/>
              <a:ext cx="792088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3203112" y="4038447"/>
              <a:ext cx="792088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H="1">
              <a:off x="3203112" y="3750415"/>
              <a:ext cx="792088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flipH="1">
              <a:off x="3202376" y="3462383"/>
              <a:ext cx="792088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H="1">
              <a:off x="3203112" y="3174351"/>
              <a:ext cx="792088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8" name="TextBox 17"/>
            <p:cNvSpPr txBox="1"/>
            <p:nvPr/>
          </p:nvSpPr>
          <p:spPr>
            <a:xfrm>
              <a:off x="3419136" y="4038447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 1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3418400" y="3741123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 2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3418400" y="3453091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 3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3419136" y="3179221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 4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2210206" y="4038447"/>
              <a:ext cx="9921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Bottom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2571718" y="3140968"/>
              <a:ext cx="9921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Top</a:t>
              </a:r>
            </a:p>
          </p:txBody>
        </p:sp>
        <p:cxnSp>
          <p:nvCxnSpPr>
            <p:cNvPr id="25" name="Straight Arrow Connector 24"/>
            <p:cNvCxnSpPr/>
            <p:nvPr/>
          </p:nvCxnSpPr>
          <p:spPr>
            <a:xfrm>
              <a:off x="2915816" y="2348880"/>
              <a:ext cx="504056" cy="50405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/>
            <p:nvPr/>
          </p:nvCxnSpPr>
          <p:spPr>
            <a:xfrm flipV="1">
              <a:off x="3706432" y="2348880"/>
              <a:ext cx="577536" cy="50405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2210942" y="2416242"/>
              <a:ext cx="9921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Push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4283968" y="2411596"/>
              <a:ext cx="9921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Pop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39032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 Last In First Out (LIFO) data structure.</a:t>
            </a:r>
          </a:p>
          <a:p>
            <a:r>
              <a:rPr lang="en-GB" dirty="0"/>
              <a:t>Elements in a true stack are not indexed – there’s no point to indexing a structure when only a single element can be accessed.</a:t>
            </a:r>
          </a:p>
          <a:p>
            <a:r>
              <a:rPr lang="en-GB" dirty="0"/>
              <a:t>Stacks are used in conjunction with a heap to control memory management in almost all programming languages.</a:t>
            </a:r>
          </a:p>
        </p:txBody>
      </p:sp>
    </p:spTree>
    <p:extLst>
      <p:ext uri="{BB962C8B-B14F-4D97-AF65-F5344CB8AC3E}">
        <p14:creationId xmlns:p14="http://schemas.microsoft.com/office/powerpoint/2010/main" val="32039997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Similar to a line of people.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Items are pushed (sometimes termed “added”) to the back, popped (“removed”) from the front.</a:t>
            </a:r>
          </a:p>
          <a:p>
            <a:r>
              <a:rPr lang="en-GB" dirty="0"/>
              <a:t>Order of items is maintained as the order of insertion by the nature of the structure.</a:t>
            </a:r>
          </a:p>
          <a:p>
            <a:endParaRPr lang="en-GB" dirty="0"/>
          </a:p>
        </p:txBody>
      </p:sp>
      <p:grpSp>
        <p:nvGrpSpPr>
          <p:cNvPr id="29" name="Group 28"/>
          <p:cNvGrpSpPr/>
          <p:nvPr/>
        </p:nvGrpSpPr>
        <p:grpSpPr>
          <a:xfrm>
            <a:off x="1702303" y="2418615"/>
            <a:ext cx="4768579" cy="1182246"/>
            <a:chOff x="1691680" y="2748557"/>
            <a:chExt cx="4768579" cy="1182246"/>
          </a:xfrm>
        </p:grpSpPr>
        <p:grpSp>
          <p:nvGrpSpPr>
            <p:cNvPr id="22" name="Group 21"/>
            <p:cNvGrpSpPr/>
            <p:nvPr/>
          </p:nvGrpSpPr>
          <p:grpSpPr>
            <a:xfrm rot="16200000">
              <a:off x="3202376" y="2742303"/>
              <a:ext cx="792824" cy="1584176"/>
              <a:chOff x="3202376" y="2742303"/>
              <a:chExt cx="792824" cy="1584176"/>
            </a:xfrm>
          </p:grpSpPr>
          <p:cxnSp>
            <p:nvCxnSpPr>
              <p:cNvPr id="5" name="Straight Connector 4"/>
              <p:cNvCxnSpPr/>
              <p:nvPr/>
            </p:nvCxnSpPr>
            <p:spPr>
              <a:xfrm>
                <a:off x="3203112" y="2742303"/>
                <a:ext cx="0" cy="1584176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" name="Straight Connector 5"/>
              <p:cNvCxnSpPr/>
              <p:nvPr/>
            </p:nvCxnSpPr>
            <p:spPr>
              <a:xfrm>
                <a:off x="3995200" y="2742303"/>
                <a:ext cx="0" cy="1584176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" name="Straight Connector 6"/>
              <p:cNvCxnSpPr/>
              <p:nvPr/>
            </p:nvCxnSpPr>
            <p:spPr>
              <a:xfrm flipH="1">
                <a:off x="3203112" y="4326479"/>
                <a:ext cx="792088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Straight Connector 7"/>
              <p:cNvCxnSpPr/>
              <p:nvPr/>
            </p:nvCxnSpPr>
            <p:spPr>
              <a:xfrm flipH="1">
                <a:off x="3203112" y="4038447"/>
                <a:ext cx="792088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8"/>
              <p:cNvCxnSpPr/>
              <p:nvPr/>
            </p:nvCxnSpPr>
            <p:spPr>
              <a:xfrm flipH="1">
                <a:off x="3203112" y="3750415"/>
                <a:ext cx="792088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9"/>
              <p:cNvCxnSpPr/>
              <p:nvPr/>
            </p:nvCxnSpPr>
            <p:spPr>
              <a:xfrm flipH="1">
                <a:off x="3202376" y="3462383"/>
                <a:ext cx="792088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/>
              <p:nvPr/>
            </p:nvCxnSpPr>
            <p:spPr>
              <a:xfrm flipH="1">
                <a:off x="3203112" y="3174351"/>
                <a:ext cx="792088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6" name="TextBox 15"/>
            <p:cNvSpPr txBox="1"/>
            <p:nvPr/>
          </p:nvSpPr>
          <p:spPr>
            <a:xfrm>
              <a:off x="2868221" y="2748557"/>
              <a:ext cx="9921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Back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996384" y="2748557"/>
              <a:ext cx="9921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Front</a:t>
              </a:r>
            </a:p>
          </p:txBody>
        </p:sp>
        <p:cxnSp>
          <p:nvCxnSpPr>
            <p:cNvPr id="18" name="Straight Arrow Connector 17"/>
            <p:cNvCxnSpPr/>
            <p:nvPr/>
          </p:nvCxnSpPr>
          <p:spPr>
            <a:xfrm flipV="1">
              <a:off x="2376018" y="3534022"/>
              <a:ext cx="854763" cy="73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>
              <a:off x="4411881" y="3534022"/>
              <a:ext cx="1024215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0" name="TextBox 19"/>
            <p:cNvSpPr txBox="1"/>
            <p:nvPr/>
          </p:nvSpPr>
          <p:spPr>
            <a:xfrm>
              <a:off x="1691680" y="3349357"/>
              <a:ext cx="9921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Push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5468089" y="3344356"/>
              <a:ext cx="9921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Pop</a:t>
              </a: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4100654" y="3333497"/>
              <a:ext cx="29022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1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3810432" y="3333497"/>
              <a:ext cx="29022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2</a:t>
              </a: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3526779" y="3333497"/>
              <a:ext cx="29022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3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3230781" y="3333497"/>
              <a:ext cx="29022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96334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First In First Out (FIFO) data structure.</a:t>
            </a:r>
          </a:p>
          <a:p>
            <a:r>
              <a:rPr lang="en-GB" dirty="0"/>
              <a:t>Like a stack, elements in a queue are not indexed.</a:t>
            </a:r>
          </a:p>
          <a:p>
            <a:r>
              <a:rPr lang="en-GB" dirty="0"/>
              <a:t>Queues are used regularly by programmers to manage data, although many languages take a liberal interpretation of the rules.</a:t>
            </a:r>
          </a:p>
        </p:txBody>
      </p:sp>
    </p:spTree>
    <p:extLst>
      <p:ext uri="{BB962C8B-B14F-4D97-AF65-F5344CB8AC3E}">
        <p14:creationId xmlns:p14="http://schemas.microsoft.com/office/powerpoint/2010/main" val="2571736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structures in programming languages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vast topic with a lot of scope.</a:t>
            </a:r>
          </a:p>
          <a:p>
            <a:r>
              <a:rPr lang="en-GB" dirty="0"/>
              <a:t>Data structures implemented in programming languages are rarely “pure” – languages take liberties with the structure to make life easier for the programmer.</a:t>
            </a:r>
          </a:p>
          <a:p>
            <a:pPr lvl="1"/>
            <a:r>
              <a:rPr lang="en-GB" dirty="0"/>
              <a:t>Nearly all data structures are therefore indexed, and can be modified by that index.</a:t>
            </a:r>
          </a:p>
          <a:p>
            <a:pPr lvl="1"/>
            <a:r>
              <a:rPr lang="en-GB" dirty="0"/>
              <a:t>As a result, data can generally be accessed from anywhere in the vast majority of implementations.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1077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Indexing, fundamentally gives each piece of data a number – starting from 0.</a:t>
            </a:r>
          </a:p>
          <a:p>
            <a:r>
              <a:rPr lang="en-GB" dirty="0"/>
              <a:t>Linear indexing is always maintained.  Remove number 5 and all numbers from 6 decrement to fill the gap.</a:t>
            </a:r>
          </a:p>
          <a:p>
            <a:r>
              <a:rPr lang="en-GB" dirty="0"/>
              <a:t>Uses the index access notation []</a:t>
            </a:r>
          </a:p>
          <a:p>
            <a:pPr lvl="1"/>
            <a:r>
              <a:rPr lang="en-GB" dirty="0"/>
              <a:t>[3] accesses the fourth element.</a:t>
            </a:r>
          </a:p>
          <a:p>
            <a:pPr lvl="2"/>
            <a:r>
              <a:rPr lang="en-GB" dirty="0"/>
              <a:t>Why not the third?</a:t>
            </a:r>
          </a:p>
        </p:txBody>
      </p:sp>
    </p:spTree>
    <p:extLst>
      <p:ext uri="{BB962C8B-B14F-4D97-AF65-F5344CB8AC3E}">
        <p14:creationId xmlns:p14="http://schemas.microsoft.com/office/powerpoint/2010/main" val="35899720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 and Arrays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Definitions vary by language.</a:t>
            </a:r>
          </a:p>
          <a:p>
            <a:pPr lvl="1"/>
            <a:r>
              <a:rPr lang="en-GB" dirty="0"/>
              <a:t>Python has a list but no array.</a:t>
            </a:r>
          </a:p>
          <a:p>
            <a:pPr lvl="1"/>
            <a:r>
              <a:rPr lang="en-GB" dirty="0"/>
              <a:t>C# has both an array and list, though its definition of a list varies slightly to Python’s.</a:t>
            </a:r>
          </a:p>
          <a:p>
            <a:r>
              <a:rPr lang="en-GB" dirty="0"/>
              <a:t>Fundamentally similar data structures</a:t>
            </a:r>
          </a:p>
          <a:p>
            <a:pPr lvl="1"/>
            <a:r>
              <a:rPr lang="en-GB" dirty="0"/>
              <a:t>Collect data into a grouped location to be utilised later.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876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Arrays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collection of data.</a:t>
            </a:r>
          </a:p>
          <a:p>
            <a:r>
              <a:rPr lang="en-GB" dirty="0"/>
              <a:t>Harder to use than lists.</a:t>
            </a:r>
          </a:p>
          <a:p>
            <a:pPr lvl="1"/>
            <a:r>
              <a:rPr lang="en-GB" dirty="0"/>
              <a:t>You need to know the length during declaration.</a:t>
            </a:r>
          </a:p>
          <a:p>
            <a:pPr lvl="1"/>
            <a:r>
              <a:rPr lang="en-GB" dirty="0"/>
              <a:t>Must be of a single data type.</a:t>
            </a:r>
          </a:p>
          <a:p>
            <a:pPr lvl="1"/>
            <a:r>
              <a:rPr lang="en-GB" dirty="0"/>
              <a:t>Very difficult to adjust the length.</a:t>
            </a:r>
          </a:p>
          <a:p>
            <a:pPr lvl="1"/>
            <a:r>
              <a:rPr lang="en-GB" dirty="0"/>
              <a:t>Accessible only by index.</a:t>
            </a:r>
          </a:p>
          <a:p>
            <a:pPr lvl="1"/>
            <a:r>
              <a:rPr lang="en-GB" dirty="0"/>
              <a:t>Often misused by newer programmers.</a:t>
            </a:r>
          </a:p>
          <a:p>
            <a:r>
              <a:rPr lang="en-GB" dirty="0"/>
              <a:t>May be multi-dimensional.</a:t>
            </a:r>
          </a:p>
          <a:p>
            <a:r>
              <a:rPr lang="en-GB" dirty="0"/>
              <a:t>Very computationally efficient.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5185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Array example (C#)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2276872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myArray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=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new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[3];</a:t>
            </a:r>
          </a:p>
          <a:p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myArray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[0] = 7;</a:t>
            </a:r>
          </a:p>
          <a:p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myArray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[2] = 4; 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//Once allocated, may be accessed in any order.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myArray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[1] = 10;</a:t>
            </a:r>
          </a:p>
          <a:p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total =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myArray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[0] +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myArray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[1] +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myArray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[2];</a:t>
            </a:r>
          </a:p>
          <a:p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r>
              <a:rPr lang="en-GB" dirty="0" err="1">
                <a:solidFill>
                  <a:srgbClr val="2B91AF"/>
                </a:solidFill>
                <a:highlight>
                  <a:srgbClr val="FFFFFF"/>
                </a:highlight>
                <a:latin typeface="Consolas"/>
              </a:rPr>
              <a:t>Console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.WriteLine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(total);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5338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Fundamentally based on a queue.</a:t>
            </a:r>
          </a:p>
          <a:p>
            <a:r>
              <a:rPr lang="en-GB" dirty="0"/>
              <a:t>Far easier to use than arrays.</a:t>
            </a:r>
          </a:p>
          <a:p>
            <a:pPr lvl="1"/>
            <a:r>
              <a:rPr lang="en-GB" dirty="0"/>
              <a:t>Elements assigned as they’re needed.</a:t>
            </a:r>
          </a:p>
          <a:p>
            <a:pPr lvl="1"/>
            <a:r>
              <a:rPr lang="en-GB" dirty="0"/>
              <a:t>In strongly typed languages, generally must be a single data type, however many weakly typed languages (including Python) permit data of any type to exist in the same list.</a:t>
            </a:r>
          </a:p>
          <a:p>
            <a:pPr lvl="1"/>
            <a:r>
              <a:rPr lang="en-GB" dirty="0"/>
              <a:t>Length is fluid.</a:t>
            </a:r>
          </a:p>
          <a:p>
            <a:r>
              <a:rPr lang="en-GB" dirty="0"/>
              <a:t>Generally should not be multi-dimensional.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987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example (Python)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87624" y="2060848"/>
            <a:ext cx="64087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myList</a:t>
            </a:r>
            <a:r>
              <a:rPr lang="en-GB" dirty="0"/>
              <a:t> = []</a:t>
            </a:r>
          </a:p>
          <a:p>
            <a:endParaRPr lang="en-GB" dirty="0"/>
          </a:p>
          <a:p>
            <a:r>
              <a:rPr lang="en-GB" dirty="0" err="1"/>
              <a:t>myList.append</a:t>
            </a:r>
            <a:r>
              <a:rPr lang="en-GB" dirty="0"/>
              <a:t>(7)</a:t>
            </a:r>
          </a:p>
          <a:p>
            <a:r>
              <a:rPr lang="en-GB" dirty="0" err="1"/>
              <a:t>myList.append</a:t>
            </a:r>
            <a:r>
              <a:rPr lang="en-GB" dirty="0"/>
              <a:t>(10)</a:t>
            </a:r>
          </a:p>
          <a:p>
            <a:r>
              <a:rPr lang="en-GB" dirty="0" err="1"/>
              <a:t>myList.append</a:t>
            </a:r>
            <a:r>
              <a:rPr lang="en-GB" dirty="0"/>
              <a:t>(4)</a:t>
            </a:r>
          </a:p>
          <a:p>
            <a:endParaRPr lang="en-GB" dirty="0"/>
          </a:p>
          <a:p>
            <a:r>
              <a:rPr lang="en-GB" dirty="0"/>
              <a:t>total = </a:t>
            </a:r>
            <a:r>
              <a:rPr lang="en-GB" dirty="0" err="1"/>
              <a:t>myList</a:t>
            </a:r>
            <a:r>
              <a:rPr lang="en-GB" dirty="0"/>
              <a:t>[0] + </a:t>
            </a:r>
            <a:r>
              <a:rPr lang="en-GB" dirty="0" err="1"/>
              <a:t>myList</a:t>
            </a:r>
            <a:r>
              <a:rPr lang="en-GB" dirty="0"/>
              <a:t>[1] + </a:t>
            </a:r>
            <a:r>
              <a:rPr lang="en-GB" dirty="0" err="1"/>
              <a:t>myList</a:t>
            </a:r>
            <a:r>
              <a:rPr lang="en-GB" dirty="0"/>
              <a:t>[2]</a:t>
            </a:r>
          </a:p>
          <a:p>
            <a:endParaRPr lang="en-GB" dirty="0"/>
          </a:p>
          <a:p>
            <a:r>
              <a:rPr lang="en-GB" dirty="0">
                <a:solidFill>
                  <a:srgbClr val="7030A0"/>
                </a:solidFill>
              </a:rPr>
              <a:t>print</a:t>
            </a:r>
            <a:r>
              <a:rPr lang="en-GB" dirty="0"/>
              <a:t>(total)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8181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can declare a list with either:</a:t>
            </a:r>
          </a:p>
          <a:p>
            <a:endParaRPr lang="en-GB" dirty="0"/>
          </a:p>
          <a:p>
            <a:pPr lvl="1"/>
            <a:r>
              <a:rPr lang="en-GB" dirty="0"/>
              <a:t>This creates an empty list.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This creates a list with 3 elements.</a:t>
            </a:r>
          </a:p>
          <a:p>
            <a:pPr lvl="1"/>
            <a:r>
              <a:rPr lang="en-GB" dirty="0"/>
              <a:t>What data type are these?</a:t>
            </a:r>
          </a:p>
          <a:p>
            <a:r>
              <a:rPr lang="en-GB" dirty="0"/>
              <a:t>Mixing data types in a list is possible in Python, but is generally a bad idea.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3608" y="2200028"/>
            <a:ext cx="705678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/>
              <a:t>myList</a:t>
            </a:r>
            <a:r>
              <a:rPr lang="en-GB" sz="3200" dirty="0"/>
              <a:t> = []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43608" y="3229590"/>
            <a:ext cx="705678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/>
              <a:t>myList</a:t>
            </a:r>
            <a:r>
              <a:rPr lang="en-GB" sz="3200" dirty="0"/>
              <a:t>[7, 10, 4]</a:t>
            </a:r>
          </a:p>
        </p:txBody>
      </p:sp>
    </p:spTree>
    <p:extLst>
      <p:ext uri="{BB962C8B-B14F-4D97-AF65-F5344CB8AC3E}">
        <p14:creationId xmlns:p14="http://schemas.microsoft.com/office/powerpoint/2010/main" val="31623133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a list is created through either method, you can add elements with:</a:t>
            </a:r>
          </a:p>
          <a:p>
            <a:endParaRPr lang="en-GB" dirty="0"/>
          </a:p>
          <a:p>
            <a:pPr lvl="1"/>
            <a:r>
              <a:rPr lang="en-GB" dirty="0"/>
              <a:t>Where 5 can be a value or a reference to a variable.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27392" y="2708920"/>
            <a:ext cx="705678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/>
              <a:t>myList.append</a:t>
            </a:r>
            <a:r>
              <a:rPr lang="en-GB" sz="3200" dirty="0"/>
              <a:t>(5)</a:t>
            </a:r>
          </a:p>
        </p:txBody>
      </p:sp>
    </p:spTree>
    <p:extLst>
      <p:ext uri="{BB962C8B-B14F-4D97-AF65-F5344CB8AC3E}">
        <p14:creationId xmlns:p14="http://schemas.microsoft.com/office/powerpoint/2010/main" val="38421271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You may remove and inspect an item using “pop”: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Given this, is this structure a stack or a queue?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98935" y="2708920"/>
            <a:ext cx="8352928" cy="286232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myList</a:t>
            </a:r>
            <a:r>
              <a:rPr lang="en-GB" dirty="0"/>
              <a:t> = []</a:t>
            </a:r>
          </a:p>
          <a:p>
            <a:endParaRPr lang="en-GB" dirty="0"/>
          </a:p>
          <a:p>
            <a:r>
              <a:rPr lang="en-GB" dirty="0" err="1"/>
              <a:t>myList.append</a:t>
            </a:r>
            <a:r>
              <a:rPr lang="en-GB" dirty="0"/>
              <a:t>(7)</a:t>
            </a:r>
          </a:p>
          <a:p>
            <a:r>
              <a:rPr lang="en-GB" dirty="0" err="1"/>
              <a:t>myList.append</a:t>
            </a:r>
            <a:r>
              <a:rPr lang="en-GB" dirty="0"/>
              <a:t>(10)</a:t>
            </a:r>
          </a:p>
          <a:p>
            <a:r>
              <a:rPr lang="en-GB" dirty="0" err="1"/>
              <a:t>myList.append</a:t>
            </a:r>
            <a:r>
              <a:rPr lang="en-GB" dirty="0"/>
              <a:t>(4)</a:t>
            </a:r>
          </a:p>
          <a:p>
            <a:endParaRPr lang="en-GB" dirty="0"/>
          </a:p>
          <a:p>
            <a:r>
              <a:rPr lang="en-GB" dirty="0" err="1"/>
              <a:t>popValue</a:t>
            </a:r>
            <a:r>
              <a:rPr lang="en-GB" dirty="0"/>
              <a:t> = </a:t>
            </a:r>
            <a:r>
              <a:rPr lang="en-GB" dirty="0" err="1"/>
              <a:t>myList.pop</a:t>
            </a:r>
            <a:r>
              <a:rPr lang="en-GB" dirty="0"/>
              <a:t>()</a:t>
            </a:r>
          </a:p>
          <a:p>
            <a:endParaRPr lang="en-GB" dirty="0"/>
          </a:p>
          <a:p>
            <a:r>
              <a:rPr lang="en-GB" dirty="0">
                <a:solidFill>
                  <a:srgbClr val="7030A0"/>
                </a:solidFill>
              </a:rPr>
              <a:t>print</a:t>
            </a:r>
            <a:r>
              <a:rPr lang="en-GB" dirty="0"/>
              <a:t>(</a:t>
            </a:r>
            <a:r>
              <a:rPr lang="en-GB" dirty="0">
                <a:solidFill>
                  <a:srgbClr val="00B050"/>
                </a:solidFill>
              </a:rPr>
              <a:t>"Removed: {0}"</a:t>
            </a:r>
            <a:r>
              <a:rPr lang="en-GB" dirty="0"/>
              <a:t>.format(</a:t>
            </a:r>
            <a:r>
              <a:rPr lang="en-GB" dirty="0" err="1"/>
              <a:t>popValue</a:t>
            </a:r>
            <a:r>
              <a:rPr lang="en-GB" dirty="0"/>
              <a:t>))</a:t>
            </a:r>
          </a:p>
          <a:p>
            <a:r>
              <a:rPr lang="en-GB" dirty="0">
                <a:solidFill>
                  <a:srgbClr val="7030A0"/>
                </a:solidFill>
              </a:rPr>
              <a:t>print</a:t>
            </a:r>
            <a:r>
              <a:rPr lang="en-GB" dirty="0"/>
              <a:t>(</a:t>
            </a:r>
            <a:r>
              <a:rPr lang="en-GB" dirty="0">
                <a:solidFill>
                  <a:srgbClr val="00B050"/>
                </a:solidFill>
              </a:rPr>
              <a:t>"List remaining: {0}"</a:t>
            </a:r>
            <a:r>
              <a:rPr lang="en-GB" dirty="0"/>
              <a:t>.format(</a:t>
            </a:r>
            <a:r>
              <a:rPr lang="en-GB" dirty="0" err="1"/>
              <a:t>myList</a:t>
            </a:r>
            <a:r>
              <a:rPr lang="en-GB" dirty="0"/>
              <a:t>))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013176"/>
            <a:ext cx="2815259" cy="4309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95160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modify a list item through its index reference:</a:t>
            </a:r>
          </a:p>
          <a:p>
            <a:endParaRPr lang="en-GB" dirty="0"/>
          </a:p>
          <a:p>
            <a:pPr lvl="1"/>
            <a:r>
              <a:rPr lang="en-GB" dirty="0"/>
              <a:t>This item index MUST ALREADY EXIST.  If your list comprises 5 elements and you try to modify item 8 by index, Python will throw an index out of range error.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27392" y="2708920"/>
            <a:ext cx="705678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/>
              <a:t>myList</a:t>
            </a:r>
            <a:r>
              <a:rPr lang="en-GB" sz="3200" dirty="0"/>
              <a:t>[1] = 3</a:t>
            </a:r>
          </a:p>
        </p:txBody>
      </p:sp>
    </p:spTree>
    <p:extLst>
      <p:ext uri="{BB962C8B-B14F-4D97-AF65-F5344CB8AC3E}">
        <p14:creationId xmlns:p14="http://schemas.microsoft.com/office/powerpoint/2010/main" val="31285515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Similarly, you can access an item by its index reference: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or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Again, all items referenced in this fashion must exist – you are essentially accessing a variable.</a:t>
            </a:r>
          </a:p>
          <a:p>
            <a:pPr lvl="1"/>
            <a:r>
              <a:rPr lang="en-GB" dirty="0"/>
              <a:t>This informs why mixed data types are a bad idea.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27392" y="2708920"/>
            <a:ext cx="705678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/>
              <a:t>total = </a:t>
            </a:r>
            <a:r>
              <a:rPr lang="en-GB" sz="3200" dirty="0" err="1"/>
              <a:t>myList</a:t>
            </a:r>
            <a:r>
              <a:rPr lang="en-GB" sz="3200" dirty="0"/>
              <a:t>[1] + </a:t>
            </a:r>
            <a:r>
              <a:rPr lang="en-GB" sz="3200" dirty="0" err="1"/>
              <a:t>myList</a:t>
            </a:r>
            <a:r>
              <a:rPr lang="en-GB" sz="3200" dirty="0"/>
              <a:t>[2]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27392" y="3789040"/>
            <a:ext cx="705678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/>
              <a:t>print(</a:t>
            </a:r>
            <a:r>
              <a:rPr lang="en-GB" sz="3200" dirty="0" err="1"/>
              <a:t>myList</a:t>
            </a:r>
            <a:r>
              <a:rPr lang="en-GB" sz="3200" dirty="0"/>
              <a:t>[4])</a:t>
            </a:r>
          </a:p>
        </p:txBody>
      </p:sp>
    </p:spTree>
    <p:extLst>
      <p:ext uri="{BB962C8B-B14F-4D97-AF65-F5344CB8AC3E}">
        <p14:creationId xmlns:p14="http://schemas.microsoft.com/office/powerpoint/2010/main" val="29784545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remove a list item by data through remove: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Note that it is only the FIRST INSTANCE of the data which is removed.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27392" y="2708920"/>
            <a:ext cx="7056784" cy="163121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 err="1"/>
              <a:t>myList</a:t>
            </a:r>
            <a:r>
              <a:rPr lang="en-GB" sz="2000" dirty="0"/>
              <a:t> = [4, 1, 3, 5, 3, 7, 3]</a:t>
            </a:r>
          </a:p>
          <a:p>
            <a:r>
              <a:rPr lang="en-GB" sz="2000" dirty="0">
                <a:solidFill>
                  <a:srgbClr val="7030A0"/>
                </a:solidFill>
              </a:rPr>
              <a:t>print</a:t>
            </a:r>
            <a:r>
              <a:rPr lang="en-GB" sz="2000" dirty="0"/>
              <a:t>(</a:t>
            </a:r>
            <a:r>
              <a:rPr lang="en-GB" sz="2000" dirty="0">
                <a:solidFill>
                  <a:srgbClr val="00B050"/>
                </a:solidFill>
              </a:rPr>
              <a:t>"List: {0}"</a:t>
            </a:r>
            <a:r>
              <a:rPr lang="en-GB" sz="2000" dirty="0"/>
              <a:t>.format(</a:t>
            </a:r>
            <a:r>
              <a:rPr lang="en-GB" sz="2000" dirty="0" err="1"/>
              <a:t>myList</a:t>
            </a:r>
            <a:r>
              <a:rPr lang="en-GB" sz="2000" dirty="0"/>
              <a:t>))</a:t>
            </a:r>
          </a:p>
          <a:p>
            <a:endParaRPr lang="en-GB" sz="2000" dirty="0"/>
          </a:p>
          <a:p>
            <a:r>
              <a:rPr lang="en-GB" sz="2000" dirty="0" err="1"/>
              <a:t>myList.remove</a:t>
            </a:r>
            <a:r>
              <a:rPr lang="en-GB" sz="2000" dirty="0"/>
              <a:t>(3)</a:t>
            </a:r>
          </a:p>
          <a:p>
            <a:r>
              <a:rPr lang="en-GB" sz="2000" dirty="0">
                <a:solidFill>
                  <a:srgbClr val="7030A0"/>
                </a:solidFill>
              </a:rPr>
              <a:t>print</a:t>
            </a:r>
            <a:r>
              <a:rPr lang="en-GB" sz="2000" dirty="0"/>
              <a:t>(</a:t>
            </a:r>
            <a:r>
              <a:rPr lang="en-GB" sz="2000" dirty="0">
                <a:solidFill>
                  <a:srgbClr val="00B050"/>
                </a:solidFill>
              </a:rPr>
              <a:t>"List: {0}"</a:t>
            </a:r>
            <a:r>
              <a:rPr lang="en-GB" sz="2000" dirty="0"/>
              <a:t>.format(</a:t>
            </a:r>
            <a:r>
              <a:rPr lang="en-GB" sz="2000" dirty="0" err="1"/>
              <a:t>myList</a:t>
            </a:r>
            <a:r>
              <a:rPr lang="en-GB" sz="2000" dirty="0"/>
              <a:t>))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420" y="4437112"/>
            <a:ext cx="3904186" cy="61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44338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 can also remove a list item by index through pop with a value: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As this is an index, it starts from 0.</a:t>
            </a:r>
          </a:p>
          <a:p>
            <a:r>
              <a:rPr lang="en-GB" dirty="0"/>
              <a:t>This is an example of Python’s loose interpretation of the fundamental data structure.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27392" y="2420888"/>
            <a:ext cx="7056784" cy="163121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 err="1"/>
              <a:t>myList</a:t>
            </a:r>
            <a:r>
              <a:rPr lang="en-GB" sz="2000" dirty="0"/>
              <a:t> = [4, 1, 3, 5, 3, 7, 3]</a:t>
            </a:r>
          </a:p>
          <a:p>
            <a:r>
              <a:rPr lang="en-GB" sz="2000" dirty="0">
                <a:solidFill>
                  <a:srgbClr val="7030A0"/>
                </a:solidFill>
              </a:rPr>
              <a:t>print</a:t>
            </a:r>
            <a:r>
              <a:rPr lang="en-GB" sz="2000" dirty="0"/>
              <a:t>(</a:t>
            </a:r>
            <a:r>
              <a:rPr lang="en-GB" sz="2000" dirty="0">
                <a:solidFill>
                  <a:srgbClr val="00B050"/>
                </a:solidFill>
              </a:rPr>
              <a:t>"List: {0}"</a:t>
            </a:r>
            <a:r>
              <a:rPr lang="en-GB" sz="2000" dirty="0"/>
              <a:t>.format(</a:t>
            </a:r>
            <a:r>
              <a:rPr lang="en-GB" sz="2000" dirty="0" err="1"/>
              <a:t>myList</a:t>
            </a:r>
            <a:r>
              <a:rPr lang="en-GB" sz="2000" dirty="0"/>
              <a:t>))</a:t>
            </a:r>
          </a:p>
          <a:p>
            <a:endParaRPr lang="en-GB" sz="2000" dirty="0"/>
          </a:p>
          <a:p>
            <a:r>
              <a:rPr lang="en-GB" sz="2000" dirty="0" err="1"/>
              <a:t>myList.pop</a:t>
            </a:r>
            <a:r>
              <a:rPr lang="en-GB" sz="2000" dirty="0"/>
              <a:t>(4)</a:t>
            </a:r>
          </a:p>
          <a:p>
            <a:r>
              <a:rPr lang="en-GB" sz="2000" dirty="0">
                <a:solidFill>
                  <a:srgbClr val="7030A0"/>
                </a:solidFill>
              </a:rPr>
              <a:t>print</a:t>
            </a:r>
            <a:r>
              <a:rPr lang="en-GB" sz="2000" dirty="0"/>
              <a:t>(</a:t>
            </a:r>
            <a:r>
              <a:rPr lang="en-GB" sz="2000" dirty="0">
                <a:solidFill>
                  <a:srgbClr val="00B050"/>
                </a:solidFill>
              </a:rPr>
              <a:t>"List: {0}"</a:t>
            </a:r>
            <a:r>
              <a:rPr lang="en-GB" sz="2000" dirty="0"/>
              <a:t>.format(</a:t>
            </a:r>
            <a:r>
              <a:rPr lang="en-GB" sz="2000" dirty="0" err="1"/>
              <a:t>myList</a:t>
            </a:r>
            <a:r>
              <a:rPr lang="en-GB" sz="2000" dirty="0"/>
              <a:t>))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3" y="4149080"/>
            <a:ext cx="3761359" cy="576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49211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109" y="1591654"/>
            <a:ext cx="8229600" cy="4525963"/>
          </a:xfrm>
        </p:spPr>
        <p:txBody>
          <a:bodyPr/>
          <a:lstStyle/>
          <a:p>
            <a:r>
              <a:rPr lang="en-GB" dirty="0"/>
              <a:t>We can also obtain the current number of items in our list with:</a:t>
            </a:r>
          </a:p>
          <a:p>
            <a:endParaRPr lang="en-GB" dirty="0"/>
          </a:p>
          <a:p>
            <a:pPr lvl="1"/>
            <a:r>
              <a:rPr lang="en-GB" dirty="0"/>
              <a:t>This gives the numerical length, not the current highest index.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55576" y="2636912"/>
            <a:ext cx="705678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/>
              <a:t>len</a:t>
            </a:r>
            <a:r>
              <a:rPr lang="en-GB" sz="3200" dirty="0"/>
              <a:t>(</a:t>
            </a:r>
            <a:r>
              <a:rPr lang="en-GB" sz="3200" dirty="0" err="1"/>
              <a:t>myList</a:t>
            </a:r>
            <a:r>
              <a:rPr lang="en-GB" sz="3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371538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a lot more functions and ways to manipulate lists, but these sufficiently cover the basics.</a:t>
            </a:r>
          </a:p>
          <a:p>
            <a:r>
              <a:rPr lang="en-GB" dirty="0"/>
              <a:t>Quite an abstract concept initially, and easy to make mistakes with.</a:t>
            </a:r>
          </a:p>
          <a:p>
            <a:r>
              <a:rPr lang="en-GB" dirty="0"/>
              <a:t>Students make a number of fundamental mistakes (use for reference).</a:t>
            </a:r>
          </a:p>
        </p:txBody>
      </p:sp>
    </p:spTree>
    <p:extLst>
      <p:ext uri="{BB962C8B-B14F-4D97-AF65-F5344CB8AC3E}">
        <p14:creationId xmlns:p14="http://schemas.microsoft.com/office/powerpoint/2010/main" val="17229187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mistakes when implementing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Attempting to write to an element which doesn’t exist.  Remember, you cannot exceed index length-1; use append.</a:t>
            </a:r>
          </a:p>
          <a:p>
            <a:r>
              <a:rPr lang="en-GB" dirty="0"/>
              <a:t>Mixing data types can result in strange things.  Try to stick to one data type – use a second list if necessary!</a:t>
            </a:r>
          </a:p>
          <a:p>
            <a:r>
              <a:rPr lang="en-GB" dirty="0"/>
              <a:t>Remember that the index changes when you remove or pop an element.</a:t>
            </a:r>
          </a:p>
          <a:p>
            <a:pPr lvl="1"/>
            <a:r>
              <a:rPr lang="en-GB" dirty="0"/>
              <a:t>Similarly, the length reduces by 1 every time you do this.</a:t>
            </a:r>
          </a:p>
        </p:txBody>
      </p:sp>
    </p:spTree>
    <p:extLst>
      <p:ext uri="{BB962C8B-B14F-4D97-AF65-F5344CB8AC3E}">
        <p14:creationId xmlns:p14="http://schemas.microsoft.com/office/powerpoint/2010/main" val="19899580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 structures are fundamental to almost all areas of programming.</a:t>
            </a:r>
          </a:p>
          <a:p>
            <a:r>
              <a:rPr lang="en-GB" dirty="0"/>
              <a:t>Quite an abstract concept – appear scary at first, but will make sense through practice.</a:t>
            </a:r>
          </a:p>
          <a:p>
            <a:r>
              <a:rPr lang="en-GB" dirty="0"/>
              <a:t>Attempt the attached worksheet.</a:t>
            </a:r>
          </a:p>
          <a:p>
            <a:pPr lvl="1"/>
            <a:r>
              <a:rPr lang="en-GB" dirty="0"/>
              <a:t>Remember that you will require all the concepts we have learned to date in addition </a:t>
            </a:r>
            <a:r>
              <a:rPr lang="en-GB"/>
              <a:t>to lists.</a:t>
            </a:r>
          </a:p>
        </p:txBody>
      </p:sp>
    </p:spTree>
    <p:extLst>
      <p:ext uri="{BB962C8B-B14F-4D97-AF65-F5344CB8AC3E}">
        <p14:creationId xmlns:p14="http://schemas.microsoft.com/office/powerpoint/2010/main" val="32234719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5994</TotalTime>
  <Words>1436</Words>
  <Application>Microsoft Office PowerPoint</Application>
  <PresentationFormat>On-screen Show (4:3)</PresentationFormat>
  <Paragraphs>200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Consolas</vt:lpstr>
      <vt:lpstr>Office Theme</vt:lpstr>
      <vt:lpstr>Lists</vt:lpstr>
      <vt:lpstr>What is an extendable data type?</vt:lpstr>
      <vt:lpstr>Rationale</vt:lpstr>
      <vt:lpstr>Stacks and queues</vt:lpstr>
      <vt:lpstr>Stack</vt:lpstr>
      <vt:lpstr>Stack</vt:lpstr>
      <vt:lpstr>Queue</vt:lpstr>
      <vt:lpstr>Queue</vt:lpstr>
      <vt:lpstr>Data structures in programming languages</vt:lpstr>
      <vt:lpstr>Indexing</vt:lpstr>
      <vt:lpstr>Lists and Arrays</vt:lpstr>
      <vt:lpstr>Arrays</vt:lpstr>
      <vt:lpstr>Array example (C#)</vt:lpstr>
      <vt:lpstr>Lists</vt:lpstr>
      <vt:lpstr>List example (Python)</vt:lpstr>
      <vt:lpstr>List usage in Python</vt:lpstr>
      <vt:lpstr>List usage in Python</vt:lpstr>
      <vt:lpstr>List usage in Python</vt:lpstr>
      <vt:lpstr>List usage in Python</vt:lpstr>
      <vt:lpstr>List usage in Python</vt:lpstr>
      <vt:lpstr>List usage in Python</vt:lpstr>
      <vt:lpstr>List usage in Python</vt:lpstr>
      <vt:lpstr>List usage in Python</vt:lpstr>
      <vt:lpstr>List usage in Python</vt:lpstr>
      <vt:lpstr>Common mistakes when implementing lists</vt:lpstr>
      <vt:lpstr>Conclusion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Arrays and extendable data types</dc:title>
  <dc:creator>fad-tb1</dc:creator>
  <cp:lastModifiedBy>Nathan Morgan</cp:lastModifiedBy>
  <cp:revision>35</cp:revision>
  <dcterms:created xsi:type="dcterms:W3CDTF">2014-10-13T15:23:06Z</dcterms:created>
  <dcterms:modified xsi:type="dcterms:W3CDTF">2024-06-02T00:21:50Z</dcterms:modified>
</cp:coreProperties>
</file>