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455" r:id="rId3"/>
    <p:sldId id="456" r:id="rId4"/>
    <p:sldId id="442" r:id="rId5"/>
    <p:sldId id="461" r:id="rId6"/>
    <p:sldId id="458" r:id="rId7"/>
    <p:sldId id="462" r:id="rId8"/>
    <p:sldId id="457" r:id="rId9"/>
    <p:sldId id="460" r:id="rId10"/>
    <p:sldId id="452" r:id="rId11"/>
    <p:sldId id="459" r:id="rId12"/>
    <p:sldId id="454" r:id="rId13"/>
    <p:sldId id="450" r:id="rId14"/>
    <p:sldId id="463"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46" autoAdjust="0"/>
    <p:restoredTop sz="94576" autoAdjust="0"/>
  </p:normalViewPr>
  <p:slideViewPr>
    <p:cSldViewPr>
      <p:cViewPr varScale="1">
        <p:scale>
          <a:sx n="159" d="100"/>
          <a:sy n="159" d="100"/>
        </p:scale>
        <p:origin x="1752" y="1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5.gif"/></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2328061</a:t>
            </a:r>
          </a:p>
          <a:p>
            <a:pPr algn="l" eaLnBrk="1" hangingPunct="1"/>
            <a:r>
              <a:rPr lang="en-GB" altLang="en-US" sz="2800" b="1" dirty="0">
                <a:solidFill>
                  <a:schemeClr val="bg1"/>
                </a:solidFill>
              </a:rPr>
              <a:t>Student name: Cristea Florin Cristian</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5" name="Audio 4">
            <a:hlinkClick r:id="" action="ppaction://media"/>
            <a:extLst>
              <a:ext uri="{FF2B5EF4-FFF2-40B4-BE49-F238E27FC236}">
                <a16:creationId xmlns:a16="http://schemas.microsoft.com/office/drawing/2014/main" id="{3713DA82-A8DF-4315-D9B3-13945EDDF5A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316"/>
    </mc:Choice>
    <mc:Fallback>
      <p:transition spd="slow" advTm="20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075240" cy="4136106"/>
          </a:xfrm>
        </p:spPr>
        <p:txBody>
          <a:bodyPr/>
          <a:lstStyle/>
          <a:p>
            <a:pPr marL="0" indent="0">
              <a:buNone/>
            </a:pPr>
            <a:r>
              <a:rPr lang="en-GB" sz="1600" dirty="0">
                <a:latin typeface="Arial" panose="020B0604020202020204" pitchFamily="34" charset="0"/>
                <a:cs typeface="Arial" panose="020B0604020202020204" pitchFamily="34" charset="0"/>
              </a:rPr>
              <a:t>This assignment addresses a 65-year-old male named John Smith who has been diagnosed with </a:t>
            </a:r>
            <a:r>
              <a:rPr lang="en-GB" sz="1600" b="1" u="sng" dirty="0">
                <a:latin typeface="Arial" panose="020B0604020202020204" pitchFamily="34" charset="0"/>
                <a:cs typeface="Arial" panose="020B0604020202020204" pitchFamily="34" charset="0"/>
              </a:rPr>
              <a:t>prostate cancer</a:t>
            </a:r>
            <a:r>
              <a:rPr lang="en-GB" sz="1600" dirty="0">
                <a:latin typeface="Arial" panose="020B0604020202020204" pitchFamily="34" charset="0"/>
                <a:cs typeface="Arial" panose="020B0604020202020204" pitchFamily="34" charset="0"/>
              </a:rPr>
              <a:t>. Prostate cancer is one of the most prevalent cancers for men that can have a significant impact on a patient’s physical health, emotional wellbeing, and overall quality of life.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objective of this presentation is to provide an overview of Mr Smith’s condition, including information on the nature of prostate cancer. The presentation will cover :</a:t>
            </a:r>
          </a:p>
          <a:p>
            <a:r>
              <a:rPr lang="en-GB" sz="1600" dirty="0">
                <a:latin typeface="Arial" panose="020B0604020202020204" pitchFamily="34" charset="0"/>
                <a:cs typeface="Arial" panose="020B0604020202020204" pitchFamily="34" charset="0"/>
              </a:rPr>
              <a:t>Main demographic information</a:t>
            </a:r>
          </a:p>
          <a:p>
            <a:r>
              <a:rPr lang="en-GB" sz="1600" dirty="0">
                <a:latin typeface="Arial" panose="020B0604020202020204" pitchFamily="34" charset="0"/>
                <a:cs typeface="Arial" panose="020B0604020202020204" pitchFamily="34" charset="0"/>
              </a:rPr>
              <a:t>Life style and health behaviour</a:t>
            </a:r>
          </a:p>
          <a:p>
            <a:r>
              <a:rPr lang="en-GB" sz="1600" dirty="0">
                <a:latin typeface="Arial" panose="020B0604020202020204" pitchFamily="34" charset="0"/>
                <a:cs typeface="Arial" panose="020B0604020202020204" pitchFamily="34" charset="0"/>
              </a:rPr>
              <a:t>Every day routine</a:t>
            </a:r>
          </a:p>
          <a:p>
            <a:r>
              <a:rPr lang="en-GB" sz="1600" dirty="0">
                <a:latin typeface="Arial" panose="020B0604020202020204" pitchFamily="34" charset="0"/>
                <a:cs typeface="Arial" panose="020B0604020202020204" pitchFamily="34" charset="0"/>
              </a:rPr>
              <a:t>Communication and ethical considerations</a:t>
            </a:r>
          </a:p>
          <a:p>
            <a:r>
              <a:rPr lang="en-GB" sz="1600" dirty="0">
                <a:latin typeface="Arial" panose="020B0604020202020204" pitchFamily="34" charset="0"/>
                <a:cs typeface="Arial" panose="020B0604020202020204" pitchFamily="34" charset="0"/>
              </a:rPr>
              <a:t>Risk factors</a:t>
            </a:r>
          </a:p>
          <a:p>
            <a:r>
              <a:rPr lang="en-GB" sz="1600" dirty="0">
                <a:latin typeface="Arial" panose="020B0604020202020204" pitchFamily="34" charset="0"/>
                <a:cs typeface="Arial" panose="020B0604020202020204" pitchFamily="34" charset="0"/>
              </a:rPr>
              <a:t>Recommendations </a:t>
            </a:r>
          </a:p>
          <a:p>
            <a:r>
              <a:rPr lang="en-GB" sz="1600" dirty="0">
                <a:latin typeface="Arial" panose="020B0604020202020204" pitchFamily="34" charset="0"/>
                <a:cs typeface="Arial" panose="020B0604020202020204" pitchFamily="34" charset="0"/>
              </a:rPr>
              <a:t>Conclusion</a:t>
            </a: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8" name="Audio 7">
            <a:hlinkClick r:id="" action="ppaction://media"/>
            <a:extLst>
              <a:ext uri="{FF2B5EF4-FFF2-40B4-BE49-F238E27FC236}">
                <a16:creationId xmlns:a16="http://schemas.microsoft.com/office/drawing/2014/main" id="{68D67016-7A79-9CF2-007B-7E330DC036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60628"/>
    </mc:Choice>
    <mc:Fallback>
      <p:transition spd="slow" advTm="60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634082"/>
          </a:xfrm>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268760"/>
            <a:ext cx="8229600" cy="4320480"/>
          </a:xfrm>
        </p:spPr>
        <p:txBody>
          <a:bodyPr/>
          <a:lstStyle/>
          <a:p>
            <a:pPr marL="0" indent="0">
              <a:buNone/>
            </a:pPr>
            <a:r>
              <a:rPr lang="en-GB" sz="1200" dirty="0">
                <a:latin typeface="Arial" panose="020B0604020202020204" pitchFamily="34" charset="0"/>
                <a:cs typeface="Arial" panose="020B0604020202020204" pitchFamily="34" charset="0"/>
              </a:rPr>
              <a:t>Mr John Smith is a 65-year-old male patient diagnosed with prostate cancer. He is a Caucasian male, married, and living at home with his spouse. He is retired from his job as an office administrator. He reports an overall healthy lifestyle, is a non-smoker, drinks alcohol occasionally, and exercises lightly to moderately.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u="sng" dirty="0">
                <a:latin typeface="Arial" panose="020B0604020202020204" pitchFamily="34" charset="0"/>
                <a:cs typeface="Arial" panose="020B0604020202020204" pitchFamily="34" charset="0"/>
              </a:rPr>
              <a:t>Medical History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Mr Smith was diagnosed with prostate cancer within the last six months during routine screening. He has a positive family history of prostate cancer as his father was also affected by the condition. He has a past medical history of hypertension and hyperlipidaemia that is well controlled with medication. He is compliant with medications and follows up regularly with his physician.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u="sng" dirty="0">
                <a:latin typeface="Arial" panose="020B0604020202020204" pitchFamily="34" charset="0"/>
                <a:cs typeface="Arial" panose="020B0604020202020204" pitchFamily="34" charset="0"/>
              </a:rPr>
              <a:t>Vital Signs and Physical Measurements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Mr Smith’s height is 175 cm and weight is 102 kg, with a body mass index (BMI) of 33.3 kg/m², indicating overweight. His blood pressure is 140/80 mmHg, which suggests controlled hypertension. His heart rate is 72 beats per minute, respiratory rate is 16 breaths per minute, and body temperature is 36.8°C, all within normal range.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u="sng" dirty="0">
                <a:latin typeface="Arial" panose="020B0604020202020204" pitchFamily="34" charset="0"/>
                <a:cs typeface="Arial" panose="020B0604020202020204" pitchFamily="34" charset="0"/>
              </a:rPr>
              <a:t>Prostate-Specific Measurements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Mr Smith’s prostate-specific antigen (PSA) level is 9.5 ng/mL, which is elevated and suggestive of prostate pathology. Prostate biopsy revealed a Gleason score of 7 (3+4), confirming moderately aggressive cancer. Clinical examination and imaging classify the cancer as localised (Stage II). Digital rectal examination of the prostate is abnormal, indicating prostate enlargement.</a:t>
            </a: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4" name="Audio 13">
            <a:hlinkClick r:id="" action="ppaction://media"/>
            <a:extLst>
              <a:ext uri="{FF2B5EF4-FFF2-40B4-BE49-F238E27FC236}">
                <a16:creationId xmlns:a16="http://schemas.microsoft.com/office/drawing/2014/main" id="{2F39CA4D-CC2A-3085-D48B-BF9C31DD93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148177"/>
    </mc:Choice>
    <mc:Fallback>
      <p:transition spd="slow" advTm="148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t>Anatomy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600201"/>
            <a:ext cx="4762872" cy="3412975"/>
          </a:xfrm>
        </p:spPr>
        <p:txBody>
          <a:bodyPr wrap="square" anchor="t">
            <a:normAutofit/>
          </a:bodyPr>
          <a:lstStyle/>
          <a:p>
            <a:pPr marL="0" indent="0">
              <a:lnSpc>
                <a:spcPct val="90000"/>
              </a:lnSpc>
              <a:buNone/>
            </a:pPr>
            <a:r>
              <a:rPr lang="en-GB" sz="1100" dirty="0">
                <a:latin typeface="Arial" panose="020B0604020202020204" pitchFamily="34" charset="0"/>
                <a:cs typeface="Arial" panose="020B0604020202020204" pitchFamily="34" charset="0"/>
              </a:rPr>
              <a:t>The prostate is a small walnut-shaped exocrine gland that is part of the male reproductive system. It is situated inferior to the urinary bladder, and it surrounds the proximal part of the urethra called the prostatic urethra. Posteriorly, the prostate gland is in close proximity with the rectum, which is clinically significant for digital rectal examination (DRE).</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indent="0">
              <a:lnSpc>
                <a:spcPct val="90000"/>
              </a:lnSpc>
              <a:buNone/>
            </a:pPr>
            <a:endParaRPr lang="en-GB" sz="1100" dirty="0">
              <a:latin typeface="Arial" panose="020B0604020202020204" pitchFamily="34" charset="0"/>
              <a:cs typeface="Arial" panose="020B0604020202020204" pitchFamily="34" charset="0"/>
            </a:endParaRPr>
          </a:p>
          <a:p>
            <a:pPr marL="0" indent="0">
              <a:lnSpc>
                <a:spcPct val="90000"/>
              </a:lnSpc>
              <a:buNone/>
            </a:pPr>
            <a:r>
              <a:rPr lang="en-GB" sz="1100" dirty="0">
                <a:latin typeface="Arial" panose="020B0604020202020204" pitchFamily="34" charset="0"/>
                <a:cs typeface="Arial" panose="020B0604020202020204" pitchFamily="34" charset="0"/>
              </a:rPr>
              <a:t>The prostate gland is mainly formed of glandular tissue, smooth muscle fibres, connective tissue, blood vessels, and nerves. It is typically divided into four zones: the peripheral zone, the central zone, the transition zone, and the anterior fibromuscular stroma. The peripheral zone is clinically significant as most prostate cancers begin in this region.</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indent="0">
              <a:lnSpc>
                <a:spcPct val="90000"/>
              </a:lnSpc>
              <a:buNone/>
            </a:pPr>
            <a:r>
              <a:rPr lang="en-GB" sz="1100" dirty="0">
                <a:latin typeface="Arial" panose="020B0604020202020204" pitchFamily="34" charset="0"/>
                <a:cs typeface="Arial" panose="020B0604020202020204" pitchFamily="34" charset="0"/>
              </a:rPr>
              <a:t>Blood supply to the prostate gland is from the branches of the inferior vesical artery. Venous drainage occurs through the prostatic venous plexus. Innervation of the gland is by the autonomic nervous system, which is essential for urinary continence and sexual function.</a:t>
            </a:r>
          </a:p>
        </p:txBody>
      </p:sp>
      <p:pic>
        <p:nvPicPr>
          <p:cNvPr id="5" name="Picture 4">
            <a:extLst>
              <a:ext uri="{FF2B5EF4-FFF2-40B4-BE49-F238E27FC236}">
                <a16:creationId xmlns:a16="http://schemas.microsoft.com/office/drawing/2014/main" id="{626AF3B1-C8FB-6A0A-5180-BF74B28F8D7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36096" y="1600201"/>
            <a:ext cx="3123402" cy="2709551"/>
          </a:xfrm>
          <a:prstGeom prst="rect">
            <a:avLst/>
          </a:prstGeom>
          <a:noFill/>
        </p:spPr>
      </p:pic>
      <p:sp>
        <p:nvSpPr>
          <p:cNvPr id="10" name="Date Placeholder 4">
            <a:extLst>
              <a:ext uri="{FF2B5EF4-FFF2-40B4-BE49-F238E27FC236}">
                <a16:creationId xmlns:a16="http://schemas.microsoft.com/office/drawing/2014/main" id="{E969D73E-3D92-A867-897B-D0FFC77E81F4}"/>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18/12/2025</a:t>
            </a:fld>
            <a:endParaRPr lang="en-GB" altLang="en-US"/>
          </a:p>
        </p:txBody>
      </p:sp>
      <p:sp>
        <p:nvSpPr>
          <p:cNvPr id="12" name="Slide Number Placeholder 5">
            <a:extLst>
              <a:ext uri="{FF2B5EF4-FFF2-40B4-BE49-F238E27FC236}">
                <a16:creationId xmlns:a16="http://schemas.microsoft.com/office/drawing/2014/main" id="{B4C14AF5-B246-927A-A3B5-CD2F941DF34C}"/>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pic>
        <p:nvPicPr>
          <p:cNvPr id="17" name="Audio 16">
            <a:hlinkClick r:id="" action="ppaction://media"/>
            <a:extLst>
              <a:ext uri="{FF2B5EF4-FFF2-40B4-BE49-F238E27FC236}">
                <a16:creationId xmlns:a16="http://schemas.microsoft.com/office/drawing/2014/main" id="{EEB48DA8-B7D7-B694-4316-9D7A232F18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01136"/>
    </mc:Choice>
    <mc:Fallback>
      <p:transition spd="slow" advTm="101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3F0257-E956-5A41-6FD7-1BDBC06E944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F42AC47-A1C6-AEB8-B934-F396358F19D4}"/>
              </a:ext>
            </a:extLst>
          </p:cNvPr>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Physiology</a:t>
            </a:r>
          </a:p>
        </p:txBody>
      </p:sp>
      <p:sp>
        <p:nvSpPr>
          <p:cNvPr id="2" name="Content Placeholder 1">
            <a:extLst>
              <a:ext uri="{FF2B5EF4-FFF2-40B4-BE49-F238E27FC236}">
                <a16:creationId xmlns:a16="http://schemas.microsoft.com/office/drawing/2014/main" id="{0F6433EA-DD48-CC28-0F62-685633DD4B02}"/>
              </a:ext>
            </a:extLst>
          </p:cNvPr>
          <p:cNvSpPr>
            <a:spLocks noGrp="1"/>
          </p:cNvSpPr>
          <p:nvPr>
            <p:ph idx="1"/>
          </p:nvPr>
        </p:nvSpPr>
        <p:spPr>
          <a:xfrm>
            <a:off x="457200" y="1268760"/>
            <a:ext cx="8229600" cy="4248473"/>
          </a:xfrm>
        </p:spPr>
        <p:txBody>
          <a:bodyPr/>
          <a:lstStyle/>
          <a:p>
            <a:pPr marL="0" indent="0">
              <a:buNone/>
            </a:pPr>
            <a:r>
              <a:rPr lang="en-GB" sz="1200" dirty="0">
                <a:latin typeface="Arial" panose="020B0604020202020204" pitchFamily="34" charset="0"/>
                <a:cs typeface="Arial" panose="020B0604020202020204" pitchFamily="34" charset="0"/>
              </a:rPr>
              <a:t>The major role of the prostate gland is the synthesis and secretion of prostatic fluid which forms part of semen. Prostatic fluid contains enzymes, including prostate specific antigen (PSA) which liquefy the semen.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Testosterone and its more active metabolite, dihydrotestosterone (DHT) are responsible for prostate growth and maintenance. Androgens control the normal function of the prostate gland but are also central to the development of BPH and prostate cancer.</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Prostate cancer is caused by the malignant transformation of normal prostate epithelial cells, under the influence of genetic mutations and abnormal cellular regulation. These changes in cell control result in uncontrolled cell growth and division, resistance to programmed cell death (apoptosis), and tumour formation.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cancer usually originates in glandular epithelial cells within the prostate and results in adenocarcinoma, the most common histological type of prostate cancer.</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Prostate cancer usually has an insidious onset, and in the early stages is often confined to the gland. As the abnormal cancer cells proliferate, they may destroy the normal architecture of the prostate gland, with gland enlargement, compressing the prostatic urethra.</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Compression of the urethra by prostate cancer may lead to lower urinary tract symptoms of hesitancy, poor stream, frequency, and nocturia.</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Malignant prostate cells may also invade surrounding tissues, such as the seminal vesicles, bladder neck, and other pelvic structures, as the cancer enlarges and progresses. Cancer may spread (metastasise) to lymph nodes in the pelvis via lymphatic channels, and to other parts of the body via the blood stream.</a:t>
            </a:r>
            <a:endParaRPr lang="en-GB" sz="1200" dirty="0">
              <a:solidFill>
                <a:srgbClr val="0070C0"/>
              </a:solidFill>
              <a:latin typeface="Arial" panose="020B0604020202020204" pitchFamily="34" charset="0"/>
              <a:cs typeface="Arial" panose="020B0604020202020204" pitchFamily="34" charset="0"/>
            </a:endParaRPr>
          </a:p>
        </p:txBody>
      </p:sp>
      <p:pic>
        <p:nvPicPr>
          <p:cNvPr id="8" name="Audio 7">
            <a:hlinkClick r:id="" action="ppaction://media"/>
            <a:extLst>
              <a:ext uri="{FF2B5EF4-FFF2-40B4-BE49-F238E27FC236}">
                <a16:creationId xmlns:a16="http://schemas.microsoft.com/office/drawing/2014/main" id="{30CA85C8-DE8B-7FA9-EA30-BAF7B2D1D0B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90824807"/>
      </p:ext>
    </p:extLst>
  </p:cSld>
  <p:clrMapOvr>
    <a:masterClrMapping/>
  </p:clrMapOvr>
  <mc:AlternateContent xmlns:mc="http://schemas.openxmlformats.org/markup-compatibility/2006">
    <mc:Choice xmlns:p14="http://schemas.microsoft.com/office/powerpoint/2010/main" Requires="p14">
      <p:transition spd="slow" p14:dur="2000" advTm="88622"/>
    </mc:Choice>
    <mc:Fallback>
      <p:transition spd="slow" advTm="88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36525"/>
            <a:ext cx="8229600" cy="988219"/>
          </a:xfrm>
        </p:spPr>
        <p:txBody>
          <a:bodyPr/>
          <a:lstStyle/>
          <a:p>
            <a:r>
              <a:rPr lang="en-GB" sz="3600" b="1" dirty="0"/>
              <a:t>Care Plan- Life Style and Health Behaviour</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412776"/>
            <a:ext cx="4330824" cy="4104457"/>
          </a:xfrm>
        </p:spPr>
        <p:txBody>
          <a:bodyPr/>
          <a:lstStyle/>
          <a:p>
            <a:pPr marL="0" indent="0">
              <a:buNone/>
            </a:pPr>
            <a:r>
              <a:rPr lang="en-GB" sz="1200" dirty="0">
                <a:latin typeface="Arial" panose="020B0604020202020204" pitchFamily="34" charset="0"/>
                <a:cs typeface="Arial" panose="020B0604020202020204" pitchFamily="34" charset="0"/>
              </a:rPr>
              <a:t>Mr John Smith is a 65-year-old Caucasian male with prostate cancer who is married and lives at home with his wife. He is retired from his work as an office administrator. His living and financial situation can be considered stable, and he has regular social support from his wife. In patients with long-term conditions, including cancer, NHS and NICE guidance has shown that the presence of social support by a spouse is an important psychosocial factor in the promotion of adherence to treatment, emotional wellbeing, and health outcomes in patients.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Self-reported lifestyle factors include that Mr Smith is a non-smoker. This is also in line with the NHS advice to reduce his risk of progression of his cancer and to promote better cardiovascular and respiratory health. Smoking cessation and abstinence are particularly relevant in the case of prostate cancer patients to improve tolerability to cancer management and reduce the risk of comorbid conditions. In the case of Mr Smith, his non-smoking status is an important positive factor for his current management plan.</a:t>
            </a:r>
            <a:br>
              <a:rPr lang="en-GB" sz="12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99A0DDFF-C465-2D62-D549-4C2322B12D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65613" y="1747756"/>
            <a:ext cx="2290937" cy="2304256"/>
          </a:xfrm>
          <a:prstGeom prst="rect">
            <a:avLst/>
          </a:prstGeom>
        </p:spPr>
      </p:pic>
      <p:pic>
        <p:nvPicPr>
          <p:cNvPr id="11" name="Audio 10">
            <a:hlinkClick r:id="" action="ppaction://media"/>
            <a:extLst>
              <a:ext uri="{FF2B5EF4-FFF2-40B4-BE49-F238E27FC236}">
                <a16:creationId xmlns:a16="http://schemas.microsoft.com/office/drawing/2014/main" id="{68EEC071-CAAD-B389-26BA-9E5E0F632F6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85537"/>
    </mc:Choice>
    <mc:Fallback>
      <p:transition spd="slow" advTm="85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1C6B6-CC5E-CFD1-8F26-6AFA7A2396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5A4017-7988-2E2B-8F4F-DF8EDA5A1FBF}"/>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t>Care Plan -Life Style and Health Behaviour</a:t>
            </a:r>
          </a:p>
        </p:txBody>
      </p:sp>
      <p:sp>
        <p:nvSpPr>
          <p:cNvPr id="3" name="Content Placeholder 2">
            <a:extLst>
              <a:ext uri="{FF2B5EF4-FFF2-40B4-BE49-F238E27FC236}">
                <a16:creationId xmlns:a16="http://schemas.microsoft.com/office/drawing/2014/main" id="{256648AB-6E54-B910-E281-C675C394FEEA}"/>
              </a:ext>
            </a:extLst>
          </p:cNvPr>
          <p:cNvSpPr>
            <a:spLocks noGrp="1"/>
          </p:cNvSpPr>
          <p:nvPr>
            <p:ph sz="half" idx="1"/>
          </p:nvPr>
        </p:nvSpPr>
        <p:spPr>
          <a:xfrm>
            <a:off x="457200" y="1600201"/>
            <a:ext cx="4762872" cy="3484983"/>
          </a:xfrm>
        </p:spPr>
        <p:txBody>
          <a:bodyPr wrap="square" anchor="t">
            <a:normAutofit/>
          </a:bodyPr>
          <a:lstStyle/>
          <a:p>
            <a:pPr marL="0" indent="0">
              <a:lnSpc>
                <a:spcPct val="90000"/>
              </a:lnSpc>
              <a:buNone/>
            </a:pPr>
            <a:br>
              <a:rPr lang="en-GB" sz="1100" dirty="0"/>
            </a:br>
            <a:r>
              <a:rPr lang="en-GB" sz="1100" dirty="0"/>
              <a:t>Mr Smith reports that he only drinks alcohol occasionally and in moderation. This is also in line with NHS recommendations. In prostate cancer and in light of current NICE guidelines for patients with cancer and NHS recommendations for cardiovascular disease, reducing alcohol intake or keeping it within the recommended limits can help to reduce the risk of adverse outcomes. In the case of Mr Smith, as with other cancer patients, this is important to his current physical health as well as his management plan.</a:t>
            </a:r>
            <a:br>
              <a:rPr lang="en-GB" sz="1100" dirty="0"/>
            </a:br>
            <a:br>
              <a:rPr lang="en-GB" sz="1100" dirty="0"/>
            </a:br>
            <a:r>
              <a:rPr lang="en-GB" sz="1100" dirty="0"/>
              <a:t>Light to moderate activity levels are reported. This is in line with both NICE and NHS guidance for physical activity in older adults, and with cancer guidelines for people living with cancer. Regular physical activity, even at moderate levels, can help to maintain muscle mass and cardiovascular fitness, reduce cancer-related fatigue, and support functional independence and psychological health. In the case of prostate cancer, physical activity has been associated with better quality of life and health outcomes.</a:t>
            </a:r>
          </a:p>
        </p:txBody>
      </p:sp>
      <p:pic>
        <p:nvPicPr>
          <p:cNvPr id="9" name="Picture 8">
            <a:extLst>
              <a:ext uri="{FF2B5EF4-FFF2-40B4-BE49-F238E27FC236}">
                <a16:creationId xmlns:a16="http://schemas.microsoft.com/office/drawing/2014/main" id="{6F399A6B-E878-3799-D4D2-95094DE89F3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84745" y="1606580"/>
            <a:ext cx="2851348" cy="2851348"/>
          </a:xfrm>
          <a:prstGeom prst="rect">
            <a:avLst/>
          </a:prstGeom>
          <a:noFill/>
        </p:spPr>
      </p:pic>
      <p:sp>
        <p:nvSpPr>
          <p:cNvPr id="4" name="Date Placeholder 3">
            <a:extLst>
              <a:ext uri="{FF2B5EF4-FFF2-40B4-BE49-F238E27FC236}">
                <a16:creationId xmlns:a16="http://schemas.microsoft.com/office/drawing/2014/main" id="{0B0E2135-256F-3AE6-8AC0-93DCA31A70E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47CB6C33-B637-0004-DC79-DEAF78E026E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10" name="TextBox 9">
            <a:extLst>
              <a:ext uri="{FF2B5EF4-FFF2-40B4-BE49-F238E27FC236}">
                <a16:creationId xmlns:a16="http://schemas.microsoft.com/office/drawing/2014/main" id="{9E08A420-A562-4643-2DCB-4BA69B55687B}"/>
              </a:ext>
            </a:extLst>
          </p:cNvPr>
          <p:cNvSpPr txBox="1"/>
          <p:nvPr/>
        </p:nvSpPr>
        <p:spPr>
          <a:xfrm>
            <a:off x="5796136" y="4653136"/>
            <a:ext cx="3024336" cy="261610"/>
          </a:xfrm>
          <a:prstGeom prst="rect">
            <a:avLst/>
          </a:prstGeom>
          <a:noFill/>
        </p:spPr>
        <p:txBody>
          <a:bodyPr wrap="square" rtlCol="0">
            <a:spAutoFit/>
          </a:bodyPr>
          <a:lstStyle/>
          <a:p>
            <a:r>
              <a:rPr lang="en-GB" sz="1100" dirty="0"/>
              <a:t>(Government of New Brunswick,2025)</a:t>
            </a:r>
          </a:p>
        </p:txBody>
      </p:sp>
      <p:pic>
        <p:nvPicPr>
          <p:cNvPr id="12" name="Audio 11">
            <a:hlinkClick r:id="" action="ppaction://media"/>
            <a:extLst>
              <a:ext uri="{FF2B5EF4-FFF2-40B4-BE49-F238E27FC236}">
                <a16:creationId xmlns:a16="http://schemas.microsoft.com/office/drawing/2014/main" id="{EE10B178-9433-1A20-A01B-0158BA7F3F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88433585"/>
      </p:ext>
    </p:extLst>
  </p:cSld>
  <p:clrMapOvr>
    <a:masterClrMapping/>
  </p:clrMapOvr>
  <mc:AlternateContent xmlns:mc="http://schemas.openxmlformats.org/markup-compatibility/2006">
    <mc:Choice xmlns:p14="http://schemas.microsoft.com/office/powerpoint/2010/main" Requires="p14">
      <p:transition spd="slow" p14:dur="2000" advTm="58196"/>
    </mc:Choice>
    <mc:Fallback>
      <p:transition spd="slow" advTm="58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About every 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323214" y="1600201"/>
            <a:ext cx="4824849" cy="3773015"/>
          </a:xfrm>
        </p:spPr>
        <p:txBody>
          <a:bodyPr/>
          <a:lstStyle/>
          <a:p>
            <a:pPr marL="0" indent="0">
              <a:buNone/>
            </a:pPr>
            <a:r>
              <a:rPr lang="en-GB" sz="1200" dirty="0">
                <a:latin typeface="Arial" panose="020B0604020202020204" pitchFamily="34" charset="0"/>
                <a:cs typeface="Arial" panose="020B0604020202020204" pitchFamily="34" charset="0"/>
              </a:rPr>
              <a:t>Mr Smith, who has been diagnosed with prostate cancer, maintains a regular physical activity routine, which includes 30–45 minutes of light to moderate exercises like brisk walking, stretching, and low-impact resistance exercises to help maintain his cardiovascular health, muscle strength, functional independence, and reduce fatigue, as well as support mental health and wellbeing(Poon,2023). </a:t>
            </a:r>
          </a:p>
          <a:p>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Mr Smith includes a balanced diet of high-</a:t>
            </a:r>
            <a:r>
              <a:rPr lang="en-GB" sz="1200" dirty="0" err="1">
                <a:latin typeface="Arial" panose="020B0604020202020204" pitchFamily="34" charset="0"/>
                <a:cs typeface="Arial" panose="020B0604020202020204" pitchFamily="34" charset="0"/>
              </a:rPr>
              <a:t>fiber</a:t>
            </a:r>
            <a:r>
              <a:rPr lang="en-GB" sz="1200" dirty="0">
                <a:latin typeface="Arial" panose="020B0604020202020204" pitchFamily="34" charset="0"/>
                <a:cs typeface="Arial" panose="020B0604020202020204" pitchFamily="34" charset="0"/>
              </a:rPr>
              <a:t> fruits and vegetables, lean proteins, and ensures proper hydration, to maintain healthy body weight and support overall health, following recommendations for cancer patients to support immune function. He also incorporates regular rest periods and manages fatigue by maintaining an energy balance and practicing stress-reducing activities.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Routine medical appointments, including PSA monitoring and follow-up visits, to ensure timely management of the condition and any side effects are maintained.</a:t>
            </a: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1" name="Picture 10">
            <a:extLst>
              <a:ext uri="{FF2B5EF4-FFF2-40B4-BE49-F238E27FC236}">
                <a16:creationId xmlns:a16="http://schemas.microsoft.com/office/drawing/2014/main" id="{7CAE634B-46BE-1B90-9DF8-B2DC0315EB6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74730" y="1700808"/>
            <a:ext cx="3535085" cy="1472952"/>
          </a:xfrm>
          <a:prstGeom prst="rect">
            <a:avLst/>
          </a:prstGeom>
        </p:spPr>
      </p:pic>
      <p:pic>
        <p:nvPicPr>
          <p:cNvPr id="15" name="Picture 14">
            <a:extLst>
              <a:ext uri="{FF2B5EF4-FFF2-40B4-BE49-F238E27FC236}">
                <a16:creationId xmlns:a16="http://schemas.microsoft.com/office/drawing/2014/main" id="{BAF369F3-41C4-2C0C-FF53-D5BFB50C815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285700" y="3274367"/>
            <a:ext cx="3535085" cy="1472952"/>
          </a:xfrm>
          <a:prstGeom prst="rect">
            <a:avLst/>
          </a:prstGeom>
        </p:spPr>
      </p:pic>
      <p:sp>
        <p:nvSpPr>
          <p:cNvPr id="16" name="TextBox 15">
            <a:extLst>
              <a:ext uri="{FF2B5EF4-FFF2-40B4-BE49-F238E27FC236}">
                <a16:creationId xmlns:a16="http://schemas.microsoft.com/office/drawing/2014/main" id="{825314C6-CF14-6D85-205D-7D6FCC3C4CCC}"/>
              </a:ext>
            </a:extLst>
          </p:cNvPr>
          <p:cNvSpPr txBox="1"/>
          <p:nvPr/>
        </p:nvSpPr>
        <p:spPr>
          <a:xfrm>
            <a:off x="6444208" y="5085184"/>
            <a:ext cx="1584176" cy="276999"/>
          </a:xfrm>
          <a:prstGeom prst="rect">
            <a:avLst/>
          </a:prstGeom>
          <a:noFill/>
        </p:spPr>
        <p:txBody>
          <a:bodyPr wrap="square" rtlCol="0">
            <a:spAutoFit/>
          </a:bodyPr>
          <a:lstStyle/>
          <a:p>
            <a:r>
              <a:rPr lang="en-GB" sz="1200" dirty="0"/>
              <a:t>(Poon,2023)</a:t>
            </a:r>
          </a:p>
        </p:txBody>
      </p:sp>
      <p:pic>
        <p:nvPicPr>
          <p:cNvPr id="10" name="Audio 9">
            <a:hlinkClick r:id="" action="ppaction://media"/>
            <a:extLst>
              <a:ext uri="{FF2B5EF4-FFF2-40B4-BE49-F238E27FC236}">
                <a16:creationId xmlns:a16="http://schemas.microsoft.com/office/drawing/2014/main" id="{3CE51886-9604-9B20-B3DA-6B067F4ACF4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8463"/>
    </mc:Choice>
    <mc:Fallback>
      <p:transition spd="slow" advTm="68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Plan-Communication and ethical considerations</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50825" y="1600201"/>
            <a:ext cx="8713663" cy="4061047"/>
          </a:xfrm>
        </p:spPr>
        <p:txBody>
          <a:bodyPr/>
          <a:lstStyle/>
          <a:p>
            <a:pPr marL="0" indent="0">
              <a:buNone/>
            </a:pPr>
            <a:r>
              <a:rPr lang="en-GB" sz="1100" dirty="0">
                <a:latin typeface="Arial" panose="020B0604020202020204" pitchFamily="34" charset="0"/>
                <a:cs typeface="Arial" panose="020B0604020202020204" pitchFamily="34" charset="0"/>
              </a:rPr>
              <a:t>The care for Mr Smith should be guided by clear and compassionate communication as well as adherence to ethical principles in healthcare to support his treatment and decision-making, manage his symptoms, and promote his well-being and dignity.</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Timely, honest, and </a:t>
            </a:r>
            <a:r>
              <a:rPr lang="en-GB" sz="1100" u="sng" dirty="0">
                <a:latin typeface="Arial" panose="020B0604020202020204" pitchFamily="34" charset="0"/>
                <a:cs typeface="Arial" panose="020B0604020202020204" pitchFamily="34" charset="0"/>
              </a:rPr>
              <a:t>empathetic communication </a:t>
            </a:r>
            <a:r>
              <a:rPr lang="en-GB" sz="1100" dirty="0">
                <a:latin typeface="Arial" panose="020B0604020202020204" pitchFamily="34" charset="0"/>
                <a:cs typeface="Arial" panose="020B0604020202020204" pitchFamily="34" charset="0"/>
              </a:rPr>
              <a:t>with Mr Smith should be the foundation of care in his case of prostate cancer. In line with NICE guidance (NICE, 2023), clear, accurate, and jargon-free information should be provided to Mr Smith in an amount and way that he can understand, which would help him to actively participate in decision-making about his treatment and management plan, potential side effects, and follow-up appointments.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u="sng" dirty="0">
                <a:latin typeface="Arial" panose="020B0604020202020204" pitchFamily="34" charset="0"/>
                <a:cs typeface="Arial" panose="020B0604020202020204" pitchFamily="34" charset="0"/>
              </a:rPr>
              <a:t>Active listening </a:t>
            </a:r>
            <a:r>
              <a:rPr lang="en-GB" sz="1100" dirty="0">
                <a:latin typeface="Arial" panose="020B0604020202020204" pitchFamily="34" charset="0"/>
                <a:cs typeface="Arial" panose="020B0604020202020204" pitchFamily="34" charset="0"/>
              </a:rPr>
              <a:t>and shared decision-making models are recommended to support Mr Smith’s autonomy and engagement in the care process (NHS England, 2023). This includes, for example, communicating about the potential benefits, risks, and expected outcomes of different treatment options for Mr Smith, as well as taking his personal preferences, values, and lifestyle into account. Involving Mr Smith’s spouse in communication, with his consent, would also be beneficial for providing family support to the patient and facilitating care planning and daily management.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u="sng" dirty="0">
                <a:latin typeface="Arial" panose="020B0604020202020204" pitchFamily="34" charset="0"/>
                <a:cs typeface="Arial" panose="020B0604020202020204" pitchFamily="34" charset="0"/>
              </a:rPr>
              <a:t>Care needs </a:t>
            </a:r>
            <a:r>
              <a:rPr lang="en-GB" sz="1100" dirty="0">
                <a:latin typeface="Arial" panose="020B0604020202020204" pitchFamily="34" charset="0"/>
                <a:cs typeface="Arial" panose="020B0604020202020204" pitchFamily="34" charset="0"/>
              </a:rPr>
              <a:t>to be ethically sound, which implies that autonomy, beneficence, non-maleficence, and confidentiality are required. Autonomy is achieved by providing all relevant information so that consent to receive care is truly informed. In addition, the patient should be actively encouraged to take part in making decisions on their care (Beauchamp &amp; Childress, 2019). Beneficence and non-maleficence will help the clinician to offer the intervention with the most favourable ratio of benefits to risks. Finally, maintaining privacy is of particular importance, as prostate cancer diagnosis and treatment involve exchanging and accessing information that is often sensitive.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u="sng" dirty="0">
                <a:latin typeface="Arial" panose="020B0604020202020204" pitchFamily="34" charset="0"/>
                <a:cs typeface="Arial" panose="020B0604020202020204" pitchFamily="34" charset="0"/>
              </a:rPr>
              <a:t>Attention to psychosocial </a:t>
            </a:r>
            <a:r>
              <a:rPr lang="en-GB" sz="1100" dirty="0">
                <a:latin typeface="Arial" panose="020B0604020202020204" pitchFamily="34" charset="0"/>
                <a:cs typeface="Arial" panose="020B0604020202020204" pitchFamily="34" charset="0"/>
              </a:rPr>
              <a:t>aspects of care such as anxiety control and emotional support is congruent with the evidence suggesting that holistic care can improve the quality of life and adherence to treatment in patients with prostate cancer (Bourgeois et al., 2021).</a:t>
            </a:r>
            <a:endParaRPr lang="en-GB" sz="11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0" name="Audio 9">
            <a:hlinkClick r:id="" action="ppaction://media"/>
            <a:extLst>
              <a:ext uri="{FF2B5EF4-FFF2-40B4-BE49-F238E27FC236}">
                <a16:creationId xmlns:a16="http://schemas.microsoft.com/office/drawing/2014/main" id="{B0F86575-7D54-6742-1414-399198B214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126964"/>
    </mc:Choice>
    <mc:Fallback>
      <p:transition spd="slow" advTm="126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1100" dirty="0">
                <a:latin typeface="Arial" panose="020B0604020202020204" pitchFamily="34" charset="0"/>
                <a:cs typeface="Arial" panose="020B0604020202020204" pitchFamily="34" charset="0"/>
              </a:rPr>
              <a:t>His </a:t>
            </a:r>
            <a:r>
              <a:rPr lang="en-GB" sz="1100" u="sng" dirty="0">
                <a:latin typeface="Arial" panose="020B0604020202020204" pitchFamily="34" charset="0"/>
                <a:cs typeface="Arial" panose="020B0604020202020204" pitchFamily="34" charset="0"/>
              </a:rPr>
              <a:t>family history </a:t>
            </a:r>
            <a:r>
              <a:rPr lang="en-GB" sz="1100" dirty="0">
                <a:latin typeface="Arial" panose="020B0604020202020204" pitchFamily="34" charset="0"/>
                <a:cs typeface="Arial" panose="020B0604020202020204" pitchFamily="34" charset="0"/>
              </a:rPr>
              <a:t>also increases his risk. Prostate cancer has been shown to be more likely in men who have a first-degree relative with the disease (Coughlin &amp; Ekwueme, 2009) .This is a modifiable risk factor that should be taken into account in Mr Smith’s case.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u="sng" dirty="0">
                <a:latin typeface="Arial" panose="020B0604020202020204" pitchFamily="34" charset="0"/>
                <a:cs typeface="Arial" panose="020B0604020202020204" pitchFamily="34" charset="0"/>
              </a:rPr>
              <a:t>Behavioural and lifestyle factors </a:t>
            </a:r>
            <a:r>
              <a:rPr lang="en-GB" sz="1100" dirty="0">
                <a:latin typeface="Arial" panose="020B0604020202020204" pitchFamily="34" charset="0"/>
                <a:cs typeface="Arial" panose="020B0604020202020204" pitchFamily="34" charset="0"/>
              </a:rPr>
              <a:t>can also increase one’s risk of developing prostate cancer. While he is a non-smoker and only drinks alcohol in moderation, which may help lower the risk of other cancers, he is obese with a BMI of approximately 33 kg/m². This risk factor has been linked to aggressive prostate cancer and worse clinical outcomes due to hormonal and metabolic factors (World Cancer Research Fund, 2021). Although he exercises moderately, he could consider increasing the frequency or intensity to further decrease his risk, as a sedentary lifestyle is also a risk factor for cancer (NHS, 2023).</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Mr Smith’s hypertension and hyperlipidaemia do not directly increase his risk of prostate cancer, but they do increase his risk for chronic conditions overall. It is important to take these comorbidities into account as well as other factors such as weight, diet, and heart health when trying to reduce the overall cancer risk.</a:t>
            </a:r>
          </a:p>
        </p:txBody>
      </p:sp>
      <p:pic>
        <p:nvPicPr>
          <p:cNvPr id="5" name="Picture 4">
            <a:extLst>
              <a:ext uri="{FF2B5EF4-FFF2-40B4-BE49-F238E27FC236}">
                <a16:creationId xmlns:a16="http://schemas.microsoft.com/office/drawing/2014/main" id="{88A60A64-F67E-6124-CDAD-5D8687F1A96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48202" y="1600201"/>
            <a:ext cx="3989040" cy="3701007"/>
          </a:xfrm>
          <a:prstGeom prst="rect">
            <a:avLst/>
          </a:prstGeom>
          <a:noFill/>
        </p:spPr>
      </p:pic>
      <p:sp>
        <p:nvSpPr>
          <p:cNvPr id="10" name="Date Placeholder 4">
            <a:extLst>
              <a:ext uri="{FF2B5EF4-FFF2-40B4-BE49-F238E27FC236}">
                <a16:creationId xmlns:a16="http://schemas.microsoft.com/office/drawing/2014/main" id="{10CA16B6-5593-DE98-0C9F-28845F87B0D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18/12/2025</a:t>
            </a:fld>
            <a:endParaRPr lang="en-GB" altLang="en-US" sz="900"/>
          </a:p>
        </p:txBody>
      </p:sp>
      <p:sp>
        <p:nvSpPr>
          <p:cNvPr id="12" name="Slide Number Placeholder 5">
            <a:extLst>
              <a:ext uri="{FF2B5EF4-FFF2-40B4-BE49-F238E27FC236}">
                <a16:creationId xmlns:a16="http://schemas.microsoft.com/office/drawing/2014/main" id="{96C1F4C2-1BF4-B564-762D-867EACC9E8E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10</a:t>
            </a:fld>
            <a:endParaRPr lang="en-GB" altLang="en-US"/>
          </a:p>
        </p:txBody>
      </p:sp>
      <p:pic>
        <p:nvPicPr>
          <p:cNvPr id="9" name="Audio 8">
            <a:hlinkClick r:id="" action="ppaction://media"/>
            <a:extLst>
              <a:ext uri="{FF2B5EF4-FFF2-40B4-BE49-F238E27FC236}">
                <a16:creationId xmlns:a16="http://schemas.microsoft.com/office/drawing/2014/main" id="{3B70CA14-9130-184E-6510-500E1614FC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7645"/>
    </mc:Choice>
    <mc:Fallback>
      <p:transition spd="slow" advTm="67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1143000"/>
          </a:xfrm>
        </p:spPr>
        <p:txBody>
          <a:bodyPr wrap="square" anchor="ctr">
            <a:normAutofit/>
          </a:bodyPr>
          <a:lstStyle/>
          <a:p>
            <a:r>
              <a:rPr lang="en-GB"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a:xfrm>
            <a:off x="457200" y="1600201"/>
            <a:ext cx="4618856" cy="3989040"/>
          </a:xfrm>
        </p:spPr>
        <p:txBody>
          <a:bodyPr wrap="square" anchor="t">
            <a:normAutofit/>
          </a:bodyPr>
          <a:lstStyle/>
          <a:p>
            <a:pPr marL="0" indent="0">
              <a:lnSpc>
                <a:spcPct val="90000"/>
              </a:lnSpc>
              <a:buNone/>
            </a:pPr>
            <a:r>
              <a:rPr lang="en-GB" sz="1100" dirty="0"/>
              <a:t>Recommendations for Mr Smith’s is to continue with his daily routines physical activity, nutrition, and psychosocial support. </a:t>
            </a:r>
          </a:p>
          <a:p>
            <a:pPr marL="0" indent="0">
              <a:lnSpc>
                <a:spcPct val="90000"/>
              </a:lnSpc>
              <a:buNone/>
            </a:pPr>
            <a:endParaRPr lang="en-GB" sz="1100" dirty="0"/>
          </a:p>
          <a:p>
            <a:pPr marL="228600" indent="-228600">
              <a:lnSpc>
                <a:spcPct val="90000"/>
              </a:lnSpc>
              <a:buFont typeface="+mj-lt"/>
              <a:buAutoNum type="arabicPeriod"/>
            </a:pPr>
            <a:r>
              <a:rPr lang="en-GB" sz="1100" dirty="0"/>
              <a:t>Research suggests that regular, moderate exercise, such as walking, swimming, or resistance training, can enhance cardiovascular health, reduce fatigue, and improve overall quality of life in men receiving prostate cancer management (Poon, 2023). </a:t>
            </a:r>
          </a:p>
          <a:p>
            <a:pPr marL="228600" indent="-228600">
              <a:lnSpc>
                <a:spcPct val="90000"/>
              </a:lnSpc>
              <a:buFont typeface="+mj-lt"/>
              <a:buAutoNum type="arabicPeriod"/>
            </a:pPr>
            <a:endParaRPr lang="en-GB" sz="1100" dirty="0"/>
          </a:p>
          <a:p>
            <a:pPr marL="228600" indent="-228600">
              <a:lnSpc>
                <a:spcPct val="90000"/>
              </a:lnSpc>
              <a:buFont typeface="+mj-lt"/>
              <a:buAutoNum type="arabicPeriod"/>
            </a:pPr>
            <a:r>
              <a:rPr lang="en-GB" sz="1100" dirty="0"/>
              <a:t>Nutritional interventions, such as a diet rich in fruits, vegetables, lean protein, and low in saturated fats, are recommended to support immune function, weight management, and overall health (World Cancer Research Fund, 2021). </a:t>
            </a:r>
          </a:p>
          <a:p>
            <a:pPr marL="228600" indent="-228600">
              <a:lnSpc>
                <a:spcPct val="90000"/>
              </a:lnSpc>
              <a:buFont typeface="+mj-lt"/>
              <a:buAutoNum type="arabicPeriod"/>
            </a:pPr>
            <a:endParaRPr lang="en-GB" sz="1100" dirty="0"/>
          </a:p>
          <a:p>
            <a:pPr marL="228600" indent="-228600">
              <a:lnSpc>
                <a:spcPct val="90000"/>
              </a:lnSpc>
              <a:buFont typeface="+mj-lt"/>
              <a:buAutoNum type="arabicPeriod"/>
            </a:pPr>
            <a:r>
              <a:rPr lang="en-GB" sz="1100" dirty="0"/>
              <a:t>Rest and stress-reduction techniques, such as mindfulness or relaxation exercises, can also promote emotional well-being and help individuals cope with chronic illness (Bourgeois et al., 2021).</a:t>
            </a:r>
            <a:br>
              <a:rPr lang="en-GB" sz="1100" dirty="0"/>
            </a:br>
            <a:endParaRPr lang="en-GB" sz="1100" dirty="0"/>
          </a:p>
          <a:p>
            <a:pPr marL="228600" indent="-228600">
              <a:lnSpc>
                <a:spcPct val="90000"/>
              </a:lnSpc>
              <a:buFont typeface="+mj-lt"/>
              <a:buAutoNum type="arabicPeriod"/>
            </a:pPr>
            <a:r>
              <a:rPr lang="en-GB" sz="1100" dirty="0"/>
              <a:t>Clinical monitoring may include regular PSA testing, digital rectal examinations, and imaging as necessary to monitor disease progression and treatment response (NICE, 2023)</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pic>
        <p:nvPicPr>
          <p:cNvPr id="11" name="Picture 10">
            <a:extLst>
              <a:ext uri="{FF2B5EF4-FFF2-40B4-BE49-F238E27FC236}">
                <a16:creationId xmlns:a16="http://schemas.microsoft.com/office/drawing/2014/main" id="{50B9D203-FB67-9CF4-7188-AAB211BCDD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13967" y="1769707"/>
            <a:ext cx="3569060" cy="2379373"/>
          </a:xfrm>
          <a:prstGeom prst="rect">
            <a:avLst/>
          </a:prstGeom>
        </p:spPr>
      </p:pic>
      <p:pic>
        <p:nvPicPr>
          <p:cNvPr id="10" name="Audio 9">
            <a:hlinkClick r:id="" action="ppaction://media"/>
            <a:extLst>
              <a:ext uri="{FF2B5EF4-FFF2-40B4-BE49-F238E27FC236}">
                <a16:creationId xmlns:a16="http://schemas.microsoft.com/office/drawing/2014/main" id="{D41AFCF2-74DC-E19E-1B7C-559511C425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47372"/>
    </mc:Choice>
    <mc:Fallback>
      <p:transition spd="slow" advTm="47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971600" y="1600201"/>
            <a:ext cx="7128792" cy="2620887"/>
          </a:xfrm>
        </p:spPr>
        <p:txBody>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Mr John Smith’s care plan must be comprehensive, evidence-based, and holistic, addressing clinical monitoring, lifestyle, and psychosocial wellbeing. His age, family history, and health conditions are primary risk factors, while physical activity, nutrition, and alcohol consumption influence overall health management.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Effective care includes structured daily routines, regular PSA and clinical monitoring, and adherence to NHS and NICE guidelines. Communication and ethical practice, encompassing shared decision-making, informed consent, and respect for autonomy, are pivotal in optimizing patient outcomes.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 summary, an integrated, patient-</a:t>
            </a:r>
            <a:r>
              <a:rPr lang="en-GB" sz="1100" dirty="0" err="1">
                <a:latin typeface="Arial" panose="020B0604020202020204" pitchFamily="34" charset="0"/>
                <a:cs typeface="Arial" panose="020B0604020202020204" pitchFamily="34" charset="0"/>
              </a:rPr>
              <a:t>centered</a:t>
            </a:r>
            <a:r>
              <a:rPr lang="en-GB" sz="1100" dirty="0">
                <a:latin typeface="Arial" panose="020B0604020202020204" pitchFamily="34" charset="0"/>
                <a:cs typeface="Arial" panose="020B0604020202020204" pitchFamily="34" charset="0"/>
              </a:rPr>
              <a:t> approach combining lifestyle management, clinical surveillance, and ethical, empathetic care will contribute to improved quality of life, informed patient engagement, and optimal health outcomes for Mr Smith</a:t>
            </a:r>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4" name="Audio 13">
            <a:hlinkClick r:id="" action="ppaction://media"/>
            <a:extLst>
              <a:ext uri="{FF2B5EF4-FFF2-40B4-BE49-F238E27FC236}">
                <a16:creationId xmlns:a16="http://schemas.microsoft.com/office/drawing/2014/main" id="{B4B0D51A-5957-7E1B-5F68-ED3B97501CC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56260"/>
    </mc:Choice>
    <mc:Fallback>
      <p:transition spd="slow" advTm="56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5"/>
            <a:ext cx="8075240" cy="432048"/>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692696"/>
            <a:ext cx="8713663" cy="4680520"/>
          </a:xfrm>
        </p:spPr>
        <p:txBody>
          <a:bodyPr/>
          <a:lstStyle/>
          <a:p>
            <a:pPr marL="0" indent="0">
              <a:lnSpc>
                <a:spcPct val="150000"/>
              </a:lnSpc>
              <a:buNone/>
            </a:pPr>
            <a:r>
              <a:rPr lang="en-GB" sz="1100" dirty="0">
                <a:latin typeface="Arial" panose="020B0604020202020204" pitchFamily="34" charset="0"/>
                <a:cs typeface="Arial" panose="020B0604020202020204" pitchFamily="34" charset="0"/>
              </a:rPr>
              <a:t>Cancer Research UK (2024) Prostate cancer: anatomy, physiology and development. Available at: https://www.cancerresearchuk.org/about-cancer/prostate-cancer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1 December 2025).</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National Institute for Health and Care Excellence (NICE) (2023) Prostate cancer: diagnosis and management (NG131). London: NICE. Available at: https://www.nice.org.uk/guidance/ng131</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8 December 2025).</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NHS England (2023) Prostate cancer overview. Available at: https://www.nhs.uk/conditions/prostate-cancer/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11 December 2025).</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British Association of Urological Surgeons (BAUS) (2022) Prostate cancer information for patients and professionals. Available at: https://www.baus.org.uk/patients/conditions/3/prostate_cancer/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10 December 2025)</a:t>
            </a:r>
          </a:p>
          <a:p>
            <a:pPr marL="0" indent="0">
              <a:lnSpc>
                <a:spcPct val="150000"/>
              </a:lnSpc>
              <a:buNone/>
            </a:pPr>
            <a:endParaRPr lang="en-GB" sz="1100" dirty="0">
              <a:solidFill>
                <a:srgbClr val="0070C0"/>
              </a:solidFill>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Poon, D. (2023) Nutrition and fitness in cancer treatment: How to do it right. Available at: https://dyhpoon.com/nutrition-and-fitness-in-cancer-treatment-how-to-do-it-right/ (Accessed: 18 December 2025).</a:t>
            </a:r>
            <a:endParaRPr lang="en-GB" sz="11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0" name="Audio 9">
            <a:hlinkClick r:id="" action="ppaction://media"/>
            <a:extLst>
              <a:ext uri="{FF2B5EF4-FFF2-40B4-BE49-F238E27FC236}">
                <a16:creationId xmlns:a16="http://schemas.microsoft.com/office/drawing/2014/main" id="{7AE5A172-8398-C930-3BBB-8FF1C8313D5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2199"/>
    </mc:Choice>
    <mc:Fallback>
      <p:transition spd="slow" advTm="2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46310-88DC-3A5A-4367-723220E157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DF161C-1952-471C-B93E-2A01C7AB4651}"/>
              </a:ext>
            </a:extLst>
          </p:cNvPr>
          <p:cNvSpPr>
            <a:spLocks noGrp="1"/>
          </p:cNvSpPr>
          <p:nvPr>
            <p:ph type="title"/>
          </p:nvPr>
        </p:nvSpPr>
        <p:spPr>
          <a:xfrm>
            <a:off x="457200" y="44625"/>
            <a:ext cx="8075240" cy="432048"/>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428CBF92-EBBA-3777-157F-020389F8B69E}"/>
              </a:ext>
            </a:extLst>
          </p:cNvPr>
          <p:cNvSpPr>
            <a:spLocks noGrp="1"/>
          </p:cNvSpPr>
          <p:nvPr>
            <p:ph idx="1"/>
          </p:nvPr>
        </p:nvSpPr>
        <p:spPr>
          <a:xfrm>
            <a:off x="250825" y="836712"/>
            <a:ext cx="8713663" cy="4752528"/>
          </a:xfrm>
        </p:spPr>
        <p:txBody>
          <a:bodyPr/>
          <a:lstStyle/>
          <a:p>
            <a:pPr marL="0" indent="0">
              <a:lnSpc>
                <a:spcPct val="150000"/>
              </a:lnSpc>
              <a:buNone/>
            </a:pPr>
            <a:r>
              <a:rPr lang="en-GB" sz="1100" dirty="0">
                <a:latin typeface="Arial" panose="020B0604020202020204" pitchFamily="34" charset="0"/>
                <a:cs typeface="Arial" panose="020B0604020202020204" pitchFamily="34" charset="0"/>
              </a:rPr>
              <a:t>Coughlin, S.S. and Ekwueme, D.U. (2009) ‘Breast and prostate cancer risks in family members of affected individuals,’ American Journal of Preventive Medicine , 36(5), pp. S151–S157. (Accessed: 17 December 2025).</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World Cancer Research Fund (WCRF) (2021) Diet, nutrition, physical activity and prostate cancer . Available at: https://www.wcrf.org/cancer-trends/prostate-cancer (Accessed: 17 December 2025).</a:t>
            </a:r>
          </a:p>
          <a:p>
            <a:pPr marL="0" indent="0">
              <a:lnSpc>
                <a:spcPct val="150000"/>
              </a:lnSpc>
              <a:buNone/>
            </a:pPr>
            <a:endParaRPr lang="en-GB" sz="1100" dirty="0">
              <a:solidFill>
                <a:srgbClr val="0070C0"/>
              </a:solidFill>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NICE (2023) Prostate cancer: diagnosis and management (NG131). London: NICE. Available at: https://www.nice.org.uk/guidance/ng131</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11 December 2025).</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NHS England (2023) Person-centred care. Available at: https://www.england.nhs.uk/patient-experience/person-centred-care/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13 December 2025).</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Beauchamp, T.L. and Childress, J.F. (2019) Principles of Biomedical Ethics . 8th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New York: Oxford University Press.</a:t>
            </a:r>
          </a:p>
          <a:p>
            <a:pPr marL="0" indent="0">
              <a:lnSpc>
                <a:spcPct val="150000"/>
              </a:lnSpc>
              <a:buNone/>
            </a:pPr>
            <a:r>
              <a:rPr lang="en-GB" sz="1100" dirty="0">
                <a:latin typeface="Arial" panose="020B0604020202020204" pitchFamily="34" charset="0"/>
                <a:cs typeface="Arial" panose="020B0604020202020204" pitchFamily="34" charset="0"/>
              </a:rPr>
              <a:t>(Accessed: 14 December 2025).</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Bourgeois, C., Menard, C., and Dorval, M. (2021) ‘Psychosocial interventions for men with prostate cancer: Evidence and implications,’ Psycho-Oncology , 30 (3), pp. 345–356.</a:t>
            </a:r>
          </a:p>
          <a:p>
            <a:pPr marL="0" indent="0">
              <a:lnSpc>
                <a:spcPct val="150000"/>
              </a:lnSpc>
              <a:buNone/>
            </a:pPr>
            <a:r>
              <a:rPr lang="en-GB" sz="1100" dirty="0">
                <a:latin typeface="Arial" panose="020B0604020202020204" pitchFamily="34" charset="0"/>
                <a:cs typeface="Arial" panose="020B0604020202020204" pitchFamily="34" charset="0"/>
              </a:rPr>
              <a:t>(Accessed: 14 December 2025).</a:t>
            </a:r>
            <a:endParaRPr lang="en-GB" sz="1100" dirty="0">
              <a:solidFill>
                <a:srgbClr val="0070C0"/>
              </a:solidFill>
              <a:latin typeface="Arial" panose="020B0604020202020204" pitchFamily="34" charset="0"/>
              <a:cs typeface="Arial" panose="020B0604020202020204" pitchFamily="34" charset="0"/>
            </a:endParaRPr>
          </a:p>
          <a:p>
            <a:pPr marL="0" indent="0">
              <a:buNone/>
            </a:pPr>
            <a:endParaRPr lang="en-GB" sz="11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02925E8-ECC4-B638-C63D-9082F4E3B74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09F8D78-7EBE-6960-9985-233621F4B53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8" name="Audio 7">
            <a:hlinkClick r:id="" action="ppaction://media"/>
            <a:extLst>
              <a:ext uri="{FF2B5EF4-FFF2-40B4-BE49-F238E27FC236}">
                <a16:creationId xmlns:a16="http://schemas.microsoft.com/office/drawing/2014/main" id="{60642EA6-6CFF-08E9-0FA6-EDCD221F2F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855308472"/>
      </p:ext>
    </p:extLst>
  </p:cSld>
  <p:clrMapOvr>
    <a:masterClrMapping/>
  </p:clrMapOvr>
  <mc:AlternateContent xmlns:mc="http://schemas.openxmlformats.org/markup-compatibility/2006">
    <mc:Choice xmlns:p14="http://schemas.microsoft.com/office/powerpoint/2010/main" Requires="p14">
      <p:transition spd="slow" p14:dur="2000" advTm="4843"/>
    </mc:Choice>
    <mc:Fallback>
      <p:transition spd="slow" advTm="4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2856</Words>
  <Application>Microsoft Office PowerPoint</Application>
  <PresentationFormat>On-screen Show (4:3)</PresentationFormat>
  <Paragraphs>87</Paragraphs>
  <Slides>14</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Myriad Pro</vt:lpstr>
      <vt:lpstr>Verdana</vt:lpstr>
      <vt:lpstr>20140311PresentationUWTSDTemplate</vt:lpstr>
      <vt:lpstr>PowerPoint Presentation</vt:lpstr>
      <vt:lpstr>Introduction</vt:lpstr>
      <vt:lpstr>Information about the person</vt:lpstr>
      <vt:lpstr>Anatomy</vt:lpstr>
      <vt:lpstr>Physiology</vt:lpstr>
      <vt:lpstr>Care Plan- Life Style and Health Behaviour</vt:lpstr>
      <vt:lpstr>Care Plan -Life Style and Health Behaviour</vt:lpstr>
      <vt:lpstr>Care Plan- About every day routine</vt:lpstr>
      <vt:lpstr>Care Plan-Communication and ethical considerations</vt:lpstr>
      <vt:lpstr>Risk factors</vt:lpstr>
      <vt:lpstr>Recommendations</vt:lpstr>
      <vt:lpstr>Conclusion</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Florin Cristian Cristea (2328061)</cp:lastModifiedBy>
  <cp:revision>237</cp:revision>
  <cp:lastPrinted>2018-07-09T15:27:01Z</cp:lastPrinted>
  <dcterms:created xsi:type="dcterms:W3CDTF">2002-10-07T19:43:58Z</dcterms:created>
  <dcterms:modified xsi:type="dcterms:W3CDTF">2025-12-18T22:13:05Z</dcterms:modified>
</cp:coreProperties>
</file>