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240790-40F4-4118-9F47-994FC3A7D6C7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71F675-AD9E-41B6-8F35-C12F17F86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59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8" name="Google Shape;108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rPr lang="en-GB" sz="1800" dirty="0">
                <a:latin typeface="Arial"/>
                <a:ea typeface="Arial"/>
                <a:cs typeface="Arial"/>
                <a:sym typeface="Arial"/>
              </a:rPr>
              <a:t>.</a:t>
            </a:r>
            <a:endParaRPr sz="1800" dirty="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09" name="Google Shape;109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0" name="Google Shape;120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1" name="Google Shape;121;p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30" name="Google Shape;130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31" name="Google Shape;131;p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43" name="Google Shape;143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44" name="Google Shape;144;p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6" name="Google Shape;156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57" name="Google Shape;157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65" name="Google Shape;165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6" name="Google Shape;166;p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73" name="Google Shape;173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>
                <a:latin typeface="Arial"/>
                <a:ea typeface="Arial"/>
                <a:cs typeface="Arial"/>
                <a:sym typeface="Arial"/>
              </a:rPr>
              <a:t>.</a:t>
            </a:r>
            <a:endParaRPr sz="1800"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4" name="Google Shape;174;p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86" name="Google Shape;186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>
                <a:latin typeface="Arial"/>
                <a:ea typeface="Arial"/>
                <a:cs typeface="Arial"/>
                <a:sym typeface="Arial"/>
              </a:rPr>
              <a:t>.</a:t>
            </a:r>
            <a:endParaRPr sz="1800"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7" name="Google Shape;187;p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8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99" name="Google Shape;199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0" name="Google Shape;200;p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12" name="Google Shape;212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>
                <a:latin typeface="Arial"/>
                <a:ea typeface="Arial"/>
                <a:cs typeface="Arial"/>
                <a:sym typeface="Arial"/>
              </a:rPr>
              <a:t>.</a:t>
            </a:r>
            <a:endParaRPr sz="1800"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3" name="Google Shape;213;p1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31" name="Google Shape;231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Thank you very much for your attention! </a:t>
            </a:r>
            <a:endParaRPr/>
          </a:p>
        </p:txBody>
      </p:sp>
      <p:sp>
        <p:nvSpPr>
          <p:cNvPr id="232" name="Google Shape;232;p1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11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F05E8-5B4F-EDA2-67E2-BA55428401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8ADA05-D2BA-9F5B-D220-16CE161A8D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C4E3E7-ED7F-B401-1C99-7B99B6C612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BFE78-6428-4DD8-8FEA-164DF5ADD3C6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8C44A8-BFF0-34DD-856E-CAC102736F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949D5D-CD29-723F-2FB2-C5F980323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B9778-1FC0-4174-B3A8-0E6AC4C65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584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22F18-8B6B-BC71-56D6-623997FA0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B5213-7BC5-F101-F033-55B5CBE76E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517726-D69D-50FB-0979-D771EB81C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BFE78-6428-4DD8-8FEA-164DF5ADD3C6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137A46-BD19-5BA9-3DA3-A861BFAF2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730929-32E3-D57A-5B37-5F5B0DE2F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B9778-1FC0-4174-B3A8-0E6AC4C65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231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5016A-C933-1EE2-76A6-AE72D72A6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04D30C-616B-4EEC-100B-E30BB6D6BF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FDDEB4-183C-95BA-E480-26CC5668ED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BFE78-6428-4DD8-8FEA-164DF5ADD3C6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4D32A4-C365-AE36-C679-F0A2E6D3C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E5F462-5E88-E527-B441-EE6607CCE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B9778-1FC0-4174-B3A8-0E6AC4C65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132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C39F7-EA5B-896D-D388-677F6C14B3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EF95D-BAB8-B41E-C3AF-4BAA230B84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4DF292-FF45-89EB-F0CB-2A2F856AB2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D29542-7478-6275-6888-FCC0BB287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BFE78-6428-4DD8-8FEA-164DF5ADD3C6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78B852-91D2-7052-8F50-8B6A8A342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0740F4-E157-BA87-78CC-CB54B0A7D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B9778-1FC0-4174-B3A8-0E6AC4C65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139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4DBE4-D340-510C-8D02-E6A713009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AE3C01-86A3-0128-5F14-39699A1291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37A57E-E816-0160-BDE7-3B15B152D8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6DE4E7-06AF-7F93-8AD9-4ECF2B237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3A1883-4EBB-47BE-C137-22C0431CEC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E3E0A7-CCB4-15BA-ABBD-0B9AC9BBB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BFE78-6428-4DD8-8FEA-164DF5ADD3C6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8C7EC2-7070-8C61-6FD3-68EF46D61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9B12BE-8802-A3D9-CFDC-C0A3732EE7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B9778-1FC0-4174-B3A8-0E6AC4C65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636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E2A3F-6560-1075-A870-6F1368DE4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42717D-A8B4-740C-48C7-79C170C1CA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BFE78-6428-4DD8-8FEA-164DF5ADD3C6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2520BD-3DCD-424C-B310-8D5149178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24E4A1-EC60-58D4-3182-024984B4B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B9778-1FC0-4174-B3A8-0E6AC4C65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763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FA6B3E-7BC3-3010-2AB5-AF5FB1880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BFE78-6428-4DD8-8FEA-164DF5ADD3C6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B267023-CDEC-4DCC-0924-CCC104462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EBC8F4-3460-C4EE-339F-1710D2995A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B9778-1FC0-4174-B3A8-0E6AC4C65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504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AEEAF-82D2-BA66-4302-0E67C7028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A20E1-C0AE-D0BB-A9D9-2C9CC93998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C954D9-5F69-4A74-5F6A-3459F66D50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574B1B-FA8E-1F72-9BE7-059D5FEC4D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BFE78-6428-4DD8-8FEA-164DF5ADD3C6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03A693-D400-F3A1-5F53-8494234E3F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085FF5-581C-EAE1-8065-3E9B8E458A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B9778-1FC0-4174-B3A8-0E6AC4C65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8036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99DCB-CFFA-2621-EC4A-CFDB8C82A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1E8FEC-04C0-C248-15C7-E327F9507A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3095EA-B62B-00A8-FCEE-7E87FA492D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37FED5-C0A6-ECD7-6340-B1993C9452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BFE78-6428-4DD8-8FEA-164DF5ADD3C6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AB1B07-9D50-D422-21D4-087DE8EABA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F9549B-5DED-607B-6068-3709FE8940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B9778-1FC0-4174-B3A8-0E6AC4C65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477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F9B9E-559F-A7A6-FA38-CE878C81A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DFDFD0-9968-DD21-5C30-F921CEE816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C02179-0907-A673-8853-D99043CFCC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BFE78-6428-4DD8-8FEA-164DF5ADD3C6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0D3E0A-6F83-9DA2-C123-90341FE14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B57614-FD6E-D79D-D558-5EDFDE794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B9778-1FC0-4174-B3A8-0E6AC4C65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514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2F17B24-F626-8984-C5C5-1EC8F1659AF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CEF00F-6088-0BE1-CEEA-8971A0D68C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53969E-54C8-15C9-948A-DD6B096384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BFE78-6428-4DD8-8FEA-164DF5ADD3C6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D987DC-A950-B8E5-B01F-13E26149C1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62C7C0-2DFD-9617-E640-0B3921698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B9778-1FC0-4174-B3A8-0E6AC4C65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297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E8B5D12-21C5-67BA-FCA1-D6325C8FE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346ED3-B7E9-0275-4BEB-84236F54B3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67046-12E5-E673-2E23-1B5596665A5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DBFE78-6428-4DD8-8FEA-164DF5ADD3C6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1F38C4-5C91-105D-B824-C045564D8C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D486FF-1E63-0CE5-F765-C8712537B0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EB9778-1FC0-4174-B3A8-0E6AC4C65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794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hyperlink" Target="https://blog.whitehat-seo.co.uk/inbound-marketing-convert-calls-to-action" TargetMode="External"/><Relationship Id="rId4" Type="http://schemas.openxmlformats.org/officeDocument/2006/relationships/hyperlink" Target="https://www.forbes.com/councils/forbesbusinesscouncil/2024/10/09/the-power-of-social-media-in-modern-market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1"/>
          <p:cNvSpPr/>
          <p:nvPr/>
        </p:nvSpPr>
        <p:spPr>
          <a:xfrm>
            <a:off x="0" y="0"/>
            <a:ext cx="12192000" cy="6858001"/>
          </a:xfrm>
          <a:prstGeom prst="rect">
            <a:avLst/>
          </a:prstGeom>
          <a:gradFill>
            <a:gsLst>
              <a:gs pos="0">
                <a:srgbClr val="FEFBF0">
                  <a:alpha val="50588"/>
                </a:srgbClr>
              </a:gs>
              <a:gs pos="100000">
                <a:srgbClr val="FEFBF0">
                  <a:alpha val="50588"/>
                </a:srgbClr>
              </a:gs>
            </a:gsLst>
            <a:lin ang="54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12" name="Google Shape;112;p1" descr="Fairy Lights And Paper Decorations"/>
          <p:cNvPicPr preferRelativeResize="0"/>
          <p:nvPr/>
        </p:nvPicPr>
        <p:blipFill rotWithShape="1">
          <a:blip r:embed="rId3">
            <a:alphaModFix/>
          </a:blip>
          <a:srcRect t="259" r="-1" b="-1"/>
          <a:stretch/>
        </p:blipFill>
        <p:spPr>
          <a:xfrm>
            <a:off x="20" y="10"/>
            <a:ext cx="12188932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113" name="Google Shape;113;p1"/>
          <p:cNvSpPr/>
          <p:nvPr/>
        </p:nvSpPr>
        <p:spPr>
          <a:xfrm rot="5400000" flipH="1">
            <a:off x="4944761" y="-389238"/>
            <a:ext cx="6858000" cy="7636476"/>
          </a:xfrm>
          <a:prstGeom prst="rect">
            <a:avLst/>
          </a:prstGeom>
          <a:gradFill>
            <a:gsLst>
              <a:gs pos="0">
                <a:schemeClr val="lt1"/>
              </a:gs>
              <a:gs pos="100000">
                <a:srgbClr val="000000">
                  <a:alpha val="0"/>
                </a:srgbClr>
              </a:gs>
            </a:gsLst>
            <a:lin ang="54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4" name="Google Shape;114;p1"/>
          <p:cNvSpPr txBox="1">
            <a:spLocks noGrp="1"/>
          </p:cNvSpPr>
          <p:nvPr>
            <p:ph type="ctrTitle"/>
          </p:nvPr>
        </p:nvSpPr>
        <p:spPr>
          <a:xfrm>
            <a:off x="6502400" y="912403"/>
            <a:ext cx="5040784" cy="23337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0000"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ct val="100000"/>
              <a:buFont typeface="Arial"/>
              <a:buNone/>
            </a:pPr>
            <a:r>
              <a:rPr lang="en-GB" sz="4200" b="0" i="0" u="none" strike="noStrik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Launching Wedding Packages at the Dylan Thomas Centre</a:t>
            </a:r>
            <a:endParaRPr sz="4200" dirty="0">
              <a:solidFill>
                <a:schemeClr val="dk1"/>
              </a:solidFill>
            </a:endParaRPr>
          </a:p>
        </p:txBody>
      </p:sp>
      <p:sp>
        <p:nvSpPr>
          <p:cNvPr id="115" name="Google Shape;115;p1"/>
          <p:cNvSpPr txBox="1">
            <a:spLocks noGrp="1"/>
          </p:cNvSpPr>
          <p:nvPr>
            <p:ph type="subTitle" idx="1"/>
          </p:nvPr>
        </p:nvSpPr>
        <p:spPr>
          <a:xfrm>
            <a:off x="6652947" y="4482450"/>
            <a:ext cx="5040785" cy="17240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0000" lnSpcReduction="20000"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200"/>
              <a:buNone/>
            </a:pPr>
            <a:r>
              <a:rPr lang="en-GB" dirty="0">
                <a:solidFill>
                  <a:schemeClr val="tx1"/>
                </a:solidFill>
              </a:rPr>
              <a:t>Constantin </a:t>
            </a:r>
            <a:r>
              <a:rPr lang="en-GB" dirty="0" err="1">
                <a:solidFill>
                  <a:schemeClr val="tx1"/>
                </a:solidFill>
              </a:rPr>
              <a:t>Mihaloiu</a:t>
            </a:r>
            <a:endParaRPr dirty="0">
              <a:solidFill>
                <a:schemeClr val="tx1"/>
              </a:solidFill>
            </a:endParaRPr>
          </a:p>
          <a:p>
            <a:pPr marL="0" lvl="0" indent="0" algn="r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2200"/>
              <a:buNone/>
            </a:pPr>
            <a:r>
              <a:rPr lang="en-GB" dirty="0">
                <a:solidFill>
                  <a:schemeClr val="dk1"/>
                </a:solidFill>
              </a:rPr>
              <a:t>Digital Marketing Strategy</a:t>
            </a:r>
            <a:endParaRPr dirty="0">
              <a:solidFill>
                <a:schemeClr val="dk1"/>
              </a:solidFill>
            </a:endParaRPr>
          </a:p>
          <a:p>
            <a:pPr marL="0" lvl="0" indent="0" algn="r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2200"/>
              <a:buNone/>
            </a:pPr>
            <a:r>
              <a:rPr lang="en-GB" dirty="0">
                <a:solidFill>
                  <a:schemeClr val="dk1"/>
                </a:solidFill>
              </a:rPr>
              <a:t>Student Number</a:t>
            </a:r>
            <a:endParaRPr dirty="0">
              <a:solidFill>
                <a:schemeClr val="dk1"/>
              </a:solidFill>
            </a:endParaRPr>
          </a:p>
          <a:p>
            <a:pPr marL="0" lvl="0" indent="0" algn="r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2200"/>
              <a:buNone/>
            </a:pPr>
            <a:r>
              <a:rPr lang="en-GB" dirty="0">
                <a:solidFill>
                  <a:schemeClr val="tx1"/>
                </a:solidFill>
              </a:rPr>
              <a:t>2113468</a:t>
            </a:r>
            <a:endParaRPr lang="en-GB" dirty="0">
              <a:solidFill>
                <a:srgbClr val="FFFFFF"/>
              </a:solidFill>
            </a:endParaRPr>
          </a:p>
          <a:p>
            <a:pPr marL="0" lvl="0" indent="0" algn="r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2200"/>
              <a:buNone/>
            </a:pPr>
            <a:r>
              <a:rPr lang="en-GB" dirty="0"/>
              <a:t>Lecture: Natalie </a:t>
            </a:r>
            <a:r>
              <a:rPr lang="en-GB" dirty="0" err="1"/>
              <a:t>Brailsfort</a:t>
            </a:r>
            <a:r>
              <a:rPr lang="en-GB" dirty="0">
                <a:solidFill>
                  <a:srgbClr val="FFFFFF"/>
                </a:solidFill>
              </a:rPr>
              <a:t> </a:t>
            </a:r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2"/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24" name="Google Shape;124;p2" descr="A wedding ceremony with white chairs and flowers&#10;&#10;AI-generated content may be incorrect."/>
          <p:cNvPicPr preferRelativeResize="0"/>
          <p:nvPr/>
        </p:nvPicPr>
        <p:blipFill rotWithShape="1">
          <a:blip r:embed="rId3">
            <a:alphaModFix/>
          </a:blip>
          <a:srcRect t="29702" r="1" b="13412"/>
          <a:stretch/>
        </p:blipFill>
        <p:spPr>
          <a:xfrm>
            <a:off x="517871" y="3255965"/>
            <a:ext cx="11149534" cy="3089971"/>
          </a:xfrm>
          <a:prstGeom prst="rect">
            <a:avLst/>
          </a:prstGeom>
          <a:noFill/>
          <a:ln>
            <a:noFill/>
          </a:ln>
        </p:spPr>
      </p:pic>
      <p:sp>
        <p:nvSpPr>
          <p:cNvPr id="125" name="Google Shape;125;p2"/>
          <p:cNvSpPr txBox="1">
            <a:spLocks noGrp="1"/>
          </p:cNvSpPr>
          <p:nvPr>
            <p:ph type="title"/>
          </p:nvPr>
        </p:nvSpPr>
        <p:spPr>
          <a:xfrm>
            <a:off x="521208" y="976161"/>
            <a:ext cx="4799921" cy="16877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lang="en-GB" sz="4400"/>
              <a:t>Introduction</a:t>
            </a:r>
            <a:endParaRPr/>
          </a:p>
        </p:txBody>
      </p:sp>
      <p:sp>
        <p:nvSpPr>
          <p:cNvPr id="126" name="Google Shape;126;p2"/>
          <p:cNvSpPr txBox="1">
            <a:spLocks noGrp="1"/>
          </p:cNvSpPr>
          <p:nvPr>
            <p:ph type="body" idx="1"/>
          </p:nvPr>
        </p:nvSpPr>
        <p:spPr>
          <a:xfrm>
            <a:off x="5573736" y="781311"/>
            <a:ext cx="5824728" cy="23787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This presentation focuses on promoting the new wedding packages at the Dylan Thomas Centre in Swansea, UK, using a social media reel as the key promotional tool.</a:t>
            </a:r>
            <a:endParaRPr/>
          </a:p>
          <a:p>
            <a:pPr marL="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Social media is a powerful tool for modern marketing, enabling businesses to reach target audiences, enhance brand visibility, and drive customer engagement. </a:t>
            </a: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(Joshi, 2024)</a:t>
            </a:r>
            <a:r>
              <a:rPr lang="en-GB" sz="1200">
                <a:latin typeface="Arial"/>
                <a:ea typeface="Arial"/>
                <a:cs typeface="Arial"/>
                <a:sym typeface="Arial"/>
              </a:rPr>
              <a:t> Platforms like Instagram and TikTok are particularly effective for promoting weddings, as they emphasize visual storytelling and emotional connections. </a:t>
            </a: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(Khanom, 2023)</a:t>
            </a:r>
            <a:endParaRPr sz="12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7" name="Google Shape;127;p2"/>
          <p:cNvSpPr/>
          <p:nvPr/>
        </p:nvSpPr>
        <p:spPr>
          <a:xfrm>
            <a:off x="517869" y="508090"/>
            <a:ext cx="11153214" cy="149279"/>
          </a:xfrm>
          <a:custGeom>
            <a:avLst/>
            <a:gdLst/>
            <a:ahLst/>
            <a:cxnLst/>
            <a:rect l="l" t="t" r="r" b="b"/>
            <a:pathLst>
              <a:path w="8085002" h="149279" extrusionOk="0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3"/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4" name="Google Shape;134;p3"/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5" name="Google Shape;135;p3"/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6" name="Google Shape;136;p3"/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37" name="Google Shape;137;p3" descr="A person kissing a person in a white dress&#10;&#10;AI-generated content may be incorrect."/>
          <p:cNvPicPr preferRelativeResize="0"/>
          <p:nvPr/>
        </p:nvPicPr>
        <p:blipFill rotWithShape="1">
          <a:blip r:embed="rId3">
            <a:alphaModFix/>
          </a:blip>
          <a:srcRect l="23004" r="35004"/>
          <a:stretch/>
        </p:blipFill>
        <p:spPr>
          <a:xfrm>
            <a:off x="5958018" y="508090"/>
            <a:ext cx="5709726" cy="5846989"/>
          </a:xfrm>
          <a:prstGeom prst="rect">
            <a:avLst/>
          </a:prstGeom>
          <a:noFill/>
          <a:ln>
            <a:noFill/>
          </a:ln>
        </p:spPr>
      </p:pic>
      <p:sp>
        <p:nvSpPr>
          <p:cNvPr id="138" name="Google Shape;138;p3"/>
          <p:cNvSpPr txBox="1">
            <a:spLocks noGrp="1"/>
          </p:cNvSpPr>
          <p:nvPr>
            <p:ph type="title"/>
          </p:nvPr>
        </p:nvSpPr>
        <p:spPr>
          <a:xfrm>
            <a:off x="517871" y="976160"/>
            <a:ext cx="4798200" cy="1463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lang="en-GB" sz="4400" i="0" u="none" strike="noStrike" dirty="0"/>
              <a:t>Digital Marketing &amp; Social Media</a:t>
            </a:r>
            <a:endParaRPr sz="4400" dirty="0"/>
          </a:p>
        </p:txBody>
      </p:sp>
      <p:sp>
        <p:nvSpPr>
          <p:cNvPr id="139" name="Google Shape;139;p3"/>
          <p:cNvSpPr txBox="1"/>
          <p:nvPr/>
        </p:nvSpPr>
        <p:spPr>
          <a:xfrm>
            <a:off x="517871" y="2578608"/>
            <a:ext cx="4672966" cy="3767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Digital marketing includes websites, CRM, social media, and targeted platforms.</a:t>
            </a:r>
            <a:endParaRPr dirty="0"/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Social media platforms influence consumer behaviour. </a:t>
            </a:r>
            <a:r>
              <a:rPr lang="en-GB" sz="18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(Khanom, 2023)</a:t>
            </a:r>
            <a:r>
              <a:rPr lang="en-GB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18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8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importance of identifying platforms suited to target demographics. </a:t>
            </a:r>
            <a:r>
              <a:rPr lang="en-GB" sz="18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(Chen, 2023)</a:t>
            </a:r>
            <a:endParaRPr sz="18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0" name="Google Shape;140;p3"/>
          <p:cNvSpPr/>
          <p:nvPr/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4"/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7" name="Google Shape;147;p4"/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8" name="Google Shape;148;p4"/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9" name="Google Shape;149;p4"/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50" name="Google Shape;150;p4" descr="A person pointing at a calendar&#10;&#10;AI-generated content may be incorrect."/>
          <p:cNvPicPr preferRelativeResize="0"/>
          <p:nvPr/>
        </p:nvPicPr>
        <p:blipFill rotWithShape="1">
          <a:blip r:embed="rId3">
            <a:alphaModFix/>
          </a:blip>
          <a:srcRect l="10683" r="5092" b="1"/>
          <a:stretch/>
        </p:blipFill>
        <p:spPr>
          <a:xfrm>
            <a:off x="5958018" y="508090"/>
            <a:ext cx="5709726" cy="5846989"/>
          </a:xfrm>
          <a:prstGeom prst="rect">
            <a:avLst/>
          </a:prstGeom>
          <a:noFill/>
          <a:ln>
            <a:noFill/>
          </a:ln>
        </p:spPr>
      </p:pic>
      <p:sp>
        <p:nvSpPr>
          <p:cNvPr id="151" name="Google Shape;151;p4"/>
          <p:cNvSpPr txBox="1">
            <a:spLocks noGrp="1"/>
          </p:cNvSpPr>
          <p:nvPr>
            <p:ph type="title"/>
          </p:nvPr>
        </p:nvSpPr>
        <p:spPr>
          <a:xfrm>
            <a:off x="517871" y="976160"/>
            <a:ext cx="4798200" cy="1463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100"/>
              <a:buFont typeface="Arial"/>
              <a:buNone/>
            </a:pPr>
            <a:r>
              <a:rPr lang="en-GB" sz="4100" i="0" u="none" strike="noStrike"/>
              <a:t>Best Practices for Social Media Reels</a:t>
            </a:r>
            <a:endParaRPr sz="4100"/>
          </a:p>
        </p:txBody>
      </p:sp>
      <p:sp>
        <p:nvSpPr>
          <p:cNvPr id="152" name="Google Shape;152;p4"/>
          <p:cNvSpPr txBox="1"/>
          <p:nvPr/>
        </p:nvSpPr>
        <p:spPr>
          <a:xfrm>
            <a:off x="517871" y="2578608"/>
            <a:ext cx="4672966" cy="3767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10000"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Engaging, short-form content with high visual appeal.</a:t>
            </a:r>
            <a:endParaRPr/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Emotional storytelling. </a:t>
            </a:r>
            <a:r>
              <a:rPr lang="en-GB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(Kotler et al., 2020)</a:t>
            </a:r>
            <a:endParaRPr/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Weddings are about love, joy, and celebration. </a:t>
            </a:r>
            <a:r>
              <a:rPr lang="en-GB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(Bowie, 2017)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Use of trending music and hashtags for maximum reach. </a:t>
            </a:r>
            <a:r>
              <a:rPr lang="en-GB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(Burgess &amp; Burgess, 2020)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 AIDA Model (Attention, Interest, Desire, Action). </a:t>
            </a:r>
            <a:r>
              <a:rPr lang="en-GB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(Martin &amp; Blythe, 2023)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3" name="Google Shape;153;p4"/>
          <p:cNvSpPr/>
          <p:nvPr/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5"/>
          <p:cNvSpPr txBox="1">
            <a:spLocks noGrp="1"/>
          </p:cNvSpPr>
          <p:nvPr>
            <p:ph type="title"/>
          </p:nvPr>
        </p:nvSpPr>
        <p:spPr>
          <a:xfrm>
            <a:off x="6437406" y="605712"/>
            <a:ext cx="5021182" cy="48704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400"/>
              <a:buFont typeface="Arial"/>
              <a:buNone/>
            </a:pPr>
            <a:r>
              <a:rPr lang="en-GB" b="0" i="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Marketing Mix &amp; Service Mix</a:t>
            </a:r>
            <a:endParaRPr/>
          </a:p>
        </p:txBody>
      </p:sp>
      <p:sp>
        <p:nvSpPr>
          <p:cNvPr id="160" name="Google Shape;160;p5"/>
          <p:cNvSpPr txBox="1"/>
          <p:nvPr/>
        </p:nvSpPr>
        <p:spPr>
          <a:xfrm>
            <a:off x="336410" y="763179"/>
            <a:ext cx="6100996" cy="2492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Product: Wedding packages at Dylan Thomas Centre. </a:t>
            </a:r>
            <a:r>
              <a:rPr lang="en-GB" sz="12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(Kotler et al., 2020)</a:t>
            </a: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Price: Competitive pricing strategy. </a:t>
            </a:r>
            <a:r>
              <a:rPr lang="en-GB" sz="12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(Martin &amp; Blythe, 2023)</a:t>
            </a:r>
            <a:r>
              <a:rPr lang="en-GB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Place: Event venue promotion via digital marketing. </a:t>
            </a:r>
            <a:r>
              <a:rPr lang="en-GB" sz="12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(Bowie, 2017)</a:t>
            </a: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Promotion: Reel campaign strategy. </a:t>
            </a:r>
            <a:r>
              <a:rPr lang="en-GB" sz="12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(Burgess &amp; Burgess, 2020)</a:t>
            </a: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People, Process, Physical Evidence in service marketing. </a:t>
            </a:r>
            <a:r>
              <a:rPr lang="en-GB" sz="12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(Kotler et al., 2020)</a:t>
            </a: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Physical Evidence – The venue’s aesthetics, décor, testimonials, and past event imagery build trust and showcase quality.</a:t>
            </a:r>
            <a:endParaRPr/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(Chen, 2023)</a:t>
            </a: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61" name="Google Shape;161;p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381500" y="3416300"/>
            <a:ext cx="3429000" cy="25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2" name="Google Shape;162;p5" descr="A room with chairs and tables&#10;&#10;AI-generated content may be incorrect.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6253" y="3413636"/>
            <a:ext cx="11999494" cy="32037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6"/>
          <p:cNvSpPr txBox="1"/>
          <p:nvPr/>
        </p:nvSpPr>
        <p:spPr>
          <a:xfrm>
            <a:off x="667753" y="1006461"/>
            <a:ext cx="610001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 i="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Applied Marketing Theories</a:t>
            </a:r>
            <a:endParaRPr sz="1800" b="1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9" name="Google Shape;169;p6"/>
          <p:cNvSpPr txBox="1"/>
          <p:nvPr/>
        </p:nvSpPr>
        <p:spPr>
          <a:xfrm>
            <a:off x="172334" y="1935553"/>
            <a:ext cx="6100010" cy="2949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SOSTAC Model for planning (Situation, Objectives, Strategy, Tactics, Action, Control) </a:t>
            </a:r>
            <a:r>
              <a:rPr lang="en-GB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(Smith &amp; Zook, 2024) (Anggraeni et al., 2024)</a:t>
            </a: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SMART objectives: Specific, Measurable, Achievable, Relevant, Time-bound. </a:t>
            </a:r>
            <a:r>
              <a:rPr lang="en-GB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(Kotler et al., 2020)</a:t>
            </a: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SWOT Analysis: Strengths, Weaknesses, Opportunities, Threats. </a:t>
            </a:r>
            <a:r>
              <a:rPr lang="en-GB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(Martin &amp; Blythe, 2023)</a:t>
            </a: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70" name="Google Shape;170;p6" descr="A person typing on a computer&#10;&#10;AI-generated content may be incorrect.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406815" y="660400"/>
            <a:ext cx="5478380" cy="549976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7"/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7" name="Google Shape;177;p7"/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8" name="Google Shape;178;p7"/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9" name="Google Shape;179;p7"/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80" name="Google Shape;180;p7" descr="A brochure of a bride and groom&#10;&#10;AI-generated content may be incorrect."/>
          <p:cNvPicPr preferRelativeResize="0"/>
          <p:nvPr/>
        </p:nvPicPr>
        <p:blipFill rotWithShape="1">
          <a:blip r:embed="rId3">
            <a:alphaModFix/>
          </a:blip>
          <a:srcRect l="4021" r="13310"/>
          <a:stretch/>
        </p:blipFill>
        <p:spPr>
          <a:xfrm>
            <a:off x="517866" y="2299390"/>
            <a:ext cx="5578133" cy="4048568"/>
          </a:xfrm>
          <a:prstGeom prst="rect">
            <a:avLst/>
          </a:prstGeom>
          <a:noFill/>
          <a:ln>
            <a:noFill/>
          </a:ln>
        </p:spPr>
      </p:pic>
      <p:sp>
        <p:nvSpPr>
          <p:cNvPr id="181" name="Google Shape;181;p7"/>
          <p:cNvSpPr txBox="1">
            <a:spLocks noGrp="1"/>
          </p:cNvSpPr>
          <p:nvPr>
            <p:ph type="title"/>
          </p:nvPr>
        </p:nvSpPr>
        <p:spPr>
          <a:xfrm>
            <a:off x="517869" y="976160"/>
            <a:ext cx="11153214" cy="11138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100"/>
              <a:buFont typeface="Arial"/>
              <a:buNone/>
            </a:pPr>
            <a:r>
              <a:rPr lang="en-GB" sz="4100" i="0" u="none" strike="noStrike"/>
              <a:t>Creating the Reel – Design &amp; Content Strategy</a:t>
            </a:r>
            <a:endParaRPr sz="4100"/>
          </a:p>
        </p:txBody>
      </p:sp>
      <p:sp>
        <p:nvSpPr>
          <p:cNvPr id="182" name="Google Shape;182;p7"/>
          <p:cNvSpPr txBox="1"/>
          <p:nvPr/>
        </p:nvSpPr>
        <p:spPr>
          <a:xfrm>
            <a:off x="6511636" y="2299390"/>
            <a:ext cx="5159447" cy="40485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7500" lnSpcReduction="20000"/>
          </a:bodyPr>
          <a:lstStyle/>
          <a:p>
            <a:pPr marL="0" marR="0" lvl="0" indent="0" algn="l" rtl="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Key visuals. Wedding venue, decorations, happy couples, testimonials.</a:t>
            </a:r>
            <a:endParaRPr/>
          </a:p>
          <a:p>
            <a:pPr marL="0" marR="0" lvl="0" indent="0" algn="l" rtl="0">
              <a:lnSpc>
                <a:spcPct val="17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Emotional appeal. Capturing romantic moments. </a:t>
            </a:r>
            <a:r>
              <a:rPr lang="en-GB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(Kotler et al., 2020)</a:t>
            </a: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7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Call to Action (CTA) Encouraging bookings &amp; inquiries. </a:t>
            </a:r>
            <a:r>
              <a:rPr lang="en-GB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(Egan, 2011)</a:t>
            </a:r>
            <a:endParaRPr/>
          </a:p>
          <a:p>
            <a:pPr marL="0" marR="0" lvl="0" indent="0" algn="l" rtl="0">
              <a:lnSpc>
                <a:spcPct val="17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Personalise the Message. </a:t>
            </a:r>
            <a:r>
              <a:rPr lang="en-GB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(Probert, 2025)</a:t>
            </a: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7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Optimal posting time: Based on audience engagement trends. </a:t>
            </a:r>
            <a:r>
              <a:rPr lang="en-GB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(Burgess &amp; Burgess, 2020)</a:t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7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Client testimonials to build credibility and social proof. </a:t>
            </a:r>
            <a:r>
              <a:rPr lang="en-GB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(Bowie, 2017)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3" name="Google Shape;183;p7"/>
          <p:cNvSpPr/>
          <p:nvPr/>
        </p:nvSpPr>
        <p:spPr>
          <a:xfrm>
            <a:off x="517869" y="508090"/>
            <a:ext cx="11153214" cy="149279"/>
          </a:xfrm>
          <a:custGeom>
            <a:avLst/>
            <a:gdLst/>
            <a:ahLst/>
            <a:cxnLst/>
            <a:rect l="l" t="t" r="r" b="b"/>
            <a:pathLst>
              <a:path w="8085002" h="149279" extrusionOk="0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8"/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0" name="Google Shape;190;p8"/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1" name="Google Shape;191;p8"/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2" name="Google Shape;192;p8"/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3" name="Google Shape;193;p8"/>
          <p:cNvSpPr txBox="1">
            <a:spLocks noGrp="1"/>
          </p:cNvSpPr>
          <p:nvPr>
            <p:ph type="title"/>
          </p:nvPr>
        </p:nvSpPr>
        <p:spPr>
          <a:xfrm>
            <a:off x="517870" y="976160"/>
            <a:ext cx="6281928" cy="1463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lang="en-GB" sz="4400" i="0" u="none" strike="noStrike"/>
              <a:t>Justifications </a:t>
            </a:r>
            <a:r>
              <a:rPr lang="en-GB" sz="4400"/>
              <a:t>for</a:t>
            </a:r>
            <a:r>
              <a:rPr lang="en-GB" sz="4400" i="0" u="none" strike="noStrike"/>
              <a:t> </a:t>
            </a:r>
            <a:r>
              <a:rPr lang="en-GB" sz="4400"/>
              <a:t>t</a:t>
            </a:r>
            <a:r>
              <a:rPr lang="en-GB" sz="4400" i="0" u="none" strike="noStrike"/>
              <a:t>he Approach</a:t>
            </a:r>
            <a:endParaRPr sz="4400"/>
          </a:p>
        </p:txBody>
      </p:sp>
      <p:sp>
        <p:nvSpPr>
          <p:cNvPr id="194" name="Google Shape;194;p8"/>
          <p:cNvSpPr txBox="1"/>
          <p:nvPr/>
        </p:nvSpPr>
        <p:spPr>
          <a:xfrm>
            <a:off x="517870" y="2439199"/>
            <a:ext cx="6281928" cy="40288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Platform choice is Instagram/TikTok for engagement.</a:t>
            </a:r>
            <a:endParaRPr/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Content style will be short-form video preferred by modern consumers.</a:t>
            </a:r>
            <a:endParaRPr/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Marketing psychology is based on emotional and visual storytelling enhance brand recall. . </a:t>
            </a:r>
            <a:r>
              <a:rPr lang="en-GB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(Kotler et al., 2020)</a:t>
            </a: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Algorithm strategy will be high engagement that will lead to more visibility. </a:t>
            </a:r>
            <a:r>
              <a:rPr lang="en-GB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(Burgess &amp; Burgess, 2020)</a:t>
            </a: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5" name="Google Shape;195;p8"/>
          <p:cNvSpPr/>
          <p:nvPr/>
        </p:nvSpPr>
        <p:spPr>
          <a:xfrm>
            <a:off x="517870" y="508090"/>
            <a:ext cx="6281928" cy="149279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96" name="Google Shape;196;p8" descr="A table with white flowers and wine glasses&#10;&#10;AI-generated content may be incorrect.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317668" y="888458"/>
            <a:ext cx="4356461" cy="54626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9"/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3" name="Google Shape;203;p9"/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4" name="Google Shape;204;p9"/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5" name="Google Shape;205;p9"/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06" name="Google Shape;206;p9" descr="A person's legs and shoes&#10;&#10;AI-generated content may be incorrect."/>
          <p:cNvPicPr preferRelativeResize="0"/>
          <p:nvPr/>
        </p:nvPicPr>
        <p:blipFill rotWithShape="1">
          <a:blip r:embed="rId3">
            <a:alphaModFix/>
          </a:blip>
          <a:srcRect l="7850" r="7493" b="-1"/>
          <a:stretch/>
        </p:blipFill>
        <p:spPr>
          <a:xfrm>
            <a:off x="517868" y="508090"/>
            <a:ext cx="5705856" cy="5846990"/>
          </a:xfrm>
          <a:prstGeom prst="rect">
            <a:avLst/>
          </a:prstGeom>
          <a:noFill/>
          <a:ln>
            <a:noFill/>
          </a:ln>
        </p:spPr>
      </p:pic>
      <p:sp>
        <p:nvSpPr>
          <p:cNvPr id="207" name="Google Shape;207;p9"/>
          <p:cNvSpPr txBox="1">
            <a:spLocks noGrp="1"/>
          </p:cNvSpPr>
          <p:nvPr>
            <p:ph type="title"/>
          </p:nvPr>
        </p:nvSpPr>
        <p:spPr>
          <a:xfrm>
            <a:off x="7001547" y="976160"/>
            <a:ext cx="4822899" cy="1463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Arial"/>
              <a:buNone/>
            </a:pPr>
            <a:r>
              <a:rPr lang="en-GB" sz="3400" i="0" u="none" strike="noStrike"/>
              <a:t>Sustainability &amp; Ethical Considerations</a:t>
            </a:r>
            <a:endParaRPr sz="3400"/>
          </a:p>
        </p:txBody>
      </p:sp>
      <p:sp>
        <p:nvSpPr>
          <p:cNvPr id="208" name="Google Shape;208;p9"/>
          <p:cNvSpPr txBox="1"/>
          <p:nvPr/>
        </p:nvSpPr>
        <p:spPr>
          <a:xfrm>
            <a:off x="7001548" y="2578608"/>
            <a:ext cx="4672584" cy="3767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85000" lnSpcReduction="10000"/>
          </a:bodyPr>
          <a:lstStyle/>
          <a:p>
            <a:pPr marL="0" marR="0" lvl="0" indent="0" algn="l" rtl="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Corporate Social Responsibility (CSR) in weddings. </a:t>
            </a:r>
            <a:r>
              <a:rPr lang="en-GB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(Kotler et al., 2020)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7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Eco-friendly decorations, local sourcing.</a:t>
            </a:r>
            <a:endParaRPr/>
          </a:p>
          <a:p>
            <a:pPr marL="0" marR="0" lvl="0" indent="0" algn="l" rtl="0">
              <a:lnSpc>
                <a:spcPct val="17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Sustainable marketing dimensions. </a:t>
            </a:r>
            <a:r>
              <a:rPr lang="en-GB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(Burgess &amp; Burgess, 2020)</a:t>
            </a: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(Martin &amp; Blythe, 2023)</a:t>
            </a: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7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Ethical, environmental, social responsibility.</a:t>
            </a:r>
            <a:endParaRPr/>
          </a:p>
          <a:p>
            <a:pPr marL="0" marR="0" lvl="0" indent="0" algn="l" rtl="0">
              <a:lnSpc>
                <a:spcPct val="17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Compliance with regulations. </a:t>
            </a:r>
            <a:r>
              <a:rPr lang="en-GB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(Egan, 2011)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7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Advertising transparency &amp; GDPR compliance. </a:t>
            </a:r>
            <a:r>
              <a:rPr lang="en-GB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(Martin &amp; Blythe, 2023)</a:t>
            </a: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9" name="Google Shape;209;p9"/>
          <p:cNvSpPr/>
          <p:nvPr/>
        </p:nvSpPr>
        <p:spPr>
          <a:xfrm>
            <a:off x="7016407" y="508090"/>
            <a:ext cx="4660733" cy="149279"/>
          </a:xfrm>
          <a:custGeom>
            <a:avLst/>
            <a:gdLst/>
            <a:ahLst/>
            <a:cxnLst/>
            <a:rect l="l" t="t" r="r" b="b"/>
            <a:pathLst>
              <a:path w="6090847" h="149279" extrusionOk="0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10"/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6" name="Google Shape;216;p10"/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7" name="Google Shape;217;p10"/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8" name="Google Shape;218;p10"/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19" name="Google Shape;219;p10" descr="A keyboard and a camera&#10;&#10;AI-generated content may be incorrect."/>
          <p:cNvPicPr preferRelativeResize="0"/>
          <p:nvPr/>
        </p:nvPicPr>
        <p:blipFill rotWithShape="1">
          <a:blip r:embed="rId3">
            <a:alphaModFix/>
          </a:blip>
          <a:srcRect l="3572" r="19960" b="1"/>
          <a:stretch/>
        </p:blipFill>
        <p:spPr>
          <a:xfrm>
            <a:off x="517866" y="2299390"/>
            <a:ext cx="5578133" cy="4048568"/>
          </a:xfrm>
          <a:prstGeom prst="rect">
            <a:avLst/>
          </a:prstGeom>
          <a:noFill/>
          <a:ln>
            <a:noFill/>
          </a:ln>
        </p:spPr>
      </p:pic>
      <p:sp>
        <p:nvSpPr>
          <p:cNvPr id="220" name="Google Shape;220;p10"/>
          <p:cNvSpPr txBox="1">
            <a:spLocks noGrp="1"/>
          </p:cNvSpPr>
          <p:nvPr>
            <p:ph type="title"/>
          </p:nvPr>
        </p:nvSpPr>
        <p:spPr>
          <a:xfrm>
            <a:off x="517869" y="976160"/>
            <a:ext cx="11153214" cy="11138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lang="en-GB" sz="4400" i="0" u="none" strike="noStrike"/>
              <a:t>Conclusion</a:t>
            </a:r>
            <a:endParaRPr sz="4400"/>
          </a:p>
        </p:txBody>
      </p:sp>
      <p:sp>
        <p:nvSpPr>
          <p:cNvPr id="221" name="Google Shape;221;p10"/>
          <p:cNvSpPr txBox="1"/>
          <p:nvPr/>
        </p:nvSpPr>
        <p:spPr>
          <a:xfrm>
            <a:off x="6511636" y="2299390"/>
            <a:ext cx="5159447" cy="40485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Social media reels enhance brand reach and drive consumer engagement.</a:t>
            </a:r>
            <a:endParaRPr/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This approach aligns with best practices and marketing theory.</a:t>
            </a:r>
            <a:endParaRPr/>
          </a:p>
          <a:p>
            <a:pPr marL="0" marR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 Dylan Thomas Centre can attract a wider audience with a strong digital presence.</a:t>
            </a:r>
            <a:endParaRPr/>
          </a:p>
        </p:txBody>
      </p:sp>
      <p:sp>
        <p:nvSpPr>
          <p:cNvPr id="222" name="Google Shape;222;p10"/>
          <p:cNvSpPr/>
          <p:nvPr/>
        </p:nvSpPr>
        <p:spPr>
          <a:xfrm>
            <a:off x="517869" y="508090"/>
            <a:ext cx="11153214" cy="149279"/>
          </a:xfrm>
          <a:custGeom>
            <a:avLst/>
            <a:gdLst/>
            <a:ahLst/>
            <a:cxnLst/>
            <a:rect l="l" t="t" r="r" b="b"/>
            <a:pathLst>
              <a:path w="8085002" h="149279" extrusionOk="0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12"/>
          <p:cNvSpPr/>
          <p:nvPr/>
        </p:nvSpPr>
        <p:spPr>
          <a:xfrm>
            <a:off x="0" y="0"/>
            <a:ext cx="12192000" cy="6858001"/>
          </a:xfrm>
          <a:prstGeom prst="rect">
            <a:avLst/>
          </a:prstGeom>
          <a:gradFill>
            <a:gsLst>
              <a:gs pos="0">
                <a:srgbClr val="FEFBF0">
                  <a:alpha val="50588"/>
                </a:srgbClr>
              </a:gs>
              <a:gs pos="100000">
                <a:srgbClr val="FEFBF0">
                  <a:alpha val="50588"/>
                </a:srgbClr>
              </a:gs>
            </a:gsLst>
            <a:lin ang="54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35" name="Google Shape;235;p12" descr="A person in a white dress&#10;&#10;AI-generated content may be incorrect."/>
          <p:cNvPicPr preferRelativeResize="0"/>
          <p:nvPr/>
        </p:nvPicPr>
        <p:blipFill rotWithShape="1">
          <a:blip r:embed="rId3">
            <a:alphaModFix amt="20000"/>
          </a:blip>
          <a:srcRect r="-1" b="34765"/>
          <a:stretch/>
        </p:blipFill>
        <p:spPr>
          <a:xfrm>
            <a:off x="20" y="10"/>
            <a:ext cx="12188932" cy="6857990"/>
          </a:xfrm>
          <a:prstGeom prst="rect">
            <a:avLst/>
          </a:prstGeom>
          <a:noFill/>
          <a:ln>
            <a:noFill/>
          </a:ln>
          <a:effectLst>
            <a:outerShdw sx="1000" sy="1000" algn="ctr" rotWithShape="0">
              <a:srgbClr val="000000"/>
            </a:outerShdw>
            <a:reflection stA="52149" endPos="0" sy="-100000" algn="bl" rotWithShape="0"/>
          </a:effectLst>
        </p:spPr>
      </p:pic>
      <p:sp>
        <p:nvSpPr>
          <p:cNvPr id="236" name="Google Shape;236;p12"/>
          <p:cNvSpPr/>
          <p:nvPr/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7" name="Google Shape;237;p12"/>
          <p:cNvSpPr txBox="1"/>
          <p:nvPr/>
        </p:nvSpPr>
        <p:spPr>
          <a:xfrm>
            <a:off x="285279" y="751839"/>
            <a:ext cx="11906721" cy="55980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References</a:t>
            </a:r>
            <a:endParaRPr/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Anggraeni, N., Sulistyowati, T. and Husda, N.E. (2024) ‘SOSTAC framework analysis for Enhancing Digital Marketing in Yogyakarta’s Art Music Today’, </a:t>
            </a:r>
            <a:endParaRPr/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Journal of Community Service and Empowerment, 5(1), pp. 62–72. doi:10.22219/jcse.v5i1.30521.</a:t>
            </a:r>
            <a:endParaRPr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Bowie, D. (2017) Hospitality marketing. 3rd edn. London, UK: Routledge, Taylor &amp; Francis Group.</a:t>
            </a:r>
            <a:endParaRPr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Burgess, C. and Burgess, M. (2020) The New Marketing: How to win in the Digital age. 1st edn. Los Angeles, CA: Sage</a:t>
            </a:r>
            <a:endParaRPr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Chen, L. (2023) ‘Effective strategies for attracting and engaging target audiences in today’s competitive market’, </a:t>
            </a:r>
            <a:endParaRPr/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Journal of Education, Humanities and Social Sciences, 16, pp. 141–147. doi:10.54097/ehss.v16i.9587.</a:t>
            </a:r>
            <a:endParaRPr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Chen, Y. (2023) ‘Influencer marketing’, Open Journal of Business and Management, 11(05), pp. 2310–2320. doi:10.4236/ojbm.2023.115127.</a:t>
            </a:r>
            <a:endParaRPr/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Egan, J. (2011) Relationship marketing: Exploring relational strategies in marketing. 4th edn. Edinburgh Gate, Harlow, UK: Pearson Education Limited.</a:t>
            </a:r>
            <a:endParaRPr/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Joshi, V. (2024) The power of social media in modern marketing, Forbes.</a:t>
            </a:r>
            <a:endParaRPr/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Available at: </a:t>
            </a:r>
            <a:r>
              <a:rPr lang="en-GB" sz="1200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https://www.forbes.com/councils/forbesbusinesscouncil/2024/10/09/the-power-of-social-media-in-modern-marketing/</a:t>
            </a:r>
            <a:endParaRPr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(Accessed: 14 March 2025). </a:t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Khanom, M.T. (2023) ‘Using social media marketing in the digital era: A necessity or a choice’, </a:t>
            </a:r>
            <a:endParaRPr/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International Journal of Research in Business and Social Science (2147- 4478), 12(3), pp. 88–98. doi:10.20525/ijrbs.v12i3.2507.</a:t>
            </a:r>
            <a:endParaRPr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Kotler, P.T. et al. (2020) Principles of Marketing. 9th edn. Harlow, UK: Pearson Educación</a:t>
            </a:r>
            <a:endParaRPr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Martin, J. and Blythe, J. (2023) Essentials of marketing. 8th edn. Harlow, England, UK: Pearson</a:t>
            </a:r>
            <a:endParaRPr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Probert, C. (2025) The evolution of ctas: Transforming clicks into conversions in 2025, Whitehat Inbound Marketing Agency Blog.</a:t>
            </a:r>
            <a:endParaRPr/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Available at: </a:t>
            </a:r>
            <a:r>
              <a:rPr lang="en-GB" sz="1200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https://blog.whitehat-seo.co.uk/inbound-marketing-convert-calls-to-action</a:t>
            </a:r>
            <a:endParaRPr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(Accessed: 15 March 2025). </a:t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Smith, P.R. and Zook, Z. (2024) Marketing communications: Integrating online and offline, customer engagement and Digital Technologies. 8th edn. London, UK: KoganPage</a:t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38" name="Google Shape;238;p12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689600" y="3022600"/>
            <a:ext cx="812800" cy="812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1144</Words>
  <Application>Microsoft Office PowerPoint</Application>
  <PresentationFormat>Widescreen</PresentationFormat>
  <Paragraphs>90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Launching Wedding Packages at the Dylan Thomas Centre</vt:lpstr>
      <vt:lpstr>Introduction</vt:lpstr>
      <vt:lpstr>Digital Marketing &amp; Social Media</vt:lpstr>
      <vt:lpstr>Best Practices for Social Media Reels</vt:lpstr>
      <vt:lpstr>The Marketing Mix &amp; Service Mix</vt:lpstr>
      <vt:lpstr>PowerPoint Presentation</vt:lpstr>
      <vt:lpstr>Creating the Reel – Design &amp; Content Strategy</vt:lpstr>
      <vt:lpstr>Justifications for the Approach</vt:lpstr>
      <vt:lpstr>Sustainability &amp; Ethical Considerations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costamihaloiu@gmail.com</dc:creator>
  <cp:lastModifiedBy>costamihaloiu@gmail.com</cp:lastModifiedBy>
  <cp:revision>23</cp:revision>
  <dcterms:created xsi:type="dcterms:W3CDTF">2025-04-01T18:15:30Z</dcterms:created>
  <dcterms:modified xsi:type="dcterms:W3CDTF">2025-04-01T20:06:24Z</dcterms:modified>
</cp:coreProperties>
</file>