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4"/>
  </p:sldMasterIdLst>
  <p:notesMasterIdLst>
    <p:notesMasterId r:id="rId18"/>
  </p:notesMasterIdLst>
  <p:sldIdLst>
    <p:sldId id="27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9144000" cy="6858000" type="screen4x3"/>
  <p:notesSz cx="6669088" cy="9753600"/>
  <p:embeddedFontLst>
    <p:embeddedFont>
      <p:font typeface="Open Sans" panose="020B0606030504020204" pitchFamily="34" charset="0"/>
      <p:regular r:id="rId19"/>
      <p:bold r:id="rId20"/>
      <p:italic r:id="rId21"/>
      <p:boldItalic r:id="rId22"/>
    </p:embeddedFont>
    <p:embeddedFont>
      <p:font typeface="Times" panose="02020603050405020304" pitchFamily="18" charset="0"/>
      <p:regular r:id="rId23"/>
      <p:bold r:id="rId24"/>
      <p:italic r:id="rId25"/>
      <p:boldItalic r:id="rId26"/>
    </p:embeddedFont>
    <p:embeddedFont>
      <p:font typeface="Verdana" panose="020B0604030504040204" pitchFamily="34" charset="0"/>
      <p:regular r:id="rId27"/>
      <p:bold r:id="rId28"/>
      <p:italic r:id="rId29"/>
      <p:boldItalic r:id="rId3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31" roundtripDataSignature="AMtx7mjtJcmLIXonF0p6tldNHcX+2g5on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F68E940-427B-4C43-B426-93B8049C1477}">
  <a:tblStyle styleId="{1F68E940-427B-4C43-B426-93B8049C147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80654" autoAdjust="0"/>
  </p:normalViewPr>
  <p:slideViewPr>
    <p:cSldViewPr snapToGrid="0">
      <p:cViewPr varScale="1">
        <p:scale>
          <a:sx n="66" d="100"/>
          <a:sy n="66" d="100"/>
        </p:scale>
        <p:origin x="1930" y="62"/>
      </p:cViewPr>
      <p:guideLst>
        <p:guide orient="horz" pos="2160"/>
        <p:guide pos="2880"/>
      </p:guideLst>
    </p:cSldViewPr>
  </p:slideViewPr>
  <p:notesTextViewPr>
    <p:cViewPr>
      <p:scale>
        <a:sx n="200" d="100"/>
        <a:sy n="200" d="100"/>
      </p:scale>
      <p:origin x="0" y="0"/>
    </p:cViewPr>
  </p:notesTextViewPr>
  <p:notes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openxmlformats.org/officeDocument/2006/relationships/font" Target="fonts/font8.fntdata"/><Relationship Id="rId3" Type="http://schemas.openxmlformats.org/officeDocument/2006/relationships/customXml" Target="../customXml/item3.xml"/><Relationship Id="rId21" Type="http://schemas.openxmlformats.org/officeDocument/2006/relationships/font" Target="fonts/font3.fntdata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7.fntdata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font" Target="fonts/font2.fntdata"/><Relationship Id="rId29" Type="http://schemas.openxmlformats.org/officeDocument/2006/relationships/font" Target="fonts/font11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6.fntdata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5.fntdata"/><Relationship Id="rId28" Type="http://schemas.openxmlformats.org/officeDocument/2006/relationships/font" Target="fonts/font10.fntdata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font" Target="fonts/font1.fntdata"/><Relationship Id="rId31" Type="http://customschemas.google.com/relationships/presentationmetadata" Target="meta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4.fntdata"/><Relationship Id="rId27" Type="http://schemas.openxmlformats.org/officeDocument/2006/relationships/font" Target="fonts/font9.fntdata"/><Relationship Id="rId30" Type="http://schemas.openxmlformats.org/officeDocument/2006/relationships/font" Target="fonts/font12.fntdata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nata Kunceviciute" userId="7707762118e42202" providerId="LiveId" clId="{FB1DDFB1-271A-4E99-A273-CC14574735FE}"/>
    <pc:docChg chg="modSld">
      <pc:chgData name="Renata Kunceviciute" userId="7707762118e42202" providerId="LiveId" clId="{FB1DDFB1-271A-4E99-A273-CC14574735FE}" dt="2026-08-14T00:11:50.888" v="8455" actId="20577"/>
      <pc:docMkLst>
        <pc:docMk/>
      </pc:docMkLst>
      <pc:sldChg chg="modNotesTx">
        <pc:chgData name="Renata Kunceviciute" userId="7707762118e42202" providerId="LiveId" clId="{FB1DDFB1-271A-4E99-A273-CC14574735FE}" dt="2026-08-14T00:05:39.877" v="534" actId="20577"/>
        <pc:sldMkLst>
          <pc:docMk/>
          <pc:sldMk cId="0" sldId="258"/>
        </pc:sldMkLst>
      </pc:sldChg>
      <pc:sldChg chg="modNotesTx">
        <pc:chgData name="Renata Kunceviciute" userId="7707762118e42202" providerId="LiveId" clId="{FB1DDFB1-271A-4E99-A273-CC14574735FE}" dt="2026-08-14T00:06:10.681" v="1132" actId="20577"/>
        <pc:sldMkLst>
          <pc:docMk/>
          <pc:sldMk cId="0" sldId="259"/>
        </pc:sldMkLst>
      </pc:sldChg>
      <pc:sldChg chg="modNotesTx">
        <pc:chgData name="Renata Kunceviciute" userId="7707762118e42202" providerId="LiveId" clId="{FB1DDFB1-271A-4E99-A273-CC14574735FE}" dt="2026-08-14T00:06:44.086" v="1866" actId="20577"/>
        <pc:sldMkLst>
          <pc:docMk/>
          <pc:sldMk cId="0" sldId="260"/>
        </pc:sldMkLst>
      </pc:sldChg>
      <pc:sldChg chg="modNotesTx">
        <pc:chgData name="Renata Kunceviciute" userId="7707762118e42202" providerId="LiveId" clId="{FB1DDFB1-271A-4E99-A273-CC14574735FE}" dt="2026-08-14T00:07:18.841" v="2504" actId="20577"/>
        <pc:sldMkLst>
          <pc:docMk/>
          <pc:sldMk cId="0" sldId="261"/>
        </pc:sldMkLst>
      </pc:sldChg>
      <pc:sldChg chg="modNotesTx">
        <pc:chgData name="Renata Kunceviciute" userId="7707762118e42202" providerId="LiveId" clId="{FB1DDFB1-271A-4E99-A273-CC14574735FE}" dt="2026-08-14T00:07:58.307" v="3369" actId="20577"/>
        <pc:sldMkLst>
          <pc:docMk/>
          <pc:sldMk cId="0" sldId="262"/>
        </pc:sldMkLst>
      </pc:sldChg>
      <pc:sldChg chg="modNotesTx">
        <pc:chgData name="Renata Kunceviciute" userId="7707762118e42202" providerId="LiveId" clId="{FB1DDFB1-271A-4E99-A273-CC14574735FE}" dt="2026-08-14T00:08:33.369" v="4163" actId="20577"/>
        <pc:sldMkLst>
          <pc:docMk/>
          <pc:sldMk cId="0" sldId="263"/>
        </pc:sldMkLst>
      </pc:sldChg>
      <pc:sldChg chg="modNotesTx">
        <pc:chgData name="Renata Kunceviciute" userId="7707762118e42202" providerId="LiveId" clId="{FB1DDFB1-271A-4E99-A273-CC14574735FE}" dt="2026-08-14T00:09:13.335" v="5089" actId="20577"/>
        <pc:sldMkLst>
          <pc:docMk/>
          <pc:sldMk cId="0" sldId="264"/>
        </pc:sldMkLst>
      </pc:sldChg>
      <pc:sldChg chg="modNotesTx">
        <pc:chgData name="Renata Kunceviciute" userId="7707762118e42202" providerId="LiveId" clId="{FB1DDFB1-271A-4E99-A273-CC14574735FE}" dt="2026-08-14T00:09:54.169" v="5946" actId="20577"/>
        <pc:sldMkLst>
          <pc:docMk/>
          <pc:sldMk cId="0" sldId="265"/>
        </pc:sldMkLst>
      </pc:sldChg>
      <pc:sldChg chg="modNotesTx">
        <pc:chgData name="Renata Kunceviciute" userId="7707762118e42202" providerId="LiveId" clId="{FB1DDFB1-271A-4E99-A273-CC14574735FE}" dt="2026-08-14T00:10:38.284" v="6878" actId="20577"/>
        <pc:sldMkLst>
          <pc:docMk/>
          <pc:sldMk cId="0" sldId="266"/>
        </pc:sldMkLst>
      </pc:sldChg>
      <pc:sldChg chg="modNotesTx">
        <pc:chgData name="Renata Kunceviciute" userId="7707762118e42202" providerId="LiveId" clId="{FB1DDFB1-271A-4E99-A273-CC14574735FE}" dt="2026-08-14T00:11:20.124" v="7854" actId="20577"/>
        <pc:sldMkLst>
          <pc:docMk/>
          <pc:sldMk cId="0" sldId="267"/>
        </pc:sldMkLst>
      </pc:sldChg>
      <pc:sldChg chg="modNotesTx">
        <pc:chgData name="Renata Kunceviciute" userId="7707762118e42202" providerId="LiveId" clId="{FB1DDFB1-271A-4E99-A273-CC14574735FE}" dt="2026-08-14T00:11:50.888" v="8455" actId="20577"/>
        <pc:sldMkLst>
          <pc:docMk/>
          <pc:sldMk cId="0" sldId="26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895350" y="730250"/>
            <a:ext cx="4878388" cy="36591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"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:notes"/>
          <p:cNvSpPr txBox="1">
            <a:spLocks noGrp="1"/>
          </p:cNvSpPr>
          <p:nvPr>
            <p:ph type="body" idx="1"/>
          </p:nvPr>
        </p:nvSpPr>
        <p:spPr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t" anchorCtr="0">
            <a:noAutofit/>
          </a:bodyPr>
          <a:lstStyle/>
          <a:p>
            <a:pPr marL="0" marR="0" lvl="0" indent="0" algn="just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200" b="0" i="0" u="none" strike="noStrike" cap="none" dirty="0">
                <a:solidFill>
                  <a:schemeClr val="dk1"/>
                </a:solidFill>
                <a:latin typeface="Times"/>
                <a:ea typeface="Times"/>
                <a:cs typeface="Times"/>
                <a:sym typeface="Times"/>
              </a:rPr>
              <a:t> </a:t>
            </a:r>
            <a:endParaRPr sz="1200" b="0" i="0" u="none" strike="noStrike" cap="none" dirty="0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  <p:sp>
        <p:nvSpPr>
          <p:cNvPr id="90" name="Google Shape;9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30250"/>
            <a:ext cx="4878388" cy="36591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3:notes"/>
          <p:cNvSpPr txBox="1">
            <a:spLocks noGrp="1"/>
          </p:cNvSpPr>
          <p:nvPr>
            <p:ph type="body" idx="1"/>
          </p:nvPr>
        </p:nvSpPr>
        <p:spPr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t" anchorCtr="0">
            <a:noAutofit/>
          </a:bodyPr>
          <a:lstStyle/>
          <a:p>
            <a:pPr marL="0" marR="0" lvl="0" indent="0" algn="just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  <p:sp>
        <p:nvSpPr>
          <p:cNvPr id="100" name="Google Shape;10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30250"/>
            <a:ext cx="4878388" cy="36591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4:notes"/>
          <p:cNvSpPr txBox="1">
            <a:spLocks noGrp="1"/>
          </p:cNvSpPr>
          <p:nvPr>
            <p:ph type="body" idx="1"/>
          </p:nvPr>
        </p:nvSpPr>
        <p:spPr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t" anchorCtr="0">
            <a:noAutofit/>
          </a:bodyPr>
          <a:lstStyle/>
          <a:p>
            <a:pPr marL="0" marR="0" lvl="0" indent="0" algn="just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  <p:sp>
        <p:nvSpPr>
          <p:cNvPr id="109" name="Google Shape;109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30250"/>
            <a:ext cx="4878388" cy="36591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30250"/>
            <a:ext cx="4878388" cy="36591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"/>
            <a:headEnd type="none" w="sm" len="sm"/>
            <a:tailEnd type="none" w="sm" len="sm"/>
          </a:ln>
        </p:spPr>
      </p:sp>
      <p:sp>
        <p:nvSpPr>
          <p:cNvPr id="117" name="Google Shape;117;p24:notes"/>
          <p:cNvSpPr txBox="1">
            <a:spLocks noGrp="1"/>
          </p:cNvSpPr>
          <p:nvPr>
            <p:ph type="body" idx="1"/>
          </p:nvPr>
        </p:nvSpPr>
        <p:spPr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t" anchorCtr="0">
            <a:noAutofit/>
          </a:bodyPr>
          <a:lstStyle/>
          <a:p>
            <a:pPr marL="457200" marR="0" lvl="0" indent="-228600" algn="just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  <p:sp>
        <p:nvSpPr>
          <p:cNvPr id="118" name="Google Shape;118;p24:notes"/>
          <p:cNvSpPr txBox="1">
            <a:spLocks noGrp="1"/>
          </p:cNvSpPr>
          <p:nvPr>
            <p:ph type="sldNum" idx="12"/>
          </p:nvPr>
        </p:nvSpPr>
        <p:spPr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5</a:t>
            </a:fld>
            <a:endParaRPr sz="1200" b="0" i="0" u="none" strike="noStrike" cap="non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5:notes"/>
          <p:cNvSpPr txBox="1">
            <a:spLocks noGrp="1"/>
          </p:cNvSpPr>
          <p:nvPr>
            <p:ph type="body" idx="1"/>
          </p:nvPr>
        </p:nvSpPr>
        <p:spPr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t" anchorCtr="0">
            <a:noAutofit/>
          </a:bodyPr>
          <a:lstStyle/>
          <a:p>
            <a:pPr marL="0" marR="0" lvl="0" indent="0" algn="just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7" name="Google Shape;12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30250"/>
            <a:ext cx="4878388" cy="36591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6:notes"/>
          <p:cNvSpPr txBox="1">
            <a:spLocks noGrp="1"/>
          </p:cNvSpPr>
          <p:nvPr>
            <p:ph type="body" idx="1"/>
          </p:nvPr>
        </p:nvSpPr>
        <p:spPr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t" anchorCtr="0">
            <a:noAutofit/>
          </a:bodyPr>
          <a:lstStyle/>
          <a:p>
            <a:pPr marL="0" marR="0" lvl="0" indent="0" algn="just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7" name="Google Shape;13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30250"/>
            <a:ext cx="4878388" cy="36591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7:notes"/>
          <p:cNvSpPr txBox="1">
            <a:spLocks noGrp="1"/>
          </p:cNvSpPr>
          <p:nvPr>
            <p:ph type="body" idx="1"/>
          </p:nvPr>
        </p:nvSpPr>
        <p:spPr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t" anchorCtr="0">
            <a:noAutofit/>
          </a:bodyPr>
          <a:lstStyle/>
          <a:p>
            <a:pPr marL="0" marR="0" lvl="0" indent="0" algn="just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7" name="Google Shape;147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30250"/>
            <a:ext cx="4878388" cy="36591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8:notes"/>
          <p:cNvSpPr txBox="1">
            <a:spLocks noGrp="1"/>
          </p:cNvSpPr>
          <p:nvPr>
            <p:ph type="body" idx="1"/>
          </p:nvPr>
        </p:nvSpPr>
        <p:spPr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t" anchorCtr="0">
            <a:noAutofit/>
          </a:bodyPr>
          <a:lstStyle/>
          <a:p>
            <a:pPr marL="0" marR="0" lvl="0" indent="0" algn="just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7" name="Google Shape;157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30250"/>
            <a:ext cx="4878388" cy="36591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30250"/>
            <a:ext cx="4878388" cy="36591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"/>
            <a:headEnd type="none" w="sm" len="sm"/>
            <a:tailEnd type="none" w="sm" len="sm"/>
          </a:ln>
        </p:spPr>
      </p:sp>
      <p:sp>
        <p:nvSpPr>
          <p:cNvPr id="165" name="Google Shape;165;p25:notes"/>
          <p:cNvSpPr txBox="1">
            <a:spLocks noGrp="1"/>
          </p:cNvSpPr>
          <p:nvPr>
            <p:ph type="body" idx="1"/>
          </p:nvPr>
        </p:nvSpPr>
        <p:spPr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t" anchorCtr="0">
            <a:noAutofit/>
          </a:bodyPr>
          <a:lstStyle/>
          <a:p>
            <a:pPr marL="457200" marR="0" lvl="0" indent="-228600" algn="just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6" name="Google Shape;166;p25:notes"/>
          <p:cNvSpPr txBox="1">
            <a:spLocks noGrp="1"/>
          </p:cNvSpPr>
          <p:nvPr>
            <p:ph type="sldNum" idx="12"/>
          </p:nvPr>
        </p:nvSpPr>
        <p:spPr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10</a:t>
            </a:fld>
            <a:endParaRPr sz="1200" b="0" i="0" u="none" strike="noStrike" cap="non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9:notes"/>
          <p:cNvSpPr txBox="1">
            <a:spLocks noGrp="1"/>
          </p:cNvSpPr>
          <p:nvPr>
            <p:ph type="body" idx="1"/>
          </p:nvPr>
        </p:nvSpPr>
        <p:spPr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t" anchorCtr="0">
            <a:noAutofit/>
          </a:bodyPr>
          <a:lstStyle/>
          <a:p>
            <a:pPr marL="0" marR="0" lvl="0" indent="0" algn="just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5" name="Google Shape;175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30250"/>
            <a:ext cx="4878388" cy="36591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10:notes"/>
          <p:cNvSpPr txBox="1">
            <a:spLocks noGrp="1"/>
          </p:cNvSpPr>
          <p:nvPr>
            <p:ph type="body" idx="1"/>
          </p:nvPr>
        </p:nvSpPr>
        <p:spPr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t" anchorCtr="0">
            <a:noAutofit/>
          </a:bodyPr>
          <a:lstStyle/>
          <a:p>
            <a:pPr marL="0" marR="0" lvl="0" indent="0" algn="just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  <p:sp>
        <p:nvSpPr>
          <p:cNvPr id="185" name="Google Shape;185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30250"/>
            <a:ext cx="4878388" cy="36591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11:notes"/>
          <p:cNvSpPr txBox="1">
            <a:spLocks noGrp="1"/>
          </p:cNvSpPr>
          <p:nvPr>
            <p:ph type="body" idx="1"/>
          </p:nvPr>
        </p:nvSpPr>
        <p:spPr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125" tIns="45050" rIns="90125" bIns="4505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95" name="Google Shape;195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30250"/>
            <a:ext cx="4878388" cy="36591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13"/>
          <p:cNvSpPr txBox="1"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13"/>
          <p:cNvSpPr txBox="1"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7" name="Google Shape;17;p13"/>
          <p:cNvSpPr txBox="1">
            <a:spLocks noGrp="1"/>
          </p:cNvSpPr>
          <p:nvPr>
            <p:ph type="dt" idx="10"/>
          </p:nvPr>
        </p:nvSpPr>
        <p:spPr>
          <a:xfrm>
            <a:off x="395288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13"/>
          <p:cNvSpPr txBox="1">
            <a:spLocks noGrp="1"/>
          </p:cNvSpPr>
          <p:nvPr>
            <p:ph type="ft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9" name="Google Shape;19;p13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1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14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3" name="Google Shape;23;p14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14"/>
          <p:cNvSpPr txBox="1">
            <a:spLocks noGrp="1"/>
          </p:cNvSpPr>
          <p:nvPr>
            <p:ph type="ft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5" name="Google Shape;25;p14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15"/>
          <p:cNvSpPr txBox="1"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4000" b="1" cap="none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15"/>
          <p:cNvSpPr txBox="1"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9" name="Google Shape;29;p15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15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1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16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4" name="Google Shape;34;p16"/>
          <p:cNvSpPr txBox="1">
            <a:spLocks noGrp="1"/>
          </p:cNvSpPr>
          <p:nvPr>
            <p:ph type="body" idx="2"/>
          </p:nvPr>
        </p:nvSpPr>
        <p:spPr>
          <a:xfrm>
            <a:off x="4648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5" name="Google Shape;35;p16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16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1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1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0" name="Google Shape;40;p1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414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1" name="Google Shape;41;p1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2" name="Google Shape;42;p1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414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3" name="Google Shape;43;p17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17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8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8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9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19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20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 b="1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20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1721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318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5" name="Google Shape;55;p20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0298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6" name="Google Shape;56;p20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20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21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 b="1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21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3824337"/>
          </a:xfrm>
          <a:prstGeom prst="rect">
            <a:avLst/>
          </a:prstGeom>
          <a:noFill/>
          <a:ln>
            <a:noFill/>
          </a:ln>
        </p:spPr>
      </p:sp>
      <p:sp>
        <p:nvSpPr>
          <p:cNvPr id="61" name="Google Shape;61;p21"/>
          <p:cNvSpPr txBox="1">
            <a:spLocks noGrp="1"/>
          </p:cNvSpPr>
          <p:nvPr>
            <p:ph type="body" idx="1"/>
          </p:nvPr>
        </p:nvSpPr>
        <p:spPr>
          <a:xfrm>
            <a:off x="1792288" y="5157192"/>
            <a:ext cx="5486400" cy="432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2" name="Google Shape;62;p21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1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2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2"/>
          <p:cNvSpPr txBox="1">
            <a:spLocks noGrp="1"/>
          </p:cNvSpPr>
          <p:nvPr>
            <p:ph type="body" idx="1"/>
          </p:nvPr>
        </p:nvSpPr>
        <p:spPr>
          <a:xfrm rot="5400000">
            <a:off x="2613819" y="-556418"/>
            <a:ext cx="39163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7" name="Google Shape;67;p22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22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23"/>
          <p:cNvSpPr txBox="1">
            <a:spLocks noGrp="1"/>
          </p:cNvSpPr>
          <p:nvPr>
            <p:ph type="title"/>
          </p:nvPr>
        </p:nvSpPr>
        <p:spPr>
          <a:xfrm rot="5400000">
            <a:off x="5036803" y="1867236"/>
            <a:ext cx="5242594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23"/>
          <p:cNvSpPr txBox="1">
            <a:spLocks noGrp="1"/>
          </p:cNvSpPr>
          <p:nvPr>
            <p:ph type="body" idx="1"/>
          </p:nvPr>
        </p:nvSpPr>
        <p:spPr>
          <a:xfrm rot="5400000">
            <a:off x="845803" y="-113964"/>
            <a:ext cx="5242594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2" name="Google Shape;72;p23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23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1" name="Google Shape;11;p1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318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marR="0" lvl="1" indent="-4064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marR="0" lvl="2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2" name="Google Shape;12;p12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050" b="0" i="0" u="none" strike="noStrike" cap="non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Google Shape;13;p12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.png"/><Relationship Id="rId5" Type="http://schemas.openxmlformats.org/officeDocument/2006/relationships/hyperlink" Target="https://intopractice.nice.org.uk/principles-putting-evidence-based-guidance-into-practice/index.html" TargetMode="External"/><Relationship Id="rId4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3909658"/>
          </a:xfrm>
        </p:spPr>
        <p:txBody>
          <a:bodyPr/>
          <a:lstStyle/>
          <a:p>
            <a:pPr algn="l" eaLnBrk="1" hangingPunct="1"/>
            <a:r>
              <a:rPr lang="en-GB" altLang="en-US" sz="2800" b="1">
                <a:solidFill>
                  <a:schemeClr val="tx1"/>
                </a:solidFill>
              </a:rPr>
              <a:t>BMHP5023 </a:t>
            </a:r>
            <a:r>
              <a:rPr lang="en-GB" altLang="en-US" sz="2800" b="1" dirty="0">
                <a:solidFill>
                  <a:schemeClr val="tx1"/>
                </a:solidFill>
              </a:rPr>
              <a:t>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tx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tx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tx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tx1"/>
                </a:solidFill>
              </a:rPr>
              <a:t>Student ID: 2429719</a:t>
            </a:r>
          </a:p>
          <a:p>
            <a:pPr algn="l" eaLnBrk="1" hangingPunct="1"/>
            <a:r>
              <a:rPr lang="en-GB" altLang="en-US" sz="2800" b="1" dirty="0">
                <a:solidFill>
                  <a:schemeClr val="tx1"/>
                </a:solidFill>
              </a:rPr>
              <a:t>Student name: Renata Kunceviciute</a:t>
            </a:r>
          </a:p>
          <a:p>
            <a:pPr algn="l" eaLnBrk="1" hangingPunct="1"/>
            <a:r>
              <a:rPr lang="en-GB" altLang="en-US" sz="2800" b="1" dirty="0">
                <a:solidFill>
                  <a:schemeClr val="tx1"/>
                </a:solidFill>
              </a:rPr>
              <a:t>Lecturer Name: Dr Soban Sadiq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C1F3AC14-CFAF-EC64-7E73-8F94F11E76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587"/>
    </mc:Choice>
    <mc:Fallback xmlns="">
      <p:transition spd="slow" advTm="115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6063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000" b="1">
                <a:latin typeface="Times"/>
                <a:ea typeface="Times"/>
                <a:cs typeface="Times"/>
                <a:sym typeface="Times"/>
              </a:rPr>
              <a:t>Introduction</a:t>
            </a:r>
            <a:endParaRPr sz="3000">
              <a:latin typeface="Times"/>
              <a:ea typeface="Times"/>
              <a:cs typeface="Times"/>
              <a:sym typeface="Times"/>
            </a:endParaRPr>
          </a:p>
        </p:txBody>
      </p:sp>
      <p:sp>
        <p:nvSpPr>
          <p:cNvPr id="93" name="Google Shape;93;p2"/>
          <p:cNvSpPr txBox="1">
            <a:spLocks noGrp="1"/>
          </p:cNvSpPr>
          <p:nvPr>
            <p:ph type="body" idx="1"/>
          </p:nvPr>
        </p:nvSpPr>
        <p:spPr>
          <a:xfrm>
            <a:off x="250825" y="1215529"/>
            <a:ext cx="3847171" cy="3917032"/>
          </a:xfrm>
          <a:prstGeom prst="rect">
            <a:avLst/>
          </a:prstGeom>
          <a:gradFill>
            <a:gsLst>
              <a:gs pos="0">
                <a:srgbClr val="81D2FF"/>
              </a:gs>
              <a:gs pos="50000">
                <a:srgbClr val="B3E1FF"/>
              </a:gs>
              <a:gs pos="100000">
                <a:srgbClr val="DAEEFF"/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15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342900" lvl="0" indent="-342900" algn="just" rtl="0">
              <a:lnSpc>
                <a:spcPct val="150000"/>
              </a:lnSpc>
              <a:spcBef>
                <a:spcPts val="360"/>
              </a:spcBef>
              <a:spcAft>
                <a:spcPts val="0"/>
              </a:spcAft>
              <a:buSzPts val="1800"/>
              <a:buFont typeface="Arial"/>
              <a:buChar char="●"/>
            </a:pPr>
            <a:r>
              <a:rPr lang="en-GB" sz="1800" u="none" strike="noStrike">
                <a:latin typeface="Times New Roman"/>
                <a:ea typeface="Times New Roman"/>
                <a:cs typeface="Times New Roman"/>
                <a:sym typeface="Times New Roman"/>
              </a:rPr>
              <a:t>William Smith is a 55-year-old businessman from the UK. </a:t>
            </a:r>
            <a:endParaRPr sz="1800" u="none" strike="noStrike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just" rtl="0">
              <a:lnSpc>
                <a:spcPct val="150000"/>
              </a:lnSpc>
              <a:spcBef>
                <a:spcPts val="360"/>
              </a:spcBef>
              <a:spcAft>
                <a:spcPts val="0"/>
              </a:spcAft>
              <a:buSzPts val="1800"/>
              <a:buFont typeface="Arial"/>
              <a:buChar char="●"/>
            </a:pPr>
            <a:r>
              <a:rPr lang="en-GB" sz="1800" u="none" strike="noStrike">
                <a:latin typeface="Times New Roman"/>
                <a:ea typeface="Times New Roman"/>
                <a:cs typeface="Times New Roman"/>
                <a:sym typeface="Times New Roman"/>
              </a:rPr>
              <a:t>The chosen conditions are cardiovascular disease disrupting blood flow, stroke, and diabetes (Giraldo-Gonzalez </a:t>
            </a:r>
            <a:r>
              <a:rPr lang="en-GB" sz="1800" i="1" u="none" strike="noStrike"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-GB" sz="1800" u="none" strike="noStrike">
                <a:latin typeface="Times New Roman"/>
                <a:ea typeface="Times New Roman"/>
                <a:cs typeface="Times New Roman"/>
                <a:sym typeface="Times New Roman"/>
              </a:rPr>
              <a:t>2025). </a:t>
            </a:r>
            <a:endParaRPr sz="1800" u="none" strike="noStrike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just" rtl="0">
              <a:lnSpc>
                <a:spcPct val="150000"/>
              </a:lnSpc>
              <a:spcBef>
                <a:spcPts val="360"/>
              </a:spcBef>
              <a:spcAft>
                <a:spcPts val="0"/>
              </a:spcAft>
              <a:buSzPts val="1800"/>
              <a:buFont typeface="Arial"/>
              <a:buChar char="●"/>
            </a:pPr>
            <a:r>
              <a:rPr lang="en-GB" sz="1800" u="none" strike="noStrike">
                <a:latin typeface="Times New Roman"/>
                <a:ea typeface="Times New Roman"/>
                <a:cs typeface="Times New Roman"/>
                <a:sym typeface="Times New Roman"/>
              </a:rPr>
              <a:t>Cardiovascular disease impacts health by causing chest pain. </a:t>
            </a:r>
            <a:endParaRPr sz="1800" u="none" strike="noStrike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4" name="Google Shape;94;p2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27/07/2026</a:t>
            </a:r>
            <a:endParaRPr/>
          </a:p>
        </p:txBody>
      </p:sp>
      <p:sp>
        <p:nvSpPr>
          <p:cNvPr id="95" name="Google Shape;95;p2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en-GB"/>
              <a:t>2</a:t>
            </a:fld>
            <a:endParaRPr/>
          </a:p>
        </p:txBody>
      </p:sp>
      <p:pic>
        <p:nvPicPr>
          <p:cNvPr id="96" name="Google Shape;96;p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584357" y="1381249"/>
            <a:ext cx="3611245" cy="306959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97" name="Google Shape;97;p2"/>
          <p:cNvSpPr txBox="1"/>
          <p:nvPr/>
        </p:nvSpPr>
        <p:spPr>
          <a:xfrm>
            <a:off x="4482790" y="4620979"/>
            <a:ext cx="4014439" cy="10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Figure 1: Cardiovascular disease-causing Type 2 Diabetes 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Giraldo-Gonzalez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-GB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2025)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89B270D8-7ACB-EE40-200E-378C221E4A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630"/>
    </mc:Choice>
    <mc:Fallback xmlns="">
      <p:transition spd="slow" advTm="516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7532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000" b="1">
                <a:latin typeface="Times"/>
                <a:ea typeface="Times"/>
                <a:cs typeface="Times"/>
                <a:sym typeface="Times"/>
              </a:rPr>
              <a:t>Information about the person</a:t>
            </a:r>
            <a:endParaRPr sz="3000">
              <a:latin typeface="Times"/>
              <a:ea typeface="Times"/>
              <a:cs typeface="Times"/>
              <a:sym typeface="Times"/>
            </a:endParaRPr>
          </a:p>
        </p:txBody>
      </p:sp>
      <p:sp>
        <p:nvSpPr>
          <p:cNvPr id="103" name="Google Shape;103;p3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27/07/2026</a:t>
            </a:r>
            <a:endParaRPr/>
          </a:p>
        </p:txBody>
      </p:sp>
      <p:sp>
        <p:nvSpPr>
          <p:cNvPr id="104" name="Google Shape;104;p3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en-GB"/>
              <a:t>3</a:t>
            </a:fld>
            <a:endParaRPr/>
          </a:p>
        </p:txBody>
      </p:sp>
      <p:sp>
        <p:nvSpPr>
          <p:cNvPr id="105" name="Google Shape;105;p3"/>
          <p:cNvSpPr txBox="1"/>
          <p:nvPr/>
        </p:nvSpPr>
        <p:spPr>
          <a:xfrm>
            <a:off x="1042563" y="1417638"/>
            <a:ext cx="7382340" cy="1704569"/>
          </a:xfrm>
          <a:prstGeom prst="rect">
            <a:avLst/>
          </a:prstGeom>
          <a:gradFill>
            <a:gsLst>
              <a:gs pos="0">
                <a:srgbClr val="F1FAFF"/>
              </a:gs>
              <a:gs pos="74000">
                <a:srgbClr val="85DEFE"/>
              </a:gs>
              <a:gs pos="83000">
                <a:srgbClr val="85DEFE"/>
              </a:gs>
              <a:gs pos="100000">
                <a:srgbClr val="ADE8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285750" marR="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lang="en-GB" sz="18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Patient Name: </a:t>
            </a: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William Smith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85750" marR="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lang="en-GB" sz="18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Age:</a:t>
            </a: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55 years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85750" marR="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lang="en-GB" sz="18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Gender: </a:t>
            </a: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Male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85750" marR="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lang="en-GB" sz="18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Occupation:</a:t>
            </a: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Businessman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aphicFrame>
        <p:nvGraphicFramePr>
          <p:cNvPr id="106" name="Google Shape;106;p3"/>
          <p:cNvGraphicFramePr/>
          <p:nvPr/>
        </p:nvGraphicFramePr>
        <p:xfrm>
          <a:off x="1988449" y="3511950"/>
          <a:ext cx="4587225" cy="1447040"/>
        </p:xfrm>
        <a:graphic>
          <a:graphicData uri="http://schemas.openxmlformats.org/drawingml/2006/table">
            <a:tbl>
              <a:tblPr>
                <a:noFill/>
                <a:tableStyleId>{1F68E940-427B-4C43-B426-93B8049C1477}</a:tableStyleId>
              </a:tblPr>
              <a:tblGrid>
                <a:gridCol w="15290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90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90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778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GB" sz="1400" b="1" u="none" strike="noStrike" cap="non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Measurement </a:t>
                      </a:r>
                      <a:endParaRPr sz="1400" u="none" strike="noStrike" cap="non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GB" sz="1400" b="1" u="none" strike="noStrike" cap="non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Patient Results </a:t>
                      </a:r>
                      <a:endParaRPr sz="1400" u="none" strike="noStrike" cap="non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GB" sz="1400" b="1" u="none" strike="noStrike" cap="non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Normal Range </a:t>
                      </a:r>
                      <a:endParaRPr sz="1400" u="none" strike="noStrike" cap="non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78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GB" sz="1400" b="1" u="none" strike="noStrike" cap="non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Blood pressure</a:t>
                      </a:r>
                      <a:endParaRPr sz="1400" u="none" strike="noStrike" cap="non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GB" sz="1400" u="none" strike="noStrike" cap="non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Over 95 mmHg</a:t>
                      </a:r>
                      <a:endParaRPr sz="1400" u="none" strike="noStrike" cap="non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GB" sz="1400" u="none" strike="noStrike" cap="non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120/80 mmHg</a:t>
                      </a:r>
                      <a:endParaRPr sz="1400" u="none" strike="noStrike" cap="non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78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GB" sz="1400" b="1" u="none" strike="noStrike" cap="non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BMI</a:t>
                      </a:r>
                      <a:endParaRPr sz="1400" u="none" strike="noStrike" cap="non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GB" sz="1400" u="none" strike="noStrike" cap="non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30.1</a:t>
                      </a:r>
                      <a:endParaRPr sz="1400" u="none" strike="noStrike" cap="non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GB" sz="1400" u="none" strike="noStrike" cap="non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18.5–24.9 kg/m²</a:t>
                      </a:r>
                      <a:endParaRPr sz="1400" u="none" strike="noStrike" cap="non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78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GB" sz="1400" b="1" u="none" strike="noStrike" cap="non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Resting heart rate</a:t>
                      </a:r>
                      <a:endParaRPr sz="1400" u="none" strike="noStrike" cap="non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GB" sz="1400" u="none" strike="noStrike" cap="non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60 to 100 beats per minute.</a:t>
                      </a:r>
                      <a:endParaRPr sz="1400" u="none" strike="noStrike" cap="none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GB" sz="1400" u="none" strike="noStrike" cap="none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60–100 bpm</a:t>
                      </a:r>
                      <a:endParaRPr sz="1400" u="none" strike="noStrike" cap="none" dirty="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3EC60BB-BFF1-0FDB-CA59-D80C8452B6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403"/>
    </mc:Choice>
    <mc:Fallback xmlns="">
      <p:transition spd="slow" advTm="594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4"/>
          <p:cNvSpPr txBox="1"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000" b="1">
                <a:latin typeface="Times New Roman"/>
                <a:ea typeface="Times New Roman"/>
                <a:cs typeface="Times New Roman"/>
                <a:sym typeface="Times New Roman"/>
              </a:rPr>
              <a:t>Anatomy and Physiology </a:t>
            </a:r>
            <a:endParaRPr sz="3000" b="1"/>
          </a:p>
        </p:txBody>
      </p:sp>
      <p:sp>
        <p:nvSpPr>
          <p:cNvPr id="112" name="Google Shape;112;p4"/>
          <p:cNvSpPr txBox="1"/>
          <p:nvPr/>
        </p:nvSpPr>
        <p:spPr>
          <a:xfrm>
            <a:off x="5464097" y="1187624"/>
            <a:ext cx="3434576" cy="3782061"/>
          </a:xfrm>
          <a:prstGeom prst="rect">
            <a:avLst/>
          </a:prstGeom>
          <a:gradFill>
            <a:gsLst>
              <a:gs pos="0">
                <a:srgbClr val="81D2FF"/>
              </a:gs>
              <a:gs pos="50000">
                <a:srgbClr val="B3E1FF"/>
              </a:gs>
              <a:gs pos="100000">
                <a:srgbClr val="DAEEFF"/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157"/>
              </a:srgbClr>
            </a:outerShdw>
          </a:effectLst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Cardiovascular disease is common among older patients, leading to higher rates of morbidity and mortality (Jamil </a:t>
            </a:r>
            <a:r>
              <a:rPr lang="en-GB" sz="180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2025).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Atherosclerosis is a cardiovascular condition which can cause fatty substances and cholesterol.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13" name="Google Shape;113;p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56118" y="1508214"/>
            <a:ext cx="5129561" cy="2628890"/>
          </a:xfrm>
          <a:prstGeom prst="rect">
            <a:avLst/>
          </a:prstGeom>
          <a:noFill/>
          <a:ln w="254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14" name="Google Shape;114;p4"/>
          <p:cNvSpPr txBox="1"/>
          <p:nvPr/>
        </p:nvSpPr>
        <p:spPr>
          <a:xfrm>
            <a:off x="457200" y="4505093"/>
            <a:ext cx="4215161" cy="7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Figure 2: Detecting cardiovascular disease 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Jamil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</a:t>
            </a:r>
            <a:r>
              <a:rPr lang="en-GB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2025)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174A030-0032-B73B-47FE-F74A10FEB9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063"/>
    </mc:Choice>
    <mc:Fallback xmlns="">
      <p:transition spd="slow" advTm="630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4"/>
          <p:cNvSpPr txBox="1">
            <a:spLocks noGrp="1"/>
          </p:cNvSpPr>
          <p:nvPr>
            <p:ph type="title"/>
          </p:nvPr>
        </p:nvSpPr>
        <p:spPr>
          <a:xfrm>
            <a:off x="457200" y="29015"/>
            <a:ext cx="8229600" cy="7066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000" b="1">
                <a:latin typeface="Times New Roman"/>
                <a:ea typeface="Times New Roman"/>
                <a:cs typeface="Times New Roman"/>
                <a:sym typeface="Times New Roman"/>
              </a:rPr>
              <a:t>Anatomy and Physiology </a:t>
            </a:r>
            <a:endParaRPr sz="3000" b="1"/>
          </a:p>
        </p:txBody>
      </p:sp>
      <p:sp>
        <p:nvSpPr>
          <p:cNvPr id="121" name="Google Shape;121;p24"/>
          <p:cNvSpPr txBox="1">
            <a:spLocks noGrp="1"/>
          </p:cNvSpPr>
          <p:nvPr>
            <p:ph type="body" idx="1"/>
          </p:nvPr>
        </p:nvSpPr>
        <p:spPr>
          <a:xfrm>
            <a:off x="457200" y="1310270"/>
            <a:ext cx="3111190" cy="3917032"/>
          </a:xfrm>
          <a:prstGeom prst="rect">
            <a:avLst/>
          </a:prstGeom>
          <a:gradFill>
            <a:gsLst>
              <a:gs pos="0">
                <a:srgbClr val="F9FBF6"/>
              </a:gs>
              <a:gs pos="74000">
                <a:srgbClr val="D1E0B4"/>
              </a:gs>
              <a:gs pos="83000">
                <a:srgbClr val="D1E0B4"/>
              </a:gs>
              <a:gs pos="100000">
                <a:srgbClr val="E0EACC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19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342900" algn="just" rtl="0">
              <a:lnSpc>
                <a:spcPct val="150000"/>
              </a:lnSpc>
              <a:spcBef>
                <a:spcPts val="360"/>
              </a:spcBef>
              <a:spcAft>
                <a:spcPts val="0"/>
              </a:spcAft>
              <a:buSzPts val="1800"/>
              <a:buFont typeface="Arial"/>
              <a:buChar char="●"/>
            </a:pPr>
            <a:r>
              <a:rPr lang="en-GB" sz="1800" u="none" strike="noStrike">
                <a:latin typeface="Times New Roman"/>
                <a:ea typeface="Times New Roman"/>
                <a:cs typeface="Times New Roman"/>
                <a:sym typeface="Times New Roman"/>
              </a:rPr>
              <a:t>The cardiovascular system is impacted due to cardiovascular disease. </a:t>
            </a:r>
            <a:endParaRPr sz="1800" u="none" strike="noStrike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just" rtl="0">
              <a:lnSpc>
                <a:spcPct val="150000"/>
              </a:lnSpc>
              <a:spcBef>
                <a:spcPts val="360"/>
              </a:spcBef>
              <a:spcAft>
                <a:spcPts val="0"/>
              </a:spcAft>
              <a:buSzPts val="1800"/>
              <a:buFont typeface="Arial"/>
              <a:buChar char="●"/>
            </a:pPr>
            <a:r>
              <a:rPr lang="en-GB" sz="1800" u="none" strike="noStrike">
                <a:latin typeface="Times New Roman"/>
                <a:ea typeface="Times New Roman"/>
                <a:cs typeface="Times New Roman"/>
                <a:sym typeface="Times New Roman"/>
              </a:rPr>
              <a:t>Main parts attacked: coronary arteries, capillaries, myocardium, atria, venae cavae and aorta, and ventricles (Wuche, 2022).  </a:t>
            </a:r>
            <a:endParaRPr sz="1800" u="none" strike="noStrike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2" name="Google Shape;122;p24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en-GB"/>
              <a:t>5</a:t>
            </a:fld>
            <a:endParaRPr/>
          </a:p>
        </p:txBody>
      </p:sp>
      <p:pic>
        <p:nvPicPr>
          <p:cNvPr id="123" name="Google Shape;123;p2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678832" y="1449582"/>
            <a:ext cx="5197537" cy="3138721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24" name="Google Shape;124;p24"/>
          <p:cNvSpPr txBox="1"/>
          <p:nvPr/>
        </p:nvSpPr>
        <p:spPr>
          <a:xfrm>
            <a:off x="3789274" y="4588303"/>
            <a:ext cx="5197537" cy="10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Figure 3: External view of the structure of the heart and coronary arteries 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Wuche, 2022)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E89C23B-988A-4BC1-62F4-C3B2A202A0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747"/>
    </mc:Choice>
    <mc:Fallback xmlns="">
      <p:transition spd="slow" advTm="607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5"/>
          <p:cNvSpPr txBox="1">
            <a:spLocks noGrp="1"/>
          </p:cNvSpPr>
          <p:nvPr>
            <p:ph type="title"/>
          </p:nvPr>
        </p:nvSpPr>
        <p:spPr>
          <a:xfrm>
            <a:off x="457200" y="114300"/>
            <a:ext cx="8229600" cy="5728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000" b="1">
                <a:latin typeface="Times New Roman"/>
                <a:ea typeface="Times New Roman"/>
                <a:cs typeface="Times New Roman"/>
                <a:sym typeface="Times New Roman"/>
              </a:rPr>
              <a:t>Care Plan</a:t>
            </a:r>
            <a:endParaRPr sz="3000" b="1"/>
          </a:p>
        </p:txBody>
      </p:sp>
      <p:sp>
        <p:nvSpPr>
          <p:cNvPr id="130" name="Google Shape;130;p5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27/07/2026</a:t>
            </a:r>
            <a:endParaRPr/>
          </a:p>
        </p:txBody>
      </p:sp>
      <p:sp>
        <p:nvSpPr>
          <p:cNvPr id="131" name="Google Shape;131;p5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en-GB"/>
              <a:t>6</a:t>
            </a:fld>
            <a:endParaRPr/>
          </a:p>
        </p:txBody>
      </p:sp>
      <p:sp>
        <p:nvSpPr>
          <p:cNvPr id="132" name="Google Shape;132;p5"/>
          <p:cNvSpPr txBox="1"/>
          <p:nvPr/>
        </p:nvSpPr>
        <p:spPr>
          <a:xfrm>
            <a:off x="3880625" y="1148576"/>
            <a:ext cx="5062654" cy="4197559"/>
          </a:xfrm>
          <a:prstGeom prst="rect">
            <a:avLst/>
          </a:prstGeom>
          <a:gradFill>
            <a:gsLst>
              <a:gs pos="0">
                <a:srgbClr val="F8F5FA"/>
              </a:gs>
              <a:gs pos="74000">
                <a:srgbClr val="C5B8D4"/>
              </a:gs>
              <a:gs pos="83000">
                <a:srgbClr val="C5B8D4"/>
              </a:gs>
              <a:gs pos="100000">
                <a:srgbClr val="D8CFE3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business is demanding, providing little daily physical exercise, which is the reason behind lifestyle change causing cardiovascular disease.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Chronic occupational stress negatively affects sleep quality and exerts a chronic high blood pressure effect (Alalhareth </a:t>
            </a:r>
            <a:r>
              <a:rPr lang="en-GB" sz="180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2024).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Linking with lifestyle habits, the care plan suggests eating a well-balanced diet, exercising, abstaining from smoking, getting healthy sleep habits and limiting alcohol. 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33" name="Google Shape;133;p5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1513" y="1511865"/>
            <a:ext cx="3769112" cy="2591783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34" name="Google Shape;134;p5"/>
          <p:cNvSpPr txBox="1"/>
          <p:nvPr/>
        </p:nvSpPr>
        <p:spPr>
          <a:xfrm>
            <a:off x="250825" y="4293220"/>
            <a:ext cx="3384473" cy="10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Figure 4: Health outcomes associated with chronic occupational stress 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Alalhareth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-GB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2024)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378E17C-E2BD-4835-B238-E155398610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894"/>
    </mc:Choice>
    <mc:Fallback xmlns="">
      <p:transition spd="slow" advTm="768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6"/>
          <p:cNvSpPr txBox="1">
            <a:spLocks noGrp="1"/>
          </p:cNvSpPr>
          <p:nvPr>
            <p:ph type="title"/>
          </p:nvPr>
        </p:nvSpPr>
        <p:spPr>
          <a:xfrm>
            <a:off x="546410" y="114300"/>
            <a:ext cx="8229600" cy="5951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000" b="1">
                <a:latin typeface="Times"/>
                <a:ea typeface="Times"/>
                <a:cs typeface="Times"/>
                <a:sym typeface="Times"/>
              </a:rPr>
              <a:t>Care Plan</a:t>
            </a:r>
            <a:endParaRPr sz="3000" b="1">
              <a:latin typeface="Times"/>
              <a:ea typeface="Times"/>
              <a:cs typeface="Times"/>
              <a:sym typeface="Times"/>
            </a:endParaRPr>
          </a:p>
        </p:txBody>
      </p:sp>
      <p:sp>
        <p:nvSpPr>
          <p:cNvPr id="140" name="Google Shape;140;p6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27/07/2026</a:t>
            </a:r>
            <a:endParaRPr/>
          </a:p>
        </p:txBody>
      </p:sp>
      <p:sp>
        <p:nvSpPr>
          <p:cNvPr id="141" name="Google Shape;141;p6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en-GB"/>
              <a:t>7</a:t>
            </a:fld>
            <a:endParaRPr/>
          </a:p>
        </p:txBody>
      </p:sp>
      <p:sp>
        <p:nvSpPr>
          <p:cNvPr id="142" name="Google Shape;142;p6"/>
          <p:cNvSpPr txBox="1"/>
          <p:nvPr/>
        </p:nvSpPr>
        <p:spPr>
          <a:xfrm>
            <a:off x="89210" y="1307484"/>
            <a:ext cx="4393581" cy="4197559"/>
          </a:xfrm>
          <a:prstGeom prst="rect">
            <a:avLst/>
          </a:prstGeom>
          <a:gradFill>
            <a:gsLst>
              <a:gs pos="0">
                <a:srgbClr val="FFFFFF"/>
              </a:gs>
              <a:gs pos="35000">
                <a:srgbClr val="FFFFFF"/>
              </a:gs>
              <a:gs pos="100000">
                <a:srgbClr val="7F63A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196"/>
              </a:srgbClr>
            </a:outerShdw>
          </a:effectLst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Typical daily routine includes significant work pressure from managing client preferences, job support, etc. 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At work, Mr Smith is given time for business affairs, but can be quite tired and finds he gets extremely breathless.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Well-planned meals and medication support and regular pressure checks, along with medications, help in managing cardiovascular disease (Diab </a:t>
            </a:r>
            <a:r>
              <a:rPr lang="en-GB" sz="180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2023).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43" name="Google Shape;143;p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661210" y="1307484"/>
            <a:ext cx="4482790" cy="3625014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44" name="Google Shape;144;p6"/>
          <p:cNvSpPr txBox="1"/>
          <p:nvPr/>
        </p:nvSpPr>
        <p:spPr>
          <a:xfrm>
            <a:off x="4616605" y="4957124"/>
            <a:ext cx="4159405" cy="7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Figure 5: Suggested dietary plan  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Diab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-GB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2023) 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174F32F-A884-12AF-2E4F-A54A1DAA01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299"/>
    </mc:Choice>
    <mc:Fallback xmlns="">
      <p:transition spd="slow" advTm="712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7"/>
          <p:cNvSpPr txBox="1">
            <a:spLocks noGrp="1"/>
          </p:cNvSpPr>
          <p:nvPr>
            <p:ph type="title"/>
          </p:nvPr>
        </p:nvSpPr>
        <p:spPr>
          <a:xfrm>
            <a:off x="546410" y="114300"/>
            <a:ext cx="8229600" cy="621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000" b="1">
                <a:latin typeface="Times"/>
                <a:ea typeface="Times"/>
                <a:cs typeface="Times"/>
                <a:sym typeface="Times"/>
              </a:rPr>
              <a:t>Care Plan</a:t>
            </a:r>
            <a:endParaRPr sz="3000" b="1">
              <a:latin typeface="Times"/>
              <a:ea typeface="Times"/>
              <a:cs typeface="Times"/>
              <a:sym typeface="Times"/>
            </a:endParaRPr>
          </a:p>
        </p:txBody>
      </p:sp>
      <p:sp>
        <p:nvSpPr>
          <p:cNvPr id="150" name="Google Shape;150;p7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27/07/2026</a:t>
            </a:r>
            <a:endParaRPr/>
          </a:p>
        </p:txBody>
      </p:sp>
      <p:sp>
        <p:nvSpPr>
          <p:cNvPr id="151" name="Google Shape;151;p7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en-GB"/>
              <a:t>8</a:t>
            </a:fld>
            <a:endParaRPr/>
          </a:p>
        </p:txBody>
      </p:sp>
      <p:sp>
        <p:nvSpPr>
          <p:cNvPr id="152" name="Google Shape;152;p7"/>
          <p:cNvSpPr txBox="1"/>
          <p:nvPr/>
        </p:nvSpPr>
        <p:spPr>
          <a:xfrm>
            <a:off x="4438185" y="959005"/>
            <a:ext cx="4505093" cy="4613058"/>
          </a:xfrm>
          <a:prstGeom prst="rect">
            <a:avLst/>
          </a:prstGeom>
          <a:gradFill>
            <a:gsLst>
              <a:gs pos="0">
                <a:srgbClr val="FFF9F4"/>
              </a:gs>
              <a:gs pos="74000">
                <a:srgbClr val="FBCFA9"/>
              </a:gs>
              <a:gs pos="83000">
                <a:srgbClr val="FBCFA9"/>
              </a:gs>
              <a:gs pos="100000">
                <a:srgbClr val="FDDEC5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196"/>
              </a:srgbClr>
            </a:outerShdw>
          </a:effectLst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Communication plan with Mr Smith and his family will be clearly compassionate and respectful.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Confidentiality, dignity and autonomy of health-sensitive data will be maintained. 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National Institute for Health and Care Excellence (NICE) includes Evidence-based practice, informing patients of the guideline, confidentiality, Patient autonomy, and cardiovascular quality and effectiveness (NICE, 2026).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53" name="Google Shape;153;p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00722" y="1065414"/>
            <a:ext cx="4059044" cy="361415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54" name="Google Shape;154;p7"/>
          <p:cNvSpPr txBox="1"/>
          <p:nvPr/>
        </p:nvSpPr>
        <p:spPr>
          <a:xfrm>
            <a:off x="156117" y="4917688"/>
            <a:ext cx="4114800" cy="7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Figure 6: Stages for quality improvement 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NICE, 2026)  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8486D23-88AF-B870-B554-A5BFA6AF49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859"/>
    </mc:Choice>
    <mc:Fallback xmlns="">
      <p:transition spd="slow" advTm="838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8"/>
          <p:cNvSpPr txBox="1">
            <a:spLocks noGrp="1"/>
          </p:cNvSpPr>
          <p:nvPr>
            <p:ph type="title"/>
          </p:nvPr>
        </p:nvSpPr>
        <p:spPr>
          <a:xfrm>
            <a:off x="457200" y="44624"/>
            <a:ext cx="8229600" cy="579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000" b="1">
                <a:latin typeface="Times"/>
                <a:ea typeface="Times"/>
                <a:cs typeface="Times"/>
                <a:sym typeface="Times"/>
              </a:rPr>
              <a:t>Risk factors</a:t>
            </a:r>
            <a:endParaRPr sz="3000" b="1">
              <a:latin typeface="Times"/>
              <a:ea typeface="Times"/>
              <a:cs typeface="Times"/>
              <a:sym typeface="Times"/>
            </a:endParaRPr>
          </a:p>
        </p:txBody>
      </p:sp>
      <p:sp>
        <p:nvSpPr>
          <p:cNvPr id="160" name="Google Shape;160;p8"/>
          <p:cNvSpPr txBox="1"/>
          <p:nvPr/>
        </p:nvSpPr>
        <p:spPr>
          <a:xfrm>
            <a:off x="278780" y="1416206"/>
            <a:ext cx="3111190" cy="3366563"/>
          </a:xfrm>
          <a:prstGeom prst="rect">
            <a:avLst/>
          </a:prstGeom>
          <a:gradFill>
            <a:gsLst>
              <a:gs pos="0">
                <a:srgbClr val="81D2FF"/>
              </a:gs>
              <a:gs pos="50000">
                <a:srgbClr val="B3E1FF"/>
              </a:gs>
              <a:gs pos="100000">
                <a:srgbClr val="DAEEFF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Risk factors associated with lifestyle, behaviour, and existing illnesses.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Poor diabetes control accelerates blood vessel damage, raising heart attack and stroke risks (Liu </a:t>
            </a:r>
            <a:r>
              <a:rPr lang="en-GB" sz="180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2022).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61" name="Google Shape;161;p8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764937" y="1047111"/>
            <a:ext cx="4736465" cy="354838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62" name="Google Shape;162;p8"/>
          <p:cNvSpPr txBox="1"/>
          <p:nvPr/>
        </p:nvSpPr>
        <p:spPr>
          <a:xfrm>
            <a:off x="3579541" y="4506551"/>
            <a:ext cx="5107259" cy="10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Figure 7: Prevention, management, and treatment for cardiovascular disease 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Liu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-GB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2022) 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54C792F-2AC4-3082-49FF-B625F95C09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832"/>
    </mc:Choice>
    <mc:Fallback xmlns="">
      <p:transition spd="slow" advTm="788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5"/>
          <p:cNvSpPr txBox="1">
            <a:spLocks noGrp="1"/>
          </p:cNvSpPr>
          <p:nvPr>
            <p:ph type="title"/>
          </p:nvPr>
        </p:nvSpPr>
        <p:spPr>
          <a:xfrm>
            <a:off x="457200" y="136525"/>
            <a:ext cx="8229600" cy="5728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000" b="1">
                <a:latin typeface="Times New Roman"/>
                <a:ea typeface="Times New Roman"/>
                <a:cs typeface="Times New Roman"/>
                <a:sym typeface="Times New Roman"/>
              </a:rPr>
              <a:t>Risk factors</a:t>
            </a:r>
            <a:endParaRPr sz="3000" b="1"/>
          </a:p>
        </p:txBody>
      </p:sp>
      <p:sp>
        <p:nvSpPr>
          <p:cNvPr id="169" name="Google Shape;169;p25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en-GB"/>
              <a:t>10</a:t>
            </a:fld>
            <a:endParaRPr/>
          </a:p>
        </p:txBody>
      </p:sp>
      <p:sp>
        <p:nvSpPr>
          <p:cNvPr id="170" name="Google Shape;170;p25"/>
          <p:cNvSpPr txBox="1"/>
          <p:nvPr/>
        </p:nvSpPr>
        <p:spPr>
          <a:xfrm>
            <a:off x="5051503" y="1248937"/>
            <a:ext cx="3635297" cy="3782061"/>
          </a:xfrm>
          <a:prstGeom prst="rect">
            <a:avLst/>
          </a:prstGeom>
          <a:gradFill>
            <a:gsLst>
              <a:gs pos="0">
                <a:srgbClr val="F8F5FA"/>
              </a:gs>
              <a:gs pos="74000">
                <a:srgbClr val="C5B8D4"/>
              </a:gs>
              <a:gs pos="83000">
                <a:srgbClr val="C5B8D4"/>
              </a:gs>
              <a:gs pos="100000">
                <a:srgbClr val="D8CFE3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157"/>
              </a:srgbClr>
            </a:outerShdw>
          </a:effectLst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Prescribed testing of BP, cholesterol, and blood sugar helps in measuring the extent of cardiovascular diseases (Liu </a:t>
            </a:r>
            <a:r>
              <a:rPr lang="en-GB" sz="180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2022).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Stress management procedures, such as relaxation therapy and counselling, lessen the stress on the heart (Webster </a:t>
            </a:r>
            <a:r>
              <a:rPr lang="en-GB" sz="180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2025). 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71" name="Google Shape;171;p25"/>
          <p:cNvPicPr preferRelativeResize="0"/>
          <p:nvPr/>
        </p:nvPicPr>
        <p:blipFill rotWithShape="1">
          <a:blip r:embed="rId5">
            <a:alphaModFix/>
          </a:blip>
          <a:srcRect b="18181"/>
          <a:stretch/>
        </p:blipFill>
        <p:spPr>
          <a:xfrm>
            <a:off x="204950" y="1169135"/>
            <a:ext cx="4601226" cy="3637041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72" name="Google Shape;172;p25"/>
          <p:cNvSpPr txBox="1"/>
          <p:nvPr/>
        </p:nvSpPr>
        <p:spPr>
          <a:xfrm>
            <a:off x="111512" y="4915931"/>
            <a:ext cx="4694664" cy="7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Figure 8: Hypertension health impact 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Webster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-GB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2025) 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F6AA08E-9E30-7457-3887-69AAAF98FC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486"/>
    </mc:Choice>
    <mc:Fallback xmlns="">
      <p:transition spd="slow" advTm="854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9"/>
          <p:cNvSpPr txBox="1">
            <a:spLocks noGrp="1"/>
          </p:cNvSpPr>
          <p:nvPr>
            <p:ph type="title"/>
          </p:nvPr>
        </p:nvSpPr>
        <p:spPr>
          <a:xfrm>
            <a:off x="457200" y="114300"/>
            <a:ext cx="8229600" cy="6174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000" b="1">
                <a:latin typeface="Times New Roman"/>
                <a:ea typeface="Times New Roman"/>
                <a:cs typeface="Times New Roman"/>
                <a:sym typeface="Times New Roman"/>
              </a:rPr>
              <a:t>Recommendations</a:t>
            </a:r>
            <a:endParaRPr sz="3000" b="1"/>
          </a:p>
        </p:txBody>
      </p:sp>
      <p:sp>
        <p:nvSpPr>
          <p:cNvPr id="178" name="Google Shape;178;p9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27/07/2026</a:t>
            </a:r>
            <a:endParaRPr/>
          </a:p>
        </p:txBody>
      </p:sp>
      <p:sp>
        <p:nvSpPr>
          <p:cNvPr id="179" name="Google Shape;179;p9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en-GB"/>
              <a:t>11</a:t>
            </a:fld>
            <a:endParaRPr/>
          </a:p>
        </p:txBody>
      </p:sp>
      <p:sp>
        <p:nvSpPr>
          <p:cNvPr id="180" name="Google Shape;180;p9"/>
          <p:cNvSpPr txBox="1"/>
          <p:nvPr/>
        </p:nvSpPr>
        <p:spPr>
          <a:xfrm>
            <a:off x="0" y="731760"/>
            <a:ext cx="5280180" cy="4613058"/>
          </a:xfrm>
          <a:prstGeom prst="rect">
            <a:avLst/>
          </a:prstGeom>
          <a:gradFill>
            <a:gsLst>
              <a:gs pos="0">
                <a:srgbClr val="81D2FF"/>
              </a:gs>
              <a:gs pos="50000">
                <a:srgbClr val="B3E1FF"/>
              </a:gs>
              <a:gs pos="100000">
                <a:srgbClr val="DAEEFF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Structured cardiac rehab programmes have well-established benefits for physical function, psychological well-being and long-term cardiovascular outcomes.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NICE recommendation is shared decision-making, co-ordinating multi-disciplinary care and developing individualised plans for chronic conditions (NICE, 2026).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Mr Smith should undergo education on the emergency action plan and counselling for proper dietary intake and managing sugar levels. 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81" name="Google Shape;181;p9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464524" y="731761"/>
            <a:ext cx="3300335" cy="4024032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82" name="Google Shape;182;p9"/>
          <p:cNvSpPr txBox="1"/>
          <p:nvPr/>
        </p:nvSpPr>
        <p:spPr>
          <a:xfrm>
            <a:off x="5129561" y="4951311"/>
            <a:ext cx="4259765" cy="7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Figure 9: Pulmonary and systemic conditions 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Wuche, 2022) 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FD5FC4D-ADE4-53CD-93ED-734E9EE740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457"/>
    </mc:Choice>
    <mc:Fallback xmlns="">
      <p:transition spd="slow" advTm="984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0"/>
          <p:cNvSpPr txBox="1">
            <a:spLocks noGrp="1"/>
          </p:cNvSpPr>
          <p:nvPr>
            <p:ph type="title"/>
          </p:nvPr>
        </p:nvSpPr>
        <p:spPr>
          <a:xfrm>
            <a:off x="457200" y="60708"/>
            <a:ext cx="8229600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000" b="1"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endParaRPr sz="3000" b="1"/>
          </a:p>
        </p:txBody>
      </p:sp>
      <p:sp>
        <p:nvSpPr>
          <p:cNvPr id="188" name="Google Shape;188;p10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27/07/2026</a:t>
            </a:r>
            <a:endParaRPr/>
          </a:p>
        </p:txBody>
      </p:sp>
      <p:sp>
        <p:nvSpPr>
          <p:cNvPr id="189" name="Google Shape;189;p10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en-GB"/>
              <a:t>12</a:t>
            </a:fld>
            <a:endParaRPr/>
          </a:p>
        </p:txBody>
      </p:sp>
      <p:sp>
        <p:nvSpPr>
          <p:cNvPr id="190" name="Google Shape;190;p10"/>
          <p:cNvSpPr txBox="1"/>
          <p:nvPr/>
        </p:nvSpPr>
        <p:spPr>
          <a:xfrm>
            <a:off x="5107259" y="700470"/>
            <a:ext cx="3858321" cy="5028556"/>
          </a:xfrm>
          <a:prstGeom prst="rect">
            <a:avLst/>
          </a:prstGeom>
          <a:gradFill>
            <a:gsLst>
              <a:gs pos="0">
                <a:srgbClr val="F8F5FA"/>
              </a:gs>
              <a:gs pos="74000">
                <a:srgbClr val="C5B8D4"/>
              </a:gs>
              <a:gs pos="83000">
                <a:srgbClr val="C5B8D4"/>
              </a:gs>
              <a:gs pos="100000">
                <a:srgbClr val="D8CFE3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196"/>
              </a:srgbClr>
            </a:outerShdw>
          </a:effectLst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Mr Smith's diabetes and lifestyle behaviours are responsible for developing cardiovascular disease.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Medication adherence, healthy nutrition, regular exercise and monitoring are all important interventions to support improvement.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-GB" sz="1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Treatment includes long-term health through person-centred care and collaboration across specialised disciplines.  </a:t>
            </a:r>
            <a:endParaRPr sz="18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91" name="Google Shape;191;p1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13112" y="1321975"/>
            <a:ext cx="4826000" cy="2830228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92" name="Google Shape;192;p10"/>
          <p:cNvSpPr txBox="1"/>
          <p:nvPr/>
        </p:nvSpPr>
        <p:spPr>
          <a:xfrm>
            <a:off x="250825" y="4460488"/>
            <a:ext cx="4678014" cy="7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Figure 10: Reasons accountable for cardiovascular disease 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(Source:  Liu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-GB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2022)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1163325-EE9D-9E85-19FB-0CE386C482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263"/>
    </mc:Choice>
    <mc:Fallback xmlns="">
      <p:transition spd="slow" advTm="65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1"/>
          <p:cNvSpPr txBox="1">
            <a:spLocks noGrp="1"/>
          </p:cNvSpPr>
          <p:nvPr>
            <p:ph type="title"/>
          </p:nvPr>
        </p:nvSpPr>
        <p:spPr>
          <a:xfrm>
            <a:off x="457200" y="0"/>
            <a:ext cx="8229600" cy="6063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000" b="1">
                <a:latin typeface="Times"/>
                <a:ea typeface="Times"/>
                <a:cs typeface="Times"/>
                <a:sym typeface="Times"/>
              </a:rPr>
              <a:t>References</a:t>
            </a:r>
            <a:endParaRPr sz="3000">
              <a:latin typeface="Times"/>
              <a:ea typeface="Times"/>
              <a:cs typeface="Times"/>
              <a:sym typeface="Times"/>
            </a:endParaRPr>
          </a:p>
        </p:txBody>
      </p:sp>
      <p:sp>
        <p:nvSpPr>
          <p:cNvPr id="198" name="Google Shape;198;p11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27/07/2026</a:t>
            </a:r>
            <a:endParaRPr/>
          </a:p>
        </p:txBody>
      </p:sp>
      <p:sp>
        <p:nvSpPr>
          <p:cNvPr id="199" name="Google Shape;199;p11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en-GB"/>
              <a:t>13</a:t>
            </a:fld>
            <a:endParaRPr/>
          </a:p>
        </p:txBody>
      </p:sp>
      <p:sp>
        <p:nvSpPr>
          <p:cNvPr id="200" name="Google Shape;200;p11"/>
          <p:cNvSpPr txBox="1"/>
          <p:nvPr/>
        </p:nvSpPr>
        <p:spPr>
          <a:xfrm>
            <a:off x="250825" y="673215"/>
            <a:ext cx="8658999" cy="4832092"/>
          </a:xfrm>
          <a:prstGeom prst="rect">
            <a:avLst/>
          </a:prstGeom>
          <a:gradFill>
            <a:gsLst>
              <a:gs pos="0">
                <a:srgbClr val="F5FAFC"/>
              </a:gs>
              <a:gs pos="74000">
                <a:srgbClr val="ADD9E5"/>
              </a:gs>
              <a:gs pos="83000">
                <a:srgbClr val="ADD9E5"/>
              </a:gs>
              <a:gs pos="100000">
                <a:srgbClr val="C7E6EE"/>
              </a:gs>
            </a:gsLst>
            <a:lin ang="5400000" scaled="0"/>
          </a:gradFill>
          <a:ln>
            <a:noFill/>
          </a:ln>
          <a:effectLst>
            <a:outerShdw blurRad="50800" dist="38100" dir="5400000" algn="t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285750" marR="0" lvl="0" indent="-2857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•"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Alalhareth, A.S.M., Alghubari, H.A.Y., Alsharman, B.S.M., Al Faraj, A.M.A., Alyami, H.M.A., Alsalem, I.Y.Y., Al Bouzbedah, H.M., Al Ajje, A.N.A., Alfuhayd, H.R.H. and Alswedan, M.A. (2024) ‘Chronic occupational stress and health outcomes: a systematic review of recent findings’,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Journal of Ecohumanism</a:t>
            </a:r>
            <a:r>
              <a:rPr lang="en-GB" sz="1400" b="0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, 3(8), pp.909-917. </a:t>
            </a:r>
            <a:endParaRPr sz="1400" b="0" i="0" u="none" strike="noStrike" cap="none">
              <a:solidFill>
                <a:srgbClr val="000000"/>
              </a:solidFill>
              <a:latin typeface="Times"/>
              <a:ea typeface="Times"/>
              <a:cs typeface="Times"/>
              <a:sym typeface="Times"/>
            </a:endParaRPr>
          </a:p>
          <a:p>
            <a:pPr marL="285750" marR="0" lvl="0" indent="-2857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•"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Diab, A., Dastmalchi, L.N., Gulati, M. and Michos, E.D. (2023) ‘A heart-healthy diet for cardiovascular disease prevention: where are we now?’,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Vascular health and risk management</a:t>
            </a:r>
            <a:r>
              <a:rPr lang="en-GB" sz="1400" b="0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, pp.237-253. </a:t>
            </a:r>
            <a:endParaRPr sz="1400" b="0" i="0" u="none" strike="noStrike" cap="none">
              <a:solidFill>
                <a:srgbClr val="000000"/>
              </a:solidFill>
              <a:latin typeface="Times"/>
              <a:ea typeface="Times"/>
              <a:cs typeface="Times"/>
              <a:sym typeface="Times"/>
            </a:endParaRPr>
          </a:p>
          <a:p>
            <a:pPr marL="285750" marR="0" lvl="0" indent="-2857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•"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Giraldo-Gonzalez, G.C., Roman-Gonzalez, A., Cañas, F. and Garcia, A. (2025) ‘Molecular mechanisms of type 2 diabetes-related heart disease and therapeutic insights’,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International journal of molecular sciences</a:t>
            </a:r>
            <a:r>
              <a:rPr lang="en-GB" sz="1400" b="0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, 26(10), p.4548.  </a:t>
            </a:r>
            <a:endParaRPr sz="1400" b="0" i="0" u="none" strike="noStrike" cap="none">
              <a:solidFill>
                <a:srgbClr val="000000"/>
              </a:solidFill>
              <a:latin typeface="Times"/>
              <a:ea typeface="Times"/>
              <a:cs typeface="Times"/>
              <a:sym typeface="Times"/>
            </a:endParaRPr>
          </a:p>
          <a:p>
            <a:pPr marL="285750" marR="0" lvl="0" indent="-2857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•"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Jamil, Y., Krishnaswami, A., Orkaby, A.R., Stimmel, M., Brown IV, C.H., Mecca, A.P., Forman, D.E., Rich, M.W., Nanna, M.G. and Damluji, A.A., (2025) ‘The impact of cognitive impairment on cardiovascular disease’,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Journal of the American College of Cardiology</a:t>
            </a:r>
            <a:r>
              <a:rPr lang="en-GB" sz="1400" b="0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, 85(25), pp.2472-2491.  </a:t>
            </a:r>
            <a:endParaRPr sz="1400" b="0" i="0" u="none" strike="noStrike" cap="none">
              <a:solidFill>
                <a:srgbClr val="000000"/>
              </a:solidFill>
              <a:latin typeface="Times"/>
              <a:ea typeface="Times"/>
              <a:cs typeface="Times"/>
              <a:sym typeface="Times"/>
            </a:endParaRPr>
          </a:p>
          <a:p>
            <a:pPr marL="285750" marR="0" lvl="0" indent="-2857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•"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Liu, R., Li, L., Shao, C., Cai, H. and Wang, Z. (2022) ‘The impact of diabetes on vascular disease: progress from the perspective of epidemics and treatments’,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Journal of diabetes research</a:t>
            </a:r>
            <a:r>
              <a:rPr lang="en-GB" sz="1400" b="0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, 2022(1), p.1531289. </a:t>
            </a:r>
            <a:endParaRPr sz="1400" b="0" i="0" u="none" strike="noStrike" cap="none">
              <a:solidFill>
                <a:srgbClr val="000000"/>
              </a:solidFill>
              <a:latin typeface="Times"/>
              <a:ea typeface="Times"/>
              <a:cs typeface="Times"/>
              <a:sym typeface="Times"/>
            </a:endParaRPr>
          </a:p>
          <a:p>
            <a:pPr marL="285750" marR="0" lvl="0" indent="-2857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•"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NICE (2026)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Principles for putting evidence-based guidance into practice. </a:t>
            </a:r>
            <a:r>
              <a:rPr lang="en-GB" sz="1400" b="0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Available at: </a:t>
            </a:r>
            <a:r>
              <a:rPr lang="en-GB" sz="1400" b="0" i="0" u="sng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https://intopractice.nice.org.uk/principles-putting-evidence-based-guidance-into-practice/index.html</a:t>
            </a:r>
            <a:r>
              <a:rPr lang="en-GB" sz="1400" b="0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 (Accessed: 4 August 2026). </a:t>
            </a:r>
            <a:endParaRPr sz="1400" b="0" i="0" u="none" strike="noStrike" cap="none">
              <a:solidFill>
                <a:srgbClr val="000000"/>
              </a:solidFill>
              <a:latin typeface="Times"/>
              <a:ea typeface="Times"/>
              <a:cs typeface="Times"/>
              <a:sym typeface="Times"/>
            </a:endParaRPr>
          </a:p>
          <a:p>
            <a:pPr marL="285750" marR="0" lvl="0" indent="-2857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•"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Webster, K.E., Halicka, M., Bowater, R.J., Parkhouse, T., Stanescu, D., Punniyakotty, A.V., Savović, J., Huntley, A., Dawson, S., Clark, C.E. and Johnson, R. (2025) ‘Effectiveness of stress management and relaxation interventions for management of hypertension and prehypertension: systematic review and network meta-analysis’,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BMJ medicine</a:t>
            </a:r>
            <a:r>
              <a:rPr lang="en-GB" sz="1400" b="0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, 4(1), p.e001098. </a:t>
            </a:r>
            <a:r>
              <a:rPr lang="en-GB" sz="1400" b="1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 </a:t>
            </a:r>
            <a:endParaRPr sz="1400" b="1" i="0" u="none" strike="noStrike" cap="none">
              <a:solidFill>
                <a:srgbClr val="000000"/>
              </a:solidFill>
              <a:latin typeface="Times"/>
              <a:ea typeface="Times"/>
              <a:cs typeface="Times"/>
              <a:sym typeface="Times"/>
            </a:endParaRPr>
          </a:p>
          <a:p>
            <a:pPr marL="285750" marR="0" lvl="0" indent="-2857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•"/>
            </a:pPr>
            <a:r>
              <a:rPr lang="en-GB" sz="1400" b="0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Wuche, C. (2022) ‘The cardiovascular system and associated disorders’,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British Journal of Nursing</a:t>
            </a:r>
            <a:r>
              <a:rPr lang="en-GB" sz="1400" b="0" i="0" u="none" strike="noStrike" cap="none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rPr>
              <a:t>, 31(17), pp.886-892. </a:t>
            </a:r>
            <a:endParaRPr sz="1400" b="0" i="0" u="none" strike="noStrike" cap="none">
              <a:solidFill>
                <a:srgbClr val="000000"/>
              </a:solidFill>
              <a:latin typeface="Times"/>
              <a:ea typeface="Times"/>
              <a:cs typeface="Times"/>
              <a:sym typeface="Times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8223333-28D8-88E3-914B-CE3823F9CE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30"/>
    </mc:Choice>
    <mc:Fallback xmlns="">
      <p:transition spd="slow" advTm="77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68C38A01DEE349B1052B190669AC58" ma:contentTypeVersion="9" ma:contentTypeDescription="Create a new document." ma:contentTypeScope="" ma:versionID="461ccd0ab2e37ae9fb625c4dd8217a46">
  <xsd:schema xmlns:xsd="http://www.w3.org/2001/XMLSchema" xmlns:xs="http://www.w3.org/2001/XMLSchema" xmlns:p="http://schemas.microsoft.com/office/2006/metadata/properties" xmlns:ns3="aff4f36f-8ef1-4cda-9937-423737be097f" targetNamespace="http://schemas.microsoft.com/office/2006/metadata/properties" ma:root="true" ma:fieldsID="097dbb5ed1bd5da83bd04ba68477a3c0" ns3:_="">
    <xsd:import namespace="aff4f36f-8ef1-4cda-9937-423737be097f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f4f36f-8ef1-4cda-9937-423737be097f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f4f36f-8ef1-4cda-9937-423737be097f" xsi:nil="true"/>
  </documentManagement>
</p:properties>
</file>

<file path=customXml/itemProps1.xml><?xml version="1.0" encoding="utf-8"?>
<ds:datastoreItem xmlns:ds="http://schemas.openxmlformats.org/officeDocument/2006/customXml" ds:itemID="{1BCCECF7-3239-4455-A3BF-C1A78CE1AF8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E9EF484-B2E5-4990-87A0-25EFAB4E719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f4f36f-8ef1-4cda-9937-423737be09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5D787CF-3BB6-4A20-8118-9CD78E2D4837}">
  <ds:schemaRefs>
    <ds:schemaRef ds:uri="http://schemas.microsoft.com/office/2006/documentManagement/types"/>
    <ds:schemaRef ds:uri="aff4f36f-8ef1-4cda-9937-423737be097f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purl.org/dc/elements/1.1/"/>
    <ds:schemaRef ds:uri="http://purl.org/dc/terms/"/>
    <ds:schemaRef ds:uri="http://www.w3.org/XML/1998/namespace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1270</Words>
  <Application>Microsoft Office PowerPoint</Application>
  <PresentationFormat>On-screen Show (4:3)</PresentationFormat>
  <Paragraphs>111</Paragraphs>
  <Slides>13</Slides>
  <Notes>12</Notes>
  <HiddenSlides>0</HiddenSlides>
  <MMClips>13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Open Sans</vt:lpstr>
      <vt:lpstr>Times New Roman</vt:lpstr>
      <vt:lpstr>Arial</vt:lpstr>
      <vt:lpstr>Times</vt:lpstr>
      <vt:lpstr>Verdana</vt:lpstr>
      <vt:lpstr>20140311PresentationUWTSDTemplate</vt:lpstr>
      <vt:lpstr>PowerPoint Presentation</vt:lpstr>
      <vt:lpstr>Introduction</vt:lpstr>
      <vt:lpstr>Information about the person</vt:lpstr>
      <vt:lpstr>Anatomy and Physiology </vt:lpstr>
      <vt:lpstr>Anatomy and Physiology </vt:lpstr>
      <vt:lpstr>Care Plan</vt:lpstr>
      <vt:lpstr>Care Plan</vt:lpstr>
      <vt:lpstr>Care Plan</vt:lpstr>
      <vt:lpstr>Risk factors</vt:lpstr>
      <vt:lpstr>Risk factors</vt:lpstr>
      <vt:lpstr>Recommendations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Renata Kunceviciute</dc:creator>
  <cp:lastModifiedBy>Renata Kunceviciute</cp:lastModifiedBy>
  <cp:revision>3</cp:revision>
  <dcterms:created xsi:type="dcterms:W3CDTF">2026-08-07T15:24:20Z</dcterms:created>
  <dcterms:modified xsi:type="dcterms:W3CDTF">2026-08-14T00:11:56Z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0x010100E368C38A01DEE349B1052B190669AC58</vt:lpwstr>
  </property>
</Properties>
</file>