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9" r:id="rId10"/>
    <p:sldId id="265" r:id="rId11"/>
    <p:sldId id="266" r:id="rId12"/>
    <p:sldId id="270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132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7D090-1B5E-4350-A0F9-1FCA6CA3FE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222DE7-5FA6-46F6-8635-D12E020F3F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D8FE2E-79D8-472C-A80D-6623B6B6D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9D5B-1625-4595-A76D-3784A0DA4EA9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88BF14-4903-477E-8346-48BB06672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D7A25-D07A-4332-92DD-B9106AF28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6ED03-D2AD-4531-9C0F-695880D7E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7265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32F9D-6C39-4F08-8A8A-91A1A5314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A2C07-96AA-41EB-8118-F08D70874A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C339E-B227-4DAE-A9A7-E03C8E076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9D5B-1625-4595-A76D-3784A0DA4EA9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3D7609-2E79-4FE6-896D-D8683045A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5F75F8-A450-467B-B984-DD0C5B7AE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6ED03-D2AD-4531-9C0F-695880D7E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357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7A965-49E1-4B34-8316-53BE9E47C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839FDB-86DB-4394-9D57-CC0E2BCA95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A3F32-05B6-416B-8CBC-1CD4B13E2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9D5B-1625-4595-A76D-3784A0DA4EA9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C227A4-86F6-4936-A049-7F22D6F17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37265B-554A-4439-BAFC-3200EEE83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6ED03-D2AD-4531-9C0F-695880D7E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9863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3D6CD-E590-4C44-8396-351A42EF6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11393-BD63-4CFA-9A2E-F6E3A1C9E5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78EE39-2BCF-4604-92C2-5F5EA6DA13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A3532A-C5CE-43F7-8AF0-C7CEECE77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9D5B-1625-4595-A76D-3784A0DA4EA9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23E38D-0C5B-427E-AB2D-A007F7876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33BC53-3851-4960-ABF7-3AB1B6EC2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6ED03-D2AD-4531-9C0F-695880D7E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657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44330-86F8-4D5E-A671-8C968C19D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D970E2-9C75-4384-A1A5-779E168FC9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64BAFF-5864-4ADD-A260-CF30A77671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4F34C2-24E5-47A4-9AF9-A5C17E0E4E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35386E-061B-482B-8CEF-D20AFCE11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F13197-CA6F-4738-93EC-B873B4E97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9D5B-1625-4595-A76D-3784A0DA4EA9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3FFDDB-15D4-4045-B4FB-8281C082BA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19FD88-E1F4-4D14-8674-BE61760A5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6ED03-D2AD-4531-9C0F-695880D7E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273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5B5A8-EA33-43AA-A37F-325D194CD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D42A8-9D61-4B4A-92F4-8A8D5B86C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9D5B-1625-4595-A76D-3784A0DA4EA9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CE7EC1-9E41-49CE-BC54-DD37204776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7089BA-E49D-4F75-8DD6-E33E0F614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6ED03-D2AD-4531-9C0F-695880D7E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1678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BA52D0-3FCC-4492-8E0E-831E30B1D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9D5B-1625-4595-A76D-3784A0DA4EA9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809E01-773E-4F9F-863C-E0FCA8FDA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D03DD2-4AD7-46F6-8649-F0210B061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6ED03-D2AD-4531-9C0F-695880D7E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8081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38CD7-7B3D-4B07-B35A-83C0BB416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85E01-10CB-45B1-9ECE-8B912FE5BE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0D7105-2004-4DD5-A76F-230CEFAFAE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B30C3-E454-4F2D-84E8-2ED806D7C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9D5B-1625-4595-A76D-3784A0DA4EA9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16AE13-1C3C-48BB-84DC-C65E65603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B0457A-0CE9-4D1C-9C6B-BD96F7B61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6ED03-D2AD-4531-9C0F-695880D7E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7119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ABF6B-6E43-4B7F-92F7-E0770987D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5DA69C-0915-45B8-9DC2-3E9597267F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1E519B-431C-4B8F-B747-8424AEA503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4F0A1B-F78A-48E2-88CC-8BCF86584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9D5B-1625-4595-A76D-3784A0DA4EA9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1A0C40-086C-49BC-A216-8E322B49B9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39FB60-5914-4AE0-957D-7D1F4FC68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6ED03-D2AD-4531-9C0F-695880D7E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4826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D4870-38D2-483D-8AC2-8E3C82EA0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6A8835-5DE2-4CE4-A547-B415ED0EB2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084CD-DF0F-454D-B781-AE3AD98BB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9D5B-1625-4595-A76D-3784A0DA4EA9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36D93B-720F-401E-865D-53C602C90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C2DDF-47B0-4C6F-B1C4-FEAC9B1822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6ED03-D2AD-4531-9C0F-695880D7E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2093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6965F7-EBF9-4CD6-9CFC-A4723FC548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83B27B-3B7F-45DD-93A0-BF499FAA2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113129-B04A-4D66-8AB7-B641C037E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19D5B-1625-4595-A76D-3784A0DA4EA9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869DD1-EED5-4200-B3B7-ABA06FC01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372E1C-7B9C-4FAC-A066-10D45D9F7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56ED03-D2AD-4531-9C0F-695880D7E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5038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D71C7E-4730-40F3-80C0-F997DD926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614EFE-F9B3-49C8-902B-4C6CD599DB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88B51F-B1BE-4C60-9F37-49729B3E31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19D5B-1625-4595-A76D-3784A0DA4EA9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3B6A6B-0CC0-4849-B179-B3B023E57F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2CAE9-58AC-4829-9454-689D89F577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56ED03-D2AD-4531-9C0F-695880D7E7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559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6B43C5B-FC4B-4BE7-939A-93AD9F1F67F7}"/>
              </a:ext>
            </a:extLst>
          </p:cNvPr>
          <p:cNvSpPr/>
          <p:nvPr/>
        </p:nvSpPr>
        <p:spPr>
          <a:xfrm>
            <a:off x="551041" y="456148"/>
            <a:ext cx="11253722" cy="3139321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Beth </a:t>
            </a:r>
            <a:r>
              <a:rPr lang="en-US" sz="66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yw</a:t>
            </a:r>
            <a:r>
              <a:rPr lang="en-US" sz="6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US" sz="66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agweddau</a:t>
            </a:r>
            <a:r>
              <a:rPr lang="en-US" sz="6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  <a:r>
              <a:rPr lang="en-US" sz="66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Iddewiaeth</a:t>
            </a:r>
            <a:r>
              <a:rPr lang="en-US" sz="6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</a:p>
          <a:p>
            <a:pPr algn="ctr"/>
            <a:r>
              <a:rPr lang="en-US" sz="66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Tra-Uniongred</a:t>
            </a:r>
            <a:r>
              <a:rPr lang="en-US" sz="6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(Haredi) </a:t>
            </a:r>
          </a:p>
          <a:p>
            <a:pPr algn="ctr"/>
            <a:r>
              <a:rPr lang="en-US" sz="66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tuag</a:t>
            </a:r>
            <a:r>
              <a:rPr lang="en-US" sz="6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at </a:t>
            </a:r>
            <a:r>
              <a:rPr lang="en-US" sz="6600" b="1" cap="none" spc="0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Seioniaeth</a:t>
            </a:r>
            <a:r>
              <a:rPr lang="en-US" sz="66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?</a:t>
            </a:r>
          </a:p>
        </p:txBody>
      </p:sp>
      <p:pic>
        <p:nvPicPr>
          <p:cNvPr id="1026" name="Picture 2" descr="Image result for haredi jews family">
            <a:extLst>
              <a:ext uri="{FF2B5EF4-FFF2-40B4-BE49-F238E27FC236}">
                <a16:creationId xmlns:a16="http://schemas.microsoft.com/office/drawing/2014/main" id="{F399D4E2-BB91-42F7-873F-65C41F6DF5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365" y="3750365"/>
            <a:ext cx="4912051" cy="27630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7763160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706B4-1219-44F3-9ECE-BA7C97809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i="1" u="sng" dirty="0" err="1">
                <a:latin typeface="+mn-lt"/>
              </a:rPr>
              <a:t>Cynnwys</a:t>
            </a:r>
            <a:r>
              <a:rPr lang="en-GB" sz="5400" i="1" u="sng" dirty="0">
                <a:latin typeface="+mn-lt"/>
              </a:rPr>
              <a:t>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1C04F-9F43-4513-878B-5A3AA6672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Iddewiaeth</a:t>
            </a:r>
            <a:r>
              <a:rPr lang="en-GB" dirty="0"/>
              <a:t> </a:t>
            </a:r>
            <a:r>
              <a:rPr lang="en-GB" dirty="0" err="1"/>
              <a:t>Tra-Uniongred</a:t>
            </a:r>
            <a:r>
              <a:rPr lang="en-GB" dirty="0"/>
              <a:t> (Haredim)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Nodweddion</a:t>
            </a:r>
            <a:r>
              <a:rPr lang="en-GB" dirty="0"/>
              <a:t> y </a:t>
            </a:r>
            <a:r>
              <a:rPr lang="en-GB" dirty="0" err="1"/>
              <a:t>mudiad</a:t>
            </a:r>
            <a:r>
              <a:rPr lang="en-GB" dirty="0"/>
              <a:t>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	1. Cred am y Torah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	2.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?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/>
              <a:t>	3. Beth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gwisgo</a:t>
            </a:r>
            <a:r>
              <a:rPr lang="en-GB" dirty="0"/>
              <a:t>?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Seioniaeth</a:t>
            </a:r>
            <a:r>
              <a:rPr lang="en-GB" dirty="0"/>
              <a:t>?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/>
              <a:t>Haredi a </a:t>
            </a:r>
            <a:r>
              <a:rPr lang="en-GB" dirty="0" err="1"/>
              <a:t>Seioniaeth</a:t>
            </a:r>
            <a:endParaRPr lang="en-GB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dirty="0" err="1"/>
              <a:t>Pwysigrwydd</a:t>
            </a:r>
            <a:r>
              <a:rPr lang="en-GB" dirty="0"/>
              <a:t> Haredim </a:t>
            </a:r>
            <a:r>
              <a:rPr lang="en-GB" dirty="0" err="1"/>
              <a:t>ynglyn</a:t>
            </a:r>
            <a:r>
              <a:rPr lang="en-GB" dirty="0"/>
              <a:t> â </a:t>
            </a:r>
            <a:r>
              <a:rPr lang="en-GB" dirty="0" err="1"/>
              <a:t>Seioniaeth</a:t>
            </a:r>
            <a:endParaRPr lang="en-GB" dirty="0"/>
          </a:p>
          <a:p>
            <a:pPr>
              <a:lnSpc>
                <a:spcPct val="100000"/>
              </a:lnSpc>
            </a:pPr>
            <a:endParaRPr lang="en-GB" dirty="0"/>
          </a:p>
          <a:p>
            <a:endParaRPr lang="en-GB" dirty="0"/>
          </a:p>
        </p:txBody>
      </p:sp>
      <p:pic>
        <p:nvPicPr>
          <p:cNvPr id="1026" name="Picture 2" descr="Image result for haredi">
            <a:extLst>
              <a:ext uri="{FF2B5EF4-FFF2-40B4-BE49-F238E27FC236}">
                <a16:creationId xmlns:a16="http://schemas.microsoft.com/office/drawing/2014/main" id="{0E65A8C4-AA4C-4E00-9C81-90816B840D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149" y="2319131"/>
            <a:ext cx="4326059" cy="288403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39169477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591BD-A271-43EE-BD0F-A7B3FB647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err="1">
                <a:latin typeface="+mn-lt"/>
              </a:rPr>
              <a:t>Datblygiad</a:t>
            </a:r>
            <a:r>
              <a:rPr lang="en-GB" i="1" u="sng" dirty="0">
                <a:latin typeface="+mn-lt"/>
              </a:rPr>
              <a:t> </a:t>
            </a:r>
            <a:r>
              <a:rPr lang="en-GB" i="1" u="sng" dirty="0" err="1">
                <a:latin typeface="+mn-lt"/>
              </a:rPr>
              <a:t>Iddewiaeth</a:t>
            </a:r>
            <a:r>
              <a:rPr lang="en-GB" i="1" u="sng" dirty="0">
                <a:latin typeface="+mn-lt"/>
              </a:rPr>
              <a:t> </a:t>
            </a:r>
            <a:r>
              <a:rPr lang="en-GB" i="1" u="sng" dirty="0" err="1">
                <a:latin typeface="+mn-lt"/>
              </a:rPr>
              <a:t>Tra-Uniongred</a:t>
            </a:r>
            <a:r>
              <a:rPr lang="en-GB" i="1" u="sng" dirty="0">
                <a:latin typeface="+mn-lt"/>
              </a:rPr>
              <a:t> 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B0428-6274-465A-8164-41B3A5879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193277"/>
          </a:xfrm>
          <a:ln w="3810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1700au – </a:t>
            </a:r>
            <a:r>
              <a:rPr lang="en-GB" dirty="0" err="1"/>
              <a:t>Datblygodd</a:t>
            </a:r>
            <a:r>
              <a:rPr lang="en-GB" dirty="0"/>
              <a:t> </a:t>
            </a:r>
            <a:r>
              <a:rPr lang="en-GB" dirty="0" err="1"/>
              <a:t>Iddewiaeth</a:t>
            </a:r>
            <a:r>
              <a:rPr lang="en-GB" dirty="0"/>
              <a:t> Haredi </a:t>
            </a:r>
            <a:r>
              <a:rPr lang="en-GB" dirty="0" err="1"/>
              <a:t>gan</a:t>
            </a:r>
            <a:r>
              <a:rPr lang="en-GB" dirty="0"/>
              <a:t> Israel ben Eliezer.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Syniad gwahanol - Profiadau personol a mysticiaeth fel ffordd i fod yn agosach at Dduw.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“The </a:t>
            </a:r>
            <a:r>
              <a:rPr lang="cy-GB" dirty="0" err="1"/>
              <a:t>one</a:t>
            </a:r>
            <a:r>
              <a:rPr lang="cy-GB" dirty="0"/>
              <a:t> </a:t>
            </a:r>
            <a:r>
              <a:rPr lang="cy-GB" dirty="0" err="1"/>
              <a:t>who</a:t>
            </a:r>
            <a:r>
              <a:rPr lang="cy-GB" dirty="0"/>
              <a:t> </a:t>
            </a:r>
            <a:r>
              <a:rPr lang="cy-GB" dirty="0" err="1"/>
              <a:t>trembles</a:t>
            </a:r>
            <a:r>
              <a:rPr lang="cy-GB" dirty="0"/>
              <a:t> </a:t>
            </a:r>
            <a:r>
              <a:rPr lang="cy-GB" dirty="0" err="1"/>
              <a:t>before</a:t>
            </a:r>
            <a:r>
              <a:rPr lang="cy-GB" dirty="0"/>
              <a:t> </a:t>
            </a:r>
            <a:r>
              <a:rPr lang="cy-GB" dirty="0" err="1"/>
              <a:t>God</a:t>
            </a:r>
            <a:r>
              <a:rPr lang="cy-GB" dirty="0"/>
              <a:t>”.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Cael ei weld fel mudiad ‘traddodiadol’.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 err="1"/>
              <a:t>FFigyrau</a:t>
            </a:r>
            <a:r>
              <a:rPr lang="cy-GB" dirty="0"/>
              <a:t> rhyfeddol o gynghrair Dwyrain Ewrop:</a:t>
            </a:r>
          </a:p>
          <a:p>
            <a:pPr marL="514350" indent="-514350">
              <a:buAutoNum type="arabicPeriod"/>
            </a:pPr>
            <a:r>
              <a:rPr lang="cy-GB" dirty="0" err="1"/>
              <a:t>Rabbi</a:t>
            </a:r>
            <a:r>
              <a:rPr lang="cy-GB" dirty="0"/>
              <a:t> </a:t>
            </a:r>
            <a:r>
              <a:rPr lang="cy-GB" dirty="0" err="1"/>
              <a:t>Chaim</a:t>
            </a:r>
            <a:r>
              <a:rPr lang="cy-GB" dirty="0"/>
              <a:t> o </a:t>
            </a:r>
            <a:r>
              <a:rPr lang="cy-GB" dirty="0" err="1"/>
              <a:t>Volozhin</a:t>
            </a:r>
            <a:r>
              <a:rPr lang="cy-GB" dirty="0"/>
              <a:t> (1749-1821)</a:t>
            </a:r>
          </a:p>
          <a:p>
            <a:pPr marL="514350" indent="-514350">
              <a:buAutoNum type="arabicPeriod"/>
            </a:pPr>
            <a:r>
              <a:rPr lang="cy-GB" dirty="0" err="1"/>
              <a:t>Rabbi</a:t>
            </a:r>
            <a:r>
              <a:rPr lang="cy-GB" dirty="0"/>
              <a:t> </a:t>
            </a:r>
            <a:r>
              <a:rPr lang="cy-GB" dirty="0" err="1"/>
              <a:t>Yisrael</a:t>
            </a:r>
            <a:r>
              <a:rPr lang="cy-GB" dirty="0"/>
              <a:t> </a:t>
            </a:r>
            <a:r>
              <a:rPr lang="cy-GB" dirty="0" err="1"/>
              <a:t>Meir</a:t>
            </a:r>
            <a:r>
              <a:rPr lang="cy-GB" dirty="0"/>
              <a:t> </a:t>
            </a:r>
            <a:r>
              <a:rPr lang="cy-GB" dirty="0" err="1"/>
              <a:t>Kagan</a:t>
            </a:r>
            <a:r>
              <a:rPr lang="cy-GB" dirty="0"/>
              <a:t>, sydd yn cael ei adnabod fel </a:t>
            </a:r>
            <a:r>
              <a:rPr lang="cy-GB" dirty="0" err="1"/>
              <a:t>Chofetz</a:t>
            </a:r>
            <a:r>
              <a:rPr lang="cy-GB" dirty="0"/>
              <a:t> </a:t>
            </a:r>
            <a:r>
              <a:rPr lang="cy-GB" dirty="0" err="1"/>
              <a:t>Chaim</a:t>
            </a:r>
            <a:r>
              <a:rPr lang="cy-GB" dirty="0"/>
              <a:t> (1838-1933).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1912 – </a:t>
            </a:r>
            <a:r>
              <a:rPr lang="cy-GB" dirty="0" err="1"/>
              <a:t>Agudas</a:t>
            </a:r>
            <a:r>
              <a:rPr lang="cy-GB" dirty="0"/>
              <a:t> </a:t>
            </a:r>
            <a:r>
              <a:rPr lang="cy-GB" dirty="0" err="1"/>
              <a:t>Yisroel</a:t>
            </a:r>
            <a:r>
              <a:rPr lang="cy-GB" dirty="0"/>
              <a:t> sy'n cynrychioli buddiannau cymdeithasol a diwylliannol Iddewon crefyddol.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Anelu at ddiogelu a chynnal Iddewiaeth sy'n rhwymo'r Torah, ar y lefel unigol a </a:t>
            </a:r>
            <a:r>
              <a:rPr lang="cy-GB" dirty="0" err="1"/>
              <a:t>chydgyfunol</a:t>
            </a:r>
            <a:r>
              <a:rPr lang="cy-GB" dirty="0"/>
              <a:t>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 err="1"/>
              <a:t>Hasidim</a:t>
            </a:r>
            <a:r>
              <a:rPr lang="cy-GB" dirty="0"/>
              <a:t> a </a:t>
            </a:r>
            <a:r>
              <a:rPr lang="cy-GB" dirty="0" err="1"/>
              <a:t>Mitnagdim</a:t>
            </a:r>
            <a:r>
              <a:rPr lang="cy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6907228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9536C-924F-4CE9-A930-E68975F1A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>
                <a:latin typeface="+mn-lt"/>
              </a:rPr>
              <a:t>Cred am y Torah: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9D852-A961-4B7A-B177-942CDC5FE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678" y="1550011"/>
            <a:ext cx="7101891" cy="5033669"/>
          </a:xfrm>
          <a:ln w="3810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Unigryw achos ei parhad absoliwt ar y Torah (Torah Llafar ac y Torah Ysgrifenedig).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Defnyddio’r Torah fel ffactor canolog a phenderfynol ym mhob agwedd o fywyd.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Rhoddodd Duw y Torah i </a:t>
            </a:r>
            <a:r>
              <a:rPr lang="cy-GB" dirty="0" err="1"/>
              <a:t>Moses</a:t>
            </a:r>
            <a:r>
              <a:rPr lang="cy-GB" dirty="0"/>
              <a:t> ar Fynydd </a:t>
            </a:r>
            <a:r>
              <a:rPr lang="cy-GB" dirty="0" err="1"/>
              <a:t>Sinai</a:t>
            </a:r>
            <a:r>
              <a:rPr lang="cy-GB" dirty="0"/>
              <a:t>, a mae popeth ynddo yn wir a chi methu newid 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613 </a:t>
            </a:r>
            <a:r>
              <a:rPr lang="cy-GB" dirty="0" err="1"/>
              <a:t>Mitzvot</a:t>
            </a:r>
            <a:r>
              <a:rPr lang="cy-GB" dirty="0"/>
              <a:t> - dilyn yn llythrennol tan ddyfodiad y Meseia.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Ymdrechu i gyfyngu ar eu cysylltiad â'r byd y tu allan.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i="1" dirty="0" err="1"/>
              <a:t>Chabad</a:t>
            </a:r>
            <a:r>
              <a:rPr lang="cy-GB" i="1" dirty="0"/>
              <a:t> </a:t>
            </a:r>
            <a:r>
              <a:rPr lang="cy-GB" i="1" dirty="0" err="1"/>
              <a:t>Lubavitch</a:t>
            </a:r>
            <a:r>
              <a:rPr lang="cy-GB" i="1" dirty="0"/>
              <a:t> </a:t>
            </a:r>
            <a:r>
              <a:rPr lang="cy-GB" dirty="0"/>
              <a:t>- gwneud cysylltiad gyda Iddewon sydd ddim yn Haredi ar gyfer pwrpas y </a:t>
            </a:r>
            <a:r>
              <a:rPr lang="cy-GB" i="1" dirty="0" err="1"/>
              <a:t>kiruv</a:t>
            </a:r>
            <a:r>
              <a:rPr lang="cy-GB" i="1" dirty="0"/>
              <a:t>. </a:t>
            </a:r>
            <a:endParaRPr lang="en-GB" dirty="0"/>
          </a:p>
        </p:txBody>
      </p:sp>
      <p:pic>
        <p:nvPicPr>
          <p:cNvPr id="2050" name="Picture 2" descr="Image result for Torah">
            <a:extLst>
              <a:ext uri="{FF2B5EF4-FFF2-40B4-BE49-F238E27FC236}">
                <a16:creationId xmlns:a16="http://schemas.microsoft.com/office/drawing/2014/main" id="{D163625F-7A4D-4DC2-8FDA-77308E246E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7777" y="2319130"/>
            <a:ext cx="3792121" cy="304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6762218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29F8D-652A-49C1-9953-C2E8502A7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err="1">
                <a:latin typeface="+mn-lt"/>
              </a:rPr>
              <a:t>Sut</a:t>
            </a:r>
            <a:r>
              <a:rPr lang="en-GB" i="1" u="sng" dirty="0">
                <a:latin typeface="+mn-lt"/>
              </a:rPr>
              <a:t> </a:t>
            </a:r>
            <a:r>
              <a:rPr lang="en-GB" i="1" u="sng" dirty="0" err="1">
                <a:latin typeface="+mn-lt"/>
              </a:rPr>
              <a:t>mae</a:t>
            </a:r>
            <a:r>
              <a:rPr lang="en-GB" i="1" u="sng" dirty="0">
                <a:latin typeface="+mn-lt"/>
              </a:rPr>
              <a:t> </a:t>
            </a:r>
            <a:r>
              <a:rPr lang="en-GB" i="1" u="sng" dirty="0" err="1">
                <a:latin typeface="+mn-lt"/>
              </a:rPr>
              <a:t>nhw’n</a:t>
            </a:r>
            <a:r>
              <a:rPr lang="en-GB" i="1" u="sng" dirty="0">
                <a:latin typeface="+mn-lt"/>
              </a:rPr>
              <a:t> </a:t>
            </a:r>
            <a:r>
              <a:rPr lang="en-GB" i="1" u="sng" dirty="0" err="1">
                <a:latin typeface="+mn-lt"/>
              </a:rPr>
              <a:t>byw</a:t>
            </a:r>
            <a:r>
              <a:rPr lang="en-GB" i="1" u="sng" dirty="0">
                <a:latin typeface="+mn-lt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B32A5-A3FC-4C36-AD08-1D88AD52B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165" y="1690688"/>
            <a:ext cx="10515600" cy="4351338"/>
          </a:xfrm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Dynion Haredi yn ymroi eu hunain i astudio’r Torah yn llawn amser.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Iddewon Haredi yn byw mewn cartrefi sengl gyda nifer fawr o blant.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Dim statws cyfartal rhwng dynion a menywod.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Rôl menywod - pethau domestig ac ei ddyletswyddau o fod yn wraig ac yn mam da.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Yn ôl y Gyfraith Iddewig (</a:t>
            </a:r>
            <a:r>
              <a:rPr lang="cy-GB" i="1" dirty="0" err="1"/>
              <a:t>Halakhah</a:t>
            </a:r>
            <a:r>
              <a:rPr lang="cy-GB" i="1" dirty="0"/>
              <a:t>)</a:t>
            </a:r>
            <a:r>
              <a:rPr lang="cy-GB" dirty="0"/>
              <a:t> - gwahanu dynion a menywod yn ystod gweddi gan wal neu llenni o'r enw </a:t>
            </a:r>
            <a:r>
              <a:rPr lang="cy-GB" i="1" dirty="0" err="1"/>
              <a:t>mechitzah</a:t>
            </a:r>
            <a:r>
              <a:rPr lang="cy-GB" i="1" dirty="0"/>
              <a:t>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Dylai canolbwyntio ar y gweddi, nid ar y ferch sydd yn gweddïo wrth eich ymyl.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8628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E4249-649D-493E-B2CC-D56DB11EC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10515600" cy="1325563"/>
          </a:xfrm>
        </p:spPr>
        <p:txBody>
          <a:bodyPr/>
          <a:lstStyle/>
          <a:p>
            <a:r>
              <a:rPr lang="en-GB" i="1" u="sng" dirty="0">
                <a:latin typeface="+mn-lt"/>
              </a:rPr>
              <a:t>Beth </a:t>
            </a:r>
            <a:r>
              <a:rPr lang="en-GB" i="1" u="sng" dirty="0" err="1">
                <a:latin typeface="+mn-lt"/>
              </a:rPr>
              <a:t>mae</a:t>
            </a:r>
            <a:r>
              <a:rPr lang="en-GB" i="1" u="sng" dirty="0">
                <a:latin typeface="+mn-lt"/>
              </a:rPr>
              <a:t> </a:t>
            </a:r>
            <a:r>
              <a:rPr lang="en-GB" i="1" u="sng" dirty="0" err="1">
                <a:latin typeface="+mn-lt"/>
              </a:rPr>
              <a:t>nhw’n</a:t>
            </a:r>
            <a:r>
              <a:rPr lang="en-GB" i="1" u="sng" dirty="0">
                <a:latin typeface="+mn-lt"/>
              </a:rPr>
              <a:t> </a:t>
            </a:r>
            <a:r>
              <a:rPr lang="en-GB" i="1" u="sng" dirty="0" err="1">
                <a:latin typeface="+mn-lt"/>
              </a:rPr>
              <a:t>gwisgo</a:t>
            </a:r>
            <a:r>
              <a:rPr lang="en-GB" i="1" u="sng" dirty="0">
                <a:latin typeface="+mn-lt"/>
              </a:rPr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E4BEE-8CE3-40AE-A576-7974828ECE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845" y="1690687"/>
            <a:ext cx="10424485" cy="4458321"/>
          </a:xfrm>
          <a:ln w="3810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Dynion Haredi - siwtiau du ac mewn hetiau </a:t>
            </a:r>
            <a:r>
              <a:rPr lang="cy-GB" dirty="0" err="1"/>
              <a:t>brimiog</a:t>
            </a:r>
            <a:r>
              <a:rPr lang="cy-GB" dirty="0"/>
              <a:t> lliw du, gyda gwallt ar ochr eu pennau.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“</a:t>
            </a:r>
            <a:r>
              <a:rPr lang="cy-GB" i="1" dirty="0"/>
              <a:t>Nid ydych i dorri’r gwallt ar ochr eich pennau, na thorri ymylon eich barf” </a:t>
            </a:r>
            <a:r>
              <a:rPr lang="cy-GB" dirty="0"/>
              <a:t>(Lef 19:27).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Er mwyn cofio am y 613 </a:t>
            </a:r>
            <a:r>
              <a:rPr lang="cy-GB" i="1" dirty="0" err="1"/>
              <a:t>mitzvot</a:t>
            </a:r>
            <a:r>
              <a:rPr lang="cy-GB" dirty="0"/>
              <a:t> maent yn gwisgo </a:t>
            </a:r>
            <a:r>
              <a:rPr lang="cy-GB" i="1" dirty="0" err="1"/>
              <a:t>tallit</a:t>
            </a:r>
            <a:r>
              <a:rPr lang="cy-GB" dirty="0"/>
              <a:t>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Merched Haredi - sgertiau hir, stociau trwchus, ac maent yn gorchuddio eu pen gyda sgarff.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Weithiau mae’r menywod yn gwisgo </a:t>
            </a:r>
            <a:r>
              <a:rPr lang="cy-GB" i="1" dirty="0" err="1"/>
              <a:t>sheitel</a:t>
            </a:r>
            <a:r>
              <a:rPr lang="cy-GB" i="1" dirty="0"/>
              <a:t>, </a:t>
            </a:r>
            <a:r>
              <a:rPr lang="cy-GB" dirty="0"/>
              <a:t>achos yr unig person sydd yn gallu gweld gwallt y fenyw yw ei gwr.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i="1" dirty="0" err="1"/>
              <a:t>Mishnah</a:t>
            </a:r>
            <a:r>
              <a:rPr lang="cy-GB" i="1" dirty="0"/>
              <a:t> </a:t>
            </a:r>
            <a:r>
              <a:rPr lang="cy-GB" i="1" dirty="0" err="1"/>
              <a:t>Berurah</a:t>
            </a:r>
            <a:r>
              <a:rPr lang="cy-GB" i="1" dirty="0"/>
              <a:t> </a:t>
            </a:r>
            <a:r>
              <a:rPr lang="cy-GB" dirty="0"/>
              <a:t>(1904) yn gwahardd dyn rhag gweddïo o flaen ei wraig os mae unrhyw darn o'i gwallt yn dangos.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3298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B1DF3-8C29-487A-959F-A8FF8698A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>
                <a:latin typeface="+mn-lt"/>
              </a:rPr>
              <a:t>Beth </a:t>
            </a:r>
            <a:r>
              <a:rPr lang="en-GB" i="1" u="sng" dirty="0" err="1">
                <a:latin typeface="+mn-lt"/>
              </a:rPr>
              <a:t>yw</a:t>
            </a:r>
            <a:r>
              <a:rPr lang="en-GB" i="1" u="sng" dirty="0">
                <a:latin typeface="+mn-lt"/>
              </a:rPr>
              <a:t> </a:t>
            </a:r>
            <a:r>
              <a:rPr lang="en-GB" i="1" u="sng" dirty="0" err="1">
                <a:latin typeface="+mn-lt"/>
              </a:rPr>
              <a:t>Seioniaeth</a:t>
            </a:r>
            <a:r>
              <a:rPr lang="en-GB" i="1" u="sng" dirty="0">
                <a:latin typeface="+mn-lt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0F0C5-0E6A-4A59-A7B3-23583E9A89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679" y="1565829"/>
            <a:ext cx="6503504" cy="4834972"/>
          </a:xfrm>
          <a:ln w="3810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Seioniaeth - mudiad gwleidyddol a ddaeth i'r amlwg yn Ewrop yn y 19eg ganrif.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Beibl Hebraeg mae'r gair </a:t>
            </a:r>
            <a:r>
              <a:rPr lang="cy-GB" i="1" dirty="0"/>
              <a:t>"</a:t>
            </a:r>
            <a:r>
              <a:rPr lang="cy-GB" i="1" dirty="0" err="1"/>
              <a:t>Zion</a:t>
            </a:r>
            <a:r>
              <a:rPr lang="cy-GB" i="1" dirty="0"/>
              <a:t>" </a:t>
            </a:r>
            <a:r>
              <a:rPr lang="cy-GB" dirty="0"/>
              <a:t>yn cyfeirio at Jerwsalem.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Datblygodd Seioniaeth am 2 rheswm:</a:t>
            </a:r>
          </a:p>
          <a:p>
            <a:pPr marL="0" indent="0">
              <a:buNone/>
            </a:pPr>
            <a:r>
              <a:rPr lang="cy-GB" dirty="0"/>
              <a:t>	1. Ymateb i ddelfrydau’r Oes Oleuedig</a:t>
            </a:r>
          </a:p>
          <a:p>
            <a:pPr marL="0" indent="0">
              <a:buNone/>
            </a:pPr>
            <a:r>
              <a:rPr lang="cy-GB" dirty="0"/>
              <a:t>	2. Ymateb i’r erledigaeth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 err="1"/>
              <a:t>Theodor</a:t>
            </a:r>
            <a:r>
              <a:rPr lang="cy-GB" dirty="0"/>
              <a:t> </a:t>
            </a:r>
            <a:r>
              <a:rPr lang="cy-GB" dirty="0" err="1"/>
              <a:t>Herzl</a:t>
            </a:r>
            <a:r>
              <a:rPr lang="cy-GB" dirty="0"/>
              <a:t> (1860-1904) yn dylanwadol.</a:t>
            </a:r>
            <a:endParaRPr lang="cy-GB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Roedd </a:t>
            </a:r>
            <a:r>
              <a:rPr lang="cy-GB" dirty="0" err="1"/>
              <a:t>Palestine</a:t>
            </a:r>
            <a:r>
              <a:rPr lang="cy-GB" dirty="0"/>
              <a:t> yn cael ei reoli gan yr Ymerodraeth Otomanaidd.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‘</a:t>
            </a:r>
            <a:r>
              <a:rPr lang="cy-GB" i="1" dirty="0" err="1"/>
              <a:t>Balfour</a:t>
            </a:r>
            <a:r>
              <a:rPr lang="cy-GB" i="1" dirty="0"/>
              <a:t> </a:t>
            </a:r>
            <a:r>
              <a:rPr lang="cy-GB" i="1" dirty="0" err="1"/>
              <a:t>Declaration</a:t>
            </a:r>
            <a:r>
              <a:rPr lang="cy-GB" dirty="0"/>
              <a:t>’ - cytuno i gefnogi mamwlad Iddewig ym </a:t>
            </a:r>
            <a:r>
              <a:rPr lang="cy-GB" dirty="0" err="1"/>
              <a:t>Mhalestina</a:t>
            </a:r>
            <a:r>
              <a:rPr lang="cy-GB" dirty="0"/>
              <a:t>.   </a:t>
            </a:r>
            <a:endParaRPr lang="en-GB" dirty="0"/>
          </a:p>
        </p:txBody>
      </p:sp>
      <p:pic>
        <p:nvPicPr>
          <p:cNvPr id="5122" name="Picture 2" descr="Image result for theodor herzl quotes zionism">
            <a:extLst>
              <a:ext uri="{FF2B5EF4-FFF2-40B4-BE49-F238E27FC236}">
                <a16:creationId xmlns:a16="http://schemas.microsoft.com/office/drawing/2014/main" id="{6150B177-329D-4546-9FEB-C58C594A4C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825" y="1855304"/>
            <a:ext cx="4629590" cy="35550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40864688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78821-FE69-4465-BA59-8A909A2A5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374" y="365125"/>
            <a:ext cx="10598426" cy="1370910"/>
          </a:xfrm>
        </p:spPr>
        <p:txBody>
          <a:bodyPr/>
          <a:lstStyle/>
          <a:p>
            <a:r>
              <a:rPr lang="en-GB" i="1" u="sng" dirty="0">
                <a:latin typeface="+mn-lt"/>
              </a:rPr>
              <a:t>Haredi a </a:t>
            </a:r>
            <a:r>
              <a:rPr lang="en-GB" i="1" u="sng" dirty="0" err="1">
                <a:latin typeface="+mn-lt"/>
              </a:rPr>
              <a:t>Seioniaeth</a:t>
            </a:r>
            <a:r>
              <a:rPr lang="en-GB" i="1" u="sng" dirty="0">
                <a:latin typeface="+mn-lt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4FF5E-053D-4355-9D42-ED3C68986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591" y="1613590"/>
            <a:ext cx="6533321" cy="4919732"/>
          </a:xfrm>
          <a:ln w="38100"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y-GB" sz="2000" dirty="0"/>
              <a:t>Rhai Iddewon </a:t>
            </a:r>
            <a:r>
              <a:rPr lang="cy-GB" sz="2000" dirty="0" err="1"/>
              <a:t>Haredim</a:t>
            </a:r>
            <a:r>
              <a:rPr lang="cy-GB" sz="2000" dirty="0"/>
              <a:t> wedi dod i wrthod Seioniaeth – </a:t>
            </a:r>
            <a:r>
              <a:rPr lang="cy-GB" sz="2000" i="1" dirty="0" err="1"/>
              <a:t>Neturei</a:t>
            </a:r>
            <a:r>
              <a:rPr lang="cy-GB" sz="2000" i="1" dirty="0"/>
              <a:t> </a:t>
            </a:r>
            <a:r>
              <a:rPr lang="cy-GB" sz="2000" i="1" dirty="0" err="1"/>
              <a:t>Karta</a:t>
            </a:r>
            <a:r>
              <a:rPr lang="cy-GB" sz="2000" dirty="0"/>
              <a:t>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2000" dirty="0"/>
              <a:t>Dadl sylfaenol </a:t>
            </a:r>
            <a:r>
              <a:rPr lang="cy-GB" sz="2000" i="1" dirty="0" err="1"/>
              <a:t>Neturei</a:t>
            </a:r>
            <a:r>
              <a:rPr lang="cy-GB" sz="2000" i="1" dirty="0"/>
              <a:t> </a:t>
            </a:r>
            <a:r>
              <a:rPr lang="cy-GB" sz="2000" i="1" dirty="0" err="1"/>
              <a:t>Karta</a:t>
            </a:r>
            <a:r>
              <a:rPr lang="cy-GB" sz="2000" i="1" dirty="0"/>
              <a:t> </a:t>
            </a:r>
            <a:r>
              <a:rPr lang="cy-GB" sz="2000" dirty="0"/>
              <a:t>- Duw wedi rhoi'r Iddewon mewn sefyllfa eithriedig ac mai dim ond Duw sydd â'r awdurdod i adfer yr Iddewon i wlad Israel trwy ddyfodiad y Meseia.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2000" dirty="0"/>
              <a:t>Iddewon wedi bod yn alltudio sydd wedi arwain at y </a:t>
            </a:r>
            <a:r>
              <a:rPr lang="cy-GB" sz="2000" dirty="0" err="1"/>
              <a:t>diaspora</a:t>
            </a:r>
            <a:r>
              <a:rPr lang="cy-GB" sz="2000" dirty="0"/>
              <a:t> ac, os bydd y bobl yn dod yn ôl i'r tir, bydd hwnna yn arwain at gosb mawr i'r Iddewon i gyd.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2000" dirty="0"/>
              <a:t>Torah yn gair Duw, bydd y rhai sy'n ufuddhau iddo yn cael gwobr, a bydd y rhai sydd ddim yn cael cosb a fydd yn cynnwys Israel gyfan.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2000" dirty="0"/>
              <a:t>Nad ydynt yn ufuddhau i'r Torah, mae’r Seionaidd yn gwneud popeth y </a:t>
            </a:r>
            <a:r>
              <a:rPr lang="cy-GB" sz="2000" dirty="0" err="1"/>
              <a:t>gallant</a:t>
            </a:r>
            <a:r>
              <a:rPr lang="cy-GB" sz="2000" dirty="0"/>
              <a:t> i atal unrhyw un y maent yn ei gael o dan eu pŵer rhag cyflawni gorchmynion y Torah</a:t>
            </a:r>
          </a:p>
        </p:txBody>
      </p:sp>
      <p:pic>
        <p:nvPicPr>
          <p:cNvPr id="6148" name="Picture 4" descr="Image result for haredi and zionism">
            <a:extLst>
              <a:ext uri="{FF2B5EF4-FFF2-40B4-BE49-F238E27FC236}">
                <a16:creationId xmlns:a16="http://schemas.microsoft.com/office/drawing/2014/main" id="{E84256B6-04CD-4B63-BE67-9E64DA83D8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769" y="2095069"/>
            <a:ext cx="4492170" cy="33883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8441879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5397B-1835-4ECB-8C79-35161B70F9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661" y="659433"/>
            <a:ext cx="10515600" cy="5860637"/>
          </a:xfrm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y-GB" i="1" dirty="0" err="1"/>
              <a:t>Neturei</a:t>
            </a:r>
            <a:r>
              <a:rPr lang="cy-GB" i="1" dirty="0"/>
              <a:t> </a:t>
            </a:r>
            <a:r>
              <a:rPr lang="cy-GB" i="1" dirty="0" err="1"/>
              <a:t>Karta</a:t>
            </a:r>
            <a:r>
              <a:rPr lang="cy-GB" i="1" dirty="0"/>
              <a:t> </a:t>
            </a:r>
            <a:r>
              <a:rPr lang="cy-GB" dirty="0"/>
              <a:t>yn erbyn Seioniaeth ac Israel fel cenedl seciwlar.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Dal i wisgo eu dillad traddodiadol a byddent yn sgwrsio yn </a:t>
            </a:r>
            <a:r>
              <a:rPr lang="cy-GB" dirty="0" err="1"/>
              <a:t>yiddish</a:t>
            </a:r>
            <a:r>
              <a:rPr lang="cy-GB" dirty="0"/>
              <a:t> yn unig, ac yn gweddïo yn Hebraeg.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dirty="0" err="1"/>
              <a:t>Rabbi</a:t>
            </a:r>
            <a:r>
              <a:rPr lang="cy-GB" dirty="0"/>
              <a:t> </a:t>
            </a:r>
            <a:r>
              <a:rPr lang="cy-GB" dirty="0" err="1"/>
              <a:t>Nathaniel</a:t>
            </a:r>
            <a:r>
              <a:rPr lang="cy-GB" dirty="0"/>
              <a:t> </a:t>
            </a:r>
            <a:r>
              <a:rPr lang="cy-GB" dirty="0" err="1"/>
              <a:t>Helfgot</a:t>
            </a:r>
            <a:r>
              <a:rPr lang="cy-GB" dirty="0"/>
              <a:t> </a:t>
            </a:r>
            <a:r>
              <a:rPr lang="cy-GB" i="1" dirty="0"/>
              <a:t>"The </a:t>
            </a:r>
            <a:r>
              <a:rPr lang="cy-GB" i="1" dirty="0" err="1"/>
              <a:t>State</a:t>
            </a:r>
            <a:r>
              <a:rPr lang="cy-GB" i="1" dirty="0"/>
              <a:t> of Israel is not a </a:t>
            </a:r>
            <a:r>
              <a:rPr lang="cy-GB" i="1" dirty="0" err="1"/>
              <a:t>halachic</a:t>
            </a:r>
            <a:r>
              <a:rPr lang="cy-GB" i="1" dirty="0"/>
              <a:t> </a:t>
            </a:r>
            <a:r>
              <a:rPr lang="cy-GB" i="1" dirty="0" err="1"/>
              <a:t>state</a:t>
            </a:r>
            <a:r>
              <a:rPr lang="cy-GB" i="1" dirty="0"/>
              <a:t> </a:t>
            </a:r>
            <a:r>
              <a:rPr lang="cy-GB" i="1" dirty="0" err="1"/>
              <a:t>but</a:t>
            </a:r>
            <a:r>
              <a:rPr lang="cy-GB" i="1" dirty="0"/>
              <a:t> rather is a </a:t>
            </a:r>
            <a:r>
              <a:rPr lang="cy-GB" i="1" dirty="0" err="1"/>
              <a:t>nation-state</a:t>
            </a:r>
            <a:r>
              <a:rPr lang="cy-GB" i="1" dirty="0"/>
              <a:t> of all the </a:t>
            </a:r>
            <a:r>
              <a:rPr lang="cy-GB" i="1" dirty="0" err="1"/>
              <a:t>Jewish</a:t>
            </a:r>
            <a:r>
              <a:rPr lang="cy-GB" i="1" dirty="0"/>
              <a:t> </a:t>
            </a:r>
            <a:r>
              <a:rPr lang="cy-GB" i="1" dirty="0" err="1"/>
              <a:t>people</a:t>
            </a:r>
            <a:r>
              <a:rPr lang="cy-GB" i="1" dirty="0"/>
              <a:t>. </a:t>
            </a:r>
            <a:r>
              <a:rPr lang="cy-GB" i="1" dirty="0" err="1"/>
              <a:t>Many</a:t>
            </a:r>
            <a:r>
              <a:rPr lang="cy-GB" i="1" dirty="0"/>
              <a:t> </a:t>
            </a:r>
            <a:r>
              <a:rPr lang="cy-GB" i="1" dirty="0" err="1"/>
              <a:t>Jews</a:t>
            </a:r>
            <a:r>
              <a:rPr lang="cy-GB" i="1" dirty="0"/>
              <a:t> </a:t>
            </a:r>
            <a:r>
              <a:rPr lang="cy-GB" i="1" dirty="0" err="1"/>
              <a:t>are</a:t>
            </a:r>
            <a:r>
              <a:rPr lang="cy-GB" i="1" dirty="0"/>
              <a:t> </a:t>
            </a:r>
            <a:r>
              <a:rPr lang="cy-GB" i="1" dirty="0" err="1"/>
              <a:t>becoming</a:t>
            </a:r>
            <a:r>
              <a:rPr lang="cy-GB" i="1" dirty="0"/>
              <a:t> </a:t>
            </a:r>
            <a:r>
              <a:rPr lang="cy-GB" i="1" dirty="0" err="1"/>
              <a:t>alienated</a:t>
            </a:r>
            <a:r>
              <a:rPr lang="cy-GB" i="1" dirty="0"/>
              <a:t> </a:t>
            </a:r>
            <a:r>
              <a:rPr lang="cy-GB" i="1" dirty="0" err="1"/>
              <a:t>because</a:t>
            </a:r>
            <a:r>
              <a:rPr lang="cy-GB" i="1" dirty="0"/>
              <a:t> </a:t>
            </a:r>
            <a:r>
              <a:rPr lang="cy-GB" i="1" dirty="0" err="1"/>
              <a:t>they</a:t>
            </a:r>
            <a:r>
              <a:rPr lang="cy-GB" i="1" dirty="0"/>
              <a:t> </a:t>
            </a:r>
            <a:r>
              <a:rPr lang="cy-GB" i="1" dirty="0" err="1"/>
              <a:t>feel</a:t>
            </a:r>
            <a:r>
              <a:rPr lang="cy-GB" i="1" dirty="0"/>
              <a:t> </a:t>
            </a:r>
            <a:r>
              <a:rPr lang="cy-GB" i="1" dirty="0" err="1"/>
              <a:t>that</a:t>
            </a:r>
            <a:r>
              <a:rPr lang="cy-GB" i="1" dirty="0"/>
              <a:t> the </a:t>
            </a:r>
            <a:r>
              <a:rPr lang="cy-GB" i="1" dirty="0" err="1"/>
              <a:t>State</a:t>
            </a:r>
            <a:r>
              <a:rPr lang="cy-GB" i="1" dirty="0"/>
              <a:t> of Israel does not </a:t>
            </a:r>
            <a:r>
              <a:rPr lang="cy-GB" i="1" dirty="0" err="1"/>
              <a:t>respect</a:t>
            </a:r>
            <a:r>
              <a:rPr lang="cy-GB" i="1" dirty="0"/>
              <a:t> the </a:t>
            </a:r>
            <a:r>
              <a:rPr lang="cy-GB" i="1" dirty="0" err="1"/>
              <a:t>way</a:t>
            </a:r>
            <a:r>
              <a:rPr lang="cy-GB" i="1" dirty="0"/>
              <a:t> </a:t>
            </a:r>
            <a:r>
              <a:rPr lang="cy-GB" i="1" dirty="0" err="1"/>
              <a:t>they</a:t>
            </a:r>
            <a:r>
              <a:rPr lang="cy-GB" i="1" dirty="0"/>
              <a:t> </a:t>
            </a:r>
            <a:r>
              <a:rPr lang="cy-GB" i="1" dirty="0" err="1"/>
              <a:t>practice</a:t>
            </a:r>
            <a:r>
              <a:rPr lang="cy-GB" i="1" dirty="0"/>
              <a:t> </a:t>
            </a:r>
            <a:r>
              <a:rPr lang="cy-GB" i="1" dirty="0" err="1"/>
              <a:t>Judaism</a:t>
            </a:r>
            <a:r>
              <a:rPr lang="cy-GB" i="1" dirty="0"/>
              <a:t>”. </a:t>
            </a:r>
            <a:endParaRPr lang="en-GB" i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18" name="Picture 2" descr="Image result for haredi and zionism">
            <a:extLst>
              <a:ext uri="{FF2B5EF4-FFF2-40B4-BE49-F238E27FC236}">
                <a16:creationId xmlns:a16="http://schemas.microsoft.com/office/drawing/2014/main" id="{01FE0268-5569-4010-A90D-96C72CB679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6005" y="3690230"/>
            <a:ext cx="4060961" cy="26973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1097344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227D5-F11A-4828-9FBC-FFEC33A56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>
                <a:latin typeface="+mn-lt"/>
              </a:rPr>
              <a:t>1. Gwaith </a:t>
            </a:r>
            <a:r>
              <a:rPr lang="en-GB" i="1" u="sng" dirty="0" err="1">
                <a:latin typeface="+mn-lt"/>
              </a:rPr>
              <a:t>milwrol</a:t>
            </a:r>
            <a:r>
              <a:rPr lang="en-GB" i="1" u="sng" dirty="0">
                <a:latin typeface="+mn-lt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A56C1-5568-47FA-87F1-E30E46E79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409" y="1425644"/>
            <a:ext cx="5973417" cy="5226947"/>
          </a:xfrm>
          <a:ln w="38100"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y-GB" sz="2400" dirty="0"/>
              <a:t>Eithriadau waith milwrol yn 1948 pan grëwyd Israel, i atal nhw rhag gwasanaethu yn y byddin.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2400" dirty="0"/>
              <a:t>Erbyn 2017 roeddent yn eisiau newid y deddf yma i gael yr Iddewon Haredi i fynd i’r byddin am 2 blynedd.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2400" dirty="0"/>
              <a:t>Cynnal gweddi màs yn Jerwsalem; cau y brif fynedfa i Jerwsalem ac wedi rhwystro llawer o ffyrdd o draffig.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2400" dirty="0"/>
              <a:t>Disgybl </a:t>
            </a:r>
            <a:r>
              <a:rPr lang="cy-GB" sz="2400" dirty="0" err="1"/>
              <a:t>Shmoli</a:t>
            </a:r>
            <a:r>
              <a:rPr lang="cy-GB" sz="2400" dirty="0"/>
              <a:t> </a:t>
            </a:r>
            <a:r>
              <a:rPr lang="cy-GB" sz="2400" i="1" dirty="0"/>
              <a:t>“</a:t>
            </a:r>
            <a:r>
              <a:rPr lang="cy-GB" sz="2400" i="1" dirty="0" err="1"/>
              <a:t>If</a:t>
            </a:r>
            <a:r>
              <a:rPr lang="cy-GB" sz="2400" i="1" dirty="0"/>
              <a:t> we </a:t>
            </a:r>
            <a:r>
              <a:rPr lang="cy-GB" sz="2400" i="1" dirty="0" err="1"/>
              <a:t>are</a:t>
            </a:r>
            <a:r>
              <a:rPr lang="cy-GB" sz="2400" i="1" dirty="0"/>
              <a:t> </a:t>
            </a:r>
            <a:r>
              <a:rPr lang="cy-GB" sz="2400" i="1" dirty="0" err="1"/>
              <a:t>forced</a:t>
            </a:r>
            <a:r>
              <a:rPr lang="cy-GB" sz="2400" i="1" dirty="0"/>
              <a:t> to go </a:t>
            </a:r>
            <a:r>
              <a:rPr lang="cy-GB" sz="2400" i="1" dirty="0" err="1"/>
              <a:t>into</a:t>
            </a:r>
            <a:r>
              <a:rPr lang="cy-GB" sz="2400" i="1" dirty="0"/>
              <a:t> the </a:t>
            </a:r>
            <a:r>
              <a:rPr lang="cy-GB" sz="2400" i="1" dirty="0" err="1"/>
              <a:t>army</a:t>
            </a:r>
            <a:r>
              <a:rPr lang="cy-GB" sz="2400" i="1" dirty="0"/>
              <a:t> </a:t>
            </a:r>
            <a:r>
              <a:rPr lang="cy-GB" sz="2400" i="1" dirty="0" err="1"/>
              <a:t>there</a:t>
            </a:r>
            <a:r>
              <a:rPr lang="cy-GB" sz="2400" i="1" dirty="0"/>
              <a:t> </a:t>
            </a:r>
            <a:r>
              <a:rPr lang="cy-GB" sz="2400" i="1" dirty="0" err="1"/>
              <a:t>will</a:t>
            </a:r>
            <a:r>
              <a:rPr lang="cy-GB" sz="2400" i="1" dirty="0"/>
              <a:t> be a lot of </a:t>
            </a:r>
            <a:r>
              <a:rPr lang="cy-GB" sz="2400" i="1" dirty="0" err="1"/>
              <a:t>dangers</a:t>
            </a:r>
            <a:r>
              <a:rPr lang="cy-GB" sz="2400" i="1" dirty="0"/>
              <a:t> to </a:t>
            </a:r>
            <a:r>
              <a:rPr lang="cy-GB" sz="2400" i="1" dirty="0" err="1"/>
              <a:t>our</a:t>
            </a:r>
            <a:r>
              <a:rPr lang="cy-GB" sz="2400" i="1" dirty="0"/>
              <a:t> </a:t>
            </a:r>
            <a:r>
              <a:rPr lang="cy-GB" sz="2400" i="1" dirty="0" err="1"/>
              <a:t>religious</a:t>
            </a:r>
            <a:r>
              <a:rPr lang="cy-GB" sz="2400" i="1" dirty="0"/>
              <a:t> </a:t>
            </a:r>
            <a:r>
              <a:rPr lang="cy-GB" sz="2400" i="1" dirty="0" err="1"/>
              <a:t>beliefs</a:t>
            </a:r>
            <a:r>
              <a:rPr lang="cy-GB" sz="2400" i="1" dirty="0"/>
              <a:t>. </a:t>
            </a:r>
            <a:r>
              <a:rPr lang="cy-GB" sz="2400" i="1" dirty="0" err="1"/>
              <a:t>For</a:t>
            </a:r>
            <a:r>
              <a:rPr lang="cy-GB" sz="2400" i="1" dirty="0"/>
              <a:t> </a:t>
            </a:r>
            <a:r>
              <a:rPr lang="cy-GB" sz="2400" i="1" dirty="0" err="1"/>
              <a:t>example</a:t>
            </a:r>
            <a:r>
              <a:rPr lang="cy-GB" sz="2400" i="1" dirty="0"/>
              <a:t> </a:t>
            </a:r>
            <a:r>
              <a:rPr lang="cy-GB" sz="2400" i="1" dirty="0" err="1"/>
              <a:t>you</a:t>
            </a:r>
            <a:r>
              <a:rPr lang="cy-GB" sz="2400" i="1" dirty="0"/>
              <a:t> </a:t>
            </a:r>
            <a:r>
              <a:rPr lang="cy-GB" sz="2400" i="1" dirty="0" err="1"/>
              <a:t>have</a:t>
            </a:r>
            <a:r>
              <a:rPr lang="cy-GB" sz="2400" i="1" dirty="0"/>
              <a:t> </a:t>
            </a:r>
            <a:r>
              <a:rPr lang="cy-GB" sz="2400" i="1" dirty="0" err="1"/>
              <a:t>mingling</a:t>
            </a:r>
            <a:r>
              <a:rPr lang="cy-GB" sz="2400" i="1" dirty="0"/>
              <a:t> of the </a:t>
            </a:r>
            <a:r>
              <a:rPr lang="cy-GB" sz="2400" i="1" dirty="0" err="1"/>
              <a:t>sexes</a:t>
            </a:r>
            <a:r>
              <a:rPr lang="cy-GB" sz="2400" i="1" dirty="0"/>
              <a:t>. </a:t>
            </a:r>
            <a:r>
              <a:rPr lang="cy-GB" sz="2400" i="1" dirty="0" err="1"/>
              <a:t>This</a:t>
            </a:r>
            <a:r>
              <a:rPr lang="cy-GB" sz="2400" i="1" dirty="0"/>
              <a:t> is not the </a:t>
            </a:r>
            <a:r>
              <a:rPr lang="cy-GB" sz="2400" i="1" dirty="0" err="1"/>
              <a:t>way</a:t>
            </a:r>
            <a:r>
              <a:rPr lang="cy-GB" sz="2400" i="1" dirty="0"/>
              <a:t> we </a:t>
            </a:r>
            <a:r>
              <a:rPr lang="cy-GB" sz="2400" i="1" dirty="0" err="1"/>
              <a:t>were</a:t>
            </a:r>
            <a:r>
              <a:rPr lang="cy-GB" sz="2400" i="1" dirty="0"/>
              <a:t> </a:t>
            </a:r>
            <a:r>
              <a:rPr lang="cy-GB" sz="2400" i="1" dirty="0" err="1"/>
              <a:t>brought</a:t>
            </a:r>
            <a:r>
              <a:rPr lang="cy-GB" sz="2400" i="1" dirty="0"/>
              <a:t> </a:t>
            </a:r>
            <a:r>
              <a:rPr lang="cy-GB" sz="2400" i="1" dirty="0" err="1"/>
              <a:t>up</a:t>
            </a:r>
            <a:r>
              <a:rPr lang="cy-GB" sz="2400" i="1" dirty="0"/>
              <a:t>”.</a:t>
            </a:r>
            <a:endParaRPr lang="en-GB" sz="2400" i="1" dirty="0"/>
          </a:p>
        </p:txBody>
      </p:sp>
      <p:pic>
        <p:nvPicPr>
          <p:cNvPr id="7172" name="Picture 4" descr="Image result for haredim zionist">
            <a:extLst>
              <a:ext uri="{FF2B5EF4-FFF2-40B4-BE49-F238E27FC236}">
                <a16:creationId xmlns:a16="http://schemas.microsoft.com/office/drawing/2014/main" id="{233BEEE0-D3B4-42D6-BA9B-B47DE37A03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7466" y="1372636"/>
            <a:ext cx="3959966" cy="527995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38129556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3AAF5-BEF3-402D-BF0F-B7C52C8F9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>
                <a:latin typeface="+mn-lt"/>
              </a:rPr>
              <a:t>2. </a:t>
            </a:r>
            <a:r>
              <a:rPr lang="en-GB" i="1" u="sng" dirty="0" err="1">
                <a:latin typeface="+mn-lt"/>
              </a:rPr>
              <a:t>Satmar</a:t>
            </a:r>
            <a:r>
              <a:rPr lang="en-GB" i="1" u="sng" dirty="0">
                <a:latin typeface="+mn-lt"/>
              </a:rPr>
              <a:t> </a:t>
            </a:r>
            <a:r>
              <a:rPr lang="en-GB" i="1" u="sng" dirty="0" err="1">
                <a:latin typeface="+mn-lt"/>
              </a:rPr>
              <a:t>Hasidig</a:t>
            </a:r>
            <a:endParaRPr lang="en-GB" i="1" u="sng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3F8DD-A7A5-4013-AC2A-14632DB31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782" y="1572809"/>
            <a:ext cx="11249297" cy="4960512"/>
          </a:xfrm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y-GB" sz="2600" dirty="0"/>
              <a:t>Ymateb yn wael i’r Unol Daleithiau am gydnabod Jerwsalem fel ddinas Israel.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cy-GB" sz="2600" dirty="0"/>
              <a:t>Dywedodd </a:t>
            </a:r>
            <a:r>
              <a:rPr lang="cy-GB" sz="2600" dirty="0" err="1"/>
              <a:t>Rabbi</a:t>
            </a:r>
            <a:r>
              <a:rPr lang="cy-GB" sz="2600" dirty="0"/>
              <a:t> Aaron </a:t>
            </a:r>
            <a:r>
              <a:rPr lang="cy-GB" sz="2600" dirty="0" err="1"/>
              <a:t>Teitelbaum</a:t>
            </a:r>
            <a:r>
              <a:rPr lang="cy-GB" sz="2600" dirty="0"/>
              <a:t> </a:t>
            </a:r>
            <a:r>
              <a:rPr lang="cy-GB" sz="2600" i="1" dirty="0"/>
              <a:t>“We </a:t>
            </a:r>
            <a:r>
              <a:rPr lang="cy-GB" sz="2600" i="1" dirty="0" err="1"/>
              <a:t>declare</a:t>
            </a:r>
            <a:r>
              <a:rPr lang="cy-GB" sz="2600" i="1" dirty="0"/>
              <a:t> </a:t>
            </a:r>
            <a:r>
              <a:rPr lang="cy-GB" sz="2600" i="1" dirty="0" err="1"/>
              <a:t>in</a:t>
            </a:r>
            <a:r>
              <a:rPr lang="cy-GB" sz="2600" i="1" dirty="0"/>
              <a:t> the </a:t>
            </a:r>
            <a:r>
              <a:rPr lang="cy-GB" sz="2600" i="1" dirty="0" err="1"/>
              <a:t>name</a:t>
            </a:r>
            <a:r>
              <a:rPr lang="cy-GB" sz="2600" i="1" dirty="0"/>
              <a:t> of Haredi </a:t>
            </a:r>
            <a:r>
              <a:rPr lang="cy-GB" sz="2600" i="1" dirty="0" err="1"/>
              <a:t>Judaism</a:t>
            </a:r>
            <a:r>
              <a:rPr lang="cy-GB" sz="2600" i="1" dirty="0"/>
              <a:t>: Jerusalem, the </a:t>
            </a:r>
            <a:r>
              <a:rPr lang="cy-GB" sz="2600" i="1" dirty="0" err="1"/>
              <a:t>holy</a:t>
            </a:r>
            <a:r>
              <a:rPr lang="cy-GB" sz="2600" i="1" dirty="0"/>
              <a:t> </a:t>
            </a:r>
            <a:r>
              <a:rPr lang="cy-GB" sz="2600" i="1" dirty="0" err="1"/>
              <a:t>city</a:t>
            </a:r>
            <a:r>
              <a:rPr lang="cy-GB" sz="2600" i="1" dirty="0"/>
              <a:t>, </a:t>
            </a:r>
            <a:r>
              <a:rPr lang="cy-GB" sz="2600" i="1" dirty="0" err="1"/>
              <a:t>will</a:t>
            </a:r>
            <a:r>
              <a:rPr lang="cy-GB" sz="2600" i="1" dirty="0"/>
              <a:t> not be the </a:t>
            </a:r>
            <a:r>
              <a:rPr lang="cy-GB" sz="2600" i="1" dirty="0" err="1"/>
              <a:t>capital</a:t>
            </a:r>
            <a:r>
              <a:rPr lang="cy-GB" sz="2600" i="1" dirty="0"/>
              <a:t> of the </a:t>
            </a:r>
            <a:r>
              <a:rPr lang="cy-GB" sz="2600" i="1" dirty="0" err="1"/>
              <a:t>Zionist</a:t>
            </a:r>
            <a:r>
              <a:rPr lang="cy-GB" sz="2600" i="1" dirty="0"/>
              <a:t> </a:t>
            </a:r>
            <a:r>
              <a:rPr lang="cy-GB" sz="2600" i="1" dirty="0" err="1"/>
              <a:t>state</a:t>
            </a:r>
            <a:r>
              <a:rPr lang="cy-GB" sz="2600" i="1" dirty="0"/>
              <a:t>, </a:t>
            </a:r>
            <a:r>
              <a:rPr lang="cy-GB" sz="2600" i="1" dirty="0" err="1"/>
              <a:t>even</a:t>
            </a:r>
            <a:r>
              <a:rPr lang="cy-GB" sz="2600" i="1" dirty="0"/>
              <a:t> </a:t>
            </a:r>
            <a:r>
              <a:rPr lang="cy-GB" sz="2600" i="1" dirty="0" err="1"/>
              <a:t>if</a:t>
            </a:r>
            <a:r>
              <a:rPr lang="cy-GB" sz="2600" i="1" dirty="0"/>
              <a:t> the </a:t>
            </a:r>
            <a:r>
              <a:rPr lang="cy-GB" sz="2600" i="1" dirty="0" err="1"/>
              <a:t>president</a:t>
            </a:r>
            <a:r>
              <a:rPr lang="cy-GB" sz="2600" i="1" dirty="0"/>
              <a:t> of the </a:t>
            </a:r>
            <a:r>
              <a:rPr lang="cy-GB" sz="2600" i="1" dirty="0" err="1"/>
              <a:t>United</a:t>
            </a:r>
            <a:r>
              <a:rPr lang="cy-GB" sz="2600" i="1" dirty="0"/>
              <a:t> </a:t>
            </a:r>
            <a:r>
              <a:rPr lang="cy-GB" sz="2600" i="1" dirty="0" err="1"/>
              <a:t>States</a:t>
            </a:r>
            <a:r>
              <a:rPr lang="cy-GB" sz="2600" i="1" dirty="0"/>
              <a:t> </a:t>
            </a:r>
            <a:r>
              <a:rPr lang="cy-GB" sz="2600" i="1" dirty="0" err="1"/>
              <a:t>says</a:t>
            </a:r>
            <a:r>
              <a:rPr lang="cy-GB" sz="2600" i="1" dirty="0"/>
              <a:t> it is </a:t>
            </a:r>
            <a:r>
              <a:rPr lang="en-GB" sz="2600" i="1" dirty="0"/>
              <a:t>Jerusalem is a holy city, a city of piety. Zionism is the opposite of fearing God and Torah, and it has nothing to do with the city of Jerusalem”.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i="1" dirty="0"/>
          </a:p>
        </p:txBody>
      </p:sp>
      <p:pic>
        <p:nvPicPr>
          <p:cNvPr id="8194" name="Picture 2" descr="Image result for satmar hasidic quotes">
            <a:extLst>
              <a:ext uri="{FF2B5EF4-FFF2-40B4-BE49-F238E27FC236}">
                <a16:creationId xmlns:a16="http://schemas.microsoft.com/office/drawing/2014/main" id="{F15DA009-A720-4CA7-85E9-E40F96F5A6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2013" y="3923858"/>
            <a:ext cx="5467973" cy="23607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373555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93B5A-7268-4548-BFDC-6689E0B5E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err="1">
                <a:latin typeface="+mn-lt"/>
              </a:rPr>
              <a:t>Casgliad</a:t>
            </a:r>
            <a:r>
              <a:rPr lang="en-GB" i="1" u="sng" dirty="0">
                <a:latin typeface="+mn-lt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39A2C-C731-427C-8DBD-B5AD69D31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347" y="1722231"/>
            <a:ext cx="6993407" cy="3774248"/>
          </a:xfrm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y-GB" dirty="0"/>
              <a:t>Iddewiaeth Haredi gallu dod yn boblogaeth yn y byd Iddewig yn y blynyddoedd i ddod.</a:t>
            </a:r>
          </a:p>
          <a:p>
            <a:r>
              <a:rPr lang="cy-GB" dirty="0"/>
              <a:t>Yn Israel heddiw, mae rhwng 15-20% yn disgrifio ei hun fel Tra-Uniongred. </a:t>
            </a:r>
          </a:p>
          <a:p>
            <a:r>
              <a:rPr lang="cy-GB" dirty="0" err="1"/>
              <a:t>Neturei</a:t>
            </a:r>
            <a:r>
              <a:rPr lang="cy-GB" dirty="0"/>
              <a:t> </a:t>
            </a:r>
            <a:r>
              <a:rPr lang="cy-GB" dirty="0" err="1"/>
              <a:t>Karta</a:t>
            </a:r>
            <a:r>
              <a:rPr lang="cy-GB" dirty="0"/>
              <a:t> - mynd i’r eithaf o losgi baner Seioniaeth yn ystod </a:t>
            </a:r>
            <a:r>
              <a:rPr lang="cy-GB" i="1" dirty="0" err="1"/>
              <a:t>purim</a:t>
            </a:r>
            <a:r>
              <a:rPr lang="cy-GB" i="1" dirty="0"/>
              <a:t>. </a:t>
            </a:r>
          </a:p>
          <a:p>
            <a:r>
              <a:rPr lang="cy-GB" dirty="0"/>
              <a:t>Cael eu gweld yn y cyfryngau - Sicrhau bod eu credoau yn cael eu clywed ac eu gweld. </a:t>
            </a:r>
            <a:endParaRPr lang="en-GB" i="1" dirty="0"/>
          </a:p>
        </p:txBody>
      </p:sp>
      <p:pic>
        <p:nvPicPr>
          <p:cNvPr id="1026" name="Picture 2" descr="Image result for haredi jews in the media">
            <a:extLst>
              <a:ext uri="{FF2B5EF4-FFF2-40B4-BE49-F238E27FC236}">
                <a16:creationId xmlns:a16="http://schemas.microsoft.com/office/drawing/2014/main" id="{C6475F37-7AE2-441E-9B90-F4870EE7A4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70" y="1927790"/>
            <a:ext cx="4559989" cy="33383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30620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293A1-4F96-4F7C-ADAD-D157A5DE4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846"/>
            <a:ext cx="10515600" cy="1325563"/>
          </a:xfrm>
        </p:spPr>
        <p:txBody>
          <a:bodyPr/>
          <a:lstStyle/>
          <a:p>
            <a:r>
              <a:rPr lang="en-GB" i="1" u="sng" dirty="0" err="1">
                <a:latin typeface="+mn-lt"/>
              </a:rPr>
              <a:t>Cyfeiriadau</a:t>
            </a:r>
            <a:r>
              <a:rPr lang="en-GB" i="1" u="sng" dirty="0">
                <a:latin typeface="+mn-lt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5940D-7BC4-495A-941E-96EFD5E0B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2" y="1414808"/>
            <a:ext cx="11728174" cy="5171522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BBC </a:t>
            </a:r>
            <a:r>
              <a:rPr lang="cy-GB" dirty="0" err="1"/>
              <a:t>News</a:t>
            </a:r>
            <a:r>
              <a:rPr lang="cy-GB" dirty="0"/>
              <a:t>., (2016). </a:t>
            </a:r>
            <a:r>
              <a:rPr lang="cy-GB" i="1" dirty="0" err="1"/>
              <a:t>What's</a:t>
            </a:r>
            <a:r>
              <a:rPr lang="cy-GB" i="1" dirty="0"/>
              <a:t> the </a:t>
            </a:r>
            <a:r>
              <a:rPr lang="cy-GB" i="1" dirty="0" err="1"/>
              <a:t>difference</a:t>
            </a:r>
            <a:r>
              <a:rPr lang="cy-GB" i="1" dirty="0"/>
              <a:t> </a:t>
            </a:r>
            <a:r>
              <a:rPr lang="cy-GB" i="1" dirty="0" err="1"/>
              <a:t>between</a:t>
            </a:r>
            <a:r>
              <a:rPr lang="cy-GB" i="1" dirty="0"/>
              <a:t> </a:t>
            </a:r>
            <a:r>
              <a:rPr lang="cy-GB" i="1" dirty="0" err="1"/>
              <a:t>anti-Semitism</a:t>
            </a:r>
            <a:r>
              <a:rPr lang="cy-GB" i="1" dirty="0"/>
              <a:t> </a:t>
            </a:r>
            <a:r>
              <a:rPr lang="cy-GB" i="1" dirty="0" err="1"/>
              <a:t>and</a:t>
            </a:r>
            <a:r>
              <a:rPr lang="cy-GB" i="1" dirty="0"/>
              <a:t> </a:t>
            </a:r>
            <a:r>
              <a:rPr lang="cy-GB" i="1" dirty="0" err="1"/>
              <a:t>anti-Zionism</a:t>
            </a:r>
            <a:r>
              <a:rPr lang="cy-GB" i="1" dirty="0"/>
              <a:t>?.</a:t>
            </a:r>
            <a:r>
              <a:rPr lang="cy-GB" dirty="0"/>
              <a:t> </a:t>
            </a:r>
            <a:r>
              <a:rPr lang="cy-GB" dirty="0" err="1"/>
              <a:t>Available</a:t>
            </a:r>
            <a:r>
              <a:rPr lang="cy-GB" dirty="0"/>
              <a:t>: http://www.bbc.co.uk/news/magazine-36160928. </a:t>
            </a:r>
            <a:r>
              <a:rPr lang="cy-GB" dirty="0" err="1"/>
              <a:t>Last</a:t>
            </a:r>
            <a:r>
              <a:rPr lang="cy-GB" dirty="0"/>
              <a:t> </a:t>
            </a:r>
            <a:r>
              <a:rPr lang="cy-GB" dirty="0" err="1"/>
              <a:t>accessed</a:t>
            </a:r>
            <a:r>
              <a:rPr lang="cy-GB" dirty="0"/>
              <a:t> 17/01/2018.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Dr. </a:t>
            </a:r>
            <a:r>
              <a:rPr lang="cy-GB" dirty="0" err="1"/>
              <a:t>Aviezer</a:t>
            </a:r>
            <a:r>
              <a:rPr lang="cy-GB" dirty="0"/>
              <a:t> </a:t>
            </a:r>
            <a:r>
              <a:rPr lang="cy-GB" dirty="0" err="1"/>
              <a:t>Ravitzky</a:t>
            </a:r>
            <a:r>
              <a:rPr lang="cy-GB" dirty="0"/>
              <a:t>., (2002). </a:t>
            </a:r>
            <a:r>
              <a:rPr lang="cy-GB" i="1" dirty="0" err="1"/>
              <a:t>Ultra-Orthodox</a:t>
            </a:r>
            <a:r>
              <a:rPr lang="cy-GB" i="1" dirty="0"/>
              <a:t> &amp; </a:t>
            </a:r>
            <a:r>
              <a:rPr lang="cy-GB" i="1" dirty="0" err="1"/>
              <a:t>Anti-Zionist.</a:t>
            </a:r>
            <a:r>
              <a:rPr lang="cy-GB" dirty="0" err="1"/>
              <a:t>Available</a:t>
            </a:r>
            <a:r>
              <a:rPr lang="cy-GB" dirty="0"/>
              <a:t>: https://www.myjewishlearning.com/article/ultra-orthodox-anti-zionist/. </a:t>
            </a:r>
            <a:r>
              <a:rPr lang="cy-GB" dirty="0" err="1"/>
              <a:t>Last</a:t>
            </a:r>
            <a:r>
              <a:rPr lang="cy-GB" dirty="0"/>
              <a:t> </a:t>
            </a:r>
            <a:r>
              <a:rPr lang="cy-GB" dirty="0" err="1"/>
              <a:t>accessed</a:t>
            </a:r>
            <a:r>
              <a:rPr lang="cy-GB" dirty="0"/>
              <a:t> 16/01/2018.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cy-GB" dirty="0"/>
              <a:t>Giles Fraser., (2016). </a:t>
            </a:r>
            <a:r>
              <a:rPr lang="cy-GB" i="1" dirty="0" err="1"/>
              <a:t>For</a:t>
            </a:r>
            <a:r>
              <a:rPr lang="cy-GB" i="1" dirty="0"/>
              <a:t> Haredi </a:t>
            </a:r>
            <a:r>
              <a:rPr lang="cy-GB" i="1" dirty="0" err="1"/>
              <a:t>Jews</a:t>
            </a:r>
            <a:r>
              <a:rPr lang="cy-GB" i="1" dirty="0"/>
              <a:t> </a:t>
            </a:r>
            <a:r>
              <a:rPr lang="cy-GB" i="1" dirty="0" err="1"/>
              <a:t>secular</a:t>
            </a:r>
            <a:r>
              <a:rPr lang="cy-GB" i="1" dirty="0"/>
              <a:t> </a:t>
            </a:r>
            <a:r>
              <a:rPr lang="cy-GB" i="1" dirty="0" err="1"/>
              <a:t>Zionism</a:t>
            </a:r>
            <a:r>
              <a:rPr lang="cy-GB" i="1" dirty="0"/>
              <a:t> </a:t>
            </a:r>
            <a:r>
              <a:rPr lang="cy-GB" i="1" dirty="0" err="1"/>
              <a:t>remains</a:t>
            </a:r>
            <a:r>
              <a:rPr lang="cy-GB" i="1" dirty="0"/>
              <a:t> a </a:t>
            </a:r>
            <a:r>
              <a:rPr lang="cy-GB" i="1" dirty="0" err="1"/>
              <a:t>religious</a:t>
            </a:r>
            <a:r>
              <a:rPr lang="cy-GB" i="1" dirty="0"/>
              <a:t> </a:t>
            </a:r>
            <a:r>
              <a:rPr lang="cy-GB" i="1" dirty="0" err="1"/>
              <a:t>heresy</a:t>
            </a:r>
            <a:r>
              <a:rPr lang="cy-GB" i="1" dirty="0"/>
              <a:t>.</a:t>
            </a:r>
            <a:r>
              <a:rPr lang="cy-GB" dirty="0"/>
              <a:t> </a:t>
            </a:r>
            <a:r>
              <a:rPr lang="cy-GB" dirty="0" err="1"/>
              <a:t>Available:https</a:t>
            </a:r>
            <a:r>
              <a:rPr lang="cy-GB" dirty="0"/>
              <a:t>://www.theguardian.com/commentisfree/belief/2016/may/12/for-haredi-jews-secular-zionism-remains-a-religious-heresy. </a:t>
            </a:r>
            <a:r>
              <a:rPr lang="cy-GB" dirty="0" err="1"/>
              <a:t>Last</a:t>
            </a:r>
            <a:r>
              <a:rPr lang="cy-GB" dirty="0"/>
              <a:t> </a:t>
            </a:r>
            <a:r>
              <a:rPr lang="cy-GB" dirty="0" err="1"/>
              <a:t>accessed</a:t>
            </a:r>
            <a:r>
              <a:rPr lang="cy-GB" dirty="0"/>
              <a:t> 16/01/2018.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Menachem Friedman., (1991). The Haredi (Ultra-Orthodox) Society - Sources, Trends and Processes. </a:t>
            </a:r>
            <a:r>
              <a:rPr lang="en-GB" i="1" dirty="0"/>
              <a:t>The Jerusalem Institute for Jewish Studies</a:t>
            </a:r>
            <a:r>
              <a:rPr lang="en-GB" dirty="0"/>
              <a:t>. (41).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JTA., (2017). </a:t>
            </a:r>
            <a:r>
              <a:rPr lang="en-GB" i="1" dirty="0"/>
              <a:t>Head of </a:t>
            </a:r>
            <a:r>
              <a:rPr lang="en-GB" i="1" dirty="0" err="1"/>
              <a:t>Satmar</a:t>
            </a:r>
            <a:r>
              <a:rPr lang="en-GB" i="1" dirty="0"/>
              <a:t> Hasidic sect slams US recognition of Jerusalem.</a:t>
            </a:r>
            <a:r>
              <a:rPr lang="en-GB" dirty="0"/>
              <a:t> Available: https://www.timesofisrael.com/head-of-satmar-hasidic-sect-slams-us-recognition-of-jerusalem/. Last accessed 19/01/2018.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err="1"/>
              <a:t>Neturei</a:t>
            </a:r>
            <a:r>
              <a:rPr lang="en-GB" dirty="0"/>
              <a:t> Karta., (2003). </a:t>
            </a:r>
            <a:r>
              <a:rPr lang="en-GB" i="1" dirty="0"/>
              <a:t>Why Orthodox Jews are opposed to a Zionist state.</a:t>
            </a:r>
            <a:r>
              <a:rPr lang="en-GB" dirty="0"/>
              <a:t> Available: http://www.nkusa.org/AboutUs/Zionism/opposition.cfm. Last accessed 22/01/2018.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Lisa Katz., (2017). </a:t>
            </a:r>
            <a:r>
              <a:rPr lang="en-GB" i="1" dirty="0"/>
              <a:t>Understanding Ultra-Orthodox and Hasidic </a:t>
            </a:r>
            <a:r>
              <a:rPr lang="en-GB" i="1" dirty="0" err="1"/>
              <a:t>Judaism.</a:t>
            </a:r>
            <a:r>
              <a:rPr lang="en-GB" dirty="0" err="1"/>
              <a:t>Available</a:t>
            </a:r>
            <a:r>
              <a:rPr lang="en-GB" dirty="0"/>
              <a:t>: https://www.thoughtco.com/hasidic-ultra-orthodox-judaism-2076297. Last accessed 18/01/2018.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Yolande Knell., (2014). </a:t>
            </a:r>
            <a:r>
              <a:rPr lang="en-GB" i="1" dirty="0"/>
              <a:t>Israeli ultra-Orthodox in mass rally over army draft.</a:t>
            </a:r>
            <a:r>
              <a:rPr lang="en-GB" dirty="0"/>
              <a:t> Available: http://www.bbc.co.uk/news/world-middle-east-26412295. Last accessed 19/01/2018.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2214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C17A0-3D91-4C76-ADBA-AD6AFA080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791" y="381138"/>
            <a:ext cx="11608905" cy="6311210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Graham </a:t>
            </a:r>
            <a:r>
              <a:rPr lang="en-GB" sz="2400" dirty="0" err="1"/>
              <a:t>Lanktree</a:t>
            </a:r>
            <a:r>
              <a:rPr lang="en-GB" sz="2400" dirty="0"/>
              <a:t>., (2015). </a:t>
            </a:r>
            <a:r>
              <a:rPr lang="en-GB" sz="2400" i="1" dirty="0"/>
              <a:t>Ultra-Orthodox Anti-Zionist Jews Held an Israeli-Flag-Burning Protest in London Yesterday.</a:t>
            </a:r>
            <a:r>
              <a:rPr lang="en-GB" sz="2400" dirty="0"/>
              <a:t> Available: https://www.vice.com/en_us/article/jmbye7/anti-zionist-orthodox-jews-flag-burning-protest-109. Last accessed 19/01/2018.</a:t>
            </a:r>
            <a:endParaRPr lang="en-GB" sz="2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Ben </a:t>
            </a:r>
            <a:r>
              <a:rPr lang="en-GB" sz="2600" dirty="0" err="1"/>
              <a:t>Lynfield</a:t>
            </a:r>
            <a:r>
              <a:rPr lang="en-GB" sz="2600" dirty="0"/>
              <a:t>., (2014). </a:t>
            </a:r>
            <a:r>
              <a:rPr lang="en-GB" sz="2600" i="1" dirty="0"/>
              <a:t>Ultra-Orthodox Jews are resisting new laws which force them to join the army.</a:t>
            </a:r>
            <a:r>
              <a:rPr lang="en-GB" sz="2600" dirty="0"/>
              <a:t> Available: http://www.independent.co.uk/news/world/middle-east/ultra-orthodox-jews-are-resisting-new-laws-which-force-them-to-join-the-army-9249508.html. Last accessed 19/01/2018.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C.M. Pilkington., (1995). </a:t>
            </a:r>
            <a:r>
              <a:rPr lang="en-GB" sz="2600" i="1" dirty="0"/>
              <a:t>Judaism</a:t>
            </a:r>
            <a:r>
              <a:rPr lang="en-GB" sz="2600" dirty="0"/>
              <a:t>. London: NTC. 54-57.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C. M. Pilkington., </a:t>
            </a:r>
            <a:r>
              <a:rPr lang="en-GB" sz="2600" i="1" dirty="0" err="1"/>
              <a:t>Iddewiaeth</a:t>
            </a:r>
            <a:r>
              <a:rPr lang="en-GB" sz="2600" dirty="0"/>
              <a:t>, </a:t>
            </a:r>
            <a:r>
              <a:rPr lang="en-GB" sz="2600" dirty="0" err="1"/>
              <a:t>cyf</a:t>
            </a:r>
            <a:r>
              <a:rPr lang="en-GB" sz="2600" dirty="0"/>
              <a:t>. </a:t>
            </a:r>
            <a:r>
              <a:rPr lang="en-GB" sz="2600" dirty="0" err="1"/>
              <a:t>gan</a:t>
            </a:r>
            <a:r>
              <a:rPr lang="en-GB" sz="2600" dirty="0"/>
              <a:t> Sian A. Edwards</a:t>
            </a:r>
            <a:r>
              <a:rPr lang="en-GB" sz="2600" i="1" dirty="0"/>
              <a:t> </a:t>
            </a:r>
            <a:r>
              <a:rPr lang="en-GB" sz="2600" dirty="0"/>
              <a:t>(</a:t>
            </a:r>
            <a:r>
              <a:rPr lang="en-GB" sz="2600" dirty="0" err="1"/>
              <a:t>Caerdydd</a:t>
            </a:r>
            <a:r>
              <a:rPr lang="en-GB" sz="2600" dirty="0"/>
              <a:t>: </a:t>
            </a:r>
            <a:r>
              <a:rPr lang="en-GB" sz="2600" dirty="0" err="1"/>
              <a:t>Gwasg</a:t>
            </a:r>
            <a:r>
              <a:rPr lang="en-GB" sz="2600" dirty="0"/>
              <a:t> UWIC, 2005). 61-64.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Rabbi Nathaniel </a:t>
            </a:r>
            <a:r>
              <a:rPr lang="en-GB" sz="2600" dirty="0" err="1"/>
              <a:t>Helfgot</a:t>
            </a:r>
            <a:r>
              <a:rPr lang="en-GB" sz="2600" dirty="0"/>
              <a:t>., (2018). </a:t>
            </a:r>
            <a:r>
              <a:rPr lang="en-GB" sz="2600" i="1" dirty="0"/>
              <a:t>Quotes regarding religion and state in Israel.</a:t>
            </a:r>
            <a:r>
              <a:rPr lang="en-GB" sz="2600" dirty="0"/>
              <a:t> Available: http://hiddush.org/Quotes.aspx. Last accessed 18/01/2018.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y-GB" sz="2600" dirty="0" err="1"/>
              <a:t>Tracey</a:t>
            </a:r>
            <a:r>
              <a:rPr lang="cy-GB" sz="2600" dirty="0"/>
              <a:t> R </a:t>
            </a:r>
            <a:r>
              <a:rPr lang="cy-GB" sz="2600" dirty="0" err="1"/>
              <a:t>Rich</a:t>
            </a:r>
            <a:r>
              <a:rPr lang="cy-GB" sz="2600" dirty="0"/>
              <a:t>., (1995). </a:t>
            </a:r>
            <a:r>
              <a:rPr lang="cy-GB" sz="2600" i="1" dirty="0" err="1"/>
              <a:t>Movements</a:t>
            </a:r>
            <a:r>
              <a:rPr lang="cy-GB" sz="2600" i="1" dirty="0"/>
              <a:t> of </a:t>
            </a:r>
            <a:r>
              <a:rPr lang="cy-GB" sz="2600" i="1" dirty="0" err="1"/>
              <a:t>Judaism</a:t>
            </a:r>
            <a:r>
              <a:rPr lang="cy-GB" sz="2600" i="1" dirty="0"/>
              <a:t>.</a:t>
            </a:r>
            <a:r>
              <a:rPr lang="cy-GB" sz="2600" dirty="0"/>
              <a:t> </a:t>
            </a:r>
            <a:r>
              <a:rPr lang="cy-GB" sz="2600" dirty="0" err="1"/>
              <a:t>Available</a:t>
            </a:r>
            <a:r>
              <a:rPr lang="cy-GB" sz="2600" dirty="0"/>
              <a:t>: http://www.jewfaq.org/movement.htm. </a:t>
            </a:r>
            <a:r>
              <a:rPr lang="cy-GB" sz="2600" dirty="0" err="1"/>
              <a:t>Last</a:t>
            </a:r>
            <a:r>
              <a:rPr lang="cy-GB" sz="2600" dirty="0"/>
              <a:t> </a:t>
            </a:r>
            <a:r>
              <a:rPr lang="cy-GB" sz="2600" dirty="0" err="1"/>
              <a:t>accessed</a:t>
            </a:r>
            <a:r>
              <a:rPr lang="cy-GB" sz="2600" dirty="0"/>
              <a:t> 16/01/2018.</a:t>
            </a:r>
            <a:endParaRPr lang="en-GB" sz="2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Tracey R Rich., (1995). </a:t>
            </a:r>
            <a:r>
              <a:rPr lang="en-GB" sz="2600" i="1" dirty="0"/>
              <a:t>The Role of Women.</a:t>
            </a:r>
            <a:r>
              <a:rPr lang="en-GB" sz="2600" dirty="0"/>
              <a:t> Available: http://www.jewfaq.org/women.htm. Last accessed 19/01/2018.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3988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773</TotalTime>
  <Words>988</Words>
  <Application>Microsoft Office PowerPoint</Application>
  <PresentationFormat>Widescreen</PresentationFormat>
  <Paragraphs>91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Wingdings</vt:lpstr>
      <vt:lpstr>Office Theme</vt:lpstr>
      <vt:lpstr>PowerPoint Presentation</vt:lpstr>
      <vt:lpstr>Cynnwys: </vt:lpstr>
      <vt:lpstr>Datblygiad Iddewiaeth Tra-Uniongred </vt:lpstr>
      <vt:lpstr>Cred am y Torah:</vt:lpstr>
      <vt:lpstr>Sut mae nhw’n byw?</vt:lpstr>
      <vt:lpstr>Beth mae nhw’n gwisgo? </vt:lpstr>
      <vt:lpstr>Beth yw Seioniaeth?</vt:lpstr>
      <vt:lpstr>Haredi a Seioniaeth:</vt:lpstr>
      <vt:lpstr>PowerPoint Presentation</vt:lpstr>
      <vt:lpstr>1. Gwaith milwrol:</vt:lpstr>
      <vt:lpstr>2. Satmar Hasidig</vt:lpstr>
      <vt:lpstr>Casgliad:</vt:lpstr>
      <vt:lpstr>Cyfeiriadau: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eleri smith</dc:creator>
  <cp:lastModifiedBy>eleri smith</cp:lastModifiedBy>
  <cp:revision>33</cp:revision>
  <dcterms:created xsi:type="dcterms:W3CDTF">2018-01-17T19:07:12Z</dcterms:created>
  <dcterms:modified xsi:type="dcterms:W3CDTF">2018-01-23T10:29:16Z</dcterms:modified>
</cp:coreProperties>
</file>