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62" r:id="rId2"/>
    <p:sldId id="261" r:id="rId3"/>
    <p:sldId id="258" r:id="rId4"/>
    <p:sldId id="259" r:id="rId5"/>
    <p:sldId id="260" r:id="rId6"/>
    <p:sldId id="257"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366"/>
    <p:restoredTop sz="81790"/>
  </p:normalViewPr>
  <p:slideViewPr>
    <p:cSldViewPr snapToGrid="0" snapToObjects="1">
      <p:cViewPr varScale="1">
        <p:scale>
          <a:sx n="70" d="100"/>
          <a:sy n="70" d="100"/>
        </p:scale>
        <p:origin x="691"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473A81-EDEE-2D4F-B167-B3E0E766BA26}" type="datetimeFigureOut">
              <a:rPr lang="en-US" smtClean="0"/>
              <a:t>7/22/2022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2DEA1D-5354-9841-87A5-932976CA1BB8}" type="slidenum">
              <a:rPr lang="en-US" smtClean="0"/>
              <a:t>‹#›</a:t>
            </a:fld>
            <a:endParaRPr lang="en-US"/>
          </a:p>
        </p:txBody>
      </p:sp>
    </p:spTree>
    <p:extLst>
      <p:ext uri="{BB962C8B-B14F-4D97-AF65-F5344CB8AC3E}">
        <p14:creationId xmlns:p14="http://schemas.microsoft.com/office/powerpoint/2010/main" val="472325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br>
              <a:rPr lang="en-GB" dirty="0"/>
            </a:br>
            <a:br>
              <a:rPr lang="en-GB" dirty="0"/>
            </a:br>
            <a:endParaRPr lang="en-US" dirty="0"/>
          </a:p>
        </p:txBody>
      </p:sp>
      <p:sp>
        <p:nvSpPr>
          <p:cNvPr id="4" name="Slide Number Placeholder 3"/>
          <p:cNvSpPr>
            <a:spLocks noGrp="1"/>
          </p:cNvSpPr>
          <p:nvPr>
            <p:ph type="sldNum" sz="quarter" idx="5"/>
          </p:nvPr>
        </p:nvSpPr>
        <p:spPr/>
        <p:txBody>
          <a:bodyPr/>
          <a:lstStyle/>
          <a:p>
            <a:fld id="{812DEA1D-5354-9841-87A5-932976CA1BB8}" type="slidenum">
              <a:rPr lang="en-US" smtClean="0"/>
              <a:t>2</a:t>
            </a:fld>
            <a:endParaRPr lang="en-US"/>
          </a:p>
        </p:txBody>
      </p:sp>
    </p:spTree>
    <p:extLst>
      <p:ext uri="{BB962C8B-B14F-4D97-AF65-F5344CB8AC3E}">
        <p14:creationId xmlns:p14="http://schemas.microsoft.com/office/powerpoint/2010/main" val="1457789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a:t>
            </a:r>
          </a:p>
        </p:txBody>
      </p:sp>
      <p:sp>
        <p:nvSpPr>
          <p:cNvPr id="4" name="Slide Number Placeholder 3"/>
          <p:cNvSpPr>
            <a:spLocks noGrp="1"/>
          </p:cNvSpPr>
          <p:nvPr>
            <p:ph type="sldNum" sz="quarter" idx="5"/>
          </p:nvPr>
        </p:nvSpPr>
        <p:spPr/>
        <p:txBody>
          <a:bodyPr/>
          <a:lstStyle/>
          <a:p>
            <a:fld id="{812DEA1D-5354-9841-87A5-932976CA1BB8}" type="slidenum">
              <a:rPr lang="en-US" smtClean="0"/>
              <a:t>3</a:t>
            </a:fld>
            <a:endParaRPr lang="en-US"/>
          </a:p>
        </p:txBody>
      </p:sp>
    </p:spTree>
    <p:extLst>
      <p:ext uri="{BB962C8B-B14F-4D97-AF65-F5344CB8AC3E}">
        <p14:creationId xmlns:p14="http://schemas.microsoft.com/office/powerpoint/2010/main" val="4208979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12DEA1D-5354-9841-87A5-932976CA1BB8}" type="slidenum">
              <a:rPr lang="en-US" smtClean="0"/>
              <a:t>6</a:t>
            </a:fld>
            <a:endParaRPr lang="en-US"/>
          </a:p>
        </p:txBody>
      </p:sp>
    </p:spTree>
    <p:extLst>
      <p:ext uri="{BB962C8B-B14F-4D97-AF65-F5344CB8AC3E}">
        <p14:creationId xmlns:p14="http://schemas.microsoft.com/office/powerpoint/2010/main" val="564835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0D3C2-8C5A-5E4B-BEA8-0CAFC4C7C09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9D8C9FE-27BC-DF45-A70C-C839BA904F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1DAFDB4-EFE8-8C48-B26E-D2953EAC2342}"/>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5" name="Footer Placeholder 4">
            <a:extLst>
              <a:ext uri="{FF2B5EF4-FFF2-40B4-BE49-F238E27FC236}">
                <a16:creationId xmlns:a16="http://schemas.microsoft.com/office/drawing/2014/main" id="{C01A1901-3777-C64D-BEF2-23BC22551D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BD7CB0-0631-8643-9E2C-1D30B7602DD0}"/>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2424705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6CAF3-75AE-0645-8282-A047DA42FDE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EE9D4C3-6D3A-0646-94B0-D3152913380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A1A161-C77E-4743-A481-A8573052DF7F}"/>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5" name="Footer Placeholder 4">
            <a:extLst>
              <a:ext uri="{FF2B5EF4-FFF2-40B4-BE49-F238E27FC236}">
                <a16:creationId xmlns:a16="http://schemas.microsoft.com/office/drawing/2014/main" id="{BBD3C993-9D96-124D-9810-69C1E573FD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6121A1-4548-5149-BCFF-060423B6803F}"/>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2812673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71885-09E9-EE48-9EAE-4394F91E9B2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A059E1D-7BD6-A94D-9B01-914629B68CD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7E22D71-0AAD-8C45-8E21-7E691DF0EAF3}"/>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5" name="Footer Placeholder 4">
            <a:extLst>
              <a:ext uri="{FF2B5EF4-FFF2-40B4-BE49-F238E27FC236}">
                <a16:creationId xmlns:a16="http://schemas.microsoft.com/office/drawing/2014/main" id="{F8773C38-CB75-9A45-B2FB-24AB2D1D84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C394D1-F5CB-6E4E-B018-F0869652B829}"/>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2837827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AC957-2663-6D40-BF19-298420DFEFB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81E8B1C-EF31-A345-A972-58B7CFF3867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EF01975-67EA-A040-A1E7-C63086CB11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2BBA8A2-6E30-094C-BD81-A14AF387AFCE}"/>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6" name="Footer Placeholder 5">
            <a:extLst>
              <a:ext uri="{FF2B5EF4-FFF2-40B4-BE49-F238E27FC236}">
                <a16:creationId xmlns:a16="http://schemas.microsoft.com/office/drawing/2014/main" id="{B23FF74B-D896-5446-A094-B67F35B7E0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9DF159-0B82-804C-954F-3BAE2651AEE2}"/>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2100304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C4DF1-5A38-B948-8BA9-94597860380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D62AE75-1FFA-8D45-9212-D29229C941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503B1FC-215A-6645-B449-1A9072A0812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0E309A7-E3C8-494C-B4DA-AD0C7407FD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6971EA7-8055-6647-BAFB-53A2552BAB7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1B7B169-08AB-3641-B032-C4E0AA2EAD79}"/>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8" name="Footer Placeholder 7">
            <a:extLst>
              <a:ext uri="{FF2B5EF4-FFF2-40B4-BE49-F238E27FC236}">
                <a16:creationId xmlns:a16="http://schemas.microsoft.com/office/drawing/2014/main" id="{8436D345-7172-A847-A9E9-A471CF08A8C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8A8B33-DC90-2446-994A-91005F493889}"/>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3694062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6ECCE-4235-4648-BC80-6F6E9CA3811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C8E75CD-94E0-4849-BF6A-8D03320AED2D}"/>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4" name="Footer Placeholder 3">
            <a:extLst>
              <a:ext uri="{FF2B5EF4-FFF2-40B4-BE49-F238E27FC236}">
                <a16:creationId xmlns:a16="http://schemas.microsoft.com/office/drawing/2014/main" id="{D2DFE034-747F-DC46-B3C3-4D24A0256F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9862F94-9305-9E4A-9051-15F0960D18A0}"/>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183100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4C4D4A-4945-CC47-BB2E-8E3E0C2290B1}"/>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3" name="Footer Placeholder 2">
            <a:extLst>
              <a:ext uri="{FF2B5EF4-FFF2-40B4-BE49-F238E27FC236}">
                <a16:creationId xmlns:a16="http://schemas.microsoft.com/office/drawing/2014/main" id="{A2F09377-423F-8B41-BE0E-6D3DB6B989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615278-6277-AE42-90F9-94FF7109CA72}"/>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3775716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2C747-283D-8D4F-97EE-F61B14C7C7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BE9FBA4-EEA1-574B-BCF5-4CD74DD043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3953EFD-3B92-9642-B716-B189F69DD4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91CC0A-E2D0-B743-AE6D-C36F6632C8D9}"/>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6" name="Footer Placeholder 5">
            <a:extLst>
              <a:ext uri="{FF2B5EF4-FFF2-40B4-BE49-F238E27FC236}">
                <a16:creationId xmlns:a16="http://schemas.microsoft.com/office/drawing/2014/main" id="{E8EF5539-6D98-1E4C-BF88-D99A2EEB67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BA336B-58E3-804C-A3D8-34FDD4B0C255}"/>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3362181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BBF85-3C16-1348-942F-9551195250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65D24E9-9897-E34C-80CC-51DADFB4F3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FDC8499-645E-7F46-B005-295EF6E8A5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A0201A-1A3D-E141-919F-871DA735A112}"/>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6" name="Footer Placeholder 5">
            <a:extLst>
              <a:ext uri="{FF2B5EF4-FFF2-40B4-BE49-F238E27FC236}">
                <a16:creationId xmlns:a16="http://schemas.microsoft.com/office/drawing/2014/main" id="{1952D17A-A6FD-9B46-8683-246A5D5D28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8D221C-1E2C-9F4E-B374-00136BDDCBD6}"/>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1795066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F9EA6-595A-6842-BAC0-387CBB75471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B7E8414-1143-764A-9453-439122624C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E33968-9823-2547-AD9F-D439AB86E945}"/>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5" name="Footer Placeholder 4">
            <a:extLst>
              <a:ext uri="{FF2B5EF4-FFF2-40B4-BE49-F238E27FC236}">
                <a16:creationId xmlns:a16="http://schemas.microsoft.com/office/drawing/2014/main" id="{10E9BDA3-4582-8541-A645-76F423856E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9B9755-E822-FD4C-A238-5AEDEC477DAF}"/>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3864264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9E8A30-5B2C-7C41-AA4E-A12514EF906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029654D-FDC5-834C-B240-29DAB7DAA25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FF772FB-ACC5-0C43-A64A-781B8D4CE877}"/>
              </a:ext>
            </a:extLst>
          </p:cNvPr>
          <p:cNvSpPr>
            <a:spLocks noGrp="1"/>
          </p:cNvSpPr>
          <p:nvPr>
            <p:ph type="dt" sz="half" idx="10"/>
          </p:nvPr>
        </p:nvSpPr>
        <p:spPr/>
        <p:txBody>
          <a:bodyPr/>
          <a:lstStyle/>
          <a:p>
            <a:fld id="{8544B594-CE63-F443-9EDF-84049BFAFF9C}" type="datetimeFigureOut">
              <a:rPr lang="en-US" smtClean="0"/>
              <a:t>7/22/2022</a:t>
            </a:fld>
            <a:endParaRPr lang="en-US"/>
          </a:p>
        </p:txBody>
      </p:sp>
      <p:sp>
        <p:nvSpPr>
          <p:cNvPr id="5" name="Footer Placeholder 4">
            <a:extLst>
              <a:ext uri="{FF2B5EF4-FFF2-40B4-BE49-F238E27FC236}">
                <a16:creationId xmlns:a16="http://schemas.microsoft.com/office/drawing/2014/main" id="{7487D07E-C2D0-FC4C-988D-E7B421B3D1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F72C3C-22A8-314F-A707-E5B74F912847}"/>
              </a:ext>
            </a:extLst>
          </p:cNvPr>
          <p:cNvSpPr>
            <a:spLocks noGrp="1"/>
          </p:cNvSpPr>
          <p:nvPr>
            <p:ph type="sldNum" sz="quarter" idx="12"/>
          </p:nvPr>
        </p:nvSpPr>
        <p:spPr/>
        <p:txBody>
          <a:bodyPr/>
          <a:lstStyle/>
          <a:p>
            <a:fld id="{2990E8B7-6C38-0442-B760-47D640C87B3C}" type="slidenum">
              <a:rPr lang="en-US" smtClean="0"/>
              <a:t>‹#›</a:t>
            </a:fld>
            <a:endParaRPr lang="en-US"/>
          </a:p>
        </p:txBody>
      </p:sp>
    </p:spTree>
    <p:extLst>
      <p:ext uri="{BB962C8B-B14F-4D97-AF65-F5344CB8AC3E}">
        <p14:creationId xmlns:p14="http://schemas.microsoft.com/office/powerpoint/2010/main" val="494646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751613-AC92-BF4A-99D2-A0D34E103B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E86119-6237-3942-A191-35E8653519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7AB668-9F3B-8344-ABCE-F8AF07EAC8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44B594-CE63-F443-9EDF-84049BFAFF9C}" type="datetimeFigureOut">
              <a:rPr lang="en-US" smtClean="0"/>
              <a:t>7/22/2022</a:t>
            </a:fld>
            <a:endParaRPr lang="en-US"/>
          </a:p>
        </p:txBody>
      </p:sp>
      <p:sp>
        <p:nvSpPr>
          <p:cNvPr id="5" name="Footer Placeholder 4">
            <a:extLst>
              <a:ext uri="{FF2B5EF4-FFF2-40B4-BE49-F238E27FC236}">
                <a16:creationId xmlns:a16="http://schemas.microsoft.com/office/drawing/2014/main" id="{B9ED0D99-AD59-9B4B-8F7D-B85F893D87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E29E0B3-3790-FE4E-876C-E1F0E07935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90E8B7-6C38-0442-B760-47D640C87B3C}" type="slidenum">
              <a:rPr lang="en-US" smtClean="0"/>
              <a:t>‹#›</a:t>
            </a:fld>
            <a:endParaRPr lang="en-US"/>
          </a:p>
        </p:txBody>
      </p:sp>
    </p:spTree>
    <p:extLst>
      <p:ext uri="{BB962C8B-B14F-4D97-AF65-F5344CB8AC3E}">
        <p14:creationId xmlns:p14="http://schemas.microsoft.com/office/powerpoint/2010/main" val="6396327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hyperlink" Target="https://nursestudy.net/uti-nursing-diagnosis/#:~:text=and%20sensitivity%20test.-,The%20usual%20course%20of%20antibiotics%20for%20UTI%20runs%20for%207,commonly%20used%20antibiotics%20for%20UTI" TargetMode="External"/><Relationship Id="rId3" Type="http://schemas.openxmlformats.org/officeDocument/2006/relationships/hyperlink" Target="https://www.livescience.com/52205-bladder-facts-function-disease.html" TargetMode="External"/><Relationship Id="rId7" Type="http://schemas.openxmlformats.org/officeDocument/2006/relationships/hyperlink" Target="https://www.niddk.nih.gov/health-information/urologic-diseases/urinary-tract-how-it-work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cancer.gov/publications/dictionaries/cancer-terms/def/ureter" TargetMode="External"/><Relationship Id="rId11" Type="http://schemas.openxmlformats.org/officeDocument/2006/relationships/hyperlink" Target="https://www.healthline.com/human-body-maps/male-urethra#1" TargetMode="External"/><Relationship Id="rId5" Type="http://schemas.openxmlformats.org/officeDocument/2006/relationships/hyperlink" Target="https://biologydictionary.net/urethra/" TargetMode="External"/><Relationship Id="rId10" Type="http://schemas.openxmlformats.org/officeDocument/2006/relationships/hyperlink" Target="https://www.ncbi.nlm.nih.gov/books/NBK531465/" TargetMode="External"/><Relationship Id="rId4" Type="http://schemas.openxmlformats.org/officeDocument/2006/relationships/hyperlink" Target="https://www.istockphoto.com/illustrations/urinary-system" TargetMode="External"/><Relationship Id="rId9" Type="http://schemas.openxmlformats.org/officeDocument/2006/relationships/hyperlink" Target="https://www.nhs.uk/conditions/cyst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FCBEEA-6853-4EF2-3E82-0BB7A9A50D9E}"/>
              </a:ext>
            </a:extLst>
          </p:cNvPr>
          <p:cNvSpPr txBox="1"/>
          <p:nvPr/>
        </p:nvSpPr>
        <p:spPr>
          <a:xfrm>
            <a:off x="2547257" y="2394857"/>
            <a:ext cx="2620717" cy="923330"/>
          </a:xfrm>
          <a:prstGeom prst="rect">
            <a:avLst/>
          </a:prstGeom>
          <a:noFill/>
        </p:spPr>
        <p:txBody>
          <a:bodyPr wrap="none" rtlCol="0">
            <a:spAutoFit/>
          </a:bodyPr>
          <a:lstStyle/>
          <a:p>
            <a:r>
              <a:rPr lang="en-GB" dirty="0"/>
              <a:t>Tena Brooks</a:t>
            </a:r>
          </a:p>
          <a:p>
            <a:r>
              <a:rPr lang="en-GB" dirty="0"/>
              <a:t>Student Number 1918218</a:t>
            </a:r>
          </a:p>
          <a:p>
            <a:r>
              <a:rPr lang="en-GB"/>
              <a:t>Lecturer </a:t>
            </a:r>
            <a:r>
              <a:rPr lang="en-GB" dirty="0"/>
              <a:t>Mumtaz </a:t>
            </a:r>
            <a:r>
              <a:rPr lang="en-GB" dirty="0" err="1"/>
              <a:t>Goolam</a:t>
            </a:r>
            <a:endParaRPr lang="en-GB" dirty="0"/>
          </a:p>
        </p:txBody>
      </p:sp>
      <p:sp>
        <p:nvSpPr>
          <p:cNvPr id="5" name="TextBox 4">
            <a:extLst>
              <a:ext uri="{FF2B5EF4-FFF2-40B4-BE49-F238E27FC236}">
                <a16:creationId xmlns:a16="http://schemas.microsoft.com/office/drawing/2014/main" id="{85271D8E-4BA7-8F1B-1228-21FEEF7E1D42}"/>
              </a:ext>
            </a:extLst>
          </p:cNvPr>
          <p:cNvSpPr txBox="1"/>
          <p:nvPr/>
        </p:nvSpPr>
        <p:spPr>
          <a:xfrm>
            <a:off x="3363685" y="1061590"/>
            <a:ext cx="5234253" cy="769441"/>
          </a:xfrm>
          <a:prstGeom prst="rect">
            <a:avLst/>
          </a:prstGeom>
          <a:noFill/>
        </p:spPr>
        <p:txBody>
          <a:bodyPr wrap="none" rtlCol="0">
            <a:spAutoFit/>
          </a:bodyPr>
          <a:lstStyle/>
          <a:p>
            <a:r>
              <a:rPr lang="en-GB" sz="4400" dirty="0">
                <a:solidFill>
                  <a:srgbClr val="0070C0"/>
                </a:solidFill>
              </a:rPr>
              <a:t>THE URINARY SYSTEM</a:t>
            </a:r>
          </a:p>
        </p:txBody>
      </p:sp>
    </p:spTree>
    <p:extLst>
      <p:ext uri="{BB962C8B-B14F-4D97-AF65-F5344CB8AC3E}">
        <p14:creationId xmlns:p14="http://schemas.microsoft.com/office/powerpoint/2010/main" val="98926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4,299 Urinary System Illustrations &amp; Clip Art - iStock">
            <a:extLst>
              <a:ext uri="{FF2B5EF4-FFF2-40B4-BE49-F238E27FC236}">
                <a16:creationId xmlns:a16="http://schemas.microsoft.com/office/drawing/2014/main" id="{33FA2E15-012B-3544-AB47-32191D5CE46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54433" y="829203"/>
            <a:ext cx="5571067" cy="557106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E514178-EC91-4747-BE88-AFB02B59C088}"/>
              </a:ext>
            </a:extLst>
          </p:cNvPr>
          <p:cNvSpPr txBox="1"/>
          <p:nvPr/>
        </p:nvSpPr>
        <p:spPr>
          <a:xfrm>
            <a:off x="-56034" y="45837"/>
            <a:ext cx="12192000" cy="1892826"/>
          </a:xfrm>
          <a:prstGeom prst="rect">
            <a:avLst/>
          </a:prstGeom>
          <a:noFill/>
        </p:spPr>
        <p:txBody>
          <a:bodyPr wrap="square" rtlCol="0">
            <a:spAutoFit/>
          </a:bodyPr>
          <a:lstStyle/>
          <a:p>
            <a:r>
              <a:rPr lang="en-US" sz="1400" b="1" u="sng" dirty="0">
                <a:latin typeface="Arial" panose="020B0604020202020204" pitchFamily="34" charset="0"/>
                <a:cs typeface="Arial" panose="020B0604020202020204" pitchFamily="34" charset="0"/>
              </a:rPr>
              <a:t>The Urinary System</a:t>
            </a:r>
          </a:p>
          <a:p>
            <a:pPr fontAlgn="base"/>
            <a:r>
              <a:rPr lang="en-US" sz="1400" dirty="0"/>
              <a:t>The body's drainage system, the urinary stem, eliminates urine, which is composed of waste and surplus fluid. All the urinary tract's body parts must function properly for this process to take place (Hickling et al,. 2015). Two kidneys, two ureters, renal pelvis, a bladder, and a urethra make up the urinary tract (National Institute of Diabetes and Digestive and Kidney Diseases, </a:t>
            </a:r>
            <a:r>
              <a:rPr lang="en-US" sz="1400" dirty="0" err="1"/>
              <a:t>n.d</a:t>
            </a:r>
            <a:r>
              <a:rPr lang="en-US" sz="1400" dirty="0"/>
              <a:t>). The body takes nutrients from food and coverts them into energy (John Hopkins Medicine, 2022).</a:t>
            </a:r>
            <a:r>
              <a:rPr lang="en-GB" dirty="0"/>
              <a:t> </a:t>
            </a:r>
            <a:r>
              <a:rPr lang="en-GB" sz="1400" dirty="0"/>
              <a:t>The kidney and urinary systems aid in the body's elimination of urea, a type of liquid waste, and in maintaining the proper balance of substances like potassium and salt with water. When foods high in protein, such meat, poultry, and some vegetables, are digested by the body, urea is formed. Urea is transported by the bloodstream to the kidneys, where it is eliminated in the form of urine together with water and other wastes (</a:t>
            </a:r>
            <a:r>
              <a:rPr lang="en-US" sz="1400" dirty="0"/>
              <a:t>John Hopkins Medicine, 2022).</a:t>
            </a:r>
            <a:r>
              <a:rPr lang="en-GB" sz="1400" dirty="0"/>
              <a:t> </a:t>
            </a:r>
            <a:br>
              <a:rPr lang="en-GB" sz="1400" dirty="0"/>
            </a:br>
            <a:endParaRPr lang="en-US" sz="1400" dirty="0"/>
          </a:p>
        </p:txBody>
      </p:sp>
      <p:sp>
        <p:nvSpPr>
          <p:cNvPr id="8" name="TextBox 7">
            <a:extLst>
              <a:ext uri="{FF2B5EF4-FFF2-40B4-BE49-F238E27FC236}">
                <a16:creationId xmlns:a16="http://schemas.microsoft.com/office/drawing/2014/main" id="{15FA23DD-0DC7-9441-B697-771CE9C08DB1}"/>
              </a:ext>
            </a:extLst>
          </p:cNvPr>
          <p:cNvSpPr txBox="1"/>
          <p:nvPr/>
        </p:nvSpPr>
        <p:spPr>
          <a:xfrm rot="17539005">
            <a:off x="4546411" y="3041206"/>
            <a:ext cx="1955800" cy="276999"/>
          </a:xfrm>
          <a:prstGeom prst="rect">
            <a:avLst/>
          </a:prstGeom>
          <a:noFill/>
        </p:spPr>
        <p:txBody>
          <a:bodyPr wrap="square" rtlCol="0">
            <a:spAutoFit/>
          </a:bodyPr>
          <a:lstStyle/>
          <a:p>
            <a:r>
              <a:rPr lang="en-US" sz="1200" b="1" dirty="0"/>
              <a:t>Ureter</a:t>
            </a:r>
          </a:p>
        </p:txBody>
      </p:sp>
      <p:sp>
        <p:nvSpPr>
          <p:cNvPr id="11" name="TextBox 10">
            <a:extLst>
              <a:ext uri="{FF2B5EF4-FFF2-40B4-BE49-F238E27FC236}">
                <a16:creationId xmlns:a16="http://schemas.microsoft.com/office/drawing/2014/main" id="{3EC275D3-0EA8-E14E-9CE7-B20DA54D11FD}"/>
              </a:ext>
            </a:extLst>
          </p:cNvPr>
          <p:cNvSpPr txBox="1"/>
          <p:nvPr/>
        </p:nvSpPr>
        <p:spPr>
          <a:xfrm>
            <a:off x="3829167" y="1947714"/>
            <a:ext cx="6286500" cy="276999"/>
          </a:xfrm>
          <a:prstGeom prst="rect">
            <a:avLst/>
          </a:prstGeom>
          <a:noFill/>
        </p:spPr>
        <p:txBody>
          <a:bodyPr wrap="square">
            <a:spAutoFit/>
          </a:bodyPr>
          <a:lstStyle/>
          <a:p>
            <a:r>
              <a:rPr lang="en-US" sz="1200" b="1" dirty="0"/>
              <a:t>Kidney</a:t>
            </a:r>
            <a:endParaRPr lang="en-US" sz="1200" dirty="0"/>
          </a:p>
        </p:txBody>
      </p:sp>
      <p:sp>
        <p:nvSpPr>
          <p:cNvPr id="12" name="TextBox 11">
            <a:extLst>
              <a:ext uri="{FF2B5EF4-FFF2-40B4-BE49-F238E27FC236}">
                <a16:creationId xmlns:a16="http://schemas.microsoft.com/office/drawing/2014/main" id="{4A5F2960-8354-044F-B471-6DD6B21E492D}"/>
              </a:ext>
            </a:extLst>
          </p:cNvPr>
          <p:cNvSpPr txBox="1"/>
          <p:nvPr/>
        </p:nvSpPr>
        <p:spPr>
          <a:xfrm>
            <a:off x="5682747" y="4152165"/>
            <a:ext cx="901700" cy="307777"/>
          </a:xfrm>
          <a:prstGeom prst="rect">
            <a:avLst/>
          </a:prstGeom>
          <a:noFill/>
        </p:spPr>
        <p:txBody>
          <a:bodyPr wrap="square" rtlCol="0">
            <a:spAutoFit/>
          </a:bodyPr>
          <a:lstStyle/>
          <a:p>
            <a:r>
              <a:rPr lang="en-US" sz="1400" b="1" dirty="0"/>
              <a:t>Bladder</a:t>
            </a:r>
            <a:endParaRPr lang="en-US" b="1" dirty="0"/>
          </a:p>
        </p:txBody>
      </p:sp>
      <p:sp>
        <p:nvSpPr>
          <p:cNvPr id="16" name="TextBox 15">
            <a:extLst>
              <a:ext uri="{FF2B5EF4-FFF2-40B4-BE49-F238E27FC236}">
                <a16:creationId xmlns:a16="http://schemas.microsoft.com/office/drawing/2014/main" id="{5762B33B-0EA5-E044-9DFD-B0075A138DE9}"/>
              </a:ext>
            </a:extLst>
          </p:cNvPr>
          <p:cNvSpPr txBox="1"/>
          <p:nvPr/>
        </p:nvSpPr>
        <p:spPr>
          <a:xfrm>
            <a:off x="5712353" y="4803525"/>
            <a:ext cx="901700" cy="276999"/>
          </a:xfrm>
          <a:prstGeom prst="rect">
            <a:avLst/>
          </a:prstGeom>
          <a:noFill/>
        </p:spPr>
        <p:txBody>
          <a:bodyPr wrap="square" rtlCol="0">
            <a:spAutoFit/>
          </a:bodyPr>
          <a:lstStyle/>
          <a:p>
            <a:r>
              <a:rPr lang="en-US" sz="1200" b="1" dirty="0"/>
              <a:t>Urethra</a:t>
            </a:r>
            <a:endParaRPr lang="en-US" b="1" dirty="0"/>
          </a:p>
        </p:txBody>
      </p:sp>
      <p:sp>
        <p:nvSpPr>
          <p:cNvPr id="19" name="TextBox 18">
            <a:extLst>
              <a:ext uri="{FF2B5EF4-FFF2-40B4-BE49-F238E27FC236}">
                <a16:creationId xmlns:a16="http://schemas.microsoft.com/office/drawing/2014/main" id="{AA7BD581-D6C1-4444-ABD2-0FD24DD3DB54}"/>
              </a:ext>
            </a:extLst>
          </p:cNvPr>
          <p:cNvSpPr txBox="1"/>
          <p:nvPr/>
        </p:nvSpPr>
        <p:spPr>
          <a:xfrm rot="17668777">
            <a:off x="6147939" y="4310537"/>
            <a:ext cx="1374077" cy="230832"/>
          </a:xfrm>
          <a:prstGeom prst="rect">
            <a:avLst/>
          </a:prstGeom>
          <a:noFill/>
        </p:spPr>
        <p:txBody>
          <a:bodyPr wrap="square">
            <a:spAutoFit/>
          </a:bodyPr>
          <a:lstStyle/>
          <a:p>
            <a:r>
              <a:rPr lang="en-US" sz="900" b="1" dirty="0"/>
              <a:t>Sphincter muscle</a:t>
            </a:r>
          </a:p>
        </p:txBody>
      </p:sp>
      <p:sp>
        <p:nvSpPr>
          <p:cNvPr id="20" name="TextBox 19">
            <a:extLst>
              <a:ext uri="{FF2B5EF4-FFF2-40B4-BE49-F238E27FC236}">
                <a16:creationId xmlns:a16="http://schemas.microsoft.com/office/drawing/2014/main" id="{08AD52C9-5171-864A-8406-C9156C880B40}"/>
              </a:ext>
            </a:extLst>
          </p:cNvPr>
          <p:cNvSpPr txBox="1"/>
          <p:nvPr/>
        </p:nvSpPr>
        <p:spPr>
          <a:xfrm>
            <a:off x="6511917" y="1780279"/>
            <a:ext cx="1476430" cy="261610"/>
          </a:xfrm>
          <a:prstGeom prst="rect">
            <a:avLst/>
          </a:prstGeom>
          <a:noFill/>
        </p:spPr>
        <p:txBody>
          <a:bodyPr wrap="square" rtlCol="0">
            <a:spAutoFit/>
          </a:bodyPr>
          <a:lstStyle/>
          <a:p>
            <a:r>
              <a:rPr lang="en-US" sz="1100" b="1" dirty="0"/>
              <a:t>Renal tubes </a:t>
            </a:r>
          </a:p>
        </p:txBody>
      </p:sp>
      <p:sp>
        <p:nvSpPr>
          <p:cNvPr id="22" name="TextBox 21">
            <a:extLst>
              <a:ext uri="{FF2B5EF4-FFF2-40B4-BE49-F238E27FC236}">
                <a16:creationId xmlns:a16="http://schemas.microsoft.com/office/drawing/2014/main" id="{8942D0F3-9D3A-2A4A-9EAC-0B5F49C29F6F}"/>
              </a:ext>
            </a:extLst>
          </p:cNvPr>
          <p:cNvSpPr txBox="1"/>
          <p:nvPr/>
        </p:nvSpPr>
        <p:spPr>
          <a:xfrm rot="19219984">
            <a:off x="6048774" y="2291036"/>
            <a:ext cx="1476430" cy="261610"/>
          </a:xfrm>
          <a:prstGeom prst="rect">
            <a:avLst/>
          </a:prstGeom>
          <a:noFill/>
        </p:spPr>
        <p:txBody>
          <a:bodyPr wrap="square" rtlCol="0">
            <a:spAutoFit/>
          </a:bodyPr>
          <a:lstStyle/>
          <a:p>
            <a:r>
              <a:rPr lang="en-US" sz="1100" b="1" dirty="0"/>
              <a:t>Renal pelvis </a:t>
            </a:r>
          </a:p>
        </p:txBody>
      </p:sp>
      <p:sp>
        <p:nvSpPr>
          <p:cNvPr id="26" name="TextBox 25">
            <a:extLst>
              <a:ext uri="{FF2B5EF4-FFF2-40B4-BE49-F238E27FC236}">
                <a16:creationId xmlns:a16="http://schemas.microsoft.com/office/drawing/2014/main" id="{9E3165EA-BD0F-8C45-8D0A-0F48CCF89C31}"/>
              </a:ext>
            </a:extLst>
          </p:cNvPr>
          <p:cNvSpPr txBox="1"/>
          <p:nvPr/>
        </p:nvSpPr>
        <p:spPr>
          <a:xfrm>
            <a:off x="5405180" y="5666651"/>
            <a:ext cx="2358534" cy="261610"/>
          </a:xfrm>
          <a:prstGeom prst="rect">
            <a:avLst/>
          </a:prstGeom>
          <a:noFill/>
        </p:spPr>
        <p:txBody>
          <a:bodyPr wrap="square" rtlCol="0">
            <a:spAutoFit/>
          </a:bodyPr>
          <a:lstStyle/>
          <a:p>
            <a:r>
              <a:rPr lang="en-US" sz="1100" b="1" dirty="0" err="1">
                <a:solidFill>
                  <a:srgbClr val="FF0000"/>
                </a:solidFill>
              </a:rPr>
              <a:t>iStockphoto</a:t>
            </a:r>
            <a:r>
              <a:rPr lang="en-US" sz="1100" b="1" dirty="0">
                <a:solidFill>
                  <a:srgbClr val="FF0000"/>
                </a:solidFill>
              </a:rPr>
              <a:t>, 2022</a:t>
            </a:r>
          </a:p>
        </p:txBody>
      </p:sp>
    </p:spTree>
    <p:extLst>
      <p:ext uri="{BB962C8B-B14F-4D97-AF65-F5344CB8AC3E}">
        <p14:creationId xmlns:p14="http://schemas.microsoft.com/office/powerpoint/2010/main" val="2072752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4,299 Urinary System Illustrations &amp; Clip Art - iStock">
            <a:extLst>
              <a:ext uri="{FF2B5EF4-FFF2-40B4-BE49-F238E27FC236}">
                <a16:creationId xmlns:a16="http://schemas.microsoft.com/office/drawing/2014/main" id="{33FA2E15-012B-3544-AB47-32191D5CE46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10466" y="643466"/>
            <a:ext cx="5571067" cy="55710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5E1317E-6ACD-D540-9830-BE2405DABF6F}"/>
              </a:ext>
            </a:extLst>
          </p:cNvPr>
          <p:cNvSpPr txBox="1"/>
          <p:nvPr/>
        </p:nvSpPr>
        <p:spPr>
          <a:xfrm>
            <a:off x="-47357" y="4791"/>
            <a:ext cx="12142258" cy="1169551"/>
          </a:xfrm>
          <a:prstGeom prst="rect">
            <a:avLst/>
          </a:prstGeom>
          <a:noFill/>
        </p:spPr>
        <p:txBody>
          <a:bodyPr wrap="square" rtlCol="0">
            <a:spAutoFit/>
          </a:bodyPr>
          <a:lstStyle/>
          <a:p>
            <a:r>
              <a:rPr lang="en-US" sz="1400" b="1" dirty="0"/>
              <a:t>Kidney</a:t>
            </a:r>
          </a:p>
          <a:p>
            <a:r>
              <a:rPr lang="en-US" sz="1400" dirty="0"/>
              <a:t>The kidneys are two bean-shaped organs that are each about the size of a fist and are situated on either side of the spine, behind the abdomen, and below the ribs. The kidney's function is to filter blood. It eliminates waste, regulates fluid balance inside the body, and maintains the proper electrolyte levels (Hoffman, 2014).</a:t>
            </a:r>
          </a:p>
          <a:p>
            <a:r>
              <a:rPr lang="en-US" sz="1400" dirty="0"/>
              <a:t>Blood enters the kidney, is filtered there, and then leaves the body, playing a significant role. The excreted waste transforms into urine, which is gathered in the kidney's pelvis—a funnel-shaped organ that empties into the bladder. Nephrons, a million-plus microscopic filters, are found in each kidney (Judd, 1983, p.570).</a:t>
            </a:r>
          </a:p>
        </p:txBody>
      </p:sp>
      <p:sp>
        <p:nvSpPr>
          <p:cNvPr id="8" name="TextBox 7">
            <a:extLst>
              <a:ext uri="{FF2B5EF4-FFF2-40B4-BE49-F238E27FC236}">
                <a16:creationId xmlns:a16="http://schemas.microsoft.com/office/drawing/2014/main" id="{15FA23DD-0DC7-9441-B697-771CE9C08DB1}"/>
              </a:ext>
            </a:extLst>
          </p:cNvPr>
          <p:cNvSpPr txBox="1"/>
          <p:nvPr/>
        </p:nvSpPr>
        <p:spPr>
          <a:xfrm rot="17539005">
            <a:off x="4546411" y="3041206"/>
            <a:ext cx="1955800" cy="276999"/>
          </a:xfrm>
          <a:prstGeom prst="rect">
            <a:avLst/>
          </a:prstGeom>
          <a:noFill/>
        </p:spPr>
        <p:txBody>
          <a:bodyPr wrap="square" rtlCol="0">
            <a:spAutoFit/>
          </a:bodyPr>
          <a:lstStyle/>
          <a:p>
            <a:r>
              <a:rPr lang="en-US" sz="1200" b="1" dirty="0"/>
              <a:t>Ureter</a:t>
            </a:r>
          </a:p>
        </p:txBody>
      </p:sp>
      <p:sp>
        <p:nvSpPr>
          <p:cNvPr id="11" name="TextBox 10">
            <a:extLst>
              <a:ext uri="{FF2B5EF4-FFF2-40B4-BE49-F238E27FC236}">
                <a16:creationId xmlns:a16="http://schemas.microsoft.com/office/drawing/2014/main" id="{3EC275D3-0EA8-E14E-9CE7-B20DA54D11FD}"/>
              </a:ext>
            </a:extLst>
          </p:cNvPr>
          <p:cNvSpPr txBox="1"/>
          <p:nvPr/>
        </p:nvSpPr>
        <p:spPr>
          <a:xfrm>
            <a:off x="4806950" y="1605235"/>
            <a:ext cx="6286500" cy="276999"/>
          </a:xfrm>
          <a:prstGeom prst="rect">
            <a:avLst/>
          </a:prstGeom>
          <a:noFill/>
        </p:spPr>
        <p:txBody>
          <a:bodyPr wrap="square">
            <a:spAutoFit/>
          </a:bodyPr>
          <a:lstStyle/>
          <a:p>
            <a:r>
              <a:rPr lang="en-US" sz="1200" b="1" dirty="0"/>
              <a:t>Kidney</a:t>
            </a:r>
            <a:endParaRPr lang="en-US" sz="1200" dirty="0"/>
          </a:p>
        </p:txBody>
      </p:sp>
      <p:sp>
        <p:nvSpPr>
          <p:cNvPr id="10" name="TextBox 9">
            <a:extLst>
              <a:ext uri="{FF2B5EF4-FFF2-40B4-BE49-F238E27FC236}">
                <a16:creationId xmlns:a16="http://schemas.microsoft.com/office/drawing/2014/main" id="{BD3750C5-CECA-0547-842E-51BFF78DAAD0}"/>
              </a:ext>
            </a:extLst>
          </p:cNvPr>
          <p:cNvSpPr txBox="1"/>
          <p:nvPr/>
        </p:nvSpPr>
        <p:spPr>
          <a:xfrm>
            <a:off x="49741" y="1668144"/>
            <a:ext cx="4184059" cy="2246769"/>
          </a:xfrm>
          <a:prstGeom prst="rect">
            <a:avLst/>
          </a:prstGeom>
          <a:noFill/>
        </p:spPr>
        <p:txBody>
          <a:bodyPr wrap="square" rtlCol="0">
            <a:spAutoFit/>
          </a:bodyPr>
          <a:lstStyle/>
          <a:p>
            <a:r>
              <a:rPr lang="en-US" sz="1400" b="1" dirty="0"/>
              <a:t>Ureters</a:t>
            </a:r>
          </a:p>
          <a:p>
            <a:r>
              <a:rPr lang="en-US" sz="1400" dirty="0"/>
              <a:t>The function of the ureter, a small tube found in each kidney, is to transport urine from the kidney to the bladder. Typically, 3-4mm in diameter and 20–30 cm long (Smith et al., 2019, p. 455-465). There are smooth muddles all around the ureters. Urine is forced down the ureter wall by muscles that contract and relax, moving it away from the kidneys. Urine is evacuated from the ureters into the bladder roughly every 10 to 15 seconds (First- Aid Health, 2022, p.137).</a:t>
            </a:r>
          </a:p>
        </p:txBody>
      </p:sp>
      <p:sp>
        <p:nvSpPr>
          <p:cNvPr id="12" name="TextBox 11">
            <a:extLst>
              <a:ext uri="{FF2B5EF4-FFF2-40B4-BE49-F238E27FC236}">
                <a16:creationId xmlns:a16="http://schemas.microsoft.com/office/drawing/2014/main" id="{4A5F2960-8354-044F-B471-6DD6B21E492D}"/>
              </a:ext>
            </a:extLst>
          </p:cNvPr>
          <p:cNvSpPr txBox="1"/>
          <p:nvPr/>
        </p:nvSpPr>
        <p:spPr>
          <a:xfrm>
            <a:off x="5712353" y="3894494"/>
            <a:ext cx="901700" cy="307777"/>
          </a:xfrm>
          <a:prstGeom prst="rect">
            <a:avLst/>
          </a:prstGeom>
          <a:noFill/>
        </p:spPr>
        <p:txBody>
          <a:bodyPr wrap="square" rtlCol="0">
            <a:spAutoFit/>
          </a:bodyPr>
          <a:lstStyle/>
          <a:p>
            <a:r>
              <a:rPr lang="en-US" sz="1400" b="1" dirty="0"/>
              <a:t>Bladder</a:t>
            </a:r>
            <a:endParaRPr lang="en-US" b="1" dirty="0"/>
          </a:p>
        </p:txBody>
      </p:sp>
      <p:sp>
        <p:nvSpPr>
          <p:cNvPr id="15" name="TextBox 14">
            <a:extLst>
              <a:ext uri="{FF2B5EF4-FFF2-40B4-BE49-F238E27FC236}">
                <a16:creationId xmlns:a16="http://schemas.microsoft.com/office/drawing/2014/main" id="{95AA27C0-D8B2-B543-80CF-99ECC81EACDB}"/>
              </a:ext>
            </a:extLst>
          </p:cNvPr>
          <p:cNvSpPr txBox="1"/>
          <p:nvPr/>
        </p:nvSpPr>
        <p:spPr>
          <a:xfrm>
            <a:off x="0" y="4343153"/>
            <a:ext cx="5571067" cy="1969770"/>
          </a:xfrm>
          <a:prstGeom prst="rect">
            <a:avLst/>
          </a:prstGeom>
          <a:noFill/>
        </p:spPr>
        <p:txBody>
          <a:bodyPr wrap="square">
            <a:spAutoFit/>
          </a:bodyPr>
          <a:lstStyle/>
          <a:p>
            <a:r>
              <a:rPr lang="en-US" sz="1400" b="1" dirty="0"/>
              <a:t>Bladder</a:t>
            </a:r>
          </a:p>
          <a:p>
            <a:r>
              <a:rPr lang="en-US" sz="1200" dirty="0"/>
              <a:t>The urinary bladder is a hollow, muscular structure with a balloon-like shape that enlarges as it absorbs urinate. The bladder is in the pelvis, in the space between the hip bones. A healthy bladder functions as a reservoir. 1.5 to 2 cups of pee can fit within (</a:t>
            </a:r>
            <a:r>
              <a:rPr lang="en-US" sz="1200" dirty="0" err="1"/>
              <a:t>Shermadou</a:t>
            </a:r>
            <a:r>
              <a:rPr lang="en-US" sz="1200" dirty="0"/>
              <a:t>, 2021). The bladder releases urine into the urethra (Hoffman, 2020). There are four layers in the bladder: epithelium (first layer on the inside of the bladder). The muscularis propria is made up of thick, smooth muscle bundles after the lamina propria (which is made up of connective tissue, muscle, and blood vessels). Fat, fibrous tissue, and blood vessels make up the </a:t>
            </a:r>
            <a:r>
              <a:rPr lang="en-US" sz="1200" dirty="0" err="1"/>
              <a:t>periversical</a:t>
            </a:r>
            <a:r>
              <a:rPr lang="en-US" sz="1200" dirty="0"/>
              <a:t> soft tissue, which is the final layer (Bradford, 2018).</a:t>
            </a:r>
          </a:p>
        </p:txBody>
      </p:sp>
      <p:sp>
        <p:nvSpPr>
          <p:cNvPr id="16" name="TextBox 15">
            <a:extLst>
              <a:ext uri="{FF2B5EF4-FFF2-40B4-BE49-F238E27FC236}">
                <a16:creationId xmlns:a16="http://schemas.microsoft.com/office/drawing/2014/main" id="{5762B33B-0EA5-E044-9DFD-B0075A138DE9}"/>
              </a:ext>
            </a:extLst>
          </p:cNvPr>
          <p:cNvSpPr txBox="1"/>
          <p:nvPr/>
        </p:nvSpPr>
        <p:spPr>
          <a:xfrm>
            <a:off x="5712353" y="4803525"/>
            <a:ext cx="901700" cy="276999"/>
          </a:xfrm>
          <a:prstGeom prst="rect">
            <a:avLst/>
          </a:prstGeom>
          <a:noFill/>
        </p:spPr>
        <p:txBody>
          <a:bodyPr wrap="square" rtlCol="0">
            <a:spAutoFit/>
          </a:bodyPr>
          <a:lstStyle/>
          <a:p>
            <a:r>
              <a:rPr lang="en-US" sz="1200" b="1" dirty="0"/>
              <a:t>Urethra</a:t>
            </a:r>
            <a:endParaRPr lang="en-US" b="1" dirty="0"/>
          </a:p>
        </p:txBody>
      </p:sp>
      <p:sp>
        <p:nvSpPr>
          <p:cNvPr id="19" name="TextBox 18">
            <a:extLst>
              <a:ext uri="{FF2B5EF4-FFF2-40B4-BE49-F238E27FC236}">
                <a16:creationId xmlns:a16="http://schemas.microsoft.com/office/drawing/2014/main" id="{AA7BD581-D6C1-4444-ABD2-0FD24DD3DB54}"/>
              </a:ext>
            </a:extLst>
          </p:cNvPr>
          <p:cNvSpPr txBox="1"/>
          <p:nvPr/>
        </p:nvSpPr>
        <p:spPr>
          <a:xfrm rot="17668777">
            <a:off x="6147939" y="4310537"/>
            <a:ext cx="1374077" cy="230832"/>
          </a:xfrm>
          <a:prstGeom prst="rect">
            <a:avLst/>
          </a:prstGeom>
          <a:noFill/>
        </p:spPr>
        <p:txBody>
          <a:bodyPr wrap="square">
            <a:spAutoFit/>
          </a:bodyPr>
          <a:lstStyle/>
          <a:p>
            <a:r>
              <a:rPr lang="en-US" sz="900" b="1" dirty="0"/>
              <a:t>Sphincter muscle</a:t>
            </a:r>
          </a:p>
        </p:txBody>
      </p:sp>
      <p:sp>
        <p:nvSpPr>
          <p:cNvPr id="20" name="TextBox 19">
            <a:extLst>
              <a:ext uri="{FF2B5EF4-FFF2-40B4-BE49-F238E27FC236}">
                <a16:creationId xmlns:a16="http://schemas.microsoft.com/office/drawing/2014/main" id="{08AD52C9-5171-864A-8406-C9156C880B40}"/>
              </a:ext>
            </a:extLst>
          </p:cNvPr>
          <p:cNvSpPr txBox="1"/>
          <p:nvPr/>
        </p:nvSpPr>
        <p:spPr>
          <a:xfrm>
            <a:off x="6614053" y="1694822"/>
            <a:ext cx="1476430" cy="261610"/>
          </a:xfrm>
          <a:prstGeom prst="rect">
            <a:avLst/>
          </a:prstGeom>
          <a:noFill/>
        </p:spPr>
        <p:txBody>
          <a:bodyPr wrap="square" rtlCol="0">
            <a:spAutoFit/>
          </a:bodyPr>
          <a:lstStyle/>
          <a:p>
            <a:r>
              <a:rPr lang="en-US" sz="1100" b="1" dirty="0"/>
              <a:t>Renal tubes </a:t>
            </a:r>
          </a:p>
        </p:txBody>
      </p:sp>
      <p:sp>
        <p:nvSpPr>
          <p:cNvPr id="22" name="TextBox 21">
            <a:extLst>
              <a:ext uri="{FF2B5EF4-FFF2-40B4-BE49-F238E27FC236}">
                <a16:creationId xmlns:a16="http://schemas.microsoft.com/office/drawing/2014/main" id="{8942D0F3-9D3A-2A4A-9EAC-0B5F49C29F6F}"/>
              </a:ext>
            </a:extLst>
          </p:cNvPr>
          <p:cNvSpPr txBox="1"/>
          <p:nvPr/>
        </p:nvSpPr>
        <p:spPr>
          <a:xfrm rot="19219984">
            <a:off x="6096761" y="2179699"/>
            <a:ext cx="1476430" cy="261610"/>
          </a:xfrm>
          <a:prstGeom prst="rect">
            <a:avLst/>
          </a:prstGeom>
          <a:noFill/>
        </p:spPr>
        <p:txBody>
          <a:bodyPr wrap="square" rtlCol="0">
            <a:spAutoFit/>
          </a:bodyPr>
          <a:lstStyle/>
          <a:p>
            <a:r>
              <a:rPr lang="en-US" sz="1100" b="1" dirty="0"/>
              <a:t>Renal pelvis </a:t>
            </a:r>
          </a:p>
        </p:txBody>
      </p:sp>
      <p:sp>
        <p:nvSpPr>
          <p:cNvPr id="26" name="TextBox 25">
            <a:extLst>
              <a:ext uri="{FF2B5EF4-FFF2-40B4-BE49-F238E27FC236}">
                <a16:creationId xmlns:a16="http://schemas.microsoft.com/office/drawing/2014/main" id="{9E3165EA-BD0F-8C45-8D0A-0F48CCF89C31}"/>
              </a:ext>
            </a:extLst>
          </p:cNvPr>
          <p:cNvSpPr txBox="1"/>
          <p:nvPr/>
        </p:nvSpPr>
        <p:spPr>
          <a:xfrm>
            <a:off x="5528283" y="5422048"/>
            <a:ext cx="2358534" cy="261610"/>
          </a:xfrm>
          <a:prstGeom prst="rect">
            <a:avLst/>
          </a:prstGeom>
          <a:noFill/>
        </p:spPr>
        <p:txBody>
          <a:bodyPr wrap="square" rtlCol="0">
            <a:spAutoFit/>
          </a:bodyPr>
          <a:lstStyle/>
          <a:p>
            <a:r>
              <a:rPr lang="en-US" sz="1100" b="1" dirty="0" err="1">
                <a:solidFill>
                  <a:srgbClr val="FF0000"/>
                </a:solidFill>
              </a:rPr>
              <a:t>iStockphoto</a:t>
            </a:r>
            <a:r>
              <a:rPr lang="en-US" sz="1100" b="1" dirty="0">
                <a:solidFill>
                  <a:srgbClr val="FF0000"/>
                </a:solidFill>
              </a:rPr>
              <a:t>, 2022</a:t>
            </a:r>
          </a:p>
        </p:txBody>
      </p:sp>
    </p:spTree>
    <p:extLst>
      <p:ext uri="{BB962C8B-B14F-4D97-AF65-F5344CB8AC3E}">
        <p14:creationId xmlns:p14="http://schemas.microsoft.com/office/powerpoint/2010/main" val="2328391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4,299 Urinary System Illustrations &amp; Clip Art - iStock">
            <a:extLst>
              <a:ext uri="{FF2B5EF4-FFF2-40B4-BE49-F238E27FC236}">
                <a16:creationId xmlns:a16="http://schemas.microsoft.com/office/drawing/2014/main" id="{33FA2E15-012B-3544-AB47-32191D5CE4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0466" y="643466"/>
            <a:ext cx="5571067" cy="557106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5FA23DD-0DC7-9441-B697-771CE9C08DB1}"/>
              </a:ext>
            </a:extLst>
          </p:cNvPr>
          <p:cNvSpPr txBox="1"/>
          <p:nvPr/>
        </p:nvSpPr>
        <p:spPr>
          <a:xfrm rot="17539005">
            <a:off x="4546411" y="3041206"/>
            <a:ext cx="1955800" cy="276999"/>
          </a:xfrm>
          <a:prstGeom prst="rect">
            <a:avLst/>
          </a:prstGeom>
          <a:noFill/>
        </p:spPr>
        <p:txBody>
          <a:bodyPr wrap="square" rtlCol="0">
            <a:spAutoFit/>
          </a:bodyPr>
          <a:lstStyle/>
          <a:p>
            <a:r>
              <a:rPr lang="en-US" sz="1200" b="1" dirty="0"/>
              <a:t>Ureter</a:t>
            </a:r>
          </a:p>
        </p:txBody>
      </p:sp>
      <p:sp>
        <p:nvSpPr>
          <p:cNvPr id="11" name="TextBox 10">
            <a:extLst>
              <a:ext uri="{FF2B5EF4-FFF2-40B4-BE49-F238E27FC236}">
                <a16:creationId xmlns:a16="http://schemas.microsoft.com/office/drawing/2014/main" id="{3EC275D3-0EA8-E14E-9CE7-B20DA54D11FD}"/>
              </a:ext>
            </a:extLst>
          </p:cNvPr>
          <p:cNvSpPr txBox="1"/>
          <p:nvPr/>
        </p:nvSpPr>
        <p:spPr>
          <a:xfrm>
            <a:off x="4806950" y="1605235"/>
            <a:ext cx="6286500" cy="276999"/>
          </a:xfrm>
          <a:prstGeom prst="rect">
            <a:avLst/>
          </a:prstGeom>
          <a:noFill/>
        </p:spPr>
        <p:txBody>
          <a:bodyPr wrap="square">
            <a:spAutoFit/>
          </a:bodyPr>
          <a:lstStyle/>
          <a:p>
            <a:r>
              <a:rPr lang="en-US" sz="1200" b="1" dirty="0"/>
              <a:t>Kidney</a:t>
            </a:r>
            <a:endParaRPr lang="en-US" sz="1200" dirty="0"/>
          </a:p>
        </p:txBody>
      </p:sp>
      <p:sp>
        <p:nvSpPr>
          <p:cNvPr id="12" name="TextBox 11">
            <a:extLst>
              <a:ext uri="{FF2B5EF4-FFF2-40B4-BE49-F238E27FC236}">
                <a16:creationId xmlns:a16="http://schemas.microsoft.com/office/drawing/2014/main" id="{4A5F2960-8354-044F-B471-6DD6B21E492D}"/>
              </a:ext>
            </a:extLst>
          </p:cNvPr>
          <p:cNvSpPr txBox="1"/>
          <p:nvPr/>
        </p:nvSpPr>
        <p:spPr>
          <a:xfrm>
            <a:off x="5712353" y="3894494"/>
            <a:ext cx="901700" cy="307777"/>
          </a:xfrm>
          <a:prstGeom prst="rect">
            <a:avLst/>
          </a:prstGeom>
          <a:noFill/>
        </p:spPr>
        <p:txBody>
          <a:bodyPr wrap="square" rtlCol="0">
            <a:spAutoFit/>
          </a:bodyPr>
          <a:lstStyle/>
          <a:p>
            <a:r>
              <a:rPr lang="en-US" sz="1400" b="1" dirty="0"/>
              <a:t>Bladder</a:t>
            </a:r>
            <a:endParaRPr lang="en-US" b="1" dirty="0"/>
          </a:p>
        </p:txBody>
      </p:sp>
      <p:sp>
        <p:nvSpPr>
          <p:cNvPr id="16" name="TextBox 15">
            <a:extLst>
              <a:ext uri="{FF2B5EF4-FFF2-40B4-BE49-F238E27FC236}">
                <a16:creationId xmlns:a16="http://schemas.microsoft.com/office/drawing/2014/main" id="{5762B33B-0EA5-E044-9DFD-B0075A138DE9}"/>
              </a:ext>
            </a:extLst>
          </p:cNvPr>
          <p:cNvSpPr txBox="1"/>
          <p:nvPr/>
        </p:nvSpPr>
        <p:spPr>
          <a:xfrm>
            <a:off x="5712353" y="4803525"/>
            <a:ext cx="901700" cy="276999"/>
          </a:xfrm>
          <a:prstGeom prst="rect">
            <a:avLst/>
          </a:prstGeom>
          <a:noFill/>
        </p:spPr>
        <p:txBody>
          <a:bodyPr wrap="square" rtlCol="0">
            <a:spAutoFit/>
          </a:bodyPr>
          <a:lstStyle/>
          <a:p>
            <a:r>
              <a:rPr lang="en-US" sz="1200" b="1" dirty="0"/>
              <a:t>Urethra</a:t>
            </a:r>
            <a:endParaRPr lang="en-US" b="1" dirty="0"/>
          </a:p>
        </p:txBody>
      </p:sp>
      <p:sp>
        <p:nvSpPr>
          <p:cNvPr id="14" name="TextBox 13">
            <a:extLst>
              <a:ext uri="{FF2B5EF4-FFF2-40B4-BE49-F238E27FC236}">
                <a16:creationId xmlns:a16="http://schemas.microsoft.com/office/drawing/2014/main" id="{00DE56CE-67E7-0043-A8AE-08C2ABD86D84}"/>
              </a:ext>
            </a:extLst>
          </p:cNvPr>
          <p:cNvSpPr txBox="1"/>
          <p:nvPr/>
        </p:nvSpPr>
        <p:spPr>
          <a:xfrm>
            <a:off x="7088039" y="3641403"/>
            <a:ext cx="4928275" cy="738664"/>
          </a:xfrm>
          <a:prstGeom prst="rect">
            <a:avLst/>
          </a:prstGeom>
          <a:noFill/>
        </p:spPr>
        <p:txBody>
          <a:bodyPr wrap="square" rtlCol="0">
            <a:spAutoFit/>
          </a:bodyPr>
          <a:lstStyle/>
          <a:p>
            <a:r>
              <a:rPr lang="en-US" sz="1400" b="1" dirty="0"/>
              <a:t>Sphincter muscle</a:t>
            </a:r>
          </a:p>
          <a:p>
            <a:r>
              <a:rPr lang="en-US" sz="1400" dirty="0"/>
              <a:t>Circular muscles that tightly close around the bladder's opening like a rubber band prevent urine leakage (</a:t>
            </a:r>
            <a:r>
              <a:rPr lang="en-US" sz="1400" dirty="0" err="1"/>
              <a:t>Bellenir</a:t>
            </a:r>
            <a:r>
              <a:rPr lang="en-US" sz="1400" dirty="0"/>
              <a:t>, 2006, p.23).</a:t>
            </a:r>
          </a:p>
        </p:txBody>
      </p:sp>
      <p:sp>
        <p:nvSpPr>
          <p:cNvPr id="19" name="TextBox 18">
            <a:extLst>
              <a:ext uri="{FF2B5EF4-FFF2-40B4-BE49-F238E27FC236}">
                <a16:creationId xmlns:a16="http://schemas.microsoft.com/office/drawing/2014/main" id="{AA7BD581-D6C1-4444-ABD2-0FD24DD3DB54}"/>
              </a:ext>
            </a:extLst>
          </p:cNvPr>
          <p:cNvSpPr txBox="1"/>
          <p:nvPr/>
        </p:nvSpPr>
        <p:spPr>
          <a:xfrm rot="17668777">
            <a:off x="6147939" y="4310537"/>
            <a:ext cx="1374077" cy="230832"/>
          </a:xfrm>
          <a:prstGeom prst="rect">
            <a:avLst/>
          </a:prstGeom>
          <a:noFill/>
        </p:spPr>
        <p:txBody>
          <a:bodyPr wrap="square">
            <a:spAutoFit/>
          </a:bodyPr>
          <a:lstStyle/>
          <a:p>
            <a:r>
              <a:rPr lang="en-US" sz="900" b="1" dirty="0"/>
              <a:t>Sphincter muscle</a:t>
            </a:r>
          </a:p>
        </p:txBody>
      </p:sp>
      <p:sp>
        <p:nvSpPr>
          <p:cNvPr id="18" name="TextBox 17">
            <a:extLst>
              <a:ext uri="{FF2B5EF4-FFF2-40B4-BE49-F238E27FC236}">
                <a16:creationId xmlns:a16="http://schemas.microsoft.com/office/drawing/2014/main" id="{E83EF286-DDB8-984A-BE23-63E83A449942}"/>
              </a:ext>
            </a:extLst>
          </p:cNvPr>
          <p:cNvSpPr txBox="1"/>
          <p:nvPr/>
        </p:nvSpPr>
        <p:spPr>
          <a:xfrm>
            <a:off x="6940280" y="4685183"/>
            <a:ext cx="5348295" cy="2031325"/>
          </a:xfrm>
          <a:prstGeom prst="rect">
            <a:avLst/>
          </a:prstGeom>
          <a:noFill/>
        </p:spPr>
        <p:txBody>
          <a:bodyPr wrap="square" rtlCol="0">
            <a:spAutoFit/>
          </a:bodyPr>
          <a:lstStyle/>
          <a:p>
            <a:r>
              <a:rPr lang="en-US" sz="1400" b="1" dirty="0"/>
              <a:t>Urethra</a:t>
            </a:r>
          </a:p>
          <a:p>
            <a:r>
              <a:rPr lang="en-US" sz="1400" dirty="0"/>
              <a:t>Male and female urethras have different anatomical structures. Urine can leave the body through the urethra, a tube that connects the bladder to the outside (Knapp, 2020). In order to allow urine to pass from the bladder through the urethra, the brain sends a signal to the sphincter muscles to loosen up. During sexual activity, the male urethra acts as a channel for sperm and semen. (2018) The Health Medical Network Compared to males, females have shorter urethras (Schulman, 2018).</a:t>
            </a:r>
          </a:p>
        </p:txBody>
      </p:sp>
      <p:sp>
        <p:nvSpPr>
          <p:cNvPr id="20" name="TextBox 19">
            <a:extLst>
              <a:ext uri="{FF2B5EF4-FFF2-40B4-BE49-F238E27FC236}">
                <a16:creationId xmlns:a16="http://schemas.microsoft.com/office/drawing/2014/main" id="{08AD52C9-5171-864A-8406-C9156C880B40}"/>
              </a:ext>
            </a:extLst>
          </p:cNvPr>
          <p:cNvSpPr txBox="1"/>
          <p:nvPr/>
        </p:nvSpPr>
        <p:spPr>
          <a:xfrm>
            <a:off x="6614053" y="1694822"/>
            <a:ext cx="1476430" cy="261610"/>
          </a:xfrm>
          <a:prstGeom prst="rect">
            <a:avLst/>
          </a:prstGeom>
          <a:noFill/>
        </p:spPr>
        <p:txBody>
          <a:bodyPr wrap="square" rtlCol="0">
            <a:spAutoFit/>
          </a:bodyPr>
          <a:lstStyle/>
          <a:p>
            <a:r>
              <a:rPr lang="en-US" sz="1100" b="1" dirty="0"/>
              <a:t>Renal tubes </a:t>
            </a:r>
          </a:p>
        </p:txBody>
      </p:sp>
      <p:sp>
        <p:nvSpPr>
          <p:cNvPr id="22" name="TextBox 21">
            <a:extLst>
              <a:ext uri="{FF2B5EF4-FFF2-40B4-BE49-F238E27FC236}">
                <a16:creationId xmlns:a16="http://schemas.microsoft.com/office/drawing/2014/main" id="{8942D0F3-9D3A-2A4A-9EAC-0B5F49C29F6F}"/>
              </a:ext>
            </a:extLst>
          </p:cNvPr>
          <p:cNvSpPr txBox="1"/>
          <p:nvPr/>
        </p:nvSpPr>
        <p:spPr>
          <a:xfrm rot="19219984">
            <a:off x="6096761" y="2179699"/>
            <a:ext cx="1476430" cy="261610"/>
          </a:xfrm>
          <a:prstGeom prst="rect">
            <a:avLst/>
          </a:prstGeom>
          <a:noFill/>
        </p:spPr>
        <p:txBody>
          <a:bodyPr wrap="square" rtlCol="0">
            <a:spAutoFit/>
          </a:bodyPr>
          <a:lstStyle/>
          <a:p>
            <a:r>
              <a:rPr lang="en-US" sz="1100" b="1" dirty="0"/>
              <a:t>Renal pelvis </a:t>
            </a:r>
          </a:p>
        </p:txBody>
      </p:sp>
      <p:sp>
        <p:nvSpPr>
          <p:cNvPr id="21" name="TextBox 20">
            <a:extLst>
              <a:ext uri="{FF2B5EF4-FFF2-40B4-BE49-F238E27FC236}">
                <a16:creationId xmlns:a16="http://schemas.microsoft.com/office/drawing/2014/main" id="{6ACC6B32-1FA1-C845-8731-D5546C5E6A96}"/>
              </a:ext>
            </a:extLst>
          </p:cNvPr>
          <p:cNvSpPr txBox="1"/>
          <p:nvPr/>
        </p:nvSpPr>
        <p:spPr>
          <a:xfrm>
            <a:off x="7815801" y="1707094"/>
            <a:ext cx="4418121" cy="1600438"/>
          </a:xfrm>
          <a:prstGeom prst="rect">
            <a:avLst/>
          </a:prstGeom>
          <a:noFill/>
        </p:spPr>
        <p:txBody>
          <a:bodyPr wrap="square" rtlCol="0">
            <a:spAutoFit/>
          </a:bodyPr>
          <a:lstStyle/>
          <a:p>
            <a:r>
              <a:rPr lang="en-US" sz="1400" b="1" dirty="0"/>
              <a:t>Renal Pelvis</a:t>
            </a:r>
          </a:p>
          <a:p>
            <a:r>
              <a:rPr lang="en-US" sz="1400" dirty="0"/>
              <a:t>This is the kidney's renal region in the middle.</a:t>
            </a:r>
          </a:p>
          <a:p>
            <a:r>
              <a:rPr lang="en-US" sz="1400" dirty="0"/>
              <a:t>Here, urine gathers and is directed into the ureter, which joins the kidney and bladder, to be excreted (Rose, 2004, p.186). The renal pelvis is where the two or three primary calyces converge in humans. The minor calyces can be used to categories this (Gandhi and Chavan, 2019).</a:t>
            </a:r>
          </a:p>
        </p:txBody>
      </p:sp>
      <p:sp>
        <p:nvSpPr>
          <p:cNvPr id="23" name="TextBox 22">
            <a:extLst>
              <a:ext uri="{FF2B5EF4-FFF2-40B4-BE49-F238E27FC236}">
                <a16:creationId xmlns:a16="http://schemas.microsoft.com/office/drawing/2014/main" id="{F470B1E4-2862-9A41-B5C4-2CD250A75D4E}"/>
              </a:ext>
            </a:extLst>
          </p:cNvPr>
          <p:cNvSpPr txBox="1"/>
          <p:nvPr/>
        </p:nvSpPr>
        <p:spPr>
          <a:xfrm>
            <a:off x="7691032" y="126108"/>
            <a:ext cx="4500968" cy="1384995"/>
          </a:xfrm>
          <a:prstGeom prst="rect">
            <a:avLst/>
          </a:prstGeom>
          <a:noFill/>
        </p:spPr>
        <p:txBody>
          <a:bodyPr wrap="square" rtlCol="0">
            <a:spAutoFit/>
          </a:bodyPr>
          <a:lstStyle/>
          <a:p>
            <a:r>
              <a:rPr lang="en-US" sz="1400" b="1" dirty="0"/>
              <a:t>Renal tubules</a:t>
            </a:r>
          </a:p>
          <a:p>
            <a:r>
              <a:rPr lang="en-US" sz="1400" dirty="0"/>
              <a:t>One of the many small tubes in the kidneys that reintroduces nutrients, water, and other elements the body needs but has been filtered out to the blood, according to the National Cancer Institute (n.d.). Urine is created in the renal tubules from any leftover fluid and trash.</a:t>
            </a:r>
          </a:p>
        </p:txBody>
      </p:sp>
      <p:sp>
        <p:nvSpPr>
          <p:cNvPr id="26" name="TextBox 25">
            <a:extLst>
              <a:ext uri="{FF2B5EF4-FFF2-40B4-BE49-F238E27FC236}">
                <a16:creationId xmlns:a16="http://schemas.microsoft.com/office/drawing/2014/main" id="{9E3165EA-BD0F-8C45-8D0A-0F48CCF89C31}"/>
              </a:ext>
            </a:extLst>
          </p:cNvPr>
          <p:cNvSpPr txBox="1"/>
          <p:nvPr/>
        </p:nvSpPr>
        <p:spPr>
          <a:xfrm>
            <a:off x="5528283" y="5422048"/>
            <a:ext cx="2358534" cy="261610"/>
          </a:xfrm>
          <a:prstGeom prst="rect">
            <a:avLst/>
          </a:prstGeom>
          <a:noFill/>
        </p:spPr>
        <p:txBody>
          <a:bodyPr wrap="square" rtlCol="0">
            <a:spAutoFit/>
          </a:bodyPr>
          <a:lstStyle/>
          <a:p>
            <a:r>
              <a:rPr lang="en-US" sz="1100" b="1" dirty="0" err="1">
                <a:solidFill>
                  <a:srgbClr val="FF0000"/>
                </a:solidFill>
              </a:rPr>
              <a:t>iStockphoto</a:t>
            </a:r>
            <a:r>
              <a:rPr lang="en-US" sz="1100" b="1" dirty="0">
                <a:solidFill>
                  <a:srgbClr val="FF0000"/>
                </a:solidFill>
              </a:rPr>
              <a:t>, 2022</a:t>
            </a:r>
          </a:p>
        </p:txBody>
      </p:sp>
    </p:spTree>
    <p:extLst>
      <p:ext uri="{BB962C8B-B14F-4D97-AF65-F5344CB8AC3E}">
        <p14:creationId xmlns:p14="http://schemas.microsoft.com/office/powerpoint/2010/main" val="3424332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4,299 Urinary System Illustrations &amp; Clip Art - iStock">
            <a:extLst>
              <a:ext uri="{FF2B5EF4-FFF2-40B4-BE49-F238E27FC236}">
                <a16:creationId xmlns:a16="http://schemas.microsoft.com/office/drawing/2014/main" id="{33FA2E15-012B-3544-AB47-32191D5CE4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78631" y="582476"/>
            <a:ext cx="5439905" cy="54399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5FA23DD-0DC7-9441-B697-771CE9C08DB1}"/>
              </a:ext>
            </a:extLst>
          </p:cNvPr>
          <p:cNvSpPr txBox="1"/>
          <p:nvPr/>
        </p:nvSpPr>
        <p:spPr>
          <a:xfrm rot="17539005">
            <a:off x="4546411" y="3041206"/>
            <a:ext cx="1955800" cy="276999"/>
          </a:xfrm>
          <a:prstGeom prst="rect">
            <a:avLst/>
          </a:prstGeom>
          <a:noFill/>
        </p:spPr>
        <p:txBody>
          <a:bodyPr wrap="square" rtlCol="0">
            <a:spAutoFit/>
          </a:bodyPr>
          <a:lstStyle/>
          <a:p>
            <a:r>
              <a:rPr lang="en-US" sz="1200" b="1" dirty="0"/>
              <a:t>Ureter</a:t>
            </a:r>
          </a:p>
        </p:txBody>
      </p:sp>
      <p:sp>
        <p:nvSpPr>
          <p:cNvPr id="11" name="TextBox 10">
            <a:extLst>
              <a:ext uri="{FF2B5EF4-FFF2-40B4-BE49-F238E27FC236}">
                <a16:creationId xmlns:a16="http://schemas.microsoft.com/office/drawing/2014/main" id="{3EC275D3-0EA8-E14E-9CE7-B20DA54D11FD}"/>
              </a:ext>
            </a:extLst>
          </p:cNvPr>
          <p:cNvSpPr txBox="1"/>
          <p:nvPr/>
        </p:nvSpPr>
        <p:spPr>
          <a:xfrm>
            <a:off x="4806950" y="1605235"/>
            <a:ext cx="6286500" cy="276999"/>
          </a:xfrm>
          <a:prstGeom prst="rect">
            <a:avLst/>
          </a:prstGeom>
          <a:noFill/>
        </p:spPr>
        <p:txBody>
          <a:bodyPr wrap="square">
            <a:spAutoFit/>
          </a:bodyPr>
          <a:lstStyle/>
          <a:p>
            <a:r>
              <a:rPr lang="en-US" sz="1200" b="1" dirty="0"/>
              <a:t>Kidney</a:t>
            </a:r>
            <a:endParaRPr lang="en-US" sz="1200" dirty="0"/>
          </a:p>
        </p:txBody>
      </p:sp>
      <p:sp>
        <p:nvSpPr>
          <p:cNvPr id="12" name="TextBox 11">
            <a:extLst>
              <a:ext uri="{FF2B5EF4-FFF2-40B4-BE49-F238E27FC236}">
                <a16:creationId xmlns:a16="http://schemas.microsoft.com/office/drawing/2014/main" id="{4A5F2960-8354-044F-B471-6DD6B21E492D}"/>
              </a:ext>
            </a:extLst>
          </p:cNvPr>
          <p:cNvSpPr txBox="1"/>
          <p:nvPr/>
        </p:nvSpPr>
        <p:spPr>
          <a:xfrm>
            <a:off x="5712353" y="3894494"/>
            <a:ext cx="901700" cy="307777"/>
          </a:xfrm>
          <a:prstGeom prst="rect">
            <a:avLst/>
          </a:prstGeom>
          <a:noFill/>
        </p:spPr>
        <p:txBody>
          <a:bodyPr wrap="square" rtlCol="0">
            <a:spAutoFit/>
          </a:bodyPr>
          <a:lstStyle/>
          <a:p>
            <a:r>
              <a:rPr lang="en-US" sz="1400" b="1" dirty="0"/>
              <a:t>Bladder</a:t>
            </a:r>
            <a:endParaRPr lang="en-US" b="1" dirty="0"/>
          </a:p>
        </p:txBody>
      </p:sp>
      <p:sp>
        <p:nvSpPr>
          <p:cNvPr id="16" name="TextBox 15">
            <a:extLst>
              <a:ext uri="{FF2B5EF4-FFF2-40B4-BE49-F238E27FC236}">
                <a16:creationId xmlns:a16="http://schemas.microsoft.com/office/drawing/2014/main" id="{5762B33B-0EA5-E044-9DFD-B0075A138DE9}"/>
              </a:ext>
            </a:extLst>
          </p:cNvPr>
          <p:cNvSpPr txBox="1"/>
          <p:nvPr/>
        </p:nvSpPr>
        <p:spPr>
          <a:xfrm>
            <a:off x="5712353" y="4803525"/>
            <a:ext cx="901700" cy="276999"/>
          </a:xfrm>
          <a:prstGeom prst="rect">
            <a:avLst/>
          </a:prstGeom>
          <a:noFill/>
        </p:spPr>
        <p:txBody>
          <a:bodyPr wrap="square" rtlCol="0">
            <a:spAutoFit/>
          </a:bodyPr>
          <a:lstStyle/>
          <a:p>
            <a:r>
              <a:rPr lang="en-US" sz="1200" b="1" dirty="0"/>
              <a:t>Urethra</a:t>
            </a:r>
            <a:endParaRPr lang="en-US" b="1" dirty="0"/>
          </a:p>
        </p:txBody>
      </p:sp>
      <p:sp>
        <p:nvSpPr>
          <p:cNvPr id="19" name="TextBox 18">
            <a:extLst>
              <a:ext uri="{FF2B5EF4-FFF2-40B4-BE49-F238E27FC236}">
                <a16:creationId xmlns:a16="http://schemas.microsoft.com/office/drawing/2014/main" id="{AA7BD581-D6C1-4444-ABD2-0FD24DD3DB54}"/>
              </a:ext>
            </a:extLst>
          </p:cNvPr>
          <p:cNvSpPr txBox="1"/>
          <p:nvPr/>
        </p:nvSpPr>
        <p:spPr>
          <a:xfrm rot="17668777">
            <a:off x="6147939" y="4310537"/>
            <a:ext cx="1374077" cy="230832"/>
          </a:xfrm>
          <a:prstGeom prst="rect">
            <a:avLst/>
          </a:prstGeom>
          <a:noFill/>
        </p:spPr>
        <p:txBody>
          <a:bodyPr wrap="square">
            <a:spAutoFit/>
          </a:bodyPr>
          <a:lstStyle/>
          <a:p>
            <a:r>
              <a:rPr lang="en-US" sz="900" b="1" dirty="0"/>
              <a:t>Sphincter muscle</a:t>
            </a:r>
          </a:p>
        </p:txBody>
      </p:sp>
      <p:sp>
        <p:nvSpPr>
          <p:cNvPr id="20" name="TextBox 19">
            <a:extLst>
              <a:ext uri="{FF2B5EF4-FFF2-40B4-BE49-F238E27FC236}">
                <a16:creationId xmlns:a16="http://schemas.microsoft.com/office/drawing/2014/main" id="{08AD52C9-5171-864A-8406-C9156C880B40}"/>
              </a:ext>
            </a:extLst>
          </p:cNvPr>
          <p:cNvSpPr txBox="1"/>
          <p:nvPr/>
        </p:nvSpPr>
        <p:spPr>
          <a:xfrm>
            <a:off x="6614053" y="1694822"/>
            <a:ext cx="1476430" cy="261610"/>
          </a:xfrm>
          <a:prstGeom prst="rect">
            <a:avLst/>
          </a:prstGeom>
          <a:noFill/>
        </p:spPr>
        <p:txBody>
          <a:bodyPr wrap="square" rtlCol="0">
            <a:spAutoFit/>
          </a:bodyPr>
          <a:lstStyle/>
          <a:p>
            <a:r>
              <a:rPr lang="en-US" sz="1100" b="1" dirty="0"/>
              <a:t>Renal tubes </a:t>
            </a:r>
          </a:p>
        </p:txBody>
      </p:sp>
      <p:sp>
        <p:nvSpPr>
          <p:cNvPr id="22" name="TextBox 21">
            <a:extLst>
              <a:ext uri="{FF2B5EF4-FFF2-40B4-BE49-F238E27FC236}">
                <a16:creationId xmlns:a16="http://schemas.microsoft.com/office/drawing/2014/main" id="{8942D0F3-9D3A-2A4A-9EAC-0B5F49C29F6F}"/>
              </a:ext>
            </a:extLst>
          </p:cNvPr>
          <p:cNvSpPr txBox="1"/>
          <p:nvPr/>
        </p:nvSpPr>
        <p:spPr>
          <a:xfrm rot="19219984">
            <a:off x="6096761" y="2179699"/>
            <a:ext cx="1476430" cy="261610"/>
          </a:xfrm>
          <a:prstGeom prst="rect">
            <a:avLst/>
          </a:prstGeom>
          <a:noFill/>
        </p:spPr>
        <p:txBody>
          <a:bodyPr wrap="square" rtlCol="0">
            <a:spAutoFit/>
          </a:bodyPr>
          <a:lstStyle/>
          <a:p>
            <a:r>
              <a:rPr lang="en-US" sz="1100" b="1" dirty="0"/>
              <a:t>Renal pelvis </a:t>
            </a:r>
          </a:p>
        </p:txBody>
      </p:sp>
      <p:sp>
        <p:nvSpPr>
          <p:cNvPr id="27" name="TextBox 26">
            <a:extLst>
              <a:ext uri="{FF2B5EF4-FFF2-40B4-BE49-F238E27FC236}">
                <a16:creationId xmlns:a16="http://schemas.microsoft.com/office/drawing/2014/main" id="{16546241-6D00-F34D-A287-B47D84C50E87}"/>
              </a:ext>
            </a:extLst>
          </p:cNvPr>
          <p:cNvSpPr txBox="1"/>
          <p:nvPr/>
        </p:nvSpPr>
        <p:spPr>
          <a:xfrm>
            <a:off x="-1" y="16000"/>
            <a:ext cx="12192001" cy="1477328"/>
          </a:xfrm>
          <a:prstGeom prst="rect">
            <a:avLst/>
          </a:prstGeom>
          <a:noFill/>
        </p:spPr>
        <p:txBody>
          <a:bodyPr wrap="square">
            <a:spAutoFit/>
          </a:bodyPr>
          <a:lstStyle/>
          <a:p>
            <a:r>
              <a:rPr lang="en-US" b="1" u="sng" dirty="0"/>
              <a:t>Disease associated with urinary system:</a:t>
            </a:r>
          </a:p>
          <a:p>
            <a:r>
              <a:rPr lang="en-US" dirty="0"/>
              <a:t>Bladder infection is one prevalent ailment linked to the urinary system. Typically referred to as cystitis (urinary tract infection), the bladder infection is brought on by bacteria and can be treated with medications (NHS, 2022). Cystitis often causes pain, burning, and stinging when peeing; a greater need to urinate; dark, cloudy urine; or strongly smelling urine. In contrast, wetting oneself, losing appetite, feeling under the weather, being weak, and irritation are more common in older people (NHS, 2022).</a:t>
            </a:r>
          </a:p>
        </p:txBody>
      </p:sp>
      <p:sp>
        <p:nvSpPr>
          <p:cNvPr id="26" name="TextBox 25">
            <a:extLst>
              <a:ext uri="{FF2B5EF4-FFF2-40B4-BE49-F238E27FC236}">
                <a16:creationId xmlns:a16="http://schemas.microsoft.com/office/drawing/2014/main" id="{9E3165EA-BD0F-8C45-8D0A-0F48CCF89C31}"/>
              </a:ext>
            </a:extLst>
          </p:cNvPr>
          <p:cNvSpPr txBox="1"/>
          <p:nvPr/>
        </p:nvSpPr>
        <p:spPr>
          <a:xfrm>
            <a:off x="5524311" y="5192664"/>
            <a:ext cx="2358534" cy="261610"/>
          </a:xfrm>
          <a:prstGeom prst="rect">
            <a:avLst/>
          </a:prstGeom>
          <a:noFill/>
        </p:spPr>
        <p:txBody>
          <a:bodyPr wrap="square" rtlCol="0">
            <a:spAutoFit/>
          </a:bodyPr>
          <a:lstStyle/>
          <a:p>
            <a:r>
              <a:rPr lang="en-US" sz="1100" b="1" dirty="0" err="1">
                <a:solidFill>
                  <a:srgbClr val="FF0000"/>
                </a:solidFill>
              </a:rPr>
              <a:t>iStockphoto</a:t>
            </a:r>
            <a:r>
              <a:rPr lang="en-US" sz="1100" b="1" dirty="0">
                <a:solidFill>
                  <a:srgbClr val="FF0000"/>
                </a:solidFill>
              </a:rPr>
              <a:t>, 2022</a:t>
            </a:r>
          </a:p>
        </p:txBody>
      </p:sp>
      <p:sp>
        <p:nvSpPr>
          <p:cNvPr id="3" name="TextBox 2">
            <a:extLst>
              <a:ext uri="{FF2B5EF4-FFF2-40B4-BE49-F238E27FC236}">
                <a16:creationId xmlns:a16="http://schemas.microsoft.com/office/drawing/2014/main" id="{F209B020-A7F8-6A4E-9D92-2A557E90DAE6}"/>
              </a:ext>
            </a:extLst>
          </p:cNvPr>
          <p:cNvSpPr txBox="1"/>
          <p:nvPr/>
        </p:nvSpPr>
        <p:spPr>
          <a:xfrm>
            <a:off x="0" y="5453830"/>
            <a:ext cx="12192001" cy="1477328"/>
          </a:xfrm>
          <a:prstGeom prst="rect">
            <a:avLst/>
          </a:prstGeom>
          <a:noFill/>
        </p:spPr>
        <p:txBody>
          <a:bodyPr wrap="square" rtlCol="0">
            <a:spAutoFit/>
          </a:bodyPr>
          <a:lstStyle/>
          <a:p>
            <a:r>
              <a:rPr lang="en-US" b="1" dirty="0"/>
              <a:t>Plan care: </a:t>
            </a:r>
            <a:r>
              <a:rPr lang="en-US" dirty="0"/>
              <a:t>To prevent the spread of illness. Antibiotic treatment for UTI typically lasts 7 to 10 days. Give painkillers to the patient. to deal with the virus at its source. The most popular antibiotics for UTI are nitrofurantoin and trimethoprim/sulfamethoxazole (</a:t>
            </a:r>
            <a:r>
              <a:rPr lang="en-US" dirty="0" err="1"/>
              <a:t>nursestudy.net</a:t>
            </a:r>
            <a:r>
              <a:rPr lang="en-US" dirty="0"/>
              <a:t>, 2022). Alternative pain management techniques including meditation, massage, guided </a:t>
            </a:r>
            <a:r>
              <a:rPr lang="en-US" dirty="0" err="1"/>
              <a:t>visualisation</a:t>
            </a:r>
            <a:r>
              <a:rPr lang="en-US" dirty="0"/>
              <a:t>, or distraction may lessen discomfort. The patient should complete the indicated course of antibiotic therapy, even if the symptoms go away. Reinfection could occur if this isn't possible (</a:t>
            </a:r>
            <a:r>
              <a:rPr lang="en-US" dirty="0" err="1"/>
              <a:t>Nurseslabs</a:t>
            </a:r>
            <a:r>
              <a:rPr lang="en-US" dirty="0"/>
              <a:t>, 2022).</a:t>
            </a:r>
          </a:p>
        </p:txBody>
      </p:sp>
    </p:spTree>
    <p:extLst>
      <p:ext uri="{BB962C8B-B14F-4D97-AF65-F5344CB8AC3E}">
        <p14:creationId xmlns:p14="http://schemas.microsoft.com/office/powerpoint/2010/main" val="4058385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4D599-6411-0A4A-AD24-51065C26386C}"/>
              </a:ext>
            </a:extLst>
          </p:cNvPr>
          <p:cNvSpPr>
            <a:spLocks noGrp="1"/>
          </p:cNvSpPr>
          <p:nvPr>
            <p:ph type="title"/>
          </p:nvPr>
        </p:nvSpPr>
        <p:spPr>
          <a:xfrm>
            <a:off x="407405" y="935495"/>
            <a:ext cx="10339811" cy="494954"/>
          </a:xfrm>
        </p:spPr>
        <p:txBody>
          <a:bodyPr>
            <a:normAutofit/>
          </a:bodyPr>
          <a:lstStyle/>
          <a:p>
            <a:r>
              <a:rPr lang="en-US" sz="2000" b="1" dirty="0"/>
              <a:t>References</a:t>
            </a:r>
          </a:p>
        </p:txBody>
      </p:sp>
      <p:sp>
        <p:nvSpPr>
          <p:cNvPr id="3" name="Content Placeholder 2">
            <a:extLst>
              <a:ext uri="{FF2B5EF4-FFF2-40B4-BE49-F238E27FC236}">
                <a16:creationId xmlns:a16="http://schemas.microsoft.com/office/drawing/2014/main" id="{BD74274C-F6C8-2140-8974-5BAF31CC67FE}"/>
              </a:ext>
            </a:extLst>
          </p:cNvPr>
          <p:cNvSpPr>
            <a:spLocks noGrp="1"/>
          </p:cNvSpPr>
          <p:nvPr>
            <p:ph idx="1"/>
          </p:nvPr>
        </p:nvSpPr>
        <p:spPr>
          <a:xfrm>
            <a:off x="226337" y="1508125"/>
            <a:ext cx="11127463" cy="4414380"/>
          </a:xfrm>
        </p:spPr>
        <p:txBody>
          <a:bodyPr>
            <a:normAutofit fontScale="32500" lnSpcReduction="20000"/>
          </a:bodyPr>
          <a:lstStyle/>
          <a:p>
            <a:r>
              <a:rPr lang="en-GB" sz="3100" b="1" dirty="0"/>
              <a:t>Bradford, A (2018) Bladder: Facts, Function and Diseases. Available at: </a:t>
            </a:r>
            <a:r>
              <a:rPr lang="en-GB" sz="3100" b="1" u="sng" dirty="0">
                <a:hlinkClick r:id="rId3"/>
              </a:rPr>
              <a:t>https://www.livescience.com/52205-bladder-facts-function-disease.html</a:t>
            </a:r>
            <a:r>
              <a:rPr lang="en-GB" sz="3100" b="1" dirty="0"/>
              <a:t> (Accessed: 18.7.2022)</a:t>
            </a:r>
          </a:p>
          <a:p>
            <a:r>
              <a:rPr lang="en-US" sz="3100" b="1" dirty="0"/>
              <a:t>First Aid and Health 2nd Semester for Co- Curriculum Course - Syllabus According to National Education Policy. </a:t>
            </a:r>
            <a:r>
              <a:rPr lang="en-US" sz="3100" b="1" dirty="0" err="1"/>
              <a:t>N.p.</a:t>
            </a:r>
            <a:r>
              <a:rPr lang="en-US" sz="3100" b="1" dirty="0"/>
              <a:t>, SBPD Publishing House, 2022.</a:t>
            </a:r>
            <a:endParaRPr lang="en-GB" sz="3100" b="1" dirty="0"/>
          </a:p>
          <a:p>
            <a:r>
              <a:rPr lang="en-GB" sz="3100" b="1" dirty="0"/>
              <a:t>Gandhi, K. R., &amp; Chavan, S. (2019). Revisiting the morphology of pelvicalyceal system in human cadaveric kidneys with a systematic review of literature. </a:t>
            </a:r>
            <a:r>
              <a:rPr lang="en-GB" sz="3100" b="1" i="1" dirty="0"/>
              <a:t>Asian journal of urology</a:t>
            </a:r>
            <a:r>
              <a:rPr lang="en-GB" sz="3100" b="1" dirty="0"/>
              <a:t>, </a:t>
            </a:r>
            <a:r>
              <a:rPr lang="en-GB" sz="3100" b="1" i="1" dirty="0"/>
              <a:t>6</a:t>
            </a:r>
            <a:r>
              <a:rPr lang="en-GB" sz="3100" b="1" dirty="0"/>
              <a:t>(3), 249–255. </a:t>
            </a:r>
          </a:p>
          <a:p>
            <a:r>
              <a:rPr lang="en-GB" sz="3100" b="1" dirty="0"/>
              <a:t>Hickling, D. R., Sun, T. T., &amp; Wu, X. R. (2015). Anatomy and Physiology of the Urinary Tract: Relation to Host </a:t>
            </a:r>
            <a:r>
              <a:rPr lang="en-GB" sz="3100" b="1" dirty="0" err="1"/>
              <a:t>Defense</a:t>
            </a:r>
            <a:r>
              <a:rPr lang="en-GB" sz="3100" b="1" dirty="0"/>
              <a:t> and Microbial Infection. </a:t>
            </a:r>
            <a:r>
              <a:rPr lang="en-GB" sz="3100" b="1" i="1" dirty="0"/>
              <a:t>Microbiology spectrum</a:t>
            </a:r>
            <a:r>
              <a:rPr lang="en-GB" sz="3100" b="1" dirty="0"/>
              <a:t>, </a:t>
            </a:r>
            <a:r>
              <a:rPr lang="en-GB" sz="3100" b="1" i="1" dirty="0"/>
              <a:t>3</a:t>
            </a:r>
            <a:r>
              <a:rPr lang="en-GB" sz="3100" b="1" dirty="0"/>
              <a:t>(4), </a:t>
            </a:r>
          </a:p>
          <a:p>
            <a:r>
              <a:rPr lang="en-GB" sz="3100" b="1" dirty="0"/>
              <a:t>iStock (2022). Urinary System stock illustrations. Available at: </a:t>
            </a:r>
            <a:r>
              <a:rPr lang="en-US" sz="3100" b="1" u="sng" dirty="0">
                <a:hlinkClick r:id="rId4"/>
              </a:rPr>
              <a:t>https://www.istockphoto.com/illustrations/urinary-system</a:t>
            </a:r>
            <a:r>
              <a:rPr lang="en-US" sz="3100" b="1" dirty="0"/>
              <a:t> (Accessed:  19.7.2022)</a:t>
            </a:r>
            <a:endParaRPr lang="en-GB" sz="3100" b="1" dirty="0"/>
          </a:p>
          <a:p>
            <a:r>
              <a:rPr lang="en-US" sz="3100" b="1" dirty="0"/>
              <a:t>Judd, E. (1983). Nursing Care of the Adult. United States: F.A. Davis Company.</a:t>
            </a:r>
            <a:endParaRPr lang="en-GB" sz="3100" b="1" dirty="0"/>
          </a:p>
          <a:p>
            <a:r>
              <a:rPr lang="en-GB" sz="3100" b="1" dirty="0"/>
              <a:t>Knapp, S. (2020) Urethra. Available at: </a:t>
            </a:r>
            <a:r>
              <a:rPr lang="en-GB" sz="3100" b="1" u="sng" dirty="0">
                <a:hlinkClick r:id="rId5"/>
              </a:rPr>
              <a:t>https://biologydictionary.net/urethra/</a:t>
            </a:r>
            <a:r>
              <a:rPr lang="en-GB" sz="3100" b="1" dirty="0"/>
              <a:t>. (Accessed: 19.7.2022)</a:t>
            </a:r>
          </a:p>
          <a:p>
            <a:r>
              <a:rPr lang="en-GB" sz="3100" b="1" dirty="0"/>
              <a:t>National Cancer Institute (</a:t>
            </a:r>
            <a:r>
              <a:rPr lang="en-GB" sz="3100" b="1" dirty="0" err="1"/>
              <a:t>n.d</a:t>
            </a:r>
            <a:r>
              <a:rPr lang="en-GB" sz="3100" b="1" dirty="0"/>
              <a:t>). Ureter. Available at: </a:t>
            </a:r>
            <a:r>
              <a:rPr lang="en-US" sz="3100" b="1" u="sng" dirty="0">
                <a:hlinkClick r:id="rId6"/>
              </a:rPr>
              <a:t>https://www.cancer.gov/publications/dictionaries/cancer-terms/def/ureter</a:t>
            </a:r>
            <a:r>
              <a:rPr lang="en-US" sz="3100" b="1" dirty="0"/>
              <a:t> (Accessed: 19. 07.2022).</a:t>
            </a:r>
            <a:endParaRPr lang="en-GB" sz="3100" b="1" dirty="0"/>
          </a:p>
          <a:p>
            <a:r>
              <a:rPr lang="en-US" sz="3100" b="1" dirty="0"/>
              <a:t>National Institutes of Diabetes and Digestive Kidney (</a:t>
            </a:r>
            <a:r>
              <a:rPr lang="en-US" sz="3100" b="1" dirty="0" err="1"/>
              <a:t>n.d</a:t>
            </a:r>
            <a:r>
              <a:rPr lang="en-US" sz="3100" b="1" dirty="0"/>
              <a:t>). The Urinary Tract and How it Work. </a:t>
            </a:r>
            <a:r>
              <a:rPr lang="en-GB" sz="3100" b="1" dirty="0"/>
              <a:t>Available at</a:t>
            </a:r>
            <a:r>
              <a:rPr lang="en-US" sz="3100" b="1" dirty="0"/>
              <a:t>: </a:t>
            </a:r>
            <a:r>
              <a:rPr lang="en-US" sz="3100" b="1" u="sng" dirty="0">
                <a:hlinkClick r:id="rId7"/>
              </a:rPr>
              <a:t>https://www.niddk.nih.gov/health-information/urologic-diseases/urinary-tract-how-it-works</a:t>
            </a:r>
            <a:r>
              <a:rPr lang="en-GB" sz="3100" b="1" u="sng" dirty="0"/>
              <a:t> </a:t>
            </a:r>
            <a:r>
              <a:rPr lang="en-US" sz="3100" b="1" dirty="0"/>
              <a:t>(Assessed: 18.07.2022)</a:t>
            </a:r>
          </a:p>
          <a:p>
            <a:r>
              <a:rPr lang="en-US" sz="3100" b="1" dirty="0" err="1"/>
              <a:t>Nursestudy.net</a:t>
            </a:r>
            <a:r>
              <a:rPr lang="en-US" sz="3100" b="1" dirty="0"/>
              <a:t> (2022) </a:t>
            </a:r>
            <a:r>
              <a:rPr lang="en-GB" sz="3100" b="1" dirty="0"/>
              <a:t>UTI Nursing Diagnosis and Nursing Caring Plan.  Available at: </a:t>
            </a:r>
            <a:r>
              <a:rPr lang="en-GB" sz="3100" b="1" dirty="0">
                <a:hlinkClick r:id="rId8"/>
              </a:rPr>
              <a:t>https://nursestudy.net/uti-nursing-diagnosis/#:~:text=and%20sensitivity%20test.-,The%20usual%20course%20of%20antibiotics%20for%20UTI%20runs%20for%207,commonly%20used%20antibiotics%20for%20UTI</a:t>
            </a:r>
            <a:r>
              <a:rPr lang="en-GB" sz="3100" b="1" dirty="0"/>
              <a:t> </a:t>
            </a:r>
            <a:r>
              <a:rPr lang="en-US" sz="3100" b="1" dirty="0"/>
              <a:t>(Assessed: 18.07.2022).</a:t>
            </a:r>
            <a:endParaRPr lang="en-GB" sz="3100" b="1" dirty="0"/>
          </a:p>
          <a:p>
            <a:r>
              <a:rPr lang="en-GB" sz="3100" dirty="0"/>
              <a:t> </a:t>
            </a:r>
            <a:r>
              <a:rPr lang="en-GB" sz="3100" dirty="0" err="1"/>
              <a:t>Nurseslabs</a:t>
            </a:r>
            <a:r>
              <a:rPr lang="en-GB" sz="3100" dirty="0"/>
              <a:t>. (2022) </a:t>
            </a:r>
            <a:r>
              <a:rPr lang="en-GB" sz="3100" b="1" dirty="0"/>
              <a:t>4 Urinary Tract Infection Nursing Care Plans.  Available at: https://</a:t>
            </a:r>
            <a:r>
              <a:rPr lang="en-GB" sz="3100" b="1" dirty="0" err="1"/>
              <a:t>nurseslabs.com</a:t>
            </a:r>
            <a:r>
              <a:rPr lang="en-GB" sz="3100" b="1" dirty="0"/>
              <a:t>/urinary-tract-infection-nursing-care-plans/</a:t>
            </a:r>
            <a:r>
              <a:rPr lang="en-US" sz="3100" b="1" dirty="0"/>
              <a:t>(Assessed: 18.07.2022).</a:t>
            </a:r>
            <a:endParaRPr lang="en-GB" sz="3100" b="1" dirty="0"/>
          </a:p>
          <a:p>
            <a:r>
              <a:rPr lang="en-GB" sz="3100" b="1" dirty="0"/>
              <a:t>NHS (</a:t>
            </a:r>
            <a:r>
              <a:rPr lang="en-GB" sz="3100" b="1" dirty="0" err="1"/>
              <a:t>n.d</a:t>
            </a:r>
            <a:r>
              <a:rPr lang="en-GB" sz="3100" b="1" dirty="0"/>
              <a:t>) Cystitis. Available at: </a:t>
            </a:r>
            <a:r>
              <a:rPr lang="en-US" sz="3100" b="1" u="sng" dirty="0">
                <a:hlinkClick r:id="rId9"/>
              </a:rPr>
              <a:t>https://www.nhs.uk/conditions/cystitis/#:~:text=Cystitis%20is%20a%20urinary%20tract,regular%20or%20long%2Dterm%20treatment</a:t>
            </a:r>
            <a:r>
              <a:rPr lang="en-US" sz="3100" b="1" dirty="0"/>
              <a:t>. (Accessed: 19.7.2022)</a:t>
            </a:r>
            <a:endParaRPr lang="en-GB" sz="3100" b="1" dirty="0"/>
          </a:p>
          <a:p>
            <a:r>
              <a:rPr lang="en-US" sz="3100" b="1" dirty="0"/>
              <a:t>Prostate and Urological Disorders Sourcebook: Basic Consumer Health Information about Urogenital and Sexual Disorders in Men, Including Prostate and Other Andrological Cancers, Prostatitis, Benign Prostatic Hyperplasia, Testicular and Penile Trauma, Cryptorchidism, </a:t>
            </a:r>
            <a:r>
              <a:rPr lang="en-US" sz="3100" b="1" dirty="0" err="1"/>
              <a:t>Peyronie</a:t>
            </a:r>
            <a:r>
              <a:rPr lang="en-US" sz="3100" b="1" dirty="0"/>
              <a:t> Disease, Erectile Dysfunction, and Male Factor Infertility .... (2006). United States: </a:t>
            </a:r>
            <a:r>
              <a:rPr lang="en-US" sz="3100" b="1" dirty="0" err="1"/>
              <a:t>Omnigraphics</a:t>
            </a:r>
            <a:r>
              <a:rPr lang="en-US" sz="3100" b="1" dirty="0"/>
              <a:t>. </a:t>
            </a:r>
            <a:endParaRPr lang="en-GB" sz="3100" b="1" dirty="0"/>
          </a:p>
          <a:p>
            <a:r>
              <a:rPr lang="en-GB" sz="3100" b="1" dirty="0" err="1"/>
              <a:t>Shermadou</a:t>
            </a:r>
            <a:r>
              <a:rPr lang="en-GB" sz="3100" b="1" dirty="0"/>
              <a:t> E.S, Rahman S, Leslie S.W. Anatomy, Abdomen and Pelvis, Bladder. Available from: </a:t>
            </a:r>
            <a:r>
              <a:rPr lang="en-GB" sz="3100" b="1" u="sng" dirty="0">
                <a:hlinkClick r:id="rId10"/>
              </a:rPr>
              <a:t>https://www.ncbi.nlm.nih.gov/books/NBK531465/</a:t>
            </a:r>
            <a:r>
              <a:rPr lang="en-GB" sz="3100" b="1" dirty="0"/>
              <a:t>. (Accessed: 18.7.2022)</a:t>
            </a:r>
          </a:p>
          <a:p>
            <a:r>
              <a:rPr lang="en-GB" sz="3100" b="1" dirty="0"/>
              <a:t>Smith, A., Preminger, G ., </a:t>
            </a:r>
            <a:r>
              <a:rPr lang="en-GB" sz="3100" b="1" dirty="0" err="1"/>
              <a:t>Badlan</a:t>
            </a:r>
            <a:r>
              <a:rPr lang="en-GB" sz="3100" b="1" dirty="0"/>
              <a:t>, H and </a:t>
            </a:r>
            <a:r>
              <a:rPr lang="en-GB" sz="3100" b="1" dirty="0" err="1"/>
              <a:t>Kavoussi</a:t>
            </a:r>
            <a:r>
              <a:rPr lang="en-GB" sz="3100" b="1" dirty="0"/>
              <a:t>, L (2019). "38. Ureteral Anatomy". </a:t>
            </a:r>
            <a:r>
              <a:rPr lang="en-GB" sz="3100" b="1" i="1" dirty="0"/>
              <a:t>Smith's textbook of endourology</a:t>
            </a:r>
            <a:r>
              <a:rPr lang="en-GB" sz="3100" b="1" dirty="0"/>
              <a:t> (4th ed.). John Wiley &amp; Sons Ltd. pp. 455–464.</a:t>
            </a:r>
          </a:p>
          <a:p>
            <a:r>
              <a:rPr lang="en-US" sz="3100" b="1" dirty="0"/>
              <a:t>The Healthline Editorial Team (2018) Male Urethra. </a:t>
            </a:r>
            <a:r>
              <a:rPr lang="en-GB" sz="3100" b="1" dirty="0"/>
              <a:t>Available at: </a:t>
            </a:r>
            <a:r>
              <a:rPr lang="en-GB" sz="3100" b="1" u="sng" dirty="0">
                <a:hlinkClick r:id="rId11"/>
              </a:rPr>
              <a:t>https://www.healthline.com/human-body-maps/male-urethra#1</a:t>
            </a:r>
            <a:r>
              <a:rPr lang="en-GB" sz="3100" b="1" dirty="0"/>
              <a:t> (Accessed: 19. 7. 2022)</a:t>
            </a:r>
          </a:p>
          <a:p>
            <a:pPr marL="0" indent="0">
              <a:buNone/>
            </a:pPr>
            <a:endParaRPr lang="en-US" sz="3100" dirty="0"/>
          </a:p>
          <a:p>
            <a:endParaRPr lang="en-US" dirty="0"/>
          </a:p>
          <a:p>
            <a:endParaRPr lang="en-US" dirty="0"/>
          </a:p>
          <a:p>
            <a:endParaRPr lang="en-US" dirty="0"/>
          </a:p>
        </p:txBody>
      </p:sp>
    </p:spTree>
    <p:extLst>
      <p:ext uri="{BB962C8B-B14F-4D97-AF65-F5344CB8AC3E}">
        <p14:creationId xmlns:p14="http://schemas.microsoft.com/office/powerpoint/2010/main" val="3183274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1582</TotalTime>
  <Words>1726</Words>
  <Application>Microsoft Office PowerPoint</Application>
  <PresentationFormat>Widescreen</PresentationFormat>
  <Paragraphs>81</Paragraphs>
  <Slides>6</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TENA BROOKS</dc:creator>
  <cp:lastModifiedBy>Tina Brooks</cp:lastModifiedBy>
  <cp:revision>16</cp:revision>
  <dcterms:created xsi:type="dcterms:W3CDTF">2022-07-18T08:14:45Z</dcterms:created>
  <dcterms:modified xsi:type="dcterms:W3CDTF">2022-07-21T23:44:08Z</dcterms:modified>
</cp:coreProperties>
</file>