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78" r:id="rId3"/>
    <p:sldId id="283" r:id="rId4"/>
    <p:sldId id="27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08433-2D4E-374B-98EE-15816657A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B67FD7-1643-9BED-4F55-EF4D4FC63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9D294-D12D-5624-D0B8-92DBB239C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435F5-D22A-E5DE-A334-AD541692D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AAC11-4133-6F16-A0FF-D0198F5A7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380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5AC11-ED8F-530D-F5BF-517556645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624DF-68D3-697F-DDD3-F43B317A6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E79CB1-84C3-D7B9-AA72-9C0EB6644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69EA0-B531-400E-FEDE-2C478FD6F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2B00D-BF38-445F-EA2E-3E0533ED1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956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BCF46-5E10-ED97-D6BB-7BBCA3DE2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95E83D-977D-55E9-242F-54B343BEAD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423FE-99E4-E3EE-912B-571786B25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B23E7-C52E-7B85-23B4-DF0EDDD1B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AEBE0-759F-CC5E-BA48-346B50B8A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64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E00A8-BECD-6E86-61E9-61462297E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DAC35-BF1A-E349-6366-64F87F3427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ED7C4-A4E4-193B-78B3-CA46BC4E1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A3256-4A16-2B5F-6642-F0F8C8E4C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51FA0-E1B2-D955-2A5D-63C9A402D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EF67B-7AC2-DB46-75AA-EAD6304E9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70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D38A2-2A35-2FD4-96FB-5941FFC04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E03AA-4C28-280D-C004-CAB09B4D1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2E663-F0C0-DE2C-A343-5F7D21FFB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1A6FA2-5314-87B2-418E-37314780F6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5BEFC3-AB7E-FF85-F687-059F2A5994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5091C6-790C-0397-EC92-E4A202FD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20E734-379A-B996-B657-98D2118A8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F3AF76-47E9-E27B-DE21-DA89FD820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40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C4AFE-D95B-A778-4AE6-96842E926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AD3173-5DAF-D4C1-AA5C-93D210FC6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4275F5-F763-3ABF-3F32-855A359C7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A5853-AB60-2E57-9939-B8C2CD26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78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7828A5-57A4-8D06-CAD6-A69455BE1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8637BC-FBFF-DA15-B71C-6C1F9A524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37D08-9A08-D642-2444-EE2B62CA7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794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65656-EFD8-B55D-ACE7-E52F09D6F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BA70C-BA88-FAE1-A2FC-0240B8213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01FB63-9B88-AF50-8D16-F55B265B41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674B8-8AD8-2B20-6494-9A5EB3BE2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A7C465-36B4-6C57-B577-DEECE4F74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52A27-EAAE-C922-24C2-B5EA4E85B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850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F0A62-43E2-303E-2E83-99BF4DBF3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E08300-DE86-E40F-9033-586F8E10F9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2F412-1F35-9B09-7BDA-DA20D6847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0A123-6551-2BD8-2A0D-7D0E6533B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38C625-C402-AC87-F25E-AB018B74B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F8679B-F355-8CFF-64E2-56C266D92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182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95E67-463D-3D24-6348-AC390B7C9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0EE327-039C-6C5F-A4D6-CCAD5A8229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FEEB4-B431-BB2C-5F43-F3885535A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7C8B8-7CB3-54EA-8B38-58246BBDF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5719E-6A15-8A62-AA44-DF86A5287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77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56908E-6BFC-C436-5315-3DE588E27A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C34681-DC40-25A1-5290-EC993A1A54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12B8E-1244-0FF4-D7B1-25DAC2D8C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2A66E-6057-38BF-C58D-930797DDC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DE524-28DD-6FCE-C488-3F745BBD3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718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4B1BB0-77DB-4659-D3B8-29579C488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080EE1-C564-9986-B9DA-0453D81F57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EAD06-111A-C665-5D02-011E5EC207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C88BD2-0BE0-4168-9B69-A3DB996035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AFC8E-E5FC-B780-7CC9-C5AAAC43D8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D74BA-1282-A5F3-C34D-65A681EAAD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D084CD-A407-45FA-AF85-43BB41DB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267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verywellmind.com/the-stages-of-change-2794868#:~:text=One%20of%20the%20best-known%20approaches%20to%20change%20is,1970s%20by%20researchers%20James%20Prochaska%20and%20Carlo%20DiClemente.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oadclinic.com/the-cycle-of-change#:~:text=What%20is%20the%20Cycle%20of,before%20making%20a%20final%20exit.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phweb.bumc.bu.edu/otlt/mph-modules/sb/behavioralchangetheories/BehavioralChangeTheories_print.html#:~:text=The%20TTM%20is%20not%20a,action%2C%20maintenance%2C%20and%20termination.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780BC-FC9E-1A9E-702D-07E3E7E41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 Three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983CF-AB29-E68B-8F3A-BA335A777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1" y="5660607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Behavioral change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4BE0F-47F7-7D84-6B50-2D2C770F6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6463" y="591670"/>
            <a:ext cx="4094478" cy="274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08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BF7B1-409F-3580-87F9-A4FC11665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4100"/>
              <a:t>How can we support change in our behaviour?</a:t>
            </a:r>
            <a:r>
              <a:rPr lang="en-US" sz="4100">
                <a:hlinkClick r:id="rId2"/>
              </a:rPr>
              <a:t> </a:t>
            </a:r>
            <a:endParaRPr lang="en-GB" sz="4100"/>
          </a:p>
        </p:txBody>
      </p:sp>
      <p:pic>
        <p:nvPicPr>
          <p:cNvPr id="1026" name="Picture 2" descr=" ">
            <a:extLst>
              <a:ext uri="{FF2B5EF4-FFF2-40B4-BE49-F238E27FC236}">
                <a16:creationId xmlns:a16="http://schemas.microsoft.com/office/drawing/2014/main" id="{CFB8C024-311D-133A-D24F-164C46DA90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379" y="1926266"/>
            <a:ext cx="5201137" cy="374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D21E70-123D-916E-ED68-F83199D72A67}"/>
              </a:ext>
            </a:extLst>
          </p:cNvPr>
          <p:cNvSpPr txBox="1"/>
          <p:nvPr/>
        </p:nvSpPr>
        <p:spPr>
          <a:xfrm>
            <a:off x="957343" y="5965642"/>
            <a:ext cx="5251182" cy="330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86384">
              <a:spcAft>
                <a:spcPts val="600"/>
              </a:spcAft>
            </a:pPr>
            <a:r>
              <a:rPr lang="en-US" sz="1548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The Cycle of Change | The OAD Clinic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602E2-E380-4AE9-2B8A-78803EF933A7}"/>
              </a:ext>
            </a:extLst>
          </p:cNvPr>
          <p:cNvSpPr txBox="1"/>
          <p:nvPr/>
        </p:nvSpPr>
        <p:spPr>
          <a:xfrm>
            <a:off x="5983474" y="5965642"/>
            <a:ext cx="5251182" cy="330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86384">
              <a:spcAft>
                <a:spcPts val="600"/>
              </a:spcAft>
            </a:pPr>
            <a:r>
              <a:rPr lang="en-US" sz="1548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The 6 Stages of Behavior Change (verywellmind.com)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800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16D6A-4364-0FB8-DD1D-21B5F250A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63636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Task – 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16C86-5A00-DDCE-C3E9-365EBEDE8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1486"/>
            <a:ext cx="9775371" cy="51754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 groups, research one of the following models of behavioural change and present back with:</a:t>
            </a:r>
          </a:p>
          <a:p>
            <a:pPr marL="0" indent="0" algn="ctr">
              <a:buNone/>
            </a:pPr>
            <a:r>
              <a:rPr lang="en-GB" sz="2400" b="1" dirty="0"/>
              <a:t>1 – Why is it important to empower people to make changes</a:t>
            </a:r>
          </a:p>
          <a:p>
            <a:pPr marL="0" indent="0" algn="ctr">
              <a:buNone/>
            </a:pPr>
            <a:r>
              <a:rPr lang="en-GB" sz="2400" b="1" dirty="0"/>
              <a:t>2 - Example the theory of change model</a:t>
            </a:r>
          </a:p>
          <a:p>
            <a:pPr marL="0" indent="0" algn="ctr">
              <a:buNone/>
            </a:pPr>
            <a:r>
              <a:rPr lang="en-GB" sz="2400" b="1" dirty="0"/>
              <a:t>3 - What skills and approaches are needed to deliver this model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>
                <a:solidFill>
                  <a:schemeClr val="accent6">
                    <a:lumMod val="75000"/>
                  </a:schemeClr>
                </a:solidFill>
              </a:rPr>
              <a:t>60min to prepare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chemeClr val="accent6">
                    <a:lumMod val="75000"/>
                  </a:schemeClr>
                </a:solidFill>
              </a:rPr>
              <a:t>15min to present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chemeClr val="accent6">
                    <a:lumMod val="75000"/>
                  </a:schemeClr>
                </a:solidFill>
              </a:rPr>
              <a:t>One citation each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922441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15294-019D-AA23-2E69-ADD739DCA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770" y="-49003"/>
            <a:ext cx="7543801" cy="16805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Theories of behavioral change: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5F12B1-8852-28E7-29EF-1D8D42D4EB20}"/>
              </a:ext>
            </a:extLst>
          </p:cNvPr>
          <p:cNvSpPr txBox="1"/>
          <p:nvPr/>
        </p:nvSpPr>
        <p:spPr>
          <a:xfrm>
            <a:off x="6186619" y="547815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linkClick r:id="rId2"/>
              </a:rPr>
              <a:t>Behavioral Change Models (bu.edu)</a:t>
            </a:r>
            <a:endParaRPr lang="en-US" sz="2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8C8D52-D125-CA97-46AC-DFBF55A69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75" y="2170958"/>
            <a:ext cx="3686727" cy="1815712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6680E8-6F4C-45CC-4A4A-1B8C431577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271657" y="2223690"/>
            <a:ext cx="4334428" cy="16795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393C95-2FCA-A830-C49C-963933AB286E}"/>
              </a:ext>
            </a:extLst>
          </p:cNvPr>
          <p:cNvSpPr txBox="1"/>
          <p:nvPr/>
        </p:nvSpPr>
        <p:spPr>
          <a:xfrm>
            <a:off x="512075" y="169699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Group one: Theory of Planned Behaviour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E45E4-17C3-800C-3256-490D95B7D0F5}"/>
              </a:ext>
            </a:extLst>
          </p:cNvPr>
          <p:cNvSpPr txBox="1"/>
          <p:nvPr/>
        </p:nvSpPr>
        <p:spPr>
          <a:xfrm>
            <a:off x="6438900" y="171761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highlight>
                  <a:srgbClr val="00FF00"/>
                </a:highlight>
                <a:latin typeface="Arial" panose="020B0604020202020204" pitchFamily="34" charset="0"/>
              </a:rPr>
              <a:t>Group two: Diffusion of Innovation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80D63B-16F1-7E2C-793A-C59A86777B3C}"/>
              </a:ext>
            </a:extLst>
          </p:cNvPr>
          <p:cNvSpPr txBox="1"/>
          <p:nvPr/>
        </p:nvSpPr>
        <p:spPr>
          <a:xfrm>
            <a:off x="512075" y="4259932"/>
            <a:ext cx="6324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Arial" panose="020B0604020202020204" pitchFamily="34" charset="0"/>
              </a:rPr>
              <a:t>Group three: Social Norms Theory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94C7AC-E31D-F38F-1EAF-34AEC029EA0A}"/>
              </a:ext>
            </a:extLst>
          </p:cNvPr>
          <p:cNvSpPr txBox="1"/>
          <p:nvPr/>
        </p:nvSpPr>
        <p:spPr>
          <a:xfrm>
            <a:off x="6836675" y="4173835"/>
            <a:ext cx="6324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highlight>
                  <a:srgbClr val="FF00FF"/>
                </a:highlight>
                <a:latin typeface="Arial" panose="020B0604020202020204" pitchFamily="34" charset="0"/>
              </a:rPr>
              <a:t>Group four: The Social Cognitive Theory</a:t>
            </a:r>
          </a:p>
        </p:txBody>
      </p:sp>
      <p:pic>
        <p:nvPicPr>
          <p:cNvPr id="1026" name="Picture 2" descr="Social norms framework. | Download Scientific Diagram">
            <a:extLst>
              <a:ext uri="{FF2B5EF4-FFF2-40B4-BE49-F238E27FC236}">
                <a16:creationId xmlns:a16="http://schemas.microsoft.com/office/drawing/2014/main" id="{C6441630-A6A0-1513-AEA6-01153FDB12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70" y="4860300"/>
            <a:ext cx="4822818" cy="176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cial cognitive theory - Google Search | Social cognitive theory ...">
            <a:extLst>
              <a:ext uri="{FF2B5EF4-FFF2-40B4-BE49-F238E27FC236}">
                <a16:creationId xmlns:a16="http://schemas.microsoft.com/office/drawing/2014/main" id="{B24E9A43-4538-DF29-6047-6CF24D76C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716" y="4543167"/>
            <a:ext cx="2948351" cy="213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372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134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Week Three</vt:lpstr>
      <vt:lpstr>How can we support change in our behaviour? </vt:lpstr>
      <vt:lpstr>Task – Assignment 2</vt:lpstr>
      <vt:lpstr>Theories of behavioral change: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1</cp:revision>
  <dcterms:created xsi:type="dcterms:W3CDTF">2026-03-09T20:46:37Z</dcterms:created>
  <dcterms:modified xsi:type="dcterms:W3CDTF">2026-03-09T20:49:02Z</dcterms:modified>
</cp:coreProperties>
</file>