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omments/comment1.xml" ContentType="application/vnd.openxmlformats-officedocument.presentationml.comment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258" r:id="rId3"/>
    <p:sldId id="259" r:id="rId4"/>
    <p:sldId id="260" r:id="rId5"/>
    <p:sldId id="286" r:id="rId6"/>
    <p:sldId id="261" r:id="rId7"/>
    <p:sldId id="262" r:id="rId8"/>
    <p:sldId id="287" r:id="rId9"/>
    <p:sldId id="285" r:id="rId10"/>
    <p:sldId id="277" r:id="rId11"/>
    <p:sldId id="276" r:id="rId12"/>
    <p:sldId id="263" r:id="rId13"/>
    <p:sldId id="266" r:id="rId14"/>
    <p:sldId id="271" r:id="rId15"/>
    <p:sldId id="264" r:id="rId16"/>
    <p:sldId id="265" r:id="rId17"/>
    <p:sldId id="278" r:id="rId18"/>
    <p:sldId id="275" r:id="rId19"/>
    <p:sldId id="279" r:id="rId20"/>
    <p:sldId id="267" r:id="rId21"/>
    <p:sldId id="268" r:id="rId22"/>
    <p:sldId id="280" r:id="rId23"/>
    <p:sldId id="269" r:id="rId24"/>
    <p:sldId id="270" r:id="rId25"/>
    <p:sldId id="281" r:id="rId26"/>
    <p:sldId id="282" r:id="rId27"/>
    <p:sldId id="283" r:id="rId28"/>
    <p:sldId id="288" r:id="rId29"/>
    <p:sldId id="273" r:id="rId30"/>
    <p:sldId id="28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elicity Page" initials="FP" lastIdx="1" clrIdx="0">
    <p:extLst>
      <p:ext uri="{19B8F6BF-5375-455C-9EA6-DF929625EA0E}">
        <p15:presenceInfo xmlns:p15="http://schemas.microsoft.com/office/powerpoint/2012/main" userId="f5bf5ff9cac893f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926926-4F8D-4B24-8378-A0D8AF0E340D}" v="1" dt="2020-10-05T10:05:22.1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04" d="100"/>
          <a:sy n="104" d="100"/>
        </p:scale>
        <p:origin x="138" y="324"/>
      </p:cViewPr>
      <p:guideLst/>
    </p:cSldViewPr>
  </p:slideViewPr>
  <p:notesTextViewPr>
    <p:cViewPr>
      <p:scale>
        <a:sx n="1" d="1"/>
        <a:sy n="1" d="1"/>
      </p:scale>
      <p:origin x="0" y="0"/>
    </p:cViewPr>
  </p:notesTextViewPr>
  <p:notesViewPr>
    <p:cSldViewPr snapToGrid="0">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6-24T11:50:41.794" idx="1">
    <p:pos x="10" y="10"/>
    <p:text/>
    <p:extLst>
      <p:ext uri="{C676402C-5697-4E1C-873F-D02D1690AC5C}">
        <p15:threadingInfo xmlns:p15="http://schemas.microsoft.com/office/powerpoint/2012/main" timeZoneBias="-60"/>
      </p:ext>
    </p:extLst>
  </p:cm>
</p:cmLst>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909249-E5D9-492E-B061-1B8FABFCCB52}"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8E17B7C7-584A-435D-B68A-AF4C6233DF04}">
      <dgm:prSet/>
      <dgm:spPr/>
      <dgm:t>
        <a:bodyPr/>
        <a:lstStyle/>
        <a:p>
          <a:r>
            <a:rPr lang="en-US"/>
            <a:t>The average human has 5 litres of blood</a:t>
          </a:r>
        </a:p>
      </dgm:t>
    </dgm:pt>
    <dgm:pt modelId="{C9FEEB31-5BF1-4A63-8382-CAAC6F22BEC7}" type="parTrans" cxnId="{F44E36F8-FBDC-41A5-BB50-80D9A9462BD8}">
      <dgm:prSet/>
      <dgm:spPr/>
      <dgm:t>
        <a:bodyPr/>
        <a:lstStyle/>
        <a:p>
          <a:endParaRPr lang="en-US"/>
        </a:p>
      </dgm:t>
    </dgm:pt>
    <dgm:pt modelId="{90963966-5A3D-4C21-B16B-3CAD9F1BD671}" type="sibTrans" cxnId="{F44E36F8-FBDC-41A5-BB50-80D9A9462BD8}">
      <dgm:prSet/>
      <dgm:spPr/>
      <dgm:t>
        <a:bodyPr/>
        <a:lstStyle/>
        <a:p>
          <a:endParaRPr lang="en-US"/>
        </a:p>
      </dgm:t>
    </dgm:pt>
    <dgm:pt modelId="{145DE507-57C6-4F67-A4A6-F47E9182C6D8}">
      <dgm:prSet/>
      <dgm:spPr/>
      <dgm:t>
        <a:bodyPr/>
        <a:lstStyle/>
        <a:p>
          <a:r>
            <a:rPr lang="en-US"/>
            <a:t>It is a transporting fluid</a:t>
          </a:r>
        </a:p>
      </dgm:t>
    </dgm:pt>
    <dgm:pt modelId="{97C7423C-82FC-47E9-B31C-0BBF106C27F8}" type="parTrans" cxnId="{A8656A36-0FE9-4065-99AC-D092153EAF7E}">
      <dgm:prSet/>
      <dgm:spPr/>
      <dgm:t>
        <a:bodyPr/>
        <a:lstStyle/>
        <a:p>
          <a:endParaRPr lang="en-US"/>
        </a:p>
      </dgm:t>
    </dgm:pt>
    <dgm:pt modelId="{2CD2DB75-F2D9-44FE-A707-6D2A1F906C8A}" type="sibTrans" cxnId="{A8656A36-0FE9-4065-99AC-D092153EAF7E}">
      <dgm:prSet/>
      <dgm:spPr/>
      <dgm:t>
        <a:bodyPr/>
        <a:lstStyle/>
        <a:p>
          <a:endParaRPr lang="en-US"/>
        </a:p>
      </dgm:t>
    </dgm:pt>
    <dgm:pt modelId="{315A2CA8-AD44-43CE-988F-39CD31A4981E}">
      <dgm:prSet/>
      <dgm:spPr/>
      <dgm:t>
        <a:bodyPr/>
        <a:lstStyle/>
        <a:p>
          <a:r>
            <a:rPr lang="en-US"/>
            <a:t>It carries vital substances to all parts of the body</a:t>
          </a:r>
        </a:p>
      </dgm:t>
    </dgm:pt>
    <dgm:pt modelId="{3EBF51C3-2F5A-4405-B763-EAE6B7104870}" type="parTrans" cxnId="{5250A375-99DF-4296-B819-D7E51A38F68E}">
      <dgm:prSet/>
      <dgm:spPr/>
      <dgm:t>
        <a:bodyPr/>
        <a:lstStyle/>
        <a:p>
          <a:endParaRPr lang="en-US"/>
        </a:p>
      </dgm:t>
    </dgm:pt>
    <dgm:pt modelId="{8A04390E-0094-44E6-B5A7-B1C5C0709BDD}" type="sibTrans" cxnId="{5250A375-99DF-4296-B819-D7E51A38F68E}">
      <dgm:prSet/>
      <dgm:spPr/>
      <dgm:t>
        <a:bodyPr/>
        <a:lstStyle/>
        <a:p>
          <a:endParaRPr lang="en-US"/>
        </a:p>
      </dgm:t>
    </dgm:pt>
    <dgm:pt modelId="{76515EA8-5BF9-4B2E-BE61-CB5C41BC75EB}" type="pres">
      <dgm:prSet presAssocID="{9F909249-E5D9-492E-B061-1B8FABFCCB52}" presName="linear" presStyleCnt="0">
        <dgm:presLayoutVars>
          <dgm:animLvl val="lvl"/>
          <dgm:resizeHandles val="exact"/>
        </dgm:presLayoutVars>
      </dgm:prSet>
      <dgm:spPr/>
    </dgm:pt>
    <dgm:pt modelId="{D9E096AD-F6F4-411D-9279-181207A05AFF}" type="pres">
      <dgm:prSet presAssocID="{8E17B7C7-584A-435D-B68A-AF4C6233DF04}" presName="parentText" presStyleLbl="node1" presStyleIdx="0" presStyleCnt="3">
        <dgm:presLayoutVars>
          <dgm:chMax val="0"/>
          <dgm:bulletEnabled val="1"/>
        </dgm:presLayoutVars>
      </dgm:prSet>
      <dgm:spPr/>
    </dgm:pt>
    <dgm:pt modelId="{8DB50A42-BB0A-4F05-8828-808D5992CF89}" type="pres">
      <dgm:prSet presAssocID="{90963966-5A3D-4C21-B16B-3CAD9F1BD671}" presName="spacer" presStyleCnt="0"/>
      <dgm:spPr/>
    </dgm:pt>
    <dgm:pt modelId="{387640BE-69A2-429A-BA9B-8CCB0829F7A8}" type="pres">
      <dgm:prSet presAssocID="{145DE507-57C6-4F67-A4A6-F47E9182C6D8}" presName="parentText" presStyleLbl="node1" presStyleIdx="1" presStyleCnt="3">
        <dgm:presLayoutVars>
          <dgm:chMax val="0"/>
          <dgm:bulletEnabled val="1"/>
        </dgm:presLayoutVars>
      </dgm:prSet>
      <dgm:spPr/>
    </dgm:pt>
    <dgm:pt modelId="{01467182-AF56-41E3-B2F2-6400A607601D}" type="pres">
      <dgm:prSet presAssocID="{2CD2DB75-F2D9-44FE-A707-6D2A1F906C8A}" presName="spacer" presStyleCnt="0"/>
      <dgm:spPr/>
    </dgm:pt>
    <dgm:pt modelId="{4D2B0FC3-6A1B-4C67-85C9-26787772B175}" type="pres">
      <dgm:prSet presAssocID="{315A2CA8-AD44-43CE-988F-39CD31A4981E}" presName="parentText" presStyleLbl="node1" presStyleIdx="2" presStyleCnt="3">
        <dgm:presLayoutVars>
          <dgm:chMax val="0"/>
          <dgm:bulletEnabled val="1"/>
        </dgm:presLayoutVars>
      </dgm:prSet>
      <dgm:spPr/>
    </dgm:pt>
  </dgm:ptLst>
  <dgm:cxnLst>
    <dgm:cxn modelId="{03B74712-2BBA-4529-8F2D-F5CAD70660D9}" type="presOf" srcId="{315A2CA8-AD44-43CE-988F-39CD31A4981E}" destId="{4D2B0FC3-6A1B-4C67-85C9-26787772B175}" srcOrd="0" destOrd="0" presId="urn:microsoft.com/office/officeart/2005/8/layout/vList2"/>
    <dgm:cxn modelId="{9477FC12-5C33-415B-AF18-8219E8967974}" type="presOf" srcId="{8E17B7C7-584A-435D-B68A-AF4C6233DF04}" destId="{D9E096AD-F6F4-411D-9279-181207A05AFF}" srcOrd="0" destOrd="0" presId="urn:microsoft.com/office/officeart/2005/8/layout/vList2"/>
    <dgm:cxn modelId="{A8656A36-0FE9-4065-99AC-D092153EAF7E}" srcId="{9F909249-E5D9-492E-B061-1B8FABFCCB52}" destId="{145DE507-57C6-4F67-A4A6-F47E9182C6D8}" srcOrd="1" destOrd="0" parTransId="{97C7423C-82FC-47E9-B31C-0BBF106C27F8}" sibTransId="{2CD2DB75-F2D9-44FE-A707-6D2A1F906C8A}"/>
    <dgm:cxn modelId="{5250A375-99DF-4296-B819-D7E51A38F68E}" srcId="{9F909249-E5D9-492E-B061-1B8FABFCCB52}" destId="{315A2CA8-AD44-43CE-988F-39CD31A4981E}" srcOrd="2" destOrd="0" parTransId="{3EBF51C3-2F5A-4405-B763-EAE6B7104870}" sibTransId="{8A04390E-0094-44E6-B5A7-B1C5C0709BDD}"/>
    <dgm:cxn modelId="{311F4688-81D2-4E73-A182-48E20276B805}" type="presOf" srcId="{9F909249-E5D9-492E-B061-1B8FABFCCB52}" destId="{76515EA8-5BF9-4B2E-BE61-CB5C41BC75EB}" srcOrd="0" destOrd="0" presId="urn:microsoft.com/office/officeart/2005/8/layout/vList2"/>
    <dgm:cxn modelId="{AFF46ADA-CEEA-4532-941E-EDB2803FDBBF}" type="presOf" srcId="{145DE507-57C6-4F67-A4A6-F47E9182C6D8}" destId="{387640BE-69A2-429A-BA9B-8CCB0829F7A8}" srcOrd="0" destOrd="0" presId="urn:microsoft.com/office/officeart/2005/8/layout/vList2"/>
    <dgm:cxn modelId="{F44E36F8-FBDC-41A5-BB50-80D9A9462BD8}" srcId="{9F909249-E5D9-492E-B061-1B8FABFCCB52}" destId="{8E17B7C7-584A-435D-B68A-AF4C6233DF04}" srcOrd="0" destOrd="0" parTransId="{C9FEEB31-5BF1-4A63-8382-CAAC6F22BEC7}" sibTransId="{90963966-5A3D-4C21-B16B-3CAD9F1BD671}"/>
    <dgm:cxn modelId="{BE670E06-0252-433A-91FD-9C3ADAC8A894}" type="presParOf" srcId="{76515EA8-5BF9-4B2E-BE61-CB5C41BC75EB}" destId="{D9E096AD-F6F4-411D-9279-181207A05AFF}" srcOrd="0" destOrd="0" presId="urn:microsoft.com/office/officeart/2005/8/layout/vList2"/>
    <dgm:cxn modelId="{EC460A59-F6BC-4D7E-A0AC-7AD441F6FF0E}" type="presParOf" srcId="{76515EA8-5BF9-4B2E-BE61-CB5C41BC75EB}" destId="{8DB50A42-BB0A-4F05-8828-808D5992CF89}" srcOrd="1" destOrd="0" presId="urn:microsoft.com/office/officeart/2005/8/layout/vList2"/>
    <dgm:cxn modelId="{A7D137D8-36E4-455A-960D-89B1E4972DD7}" type="presParOf" srcId="{76515EA8-5BF9-4B2E-BE61-CB5C41BC75EB}" destId="{387640BE-69A2-429A-BA9B-8CCB0829F7A8}" srcOrd="2" destOrd="0" presId="urn:microsoft.com/office/officeart/2005/8/layout/vList2"/>
    <dgm:cxn modelId="{F9B3D01C-4B9D-4A46-B332-393DF282E317}" type="presParOf" srcId="{76515EA8-5BF9-4B2E-BE61-CB5C41BC75EB}" destId="{01467182-AF56-41E3-B2F2-6400A607601D}" srcOrd="3" destOrd="0" presId="urn:microsoft.com/office/officeart/2005/8/layout/vList2"/>
    <dgm:cxn modelId="{52D771DC-6CB6-4F6F-9BB5-45BBA1017246}" type="presParOf" srcId="{76515EA8-5BF9-4B2E-BE61-CB5C41BC75EB}" destId="{4D2B0FC3-6A1B-4C67-85C9-26787772B175}"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8DF8FA-29E4-4C9F-A2BB-6432F6C8D373}"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6CF2D3EA-0DFF-41AC-8D78-E356DADC3FD6}">
      <dgm:prSet/>
      <dgm:spPr/>
      <dgm:t>
        <a:bodyPr/>
        <a:lstStyle/>
        <a:p>
          <a:r>
            <a:rPr lang="en-US"/>
            <a:t>Erythrocytes –red blood cells</a:t>
          </a:r>
        </a:p>
      </dgm:t>
    </dgm:pt>
    <dgm:pt modelId="{711931EF-92F5-4B3B-9DE8-485D15C72A49}" type="parTrans" cxnId="{C85C274B-ADE8-45AC-AA34-AEFAB78D278A}">
      <dgm:prSet/>
      <dgm:spPr/>
      <dgm:t>
        <a:bodyPr/>
        <a:lstStyle/>
        <a:p>
          <a:endParaRPr lang="en-US"/>
        </a:p>
      </dgm:t>
    </dgm:pt>
    <dgm:pt modelId="{8E074079-8493-49DF-A273-32EAA2166130}" type="sibTrans" cxnId="{C85C274B-ADE8-45AC-AA34-AEFAB78D278A}">
      <dgm:prSet/>
      <dgm:spPr/>
      <dgm:t>
        <a:bodyPr/>
        <a:lstStyle/>
        <a:p>
          <a:endParaRPr lang="en-US"/>
        </a:p>
      </dgm:t>
    </dgm:pt>
    <dgm:pt modelId="{B636A60E-0634-4B49-BB65-52A9BC58C78C}">
      <dgm:prSet/>
      <dgm:spPr/>
      <dgm:t>
        <a:bodyPr/>
        <a:lstStyle/>
        <a:p>
          <a:r>
            <a:rPr lang="en-US"/>
            <a:t>Leucocytes – white blood cells</a:t>
          </a:r>
        </a:p>
      </dgm:t>
    </dgm:pt>
    <dgm:pt modelId="{ED6A1AF1-60C9-49EA-9B22-A96297D8F67E}" type="parTrans" cxnId="{0A4DE26D-7708-4B49-8582-AF8B7D68D71E}">
      <dgm:prSet/>
      <dgm:spPr/>
      <dgm:t>
        <a:bodyPr/>
        <a:lstStyle/>
        <a:p>
          <a:endParaRPr lang="en-US"/>
        </a:p>
      </dgm:t>
    </dgm:pt>
    <dgm:pt modelId="{2B883E21-1986-40F6-BE45-D11CB42F3D08}" type="sibTrans" cxnId="{0A4DE26D-7708-4B49-8582-AF8B7D68D71E}">
      <dgm:prSet/>
      <dgm:spPr/>
      <dgm:t>
        <a:bodyPr/>
        <a:lstStyle/>
        <a:p>
          <a:endParaRPr lang="en-US"/>
        </a:p>
      </dgm:t>
    </dgm:pt>
    <dgm:pt modelId="{0002E185-5AB6-49D9-98B8-D0F4B4FEE673}">
      <dgm:prSet/>
      <dgm:spPr/>
      <dgm:t>
        <a:bodyPr/>
        <a:lstStyle/>
        <a:p>
          <a:r>
            <a:rPr lang="en-US"/>
            <a:t>Thrombocytes platelets </a:t>
          </a:r>
        </a:p>
      </dgm:t>
    </dgm:pt>
    <dgm:pt modelId="{B5CD4575-0E7C-4AAE-83D2-E3DE2DE3B932}" type="parTrans" cxnId="{F2C2C5AC-152D-495C-B09A-5FA4CFED625E}">
      <dgm:prSet/>
      <dgm:spPr/>
      <dgm:t>
        <a:bodyPr/>
        <a:lstStyle/>
        <a:p>
          <a:endParaRPr lang="en-US"/>
        </a:p>
      </dgm:t>
    </dgm:pt>
    <dgm:pt modelId="{43B71CE9-6EBB-47E3-BE0F-BC88C6A49495}" type="sibTrans" cxnId="{F2C2C5AC-152D-495C-B09A-5FA4CFED625E}">
      <dgm:prSet/>
      <dgm:spPr/>
      <dgm:t>
        <a:bodyPr/>
        <a:lstStyle/>
        <a:p>
          <a:endParaRPr lang="en-US"/>
        </a:p>
      </dgm:t>
    </dgm:pt>
    <dgm:pt modelId="{404B1A04-DF0B-413C-931E-C2BDB2F7217E}" type="pres">
      <dgm:prSet presAssocID="{508DF8FA-29E4-4C9F-A2BB-6432F6C8D373}" presName="hierChild1" presStyleCnt="0">
        <dgm:presLayoutVars>
          <dgm:chPref val="1"/>
          <dgm:dir/>
          <dgm:animOne val="branch"/>
          <dgm:animLvl val="lvl"/>
          <dgm:resizeHandles/>
        </dgm:presLayoutVars>
      </dgm:prSet>
      <dgm:spPr/>
    </dgm:pt>
    <dgm:pt modelId="{1AE79964-00E8-4A49-A2E7-F600F1F933D8}" type="pres">
      <dgm:prSet presAssocID="{6CF2D3EA-0DFF-41AC-8D78-E356DADC3FD6}" presName="hierRoot1" presStyleCnt="0"/>
      <dgm:spPr/>
    </dgm:pt>
    <dgm:pt modelId="{E593C356-D256-40B3-BDC6-24CC5A13BFDF}" type="pres">
      <dgm:prSet presAssocID="{6CF2D3EA-0DFF-41AC-8D78-E356DADC3FD6}" presName="composite" presStyleCnt="0"/>
      <dgm:spPr/>
    </dgm:pt>
    <dgm:pt modelId="{A2A34922-7AB8-4FE6-9FF0-FEE72D6A9105}" type="pres">
      <dgm:prSet presAssocID="{6CF2D3EA-0DFF-41AC-8D78-E356DADC3FD6}" presName="background" presStyleLbl="node0" presStyleIdx="0" presStyleCnt="3"/>
      <dgm:spPr/>
    </dgm:pt>
    <dgm:pt modelId="{83043B3B-B9AF-4334-8E38-18D08C2A9DB3}" type="pres">
      <dgm:prSet presAssocID="{6CF2D3EA-0DFF-41AC-8D78-E356DADC3FD6}" presName="text" presStyleLbl="fgAcc0" presStyleIdx="0" presStyleCnt="3">
        <dgm:presLayoutVars>
          <dgm:chPref val="3"/>
        </dgm:presLayoutVars>
      </dgm:prSet>
      <dgm:spPr/>
    </dgm:pt>
    <dgm:pt modelId="{EE194B00-1D1B-4A9A-8C9B-E168DBA4F1B3}" type="pres">
      <dgm:prSet presAssocID="{6CF2D3EA-0DFF-41AC-8D78-E356DADC3FD6}" presName="hierChild2" presStyleCnt="0"/>
      <dgm:spPr/>
    </dgm:pt>
    <dgm:pt modelId="{5D63A379-9AE0-48FC-9F11-0C017BBE2F3C}" type="pres">
      <dgm:prSet presAssocID="{B636A60E-0634-4B49-BB65-52A9BC58C78C}" presName="hierRoot1" presStyleCnt="0"/>
      <dgm:spPr/>
    </dgm:pt>
    <dgm:pt modelId="{6EAB02B4-796B-4EE4-B777-2E6BFF64FCC8}" type="pres">
      <dgm:prSet presAssocID="{B636A60E-0634-4B49-BB65-52A9BC58C78C}" presName="composite" presStyleCnt="0"/>
      <dgm:spPr/>
    </dgm:pt>
    <dgm:pt modelId="{2866D547-5BF1-4D26-B073-6704B36694BE}" type="pres">
      <dgm:prSet presAssocID="{B636A60E-0634-4B49-BB65-52A9BC58C78C}" presName="background" presStyleLbl="node0" presStyleIdx="1" presStyleCnt="3"/>
      <dgm:spPr/>
    </dgm:pt>
    <dgm:pt modelId="{9B392553-0DD8-4935-9CFA-F1765350CFE8}" type="pres">
      <dgm:prSet presAssocID="{B636A60E-0634-4B49-BB65-52A9BC58C78C}" presName="text" presStyleLbl="fgAcc0" presStyleIdx="1" presStyleCnt="3">
        <dgm:presLayoutVars>
          <dgm:chPref val="3"/>
        </dgm:presLayoutVars>
      </dgm:prSet>
      <dgm:spPr/>
    </dgm:pt>
    <dgm:pt modelId="{BB4D6DDD-63CB-4090-B109-81347C0237A4}" type="pres">
      <dgm:prSet presAssocID="{B636A60E-0634-4B49-BB65-52A9BC58C78C}" presName="hierChild2" presStyleCnt="0"/>
      <dgm:spPr/>
    </dgm:pt>
    <dgm:pt modelId="{C69CAAF2-3512-4B9E-95CC-951AC2409243}" type="pres">
      <dgm:prSet presAssocID="{0002E185-5AB6-49D9-98B8-D0F4B4FEE673}" presName="hierRoot1" presStyleCnt="0"/>
      <dgm:spPr/>
    </dgm:pt>
    <dgm:pt modelId="{C4C842F2-1443-4E89-AA79-BE911B9A7D31}" type="pres">
      <dgm:prSet presAssocID="{0002E185-5AB6-49D9-98B8-D0F4B4FEE673}" presName="composite" presStyleCnt="0"/>
      <dgm:spPr/>
    </dgm:pt>
    <dgm:pt modelId="{B45CAD0C-E1CC-4DA5-BF90-043DC3A7FB6F}" type="pres">
      <dgm:prSet presAssocID="{0002E185-5AB6-49D9-98B8-D0F4B4FEE673}" presName="background" presStyleLbl="node0" presStyleIdx="2" presStyleCnt="3"/>
      <dgm:spPr/>
    </dgm:pt>
    <dgm:pt modelId="{21C77091-59EF-4D48-A7ED-3AAD8D63A53E}" type="pres">
      <dgm:prSet presAssocID="{0002E185-5AB6-49D9-98B8-D0F4B4FEE673}" presName="text" presStyleLbl="fgAcc0" presStyleIdx="2" presStyleCnt="3">
        <dgm:presLayoutVars>
          <dgm:chPref val="3"/>
        </dgm:presLayoutVars>
      </dgm:prSet>
      <dgm:spPr/>
    </dgm:pt>
    <dgm:pt modelId="{0747B63F-E483-4734-A8BF-00311B43E433}" type="pres">
      <dgm:prSet presAssocID="{0002E185-5AB6-49D9-98B8-D0F4B4FEE673}" presName="hierChild2" presStyleCnt="0"/>
      <dgm:spPr/>
    </dgm:pt>
  </dgm:ptLst>
  <dgm:cxnLst>
    <dgm:cxn modelId="{C85C274B-ADE8-45AC-AA34-AEFAB78D278A}" srcId="{508DF8FA-29E4-4C9F-A2BB-6432F6C8D373}" destId="{6CF2D3EA-0DFF-41AC-8D78-E356DADC3FD6}" srcOrd="0" destOrd="0" parTransId="{711931EF-92F5-4B3B-9DE8-485D15C72A49}" sibTransId="{8E074079-8493-49DF-A273-32EAA2166130}"/>
    <dgm:cxn modelId="{0A4DE26D-7708-4B49-8582-AF8B7D68D71E}" srcId="{508DF8FA-29E4-4C9F-A2BB-6432F6C8D373}" destId="{B636A60E-0634-4B49-BB65-52A9BC58C78C}" srcOrd="1" destOrd="0" parTransId="{ED6A1AF1-60C9-49EA-9B22-A96297D8F67E}" sibTransId="{2B883E21-1986-40F6-BE45-D11CB42F3D08}"/>
    <dgm:cxn modelId="{561E164E-8A15-4D32-A67F-AEF6D76D9054}" type="presOf" srcId="{0002E185-5AB6-49D9-98B8-D0F4B4FEE673}" destId="{21C77091-59EF-4D48-A7ED-3AAD8D63A53E}" srcOrd="0" destOrd="0" presId="urn:microsoft.com/office/officeart/2005/8/layout/hierarchy1"/>
    <dgm:cxn modelId="{6D8B3A76-71B2-4659-847B-84BE7B0C52CF}" type="presOf" srcId="{508DF8FA-29E4-4C9F-A2BB-6432F6C8D373}" destId="{404B1A04-DF0B-413C-931E-C2BDB2F7217E}" srcOrd="0" destOrd="0" presId="urn:microsoft.com/office/officeart/2005/8/layout/hierarchy1"/>
    <dgm:cxn modelId="{218788AB-6B39-483C-88E2-39C66C6C7904}" type="presOf" srcId="{6CF2D3EA-0DFF-41AC-8D78-E356DADC3FD6}" destId="{83043B3B-B9AF-4334-8E38-18D08C2A9DB3}" srcOrd="0" destOrd="0" presId="urn:microsoft.com/office/officeart/2005/8/layout/hierarchy1"/>
    <dgm:cxn modelId="{F2C2C5AC-152D-495C-B09A-5FA4CFED625E}" srcId="{508DF8FA-29E4-4C9F-A2BB-6432F6C8D373}" destId="{0002E185-5AB6-49D9-98B8-D0F4B4FEE673}" srcOrd="2" destOrd="0" parTransId="{B5CD4575-0E7C-4AAE-83D2-E3DE2DE3B932}" sibTransId="{43B71CE9-6EBB-47E3-BE0F-BC88C6A49495}"/>
    <dgm:cxn modelId="{FBE4BCCD-4467-46D3-AADD-A12C8BCEEA15}" type="presOf" srcId="{B636A60E-0634-4B49-BB65-52A9BC58C78C}" destId="{9B392553-0DD8-4935-9CFA-F1765350CFE8}" srcOrd="0" destOrd="0" presId="urn:microsoft.com/office/officeart/2005/8/layout/hierarchy1"/>
    <dgm:cxn modelId="{9196470D-BC86-4A7F-8479-63AC8C39F282}" type="presParOf" srcId="{404B1A04-DF0B-413C-931E-C2BDB2F7217E}" destId="{1AE79964-00E8-4A49-A2E7-F600F1F933D8}" srcOrd="0" destOrd="0" presId="urn:microsoft.com/office/officeart/2005/8/layout/hierarchy1"/>
    <dgm:cxn modelId="{9B03E178-0184-4136-8CBD-D48530AE4064}" type="presParOf" srcId="{1AE79964-00E8-4A49-A2E7-F600F1F933D8}" destId="{E593C356-D256-40B3-BDC6-24CC5A13BFDF}" srcOrd="0" destOrd="0" presId="urn:microsoft.com/office/officeart/2005/8/layout/hierarchy1"/>
    <dgm:cxn modelId="{29AEEA37-CCD1-4F51-A22E-29CAE592678A}" type="presParOf" srcId="{E593C356-D256-40B3-BDC6-24CC5A13BFDF}" destId="{A2A34922-7AB8-4FE6-9FF0-FEE72D6A9105}" srcOrd="0" destOrd="0" presId="urn:microsoft.com/office/officeart/2005/8/layout/hierarchy1"/>
    <dgm:cxn modelId="{1A89B812-E9C2-414A-AFE6-C3589F88A6F2}" type="presParOf" srcId="{E593C356-D256-40B3-BDC6-24CC5A13BFDF}" destId="{83043B3B-B9AF-4334-8E38-18D08C2A9DB3}" srcOrd="1" destOrd="0" presId="urn:microsoft.com/office/officeart/2005/8/layout/hierarchy1"/>
    <dgm:cxn modelId="{630D6D50-6642-42C9-98A1-406B04A60070}" type="presParOf" srcId="{1AE79964-00E8-4A49-A2E7-F600F1F933D8}" destId="{EE194B00-1D1B-4A9A-8C9B-E168DBA4F1B3}" srcOrd="1" destOrd="0" presId="urn:microsoft.com/office/officeart/2005/8/layout/hierarchy1"/>
    <dgm:cxn modelId="{BF8D5987-A1F4-4EF0-8D67-93FEB883C89A}" type="presParOf" srcId="{404B1A04-DF0B-413C-931E-C2BDB2F7217E}" destId="{5D63A379-9AE0-48FC-9F11-0C017BBE2F3C}" srcOrd="1" destOrd="0" presId="urn:microsoft.com/office/officeart/2005/8/layout/hierarchy1"/>
    <dgm:cxn modelId="{752C50D8-9198-4C56-9CCE-08F914DC49DA}" type="presParOf" srcId="{5D63A379-9AE0-48FC-9F11-0C017BBE2F3C}" destId="{6EAB02B4-796B-4EE4-B777-2E6BFF64FCC8}" srcOrd="0" destOrd="0" presId="urn:microsoft.com/office/officeart/2005/8/layout/hierarchy1"/>
    <dgm:cxn modelId="{E396A47E-5225-4B42-8791-173EC67C1C76}" type="presParOf" srcId="{6EAB02B4-796B-4EE4-B777-2E6BFF64FCC8}" destId="{2866D547-5BF1-4D26-B073-6704B36694BE}" srcOrd="0" destOrd="0" presId="urn:microsoft.com/office/officeart/2005/8/layout/hierarchy1"/>
    <dgm:cxn modelId="{B787B923-8AD3-42C1-BF86-42DC160599A2}" type="presParOf" srcId="{6EAB02B4-796B-4EE4-B777-2E6BFF64FCC8}" destId="{9B392553-0DD8-4935-9CFA-F1765350CFE8}" srcOrd="1" destOrd="0" presId="urn:microsoft.com/office/officeart/2005/8/layout/hierarchy1"/>
    <dgm:cxn modelId="{AA265706-0A09-4097-A895-3A698D071214}" type="presParOf" srcId="{5D63A379-9AE0-48FC-9F11-0C017BBE2F3C}" destId="{BB4D6DDD-63CB-4090-B109-81347C0237A4}" srcOrd="1" destOrd="0" presId="urn:microsoft.com/office/officeart/2005/8/layout/hierarchy1"/>
    <dgm:cxn modelId="{DCDDE971-C60E-4E46-B4DE-8286B1EC4624}" type="presParOf" srcId="{404B1A04-DF0B-413C-931E-C2BDB2F7217E}" destId="{C69CAAF2-3512-4B9E-95CC-951AC2409243}" srcOrd="2" destOrd="0" presId="urn:microsoft.com/office/officeart/2005/8/layout/hierarchy1"/>
    <dgm:cxn modelId="{F3AFF5C9-E1F0-4D4C-B36C-5DF4757DA998}" type="presParOf" srcId="{C69CAAF2-3512-4B9E-95CC-951AC2409243}" destId="{C4C842F2-1443-4E89-AA79-BE911B9A7D31}" srcOrd="0" destOrd="0" presId="urn:microsoft.com/office/officeart/2005/8/layout/hierarchy1"/>
    <dgm:cxn modelId="{2C060F57-0A54-4C23-890F-F7F3149D6C09}" type="presParOf" srcId="{C4C842F2-1443-4E89-AA79-BE911B9A7D31}" destId="{B45CAD0C-E1CC-4DA5-BF90-043DC3A7FB6F}" srcOrd="0" destOrd="0" presId="urn:microsoft.com/office/officeart/2005/8/layout/hierarchy1"/>
    <dgm:cxn modelId="{F3430A27-09D7-4C37-B72B-99F9317ABC56}" type="presParOf" srcId="{C4C842F2-1443-4E89-AA79-BE911B9A7D31}" destId="{21C77091-59EF-4D48-A7ED-3AAD8D63A53E}" srcOrd="1" destOrd="0" presId="urn:microsoft.com/office/officeart/2005/8/layout/hierarchy1"/>
    <dgm:cxn modelId="{31462180-8A05-44CC-ACA2-F16CF8D0FC9C}" type="presParOf" srcId="{C69CAAF2-3512-4B9E-95CC-951AC2409243}" destId="{0747B63F-E483-4734-A8BF-00311B43E43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F90ACD-597D-4B25-960F-5B2885E164BC}"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F1B6CD5B-81AC-48D7-9BCD-4CA7D9BA52EF}">
      <dgm:prSet phldrT="[Text]"/>
      <dgm:spPr/>
      <dgm:t>
        <a:bodyPr/>
        <a:lstStyle/>
        <a:p>
          <a:r>
            <a:rPr lang="en-US" dirty="0"/>
            <a:t>Kidneys detect hypoxia</a:t>
          </a:r>
          <a:endParaRPr lang="en-GB" dirty="0"/>
        </a:p>
      </dgm:t>
    </dgm:pt>
    <dgm:pt modelId="{0FA17FA4-A22F-4C2A-9F39-F449C751B3D5}" type="parTrans" cxnId="{BA86FB16-4C74-4076-BFA3-15A6392425FE}">
      <dgm:prSet/>
      <dgm:spPr/>
      <dgm:t>
        <a:bodyPr/>
        <a:lstStyle/>
        <a:p>
          <a:endParaRPr lang="en-GB"/>
        </a:p>
      </dgm:t>
    </dgm:pt>
    <dgm:pt modelId="{DE63D81E-3428-45E9-82E2-BA0941DA1FD8}" type="sibTrans" cxnId="{BA86FB16-4C74-4076-BFA3-15A6392425FE}">
      <dgm:prSet/>
      <dgm:spPr/>
      <dgm:t>
        <a:bodyPr/>
        <a:lstStyle/>
        <a:p>
          <a:endParaRPr lang="en-GB"/>
        </a:p>
      </dgm:t>
    </dgm:pt>
    <dgm:pt modelId="{7EE9FF46-7D09-4EE4-BD8B-AF1299DCD502}">
      <dgm:prSet phldrT="[Text]"/>
      <dgm:spPr/>
      <dgm:t>
        <a:bodyPr/>
        <a:lstStyle/>
        <a:p>
          <a:r>
            <a:rPr lang="en-US" dirty="0"/>
            <a:t>Erythropoietin released by kidneys into the blood. </a:t>
          </a:r>
          <a:endParaRPr lang="en-GB" dirty="0"/>
        </a:p>
      </dgm:t>
    </dgm:pt>
    <dgm:pt modelId="{9E6D976A-E319-49CF-B113-E4EFA6DDCD00}" type="parTrans" cxnId="{ABDED479-1AA2-4C89-94C8-084EBF3BE049}">
      <dgm:prSet/>
      <dgm:spPr/>
      <dgm:t>
        <a:bodyPr/>
        <a:lstStyle/>
        <a:p>
          <a:endParaRPr lang="en-GB"/>
        </a:p>
      </dgm:t>
    </dgm:pt>
    <dgm:pt modelId="{554B388B-29E9-4877-AB9C-5CA0F4EBAC75}" type="sibTrans" cxnId="{ABDED479-1AA2-4C89-94C8-084EBF3BE049}">
      <dgm:prSet/>
      <dgm:spPr/>
      <dgm:t>
        <a:bodyPr/>
        <a:lstStyle/>
        <a:p>
          <a:endParaRPr lang="en-GB"/>
        </a:p>
      </dgm:t>
    </dgm:pt>
    <dgm:pt modelId="{7BD829CF-3485-4832-B94F-17E6E0C65C35}">
      <dgm:prSet phldrT="[Text]"/>
      <dgm:spPr/>
      <dgm:t>
        <a:bodyPr/>
        <a:lstStyle/>
        <a:p>
          <a:r>
            <a:rPr lang="en-US" dirty="0"/>
            <a:t>Bone marrow increase erythropoiesis</a:t>
          </a:r>
          <a:endParaRPr lang="en-GB" dirty="0"/>
        </a:p>
      </dgm:t>
    </dgm:pt>
    <dgm:pt modelId="{7A2144C0-7217-4950-B7CE-1C64C51951C6}" type="parTrans" cxnId="{A965E825-D2C8-40CB-A799-FEDA07F292F3}">
      <dgm:prSet/>
      <dgm:spPr/>
      <dgm:t>
        <a:bodyPr/>
        <a:lstStyle/>
        <a:p>
          <a:endParaRPr lang="en-GB"/>
        </a:p>
      </dgm:t>
    </dgm:pt>
    <dgm:pt modelId="{5B3DB92A-C4AB-421D-B51D-3A2EB7AF890C}" type="sibTrans" cxnId="{A965E825-D2C8-40CB-A799-FEDA07F292F3}">
      <dgm:prSet/>
      <dgm:spPr/>
      <dgm:t>
        <a:bodyPr/>
        <a:lstStyle/>
        <a:p>
          <a:endParaRPr lang="en-GB"/>
        </a:p>
      </dgm:t>
    </dgm:pt>
    <dgm:pt modelId="{29E89504-EF45-487F-B1E1-8AF4A54C115F}">
      <dgm:prSet/>
      <dgm:spPr/>
      <dgm:t>
        <a:bodyPr/>
        <a:lstStyle/>
        <a:p>
          <a:r>
            <a:rPr lang="en-US" dirty="0"/>
            <a:t>Increases amount  of erythrocytes in blood with capacity to carry O2</a:t>
          </a:r>
          <a:endParaRPr lang="en-GB" dirty="0"/>
        </a:p>
      </dgm:t>
    </dgm:pt>
    <dgm:pt modelId="{F89C9FDB-B385-4E63-A560-38E9D9761588}" type="parTrans" cxnId="{B48E8DE6-1FAE-404D-9194-6F19AAC47FB0}">
      <dgm:prSet/>
      <dgm:spPr/>
      <dgm:t>
        <a:bodyPr/>
        <a:lstStyle/>
        <a:p>
          <a:endParaRPr lang="en-GB"/>
        </a:p>
      </dgm:t>
    </dgm:pt>
    <dgm:pt modelId="{92A0579B-89C8-402B-AA80-751F644F317D}" type="sibTrans" cxnId="{B48E8DE6-1FAE-404D-9194-6F19AAC47FB0}">
      <dgm:prSet/>
      <dgm:spPr/>
      <dgm:t>
        <a:bodyPr/>
        <a:lstStyle/>
        <a:p>
          <a:endParaRPr lang="en-GB"/>
        </a:p>
      </dgm:t>
    </dgm:pt>
    <dgm:pt modelId="{E39FA94C-D029-4DDE-96EE-D658DB5554F0}">
      <dgm:prSet/>
      <dgm:spPr/>
      <dgm:t>
        <a:bodyPr/>
        <a:lstStyle/>
        <a:p>
          <a:r>
            <a:rPr lang="en-US" dirty="0"/>
            <a:t>Reduction in tissue hypoxia due </a:t>
          </a:r>
          <a:r>
            <a:rPr lang="en-US"/>
            <a:t>to increased </a:t>
          </a:r>
          <a:endParaRPr lang="en-GB"/>
        </a:p>
      </dgm:t>
    </dgm:pt>
    <dgm:pt modelId="{4EEBB365-0D26-4AB2-80DE-7095FBD42A64}" type="parTrans" cxnId="{CCA37ECC-075F-4D9D-8DD5-346A46C05332}">
      <dgm:prSet/>
      <dgm:spPr/>
      <dgm:t>
        <a:bodyPr/>
        <a:lstStyle/>
        <a:p>
          <a:endParaRPr lang="en-GB"/>
        </a:p>
      </dgm:t>
    </dgm:pt>
    <dgm:pt modelId="{9CE9699F-A763-4034-856E-E4A347AEA026}" type="sibTrans" cxnId="{CCA37ECC-075F-4D9D-8DD5-346A46C05332}">
      <dgm:prSet/>
      <dgm:spPr/>
      <dgm:t>
        <a:bodyPr/>
        <a:lstStyle/>
        <a:p>
          <a:endParaRPr lang="en-GB"/>
        </a:p>
      </dgm:t>
    </dgm:pt>
    <dgm:pt modelId="{B1C81E4A-772A-4923-B8D6-944E6FF9CB30}" type="pres">
      <dgm:prSet presAssocID="{C1F90ACD-597D-4B25-960F-5B2885E164BC}" presName="CompostProcess" presStyleCnt="0">
        <dgm:presLayoutVars>
          <dgm:dir/>
          <dgm:resizeHandles val="exact"/>
        </dgm:presLayoutVars>
      </dgm:prSet>
      <dgm:spPr/>
    </dgm:pt>
    <dgm:pt modelId="{E61CADA2-9385-48F0-8F7F-85053EE491E0}" type="pres">
      <dgm:prSet presAssocID="{C1F90ACD-597D-4B25-960F-5B2885E164BC}" presName="arrow" presStyleLbl="bgShp" presStyleIdx="0" presStyleCnt="1"/>
      <dgm:spPr/>
    </dgm:pt>
    <dgm:pt modelId="{02824695-CF6A-4917-9C55-A6714156D42F}" type="pres">
      <dgm:prSet presAssocID="{C1F90ACD-597D-4B25-960F-5B2885E164BC}" presName="linearProcess" presStyleCnt="0"/>
      <dgm:spPr/>
    </dgm:pt>
    <dgm:pt modelId="{DF5F6813-5414-4BE9-B11F-69D61B1193FF}" type="pres">
      <dgm:prSet presAssocID="{F1B6CD5B-81AC-48D7-9BCD-4CA7D9BA52EF}" presName="textNode" presStyleLbl="node1" presStyleIdx="0" presStyleCnt="5">
        <dgm:presLayoutVars>
          <dgm:bulletEnabled val="1"/>
        </dgm:presLayoutVars>
      </dgm:prSet>
      <dgm:spPr/>
    </dgm:pt>
    <dgm:pt modelId="{0A9D2A91-976E-493A-A885-EE39DC9E14DC}" type="pres">
      <dgm:prSet presAssocID="{DE63D81E-3428-45E9-82E2-BA0941DA1FD8}" presName="sibTrans" presStyleCnt="0"/>
      <dgm:spPr/>
    </dgm:pt>
    <dgm:pt modelId="{1BDEE499-002B-4C2E-809A-757B095C1696}" type="pres">
      <dgm:prSet presAssocID="{7EE9FF46-7D09-4EE4-BD8B-AF1299DCD502}" presName="textNode" presStyleLbl="node1" presStyleIdx="1" presStyleCnt="5">
        <dgm:presLayoutVars>
          <dgm:bulletEnabled val="1"/>
        </dgm:presLayoutVars>
      </dgm:prSet>
      <dgm:spPr/>
    </dgm:pt>
    <dgm:pt modelId="{E2A14D8A-E883-4D89-80CF-6304C12D69EA}" type="pres">
      <dgm:prSet presAssocID="{554B388B-29E9-4877-AB9C-5CA0F4EBAC75}" presName="sibTrans" presStyleCnt="0"/>
      <dgm:spPr/>
    </dgm:pt>
    <dgm:pt modelId="{8D10F852-BE44-4841-B23B-D7730656908F}" type="pres">
      <dgm:prSet presAssocID="{7BD829CF-3485-4832-B94F-17E6E0C65C35}" presName="textNode" presStyleLbl="node1" presStyleIdx="2" presStyleCnt="5">
        <dgm:presLayoutVars>
          <dgm:bulletEnabled val="1"/>
        </dgm:presLayoutVars>
      </dgm:prSet>
      <dgm:spPr/>
    </dgm:pt>
    <dgm:pt modelId="{796B6DC5-255D-40AF-9BB6-BE21A0AF8083}" type="pres">
      <dgm:prSet presAssocID="{5B3DB92A-C4AB-421D-B51D-3A2EB7AF890C}" presName="sibTrans" presStyleCnt="0"/>
      <dgm:spPr/>
    </dgm:pt>
    <dgm:pt modelId="{A5089E4B-E1F9-4215-8575-81162DB9529A}" type="pres">
      <dgm:prSet presAssocID="{29E89504-EF45-487F-B1E1-8AF4A54C115F}" presName="textNode" presStyleLbl="node1" presStyleIdx="3" presStyleCnt="5">
        <dgm:presLayoutVars>
          <dgm:bulletEnabled val="1"/>
        </dgm:presLayoutVars>
      </dgm:prSet>
      <dgm:spPr/>
    </dgm:pt>
    <dgm:pt modelId="{47F616D2-0607-43F0-B61A-3B9270C11FA7}" type="pres">
      <dgm:prSet presAssocID="{92A0579B-89C8-402B-AA80-751F644F317D}" presName="sibTrans" presStyleCnt="0"/>
      <dgm:spPr/>
    </dgm:pt>
    <dgm:pt modelId="{4FFE0E22-8396-4E91-AFEB-BC6C8D72CEC8}" type="pres">
      <dgm:prSet presAssocID="{E39FA94C-D029-4DDE-96EE-D658DB5554F0}" presName="textNode" presStyleLbl="node1" presStyleIdx="4" presStyleCnt="5">
        <dgm:presLayoutVars>
          <dgm:bulletEnabled val="1"/>
        </dgm:presLayoutVars>
      </dgm:prSet>
      <dgm:spPr/>
    </dgm:pt>
  </dgm:ptLst>
  <dgm:cxnLst>
    <dgm:cxn modelId="{6344F906-57ED-4B84-8336-709E81CDB49E}" type="presOf" srcId="{7BD829CF-3485-4832-B94F-17E6E0C65C35}" destId="{8D10F852-BE44-4841-B23B-D7730656908F}" srcOrd="0" destOrd="0" presId="urn:microsoft.com/office/officeart/2005/8/layout/hProcess9"/>
    <dgm:cxn modelId="{BA86FB16-4C74-4076-BFA3-15A6392425FE}" srcId="{C1F90ACD-597D-4B25-960F-5B2885E164BC}" destId="{F1B6CD5B-81AC-48D7-9BCD-4CA7D9BA52EF}" srcOrd="0" destOrd="0" parTransId="{0FA17FA4-A22F-4C2A-9F39-F449C751B3D5}" sibTransId="{DE63D81E-3428-45E9-82E2-BA0941DA1FD8}"/>
    <dgm:cxn modelId="{A965E825-D2C8-40CB-A799-FEDA07F292F3}" srcId="{C1F90ACD-597D-4B25-960F-5B2885E164BC}" destId="{7BD829CF-3485-4832-B94F-17E6E0C65C35}" srcOrd="2" destOrd="0" parTransId="{7A2144C0-7217-4950-B7CE-1C64C51951C6}" sibTransId="{5B3DB92A-C4AB-421D-B51D-3A2EB7AF890C}"/>
    <dgm:cxn modelId="{A9752C71-4C7C-4D5C-B9CD-1F2AF1C215CC}" type="presOf" srcId="{E39FA94C-D029-4DDE-96EE-D658DB5554F0}" destId="{4FFE0E22-8396-4E91-AFEB-BC6C8D72CEC8}" srcOrd="0" destOrd="0" presId="urn:microsoft.com/office/officeart/2005/8/layout/hProcess9"/>
    <dgm:cxn modelId="{82F81979-A4B2-4766-9C9F-FE186FA5DCA9}" type="presOf" srcId="{29E89504-EF45-487F-B1E1-8AF4A54C115F}" destId="{A5089E4B-E1F9-4215-8575-81162DB9529A}" srcOrd="0" destOrd="0" presId="urn:microsoft.com/office/officeart/2005/8/layout/hProcess9"/>
    <dgm:cxn modelId="{ABDED479-1AA2-4C89-94C8-084EBF3BE049}" srcId="{C1F90ACD-597D-4B25-960F-5B2885E164BC}" destId="{7EE9FF46-7D09-4EE4-BD8B-AF1299DCD502}" srcOrd="1" destOrd="0" parTransId="{9E6D976A-E319-49CF-B113-E4EFA6DDCD00}" sibTransId="{554B388B-29E9-4877-AB9C-5CA0F4EBAC75}"/>
    <dgm:cxn modelId="{85FEBA7B-44B1-4D86-824A-B9680F11F4E7}" type="presOf" srcId="{C1F90ACD-597D-4B25-960F-5B2885E164BC}" destId="{B1C81E4A-772A-4923-B8D6-944E6FF9CB30}" srcOrd="0" destOrd="0" presId="urn:microsoft.com/office/officeart/2005/8/layout/hProcess9"/>
    <dgm:cxn modelId="{2443E785-503F-40E6-91F9-D75AF7FC882A}" type="presOf" srcId="{F1B6CD5B-81AC-48D7-9BCD-4CA7D9BA52EF}" destId="{DF5F6813-5414-4BE9-B11F-69D61B1193FF}" srcOrd="0" destOrd="0" presId="urn:microsoft.com/office/officeart/2005/8/layout/hProcess9"/>
    <dgm:cxn modelId="{4E67DAB2-F195-4C66-A4DF-4EF9B6B8D4FF}" type="presOf" srcId="{7EE9FF46-7D09-4EE4-BD8B-AF1299DCD502}" destId="{1BDEE499-002B-4C2E-809A-757B095C1696}" srcOrd="0" destOrd="0" presId="urn:microsoft.com/office/officeart/2005/8/layout/hProcess9"/>
    <dgm:cxn modelId="{CCA37ECC-075F-4D9D-8DD5-346A46C05332}" srcId="{C1F90ACD-597D-4B25-960F-5B2885E164BC}" destId="{E39FA94C-D029-4DDE-96EE-D658DB5554F0}" srcOrd="4" destOrd="0" parTransId="{4EEBB365-0D26-4AB2-80DE-7095FBD42A64}" sibTransId="{9CE9699F-A763-4034-856E-E4A347AEA026}"/>
    <dgm:cxn modelId="{B48E8DE6-1FAE-404D-9194-6F19AAC47FB0}" srcId="{C1F90ACD-597D-4B25-960F-5B2885E164BC}" destId="{29E89504-EF45-487F-B1E1-8AF4A54C115F}" srcOrd="3" destOrd="0" parTransId="{F89C9FDB-B385-4E63-A560-38E9D9761588}" sibTransId="{92A0579B-89C8-402B-AA80-751F644F317D}"/>
    <dgm:cxn modelId="{7C3870A5-938B-4E00-B4C5-6458FC698724}" type="presParOf" srcId="{B1C81E4A-772A-4923-B8D6-944E6FF9CB30}" destId="{E61CADA2-9385-48F0-8F7F-85053EE491E0}" srcOrd="0" destOrd="0" presId="urn:microsoft.com/office/officeart/2005/8/layout/hProcess9"/>
    <dgm:cxn modelId="{537B5F46-274D-47CC-9372-D09955C9D09E}" type="presParOf" srcId="{B1C81E4A-772A-4923-B8D6-944E6FF9CB30}" destId="{02824695-CF6A-4917-9C55-A6714156D42F}" srcOrd="1" destOrd="0" presId="urn:microsoft.com/office/officeart/2005/8/layout/hProcess9"/>
    <dgm:cxn modelId="{70FEC375-1CB5-4F8D-820D-44F1368BC7A1}" type="presParOf" srcId="{02824695-CF6A-4917-9C55-A6714156D42F}" destId="{DF5F6813-5414-4BE9-B11F-69D61B1193FF}" srcOrd="0" destOrd="0" presId="urn:microsoft.com/office/officeart/2005/8/layout/hProcess9"/>
    <dgm:cxn modelId="{4151EA62-D620-4AAB-BA32-EE458085C815}" type="presParOf" srcId="{02824695-CF6A-4917-9C55-A6714156D42F}" destId="{0A9D2A91-976E-493A-A885-EE39DC9E14DC}" srcOrd="1" destOrd="0" presId="urn:microsoft.com/office/officeart/2005/8/layout/hProcess9"/>
    <dgm:cxn modelId="{644B93DE-42BB-4CC7-939E-C936E858B5CF}" type="presParOf" srcId="{02824695-CF6A-4917-9C55-A6714156D42F}" destId="{1BDEE499-002B-4C2E-809A-757B095C1696}" srcOrd="2" destOrd="0" presId="urn:microsoft.com/office/officeart/2005/8/layout/hProcess9"/>
    <dgm:cxn modelId="{2ED5474C-0178-42B2-BCF7-8F550A83C3DC}" type="presParOf" srcId="{02824695-CF6A-4917-9C55-A6714156D42F}" destId="{E2A14D8A-E883-4D89-80CF-6304C12D69EA}" srcOrd="3" destOrd="0" presId="urn:microsoft.com/office/officeart/2005/8/layout/hProcess9"/>
    <dgm:cxn modelId="{5D774CAE-EF3C-4CFE-A732-ECB5B756693B}" type="presParOf" srcId="{02824695-CF6A-4917-9C55-A6714156D42F}" destId="{8D10F852-BE44-4841-B23B-D7730656908F}" srcOrd="4" destOrd="0" presId="urn:microsoft.com/office/officeart/2005/8/layout/hProcess9"/>
    <dgm:cxn modelId="{2DFDD817-8007-48BA-A717-08F84707E3C8}" type="presParOf" srcId="{02824695-CF6A-4917-9C55-A6714156D42F}" destId="{796B6DC5-255D-40AF-9BB6-BE21A0AF8083}" srcOrd="5" destOrd="0" presId="urn:microsoft.com/office/officeart/2005/8/layout/hProcess9"/>
    <dgm:cxn modelId="{984A5E60-F6A6-486B-BA54-27995765CF1D}" type="presParOf" srcId="{02824695-CF6A-4917-9C55-A6714156D42F}" destId="{A5089E4B-E1F9-4215-8575-81162DB9529A}" srcOrd="6" destOrd="0" presId="urn:microsoft.com/office/officeart/2005/8/layout/hProcess9"/>
    <dgm:cxn modelId="{FA257B3B-8ECB-4747-A430-F6D05BE4213B}" type="presParOf" srcId="{02824695-CF6A-4917-9C55-A6714156D42F}" destId="{47F616D2-0607-43F0-B61A-3B9270C11FA7}" srcOrd="7" destOrd="0" presId="urn:microsoft.com/office/officeart/2005/8/layout/hProcess9"/>
    <dgm:cxn modelId="{DC057381-74E1-4DA2-B7DD-C3F6D86345AE}" type="presParOf" srcId="{02824695-CF6A-4917-9C55-A6714156D42F}" destId="{4FFE0E22-8396-4E91-AFEB-BC6C8D72CEC8}"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A59F12D-BBF3-48EF-9B97-184C9E18616D}"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5FB86D45-4BF0-4711-B28F-47A81C1D2835}">
      <dgm:prSet/>
      <dgm:spPr/>
      <dgm:t>
        <a:bodyPr/>
        <a:lstStyle/>
        <a:p>
          <a:r>
            <a:rPr lang="en-US" dirty="0"/>
            <a:t>Neutrophil, type of </a:t>
          </a:r>
          <a:r>
            <a:rPr lang="en-US" b="1" dirty="0"/>
            <a:t>white blood cell</a:t>
          </a:r>
          <a:r>
            <a:rPr lang="en-US" dirty="0"/>
            <a:t> (leukocyte) that is characterized histologically by its ability to be stained by neutral dyes and functionally by its role in mediating immune responses against infectious microorganisms. Neutrophils, along with eosinophils and basophils, constitute a group of white blood cells known as granulocytes.</a:t>
          </a:r>
        </a:p>
      </dgm:t>
    </dgm:pt>
    <dgm:pt modelId="{CE61CB98-B767-44DA-ABED-6946C3869DED}" type="parTrans" cxnId="{FE3727E5-936D-4B55-80B0-47A36A2A6465}">
      <dgm:prSet/>
      <dgm:spPr/>
      <dgm:t>
        <a:bodyPr/>
        <a:lstStyle/>
        <a:p>
          <a:endParaRPr lang="en-US"/>
        </a:p>
      </dgm:t>
    </dgm:pt>
    <dgm:pt modelId="{5E4B2A1C-8E4E-4F9A-A774-AE2EB9B35227}" type="sibTrans" cxnId="{FE3727E5-936D-4B55-80B0-47A36A2A6465}">
      <dgm:prSet/>
      <dgm:spPr/>
      <dgm:t>
        <a:bodyPr/>
        <a:lstStyle/>
        <a:p>
          <a:endParaRPr lang="en-US"/>
        </a:p>
      </dgm:t>
    </dgm:pt>
    <dgm:pt modelId="{59A2F507-E633-4477-AB28-71F5F0D93009}">
      <dgm:prSet/>
      <dgm:spPr/>
      <dgm:t>
        <a:bodyPr/>
        <a:lstStyle/>
        <a:p>
          <a:r>
            <a:rPr lang="en-US" b="1" dirty="0"/>
            <a:t>Eosinophils:</a:t>
          </a:r>
          <a:r>
            <a:rPr lang="en-US" dirty="0"/>
            <a:t> These help cells combat parasite infections. Like basophils and </a:t>
          </a:r>
          <a:r>
            <a:rPr lang="en-US" b="1" dirty="0"/>
            <a:t>mast cells</a:t>
          </a:r>
          <a:r>
            <a:rPr lang="en-US" dirty="0"/>
            <a:t>, they play a role in allergic reactions, asthma, and fighting parasite pathogens.</a:t>
          </a:r>
        </a:p>
      </dgm:t>
    </dgm:pt>
    <dgm:pt modelId="{54A9AA24-8275-42AA-B3C4-863DDFFB094F}" type="parTrans" cxnId="{A60A6762-9EE6-4B97-BACB-713DFBC6C354}">
      <dgm:prSet/>
      <dgm:spPr/>
      <dgm:t>
        <a:bodyPr/>
        <a:lstStyle/>
        <a:p>
          <a:endParaRPr lang="en-US"/>
        </a:p>
      </dgm:t>
    </dgm:pt>
    <dgm:pt modelId="{E5DBA349-DB97-4993-9ACE-DF011D5BC161}" type="sibTrans" cxnId="{A60A6762-9EE6-4B97-BACB-713DFBC6C354}">
      <dgm:prSet/>
      <dgm:spPr/>
      <dgm:t>
        <a:bodyPr/>
        <a:lstStyle/>
        <a:p>
          <a:endParaRPr lang="en-US"/>
        </a:p>
      </dgm:t>
    </dgm:pt>
    <dgm:pt modelId="{51DD498C-6FF1-4AF3-8600-2B00830DF728}" type="pres">
      <dgm:prSet presAssocID="{2A59F12D-BBF3-48EF-9B97-184C9E18616D}" presName="hierChild1" presStyleCnt="0">
        <dgm:presLayoutVars>
          <dgm:chPref val="1"/>
          <dgm:dir/>
          <dgm:animOne val="branch"/>
          <dgm:animLvl val="lvl"/>
          <dgm:resizeHandles/>
        </dgm:presLayoutVars>
      </dgm:prSet>
      <dgm:spPr/>
    </dgm:pt>
    <dgm:pt modelId="{E711F1D6-EE8F-4190-8A24-2D9D8BF646CC}" type="pres">
      <dgm:prSet presAssocID="{5FB86D45-4BF0-4711-B28F-47A81C1D2835}" presName="hierRoot1" presStyleCnt="0"/>
      <dgm:spPr/>
    </dgm:pt>
    <dgm:pt modelId="{4CF60EB6-231C-4D97-BAAA-5B98C5F65279}" type="pres">
      <dgm:prSet presAssocID="{5FB86D45-4BF0-4711-B28F-47A81C1D2835}" presName="composite" presStyleCnt="0"/>
      <dgm:spPr/>
    </dgm:pt>
    <dgm:pt modelId="{E2073E24-BCA2-41B5-8EB8-9461FE1ECA8D}" type="pres">
      <dgm:prSet presAssocID="{5FB86D45-4BF0-4711-B28F-47A81C1D2835}" presName="background" presStyleLbl="node0" presStyleIdx="0" presStyleCnt="2"/>
      <dgm:spPr/>
    </dgm:pt>
    <dgm:pt modelId="{43AC8045-074B-4771-B826-40F80434ED73}" type="pres">
      <dgm:prSet presAssocID="{5FB86D45-4BF0-4711-B28F-47A81C1D2835}" presName="text" presStyleLbl="fgAcc0" presStyleIdx="0" presStyleCnt="2">
        <dgm:presLayoutVars>
          <dgm:chPref val="3"/>
        </dgm:presLayoutVars>
      </dgm:prSet>
      <dgm:spPr/>
    </dgm:pt>
    <dgm:pt modelId="{4D250E5C-91AF-4FA0-9F6E-56976A0BB3CD}" type="pres">
      <dgm:prSet presAssocID="{5FB86D45-4BF0-4711-B28F-47A81C1D2835}" presName="hierChild2" presStyleCnt="0"/>
      <dgm:spPr/>
    </dgm:pt>
    <dgm:pt modelId="{6FBA6777-EEB0-45C5-898E-1C4B3DD2EF84}" type="pres">
      <dgm:prSet presAssocID="{59A2F507-E633-4477-AB28-71F5F0D93009}" presName="hierRoot1" presStyleCnt="0"/>
      <dgm:spPr/>
    </dgm:pt>
    <dgm:pt modelId="{46A3D83E-4167-4BF4-A2DD-D155D85CB5CF}" type="pres">
      <dgm:prSet presAssocID="{59A2F507-E633-4477-AB28-71F5F0D93009}" presName="composite" presStyleCnt="0"/>
      <dgm:spPr/>
    </dgm:pt>
    <dgm:pt modelId="{7CA78594-CAD9-47F8-9E5B-96FD5823BE3D}" type="pres">
      <dgm:prSet presAssocID="{59A2F507-E633-4477-AB28-71F5F0D93009}" presName="background" presStyleLbl="node0" presStyleIdx="1" presStyleCnt="2"/>
      <dgm:spPr/>
    </dgm:pt>
    <dgm:pt modelId="{6900DF4A-7BD6-4B20-89C9-9F8E0EA752F5}" type="pres">
      <dgm:prSet presAssocID="{59A2F507-E633-4477-AB28-71F5F0D93009}" presName="text" presStyleLbl="fgAcc0" presStyleIdx="1" presStyleCnt="2">
        <dgm:presLayoutVars>
          <dgm:chPref val="3"/>
        </dgm:presLayoutVars>
      </dgm:prSet>
      <dgm:spPr/>
    </dgm:pt>
    <dgm:pt modelId="{B2D1F8F6-03E9-4FBA-8691-D830A82AD20E}" type="pres">
      <dgm:prSet presAssocID="{59A2F507-E633-4477-AB28-71F5F0D93009}" presName="hierChild2" presStyleCnt="0"/>
      <dgm:spPr/>
    </dgm:pt>
  </dgm:ptLst>
  <dgm:cxnLst>
    <dgm:cxn modelId="{40460129-CD75-4A29-8E9A-438B7EE313EF}" type="presOf" srcId="{2A59F12D-BBF3-48EF-9B97-184C9E18616D}" destId="{51DD498C-6FF1-4AF3-8600-2B00830DF728}" srcOrd="0" destOrd="0" presId="urn:microsoft.com/office/officeart/2005/8/layout/hierarchy1"/>
    <dgm:cxn modelId="{2B2A6635-0F91-4438-8F41-FA58A614A9AE}" type="presOf" srcId="{59A2F507-E633-4477-AB28-71F5F0D93009}" destId="{6900DF4A-7BD6-4B20-89C9-9F8E0EA752F5}" srcOrd="0" destOrd="0" presId="urn:microsoft.com/office/officeart/2005/8/layout/hierarchy1"/>
    <dgm:cxn modelId="{A60A6762-9EE6-4B97-BACB-713DFBC6C354}" srcId="{2A59F12D-BBF3-48EF-9B97-184C9E18616D}" destId="{59A2F507-E633-4477-AB28-71F5F0D93009}" srcOrd="1" destOrd="0" parTransId="{54A9AA24-8275-42AA-B3C4-863DDFFB094F}" sibTransId="{E5DBA349-DB97-4993-9ACE-DF011D5BC161}"/>
    <dgm:cxn modelId="{C3A3658E-1F5F-41FF-BC5F-A62B733C0734}" type="presOf" srcId="{5FB86D45-4BF0-4711-B28F-47A81C1D2835}" destId="{43AC8045-074B-4771-B826-40F80434ED73}" srcOrd="0" destOrd="0" presId="urn:microsoft.com/office/officeart/2005/8/layout/hierarchy1"/>
    <dgm:cxn modelId="{FE3727E5-936D-4B55-80B0-47A36A2A6465}" srcId="{2A59F12D-BBF3-48EF-9B97-184C9E18616D}" destId="{5FB86D45-4BF0-4711-B28F-47A81C1D2835}" srcOrd="0" destOrd="0" parTransId="{CE61CB98-B767-44DA-ABED-6946C3869DED}" sibTransId="{5E4B2A1C-8E4E-4F9A-A774-AE2EB9B35227}"/>
    <dgm:cxn modelId="{FDB08E54-0F1A-4EAE-99E5-8DB3BF56C944}" type="presParOf" srcId="{51DD498C-6FF1-4AF3-8600-2B00830DF728}" destId="{E711F1D6-EE8F-4190-8A24-2D9D8BF646CC}" srcOrd="0" destOrd="0" presId="urn:microsoft.com/office/officeart/2005/8/layout/hierarchy1"/>
    <dgm:cxn modelId="{700C38CC-73F7-44BB-A8A3-E70D19B96196}" type="presParOf" srcId="{E711F1D6-EE8F-4190-8A24-2D9D8BF646CC}" destId="{4CF60EB6-231C-4D97-BAAA-5B98C5F65279}" srcOrd="0" destOrd="0" presId="urn:microsoft.com/office/officeart/2005/8/layout/hierarchy1"/>
    <dgm:cxn modelId="{903DAA1F-D8D0-41EC-9D48-F7147D800132}" type="presParOf" srcId="{4CF60EB6-231C-4D97-BAAA-5B98C5F65279}" destId="{E2073E24-BCA2-41B5-8EB8-9461FE1ECA8D}" srcOrd="0" destOrd="0" presId="urn:microsoft.com/office/officeart/2005/8/layout/hierarchy1"/>
    <dgm:cxn modelId="{2CC6F81B-FD75-4504-AE6D-421C6A288899}" type="presParOf" srcId="{4CF60EB6-231C-4D97-BAAA-5B98C5F65279}" destId="{43AC8045-074B-4771-B826-40F80434ED73}" srcOrd="1" destOrd="0" presId="urn:microsoft.com/office/officeart/2005/8/layout/hierarchy1"/>
    <dgm:cxn modelId="{8F3C17AE-153E-48DF-B67E-34B067BFB66F}" type="presParOf" srcId="{E711F1D6-EE8F-4190-8A24-2D9D8BF646CC}" destId="{4D250E5C-91AF-4FA0-9F6E-56976A0BB3CD}" srcOrd="1" destOrd="0" presId="urn:microsoft.com/office/officeart/2005/8/layout/hierarchy1"/>
    <dgm:cxn modelId="{DF387C5E-F45D-4215-BC22-E65F19F9109A}" type="presParOf" srcId="{51DD498C-6FF1-4AF3-8600-2B00830DF728}" destId="{6FBA6777-EEB0-45C5-898E-1C4B3DD2EF84}" srcOrd="1" destOrd="0" presId="urn:microsoft.com/office/officeart/2005/8/layout/hierarchy1"/>
    <dgm:cxn modelId="{84AE0CCE-7C9E-4078-877E-E0DF10D8F9C3}" type="presParOf" srcId="{6FBA6777-EEB0-45C5-898E-1C4B3DD2EF84}" destId="{46A3D83E-4167-4BF4-A2DD-D155D85CB5CF}" srcOrd="0" destOrd="0" presId="urn:microsoft.com/office/officeart/2005/8/layout/hierarchy1"/>
    <dgm:cxn modelId="{FBD3520C-ACCC-4F9E-839E-0DE78A01794E}" type="presParOf" srcId="{46A3D83E-4167-4BF4-A2DD-D155D85CB5CF}" destId="{7CA78594-CAD9-47F8-9E5B-96FD5823BE3D}" srcOrd="0" destOrd="0" presId="urn:microsoft.com/office/officeart/2005/8/layout/hierarchy1"/>
    <dgm:cxn modelId="{8CF0F646-E6C0-459D-9B92-8C82B367B3D7}" type="presParOf" srcId="{46A3D83E-4167-4BF4-A2DD-D155D85CB5CF}" destId="{6900DF4A-7BD6-4B20-89C9-9F8E0EA752F5}" srcOrd="1" destOrd="0" presId="urn:microsoft.com/office/officeart/2005/8/layout/hierarchy1"/>
    <dgm:cxn modelId="{2C517D8E-3196-439B-B4D4-16A77B8B323B}" type="presParOf" srcId="{6FBA6777-EEB0-45C5-898E-1C4B3DD2EF84}" destId="{B2D1F8F6-03E9-4FBA-8691-D830A82AD20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096AD-F6F4-411D-9279-181207A05AFF}">
      <dsp:nvSpPr>
        <dsp:cNvPr id="0" name=""/>
        <dsp:cNvSpPr/>
      </dsp:nvSpPr>
      <dsp:spPr>
        <a:xfrm>
          <a:off x="0" y="284659"/>
          <a:ext cx="5029199" cy="139229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The average human has 5 litres of blood</a:t>
          </a:r>
        </a:p>
      </dsp:txBody>
      <dsp:txXfrm>
        <a:off x="67966" y="352625"/>
        <a:ext cx="4893267" cy="1256367"/>
      </dsp:txXfrm>
    </dsp:sp>
    <dsp:sp modelId="{387640BE-69A2-429A-BA9B-8CCB0829F7A8}">
      <dsp:nvSpPr>
        <dsp:cNvPr id="0" name=""/>
        <dsp:cNvSpPr/>
      </dsp:nvSpPr>
      <dsp:spPr>
        <a:xfrm>
          <a:off x="0" y="1777759"/>
          <a:ext cx="5029199" cy="1392299"/>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It is a transporting fluid</a:t>
          </a:r>
        </a:p>
      </dsp:txBody>
      <dsp:txXfrm>
        <a:off x="67966" y="1845725"/>
        <a:ext cx="4893267" cy="1256367"/>
      </dsp:txXfrm>
    </dsp:sp>
    <dsp:sp modelId="{4D2B0FC3-6A1B-4C67-85C9-26787772B175}">
      <dsp:nvSpPr>
        <dsp:cNvPr id="0" name=""/>
        <dsp:cNvSpPr/>
      </dsp:nvSpPr>
      <dsp:spPr>
        <a:xfrm>
          <a:off x="0" y="3270859"/>
          <a:ext cx="5029199" cy="1392299"/>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It carries vital substances to all parts of the body</a:t>
          </a:r>
        </a:p>
      </dsp:txBody>
      <dsp:txXfrm>
        <a:off x="67966" y="3338825"/>
        <a:ext cx="4893267" cy="12563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A34922-7AB8-4FE6-9FF0-FEE72D6A9105}">
      <dsp:nvSpPr>
        <dsp:cNvPr id="0" name=""/>
        <dsp:cNvSpPr/>
      </dsp:nvSpPr>
      <dsp:spPr>
        <a:xfrm>
          <a:off x="0" y="511845"/>
          <a:ext cx="2846069" cy="180725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043B3B-B9AF-4334-8E38-18D08C2A9DB3}">
      <dsp:nvSpPr>
        <dsp:cNvPr id="0" name=""/>
        <dsp:cNvSpPr/>
      </dsp:nvSpPr>
      <dsp:spPr>
        <a:xfrm>
          <a:off x="316230" y="812264"/>
          <a:ext cx="2846069" cy="1807254"/>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a:t>Erythrocytes –red blood cells</a:t>
          </a:r>
        </a:p>
      </dsp:txBody>
      <dsp:txXfrm>
        <a:off x="369163" y="865197"/>
        <a:ext cx="2740203" cy="1701388"/>
      </dsp:txXfrm>
    </dsp:sp>
    <dsp:sp modelId="{2866D547-5BF1-4D26-B073-6704B36694BE}">
      <dsp:nvSpPr>
        <dsp:cNvPr id="0" name=""/>
        <dsp:cNvSpPr/>
      </dsp:nvSpPr>
      <dsp:spPr>
        <a:xfrm>
          <a:off x="3478529" y="511845"/>
          <a:ext cx="2846069" cy="180725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392553-0DD8-4935-9CFA-F1765350CFE8}">
      <dsp:nvSpPr>
        <dsp:cNvPr id="0" name=""/>
        <dsp:cNvSpPr/>
      </dsp:nvSpPr>
      <dsp:spPr>
        <a:xfrm>
          <a:off x="3794759" y="812264"/>
          <a:ext cx="2846069" cy="1807254"/>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a:t>Leucocytes – white blood cells</a:t>
          </a:r>
        </a:p>
      </dsp:txBody>
      <dsp:txXfrm>
        <a:off x="3847692" y="865197"/>
        <a:ext cx="2740203" cy="1701388"/>
      </dsp:txXfrm>
    </dsp:sp>
    <dsp:sp modelId="{B45CAD0C-E1CC-4DA5-BF90-043DC3A7FB6F}">
      <dsp:nvSpPr>
        <dsp:cNvPr id="0" name=""/>
        <dsp:cNvSpPr/>
      </dsp:nvSpPr>
      <dsp:spPr>
        <a:xfrm>
          <a:off x="6957059" y="511845"/>
          <a:ext cx="2846069" cy="180725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C77091-59EF-4D48-A7ED-3AAD8D63A53E}">
      <dsp:nvSpPr>
        <dsp:cNvPr id="0" name=""/>
        <dsp:cNvSpPr/>
      </dsp:nvSpPr>
      <dsp:spPr>
        <a:xfrm>
          <a:off x="7273289" y="812264"/>
          <a:ext cx="2846069" cy="1807254"/>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a:t>Thrombocytes platelets </a:t>
          </a:r>
        </a:p>
      </dsp:txBody>
      <dsp:txXfrm>
        <a:off x="7326222" y="865197"/>
        <a:ext cx="2740203" cy="17013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CADA2-9385-48F0-8F7F-85053EE491E0}">
      <dsp:nvSpPr>
        <dsp:cNvPr id="0" name=""/>
        <dsp:cNvSpPr/>
      </dsp:nvSpPr>
      <dsp:spPr>
        <a:xfrm>
          <a:off x="788669" y="0"/>
          <a:ext cx="8938260"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5F6813-5414-4BE9-B11F-69D61B1193FF}">
      <dsp:nvSpPr>
        <dsp:cNvPr id="0" name=""/>
        <dsp:cNvSpPr/>
      </dsp:nvSpPr>
      <dsp:spPr>
        <a:xfrm>
          <a:off x="4621" y="1305401"/>
          <a:ext cx="202045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Kidneys detect hypoxia</a:t>
          </a:r>
          <a:endParaRPr lang="en-GB" sz="1800" kern="1200" dirty="0"/>
        </a:p>
      </dsp:txBody>
      <dsp:txXfrm>
        <a:off x="89587" y="1390367"/>
        <a:ext cx="1850521" cy="1570603"/>
      </dsp:txXfrm>
    </dsp:sp>
    <dsp:sp modelId="{1BDEE499-002B-4C2E-809A-757B095C1696}">
      <dsp:nvSpPr>
        <dsp:cNvPr id="0" name=""/>
        <dsp:cNvSpPr/>
      </dsp:nvSpPr>
      <dsp:spPr>
        <a:xfrm>
          <a:off x="2126097" y="1305401"/>
          <a:ext cx="202045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Erythropoietin released by kidneys into the blood. </a:t>
          </a:r>
          <a:endParaRPr lang="en-GB" sz="1800" kern="1200" dirty="0"/>
        </a:p>
      </dsp:txBody>
      <dsp:txXfrm>
        <a:off x="2211063" y="1390367"/>
        <a:ext cx="1850521" cy="1570603"/>
      </dsp:txXfrm>
    </dsp:sp>
    <dsp:sp modelId="{8D10F852-BE44-4841-B23B-D7730656908F}">
      <dsp:nvSpPr>
        <dsp:cNvPr id="0" name=""/>
        <dsp:cNvSpPr/>
      </dsp:nvSpPr>
      <dsp:spPr>
        <a:xfrm>
          <a:off x="4247573" y="1305401"/>
          <a:ext cx="202045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Bone marrow increase erythropoiesis</a:t>
          </a:r>
          <a:endParaRPr lang="en-GB" sz="1800" kern="1200" dirty="0"/>
        </a:p>
      </dsp:txBody>
      <dsp:txXfrm>
        <a:off x="4332539" y="1390367"/>
        <a:ext cx="1850521" cy="1570603"/>
      </dsp:txXfrm>
    </dsp:sp>
    <dsp:sp modelId="{A5089E4B-E1F9-4215-8575-81162DB9529A}">
      <dsp:nvSpPr>
        <dsp:cNvPr id="0" name=""/>
        <dsp:cNvSpPr/>
      </dsp:nvSpPr>
      <dsp:spPr>
        <a:xfrm>
          <a:off x="6369049" y="1305401"/>
          <a:ext cx="202045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Increases amount  of erythrocytes in blood with capacity to carry O2</a:t>
          </a:r>
          <a:endParaRPr lang="en-GB" sz="1800" kern="1200" dirty="0"/>
        </a:p>
      </dsp:txBody>
      <dsp:txXfrm>
        <a:off x="6454015" y="1390367"/>
        <a:ext cx="1850521" cy="1570603"/>
      </dsp:txXfrm>
    </dsp:sp>
    <dsp:sp modelId="{4FFE0E22-8396-4E91-AFEB-BC6C8D72CEC8}">
      <dsp:nvSpPr>
        <dsp:cNvPr id="0" name=""/>
        <dsp:cNvSpPr/>
      </dsp:nvSpPr>
      <dsp:spPr>
        <a:xfrm>
          <a:off x="8490525" y="1305401"/>
          <a:ext cx="202045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Reduction in tissue hypoxia due </a:t>
          </a:r>
          <a:r>
            <a:rPr lang="en-US" sz="1800" kern="1200"/>
            <a:t>to increased </a:t>
          </a:r>
          <a:endParaRPr lang="en-GB" sz="1800" kern="1200"/>
        </a:p>
      </dsp:txBody>
      <dsp:txXfrm>
        <a:off x="8575491" y="1390367"/>
        <a:ext cx="1850521" cy="15706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073E24-BCA2-41B5-8EB8-9461FE1ECA8D}">
      <dsp:nvSpPr>
        <dsp:cNvPr id="0" name=""/>
        <dsp:cNvSpPr/>
      </dsp:nvSpPr>
      <dsp:spPr>
        <a:xfrm>
          <a:off x="130938" y="1393"/>
          <a:ext cx="4224635" cy="26826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AC8045-074B-4771-B826-40F80434ED73}">
      <dsp:nvSpPr>
        <dsp:cNvPr id="0" name=""/>
        <dsp:cNvSpPr/>
      </dsp:nvSpPr>
      <dsp:spPr>
        <a:xfrm>
          <a:off x="600342" y="447327"/>
          <a:ext cx="4224635" cy="268264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Neutrophil, type of </a:t>
          </a:r>
          <a:r>
            <a:rPr lang="en-US" sz="1800" b="1" kern="1200" dirty="0"/>
            <a:t>white blood cell</a:t>
          </a:r>
          <a:r>
            <a:rPr lang="en-US" sz="1800" kern="1200" dirty="0"/>
            <a:t> (leukocyte) that is characterized histologically by its ability to be stained by neutral dyes and functionally by its role in mediating immune responses against infectious microorganisms. Neutrophils, along with eosinophils and basophils, constitute a group of white blood cells known as granulocytes.</a:t>
          </a:r>
        </a:p>
      </dsp:txBody>
      <dsp:txXfrm>
        <a:off x="678914" y="525899"/>
        <a:ext cx="4067491" cy="2525499"/>
      </dsp:txXfrm>
    </dsp:sp>
    <dsp:sp modelId="{7CA78594-CAD9-47F8-9E5B-96FD5823BE3D}">
      <dsp:nvSpPr>
        <dsp:cNvPr id="0" name=""/>
        <dsp:cNvSpPr/>
      </dsp:nvSpPr>
      <dsp:spPr>
        <a:xfrm>
          <a:off x="5294381" y="1393"/>
          <a:ext cx="4224635" cy="26826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00DF4A-7BD6-4B20-89C9-9F8E0EA752F5}">
      <dsp:nvSpPr>
        <dsp:cNvPr id="0" name=""/>
        <dsp:cNvSpPr/>
      </dsp:nvSpPr>
      <dsp:spPr>
        <a:xfrm>
          <a:off x="5763785" y="447327"/>
          <a:ext cx="4224635" cy="268264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Eosinophils:</a:t>
          </a:r>
          <a:r>
            <a:rPr lang="en-US" sz="1800" kern="1200" dirty="0"/>
            <a:t> These help cells combat parasite infections. Like basophils and </a:t>
          </a:r>
          <a:r>
            <a:rPr lang="en-US" sz="1800" b="1" kern="1200" dirty="0"/>
            <a:t>mast cells</a:t>
          </a:r>
          <a:r>
            <a:rPr lang="en-US" sz="1800" kern="1200" dirty="0"/>
            <a:t>, they play a role in allergic reactions, asthma, and fighting parasite pathogens.</a:t>
          </a:r>
        </a:p>
      </dsp:txBody>
      <dsp:txXfrm>
        <a:off x="5842357" y="525899"/>
        <a:ext cx="4067491" cy="252549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B940CB-A4BE-414B-A4C8-E54767B04935}" type="datetimeFigureOut">
              <a:rPr lang="en-GB" smtClean="0"/>
              <a:t>21/01/2021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F5B741-B8B0-4FDE-8D8D-21B401C5FEB7}" type="slidenum">
              <a:rPr lang="en-GB" smtClean="0"/>
              <a:t>‹#›</a:t>
            </a:fld>
            <a:endParaRPr lang="en-GB"/>
          </a:p>
        </p:txBody>
      </p:sp>
    </p:spTree>
    <p:extLst>
      <p:ext uri="{BB962C8B-B14F-4D97-AF65-F5344CB8AC3E}">
        <p14:creationId xmlns:p14="http://schemas.microsoft.com/office/powerpoint/2010/main" val="3591202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A21BEC8C-FDA2-49EB-8A35-B00B11615EC7}"/>
              </a:ext>
            </a:extLst>
          </p:cNvPr>
          <p:cNvSpPr>
            <a:spLocks noGrp="1" noChangeArrowheads="1"/>
          </p:cNvSpPr>
          <p:nvPr>
            <p:ph type="sldNum" sz="quarter" idx="5"/>
          </p:nvPr>
        </p:nvSpPr>
        <p:spPr>
          <a:ln/>
        </p:spPr>
        <p:txBody>
          <a:bodyPr/>
          <a:lstStyle/>
          <a:p>
            <a:fld id="{24EC0FCD-1F56-4100-B76B-6EED85912CBA}" type="slidenum">
              <a:rPr lang="en-GB" altLang="en-US"/>
              <a:pPr/>
              <a:t>1</a:t>
            </a:fld>
            <a:endParaRPr lang="en-GB" altLang="en-US"/>
          </a:p>
        </p:txBody>
      </p:sp>
      <p:sp>
        <p:nvSpPr>
          <p:cNvPr id="31746" name="Rectangle 2">
            <a:extLst>
              <a:ext uri="{FF2B5EF4-FFF2-40B4-BE49-F238E27FC236}">
                <a16:creationId xmlns:a16="http://schemas.microsoft.com/office/drawing/2014/main" id="{E4A9FCEB-9C72-4C6D-AC50-A21EE40464A9}"/>
              </a:ext>
            </a:extLst>
          </p:cNvPr>
          <p:cNvSpPr>
            <a:spLocks noGrp="1" noRot="1" noChangeAspect="1" noChangeArrowheads="1" noTextEdit="1"/>
          </p:cNvSpPr>
          <p:nvPr>
            <p:ph type="sldImg"/>
          </p:nvPr>
        </p:nvSpPr>
        <p:spPr>
          <a:ln/>
        </p:spPr>
      </p:sp>
      <p:sp>
        <p:nvSpPr>
          <p:cNvPr id="31747" name="Rectangle 3">
            <a:extLst>
              <a:ext uri="{FF2B5EF4-FFF2-40B4-BE49-F238E27FC236}">
                <a16:creationId xmlns:a16="http://schemas.microsoft.com/office/drawing/2014/main" id="{DFFEF5E4-2E26-4CA6-8C2D-9F3C3C643BE5}"/>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E72B33C-58A1-4326-8928-B65F50D80BE1}"/>
              </a:ext>
            </a:extLst>
          </p:cNvPr>
          <p:cNvSpPr>
            <a:spLocks noGrp="1" noChangeArrowheads="1"/>
          </p:cNvSpPr>
          <p:nvPr>
            <p:ph type="sldNum" sz="quarter" idx="5"/>
          </p:nvPr>
        </p:nvSpPr>
        <p:spPr>
          <a:ln/>
        </p:spPr>
        <p:txBody>
          <a:bodyPr/>
          <a:lstStyle/>
          <a:p>
            <a:fld id="{1634421F-B6E0-4685-AD00-529A3564B465}" type="slidenum">
              <a:rPr lang="en-GB" altLang="en-US"/>
              <a:pPr/>
              <a:t>2</a:t>
            </a:fld>
            <a:endParaRPr lang="en-GB" altLang="en-US"/>
          </a:p>
        </p:txBody>
      </p:sp>
      <p:sp>
        <p:nvSpPr>
          <p:cNvPr id="32770" name="Rectangle 2">
            <a:extLst>
              <a:ext uri="{FF2B5EF4-FFF2-40B4-BE49-F238E27FC236}">
                <a16:creationId xmlns:a16="http://schemas.microsoft.com/office/drawing/2014/main" id="{ABBA0017-C0CF-4967-AC78-9FFAC1F32EA0}"/>
              </a:ext>
            </a:extLst>
          </p:cNvPr>
          <p:cNvSpPr>
            <a:spLocks noGrp="1" noRot="1" noChangeAspect="1" noChangeArrowheads="1" noTextEdit="1"/>
          </p:cNvSpPr>
          <p:nvPr>
            <p:ph type="sldImg"/>
          </p:nvPr>
        </p:nvSpPr>
        <p:spPr>
          <a:ln/>
        </p:spPr>
      </p:sp>
      <p:sp>
        <p:nvSpPr>
          <p:cNvPr id="32771" name="Rectangle 3">
            <a:extLst>
              <a:ext uri="{FF2B5EF4-FFF2-40B4-BE49-F238E27FC236}">
                <a16:creationId xmlns:a16="http://schemas.microsoft.com/office/drawing/2014/main" id="{AA822100-32C5-4AF3-B034-797ADE121F74}"/>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E571E74-129F-4658-B02E-2679FCA0CA05}"/>
              </a:ext>
            </a:extLst>
          </p:cNvPr>
          <p:cNvSpPr>
            <a:spLocks noGrp="1" noChangeArrowheads="1"/>
          </p:cNvSpPr>
          <p:nvPr>
            <p:ph type="sldNum" sz="quarter" idx="5"/>
          </p:nvPr>
        </p:nvSpPr>
        <p:spPr>
          <a:ln/>
        </p:spPr>
        <p:txBody>
          <a:bodyPr/>
          <a:lstStyle/>
          <a:p>
            <a:fld id="{4FD4DB9C-A138-46A5-99B7-E7D8210D1E25}" type="slidenum">
              <a:rPr lang="en-GB" altLang="en-US"/>
              <a:pPr/>
              <a:t>3</a:t>
            </a:fld>
            <a:endParaRPr lang="en-GB" altLang="en-US"/>
          </a:p>
        </p:txBody>
      </p:sp>
      <p:sp>
        <p:nvSpPr>
          <p:cNvPr id="33794" name="Rectangle 2">
            <a:extLst>
              <a:ext uri="{FF2B5EF4-FFF2-40B4-BE49-F238E27FC236}">
                <a16:creationId xmlns:a16="http://schemas.microsoft.com/office/drawing/2014/main" id="{138AC16B-3F0A-4B2F-9445-C07D8331EA24}"/>
              </a:ext>
            </a:extLst>
          </p:cNvPr>
          <p:cNvSpPr>
            <a:spLocks noGrp="1" noRot="1" noChangeAspect="1" noChangeArrowheads="1" noTextEdit="1"/>
          </p:cNvSpPr>
          <p:nvPr>
            <p:ph type="sldImg"/>
          </p:nvPr>
        </p:nvSpPr>
        <p:spPr>
          <a:ln/>
        </p:spPr>
      </p:sp>
      <p:sp>
        <p:nvSpPr>
          <p:cNvPr id="33795" name="Rectangle 3">
            <a:extLst>
              <a:ext uri="{FF2B5EF4-FFF2-40B4-BE49-F238E27FC236}">
                <a16:creationId xmlns:a16="http://schemas.microsoft.com/office/drawing/2014/main" id="{CC8719E6-4B74-4097-926E-12BBBEBE81D5}"/>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95BBDEC-ACD0-43BE-8C7B-CA15A2BB5746}"/>
              </a:ext>
            </a:extLst>
          </p:cNvPr>
          <p:cNvSpPr>
            <a:spLocks noGrp="1" noChangeArrowheads="1"/>
          </p:cNvSpPr>
          <p:nvPr>
            <p:ph type="sldNum" sz="quarter" idx="5"/>
          </p:nvPr>
        </p:nvSpPr>
        <p:spPr>
          <a:ln/>
        </p:spPr>
        <p:txBody>
          <a:bodyPr/>
          <a:lstStyle/>
          <a:p>
            <a:fld id="{A524227F-6640-41F2-B179-40B37D7705F0}" type="slidenum">
              <a:rPr lang="en-GB" altLang="en-US"/>
              <a:pPr/>
              <a:t>4</a:t>
            </a:fld>
            <a:endParaRPr lang="en-GB" altLang="en-US"/>
          </a:p>
        </p:txBody>
      </p:sp>
      <p:sp>
        <p:nvSpPr>
          <p:cNvPr id="34818" name="Rectangle 2">
            <a:extLst>
              <a:ext uri="{FF2B5EF4-FFF2-40B4-BE49-F238E27FC236}">
                <a16:creationId xmlns:a16="http://schemas.microsoft.com/office/drawing/2014/main" id="{50C864AD-E26E-408B-8ECD-17BC96E327D8}"/>
              </a:ext>
            </a:extLst>
          </p:cNvPr>
          <p:cNvSpPr>
            <a:spLocks noGrp="1" noRot="1" noChangeAspect="1" noChangeArrowheads="1" noTextEdit="1"/>
          </p:cNvSpPr>
          <p:nvPr>
            <p:ph type="sldImg"/>
          </p:nvPr>
        </p:nvSpPr>
        <p:spPr>
          <a:ln/>
        </p:spPr>
      </p:sp>
      <p:sp>
        <p:nvSpPr>
          <p:cNvPr id="34819" name="Rectangle 3">
            <a:extLst>
              <a:ext uri="{FF2B5EF4-FFF2-40B4-BE49-F238E27FC236}">
                <a16:creationId xmlns:a16="http://schemas.microsoft.com/office/drawing/2014/main" id="{FB315D9B-FF1F-4ACE-B61F-D7B6758CA51C}"/>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AE50C1E-E236-44C0-85C1-3D708A8A06AA}"/>
              </a:ext>
            </a:extLst>
          </p:cNvPr>
          <p:cNvSpPr>
            <a:spLocks noGrp="1" noChangeArrowheads="1"/>
          </p:cNvSpPr>
          <p:nvPr>
            <p:ph type="sldNum" sz="quarter" idx="5"/>
          </p:nvPr>
        </p:nvSpPr>
        <p:spPr>
          <a:ln/>
        </p:spPr>
        <p:txBody>
          <a:bodyPr/>
          <a:lstStyle/>
          <a:p>
            <a:fld id="{60536AC1-96FC-451B-8741-500ED0DF1DC2}" type="slidenum">
              <a:rPr lang="en-GB" altLang="en-US"/>
              <a:pPr/>
              <a:t>6</a:t>
            </a:fld>
            <a:endParaRPr lang="en-GB" altLang="en-US"/>
          </a:p>
        </p:txBody>
      </p:sp>
      <p:sp>
        <p:nvSpPr>
          <p:cNvPr id="35842" name="Rectangle 2">
            <a:extLst>
              <a:ext uri="{FF2B5EF4-FFF2-40B4-BE49-F238E27FC236}">
                <a16:creationId xmlns:a16="http://schemas.microsoft.com/office/drawing/2014/main" id="{DDA0637F-5ACF-4694-B920-DB1EF2CECF88}"/>
              </a:ext>
            </a:extLst>
          </p:cNvPr>
          <p:cNvSpPr>
            <a:spLocks noGrp="1" noRot="1" noChangeAspect="1" noChangeArrowheads="1" noTextEdit="1"/>
          </p:cNvSpPr>
          <p:nvPr>
            <p:ph type="sldImg"/>
          </p:nvPr>
        </p:nvSpPr>
        <p:spPr>
          <a:ln/>
        </p:spPr>
      </p:sp>
      <p:sp>
        <p:nvSpPr>
          <p:cNvPr id="35843" name="Rectangle 3">
            <a:extLst>
              <a:ext uri="{FF2B5EF4-FFF2-40B4-BE49-F238E27FC236}">
                <a16:creationId xmlns:a16="http://schemas.microsoft.com/office/drawing/2014/main" id="{C9D2F674-A044-43B6-AAE5-1FF475243C11}"/>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213EBB7-996C-4528-AB54-5DAA9086D0ED}"/>
              </a:ext>
            </a:extLst>
          </p:cNvPr>
          <p:cNvSpPr>
            <a:spLocks noGrp="1" noChangeArrowheads="1"/>
          </p:cNvSpPr>
          <p:nvPr>
            <p:ph type="sldNum" sz="quarter" idx="5"/>
          </p:nvPr>
        </p:nvSpPr>
        <p:spPr>
          <a:ln/>
        </p:spPr>
        <p:txBody>
          <a:bodyPr/>
          <a:lstStyle/>
          <a:p>
            <a:fld id="{F58A08AB-9D24-481D-A212-78A6C936ECEA}" type="slidenum">
              <a:rPr lang="en-GB" altLang="en-US"/>
              <a:pPr/>
              <a:t>7</a:t>
            </a:fld>
            <a:endParaRPr lang="en-GB" altLang="en-US"/>
          </a:p>
        </p:txBody>
      </p:sp>
      <p:sp>
        <p:nvSpPr>
          <p:cNvPr id="36866" name="Rectangle 2">
            <a:extLst>
              <a:ext uri="{FF2B5EF4-FFF2-40B4-BE49-F238E27FC236}">
                <a16:creationId xmlns:a16="http://schemas.microsoft.com/office/drawing/2014/main" id="{84C4F04A-98AE-4ED1-9470-CAF705E70312}"/>
              </a:ext>
            </a:extLst>
          </p:cNvPr>
          <p:cNvSpPr>
            <a:spLocks noGrp="1" noRot="1" noChangeAspect="1" noChangeArrowheads="1" noTextEdit="1"/>
          </p:cNvSpPr>
          <p:nvPr>
            <p:ph type="sldImg"/>
          </p:nvPr>
        </p:nvSpPr>
        <p:spPr>
          <a:ln/>
        </p:spPr>
      </p:sp>
      <p:sp>
        <p:nvSpPr>
          <p:cNvPr id="36867" name="Rectangle 3">
            <a:extLst>
              <a:ext uri="{FF2B5EF4-FFF2-40B4-BE49-F238E27FC236}">
                <a16:creationId xmlns:a16="http://schemas.microsoft.com/office/drawing/2014/main" id="{F7EC0FA6-8AF6-4525-82A0-743560F8338B}"/>
              </a:ext>
            </a:extLst>
          </p:cNvPr>
          <p:cNvSpPr>
            <a:spLocks noGrp="1" noChangeArrowheads="1"/>
          </p:cNvSpPr>
          <p:nvPr>
            <p:ph type="body" idx="1"/>
          </p:nvPr>
        </p:nvSpPr>
        <p:spPr/>
        <p:txBody>
          <a:bodyPr/>
          <a:lstStyle/>
          <a:p>
            <a:r>
              <a:rPr lang="en-US" altLang="en-US" dirty="0"/>
              <a:t>Fibrinogen ( factor 1) - is a glycoprotein made in the liver. During tissue injury such as a cut it is converted by thrombin to fibrin and then to a fibrin based blood clot. This is what stops you from bleeding after cutting yourself. </a:t>
            </a:r>
            <a:endParaRPr lang="en-GB"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Platelets help our blood to clot made in the bone marrow. </a:t>
            </a:r>
            <a:endParaRPr lang="en-GB" dirty="0"/>
          </a:p>
        </p:txBody>
      </p:sp>
      <p:sp>
        <p:nvSpPr>
          <p:cNvPr id="4" name="Slide Number Placeholder 3"/>
          <p:cNvSpPr>
            <a:spLocks noGrp="1"/>
          </p:cNvSpPr>
          <p:nvPr>
            <p:ph type="sldNum" sz="quarter" idx="5"/>
          </p:nvPr>
        </p:nvSpPr>
        <p:spPr/>
        <p:txBody>
          <a:bodyPr/>
          <a:lstStyle/>
          <a:p>
            <a:fld id="{54F5B741-B8B0-4FDE-8D8D-21B401C5FEB7}" type="slidenum">
              <a:rPr lang="en-GB" smtClean="0"/>
              <a:t>11</a:t>
            </a:fld>
            <a:endParaRPr lang="en-GB"/>
          </a:p>
        </p:txBody>
      </p:sp>
    </p:spTree>
    <p:extLst>
      <p:ext uri="{BB962C8B-B14F-4D97-AF65-F5344CB8AC3E}">
        <p14:creationId xmlns:p14="http://schemas.microsoft.com/office/powerpoint/2010/main" val="2158923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A88DCD1-7B76-45B5-8FA8-0135BD0CC2B2}"/>
              </a:ext>
            </a:extLst>
          </p:cNvPr>
          <p:cNvSpPr>
            <a:spLocks noGrp="1" noChangeArrowheads="1"/>
          </p:cNvSpPr>
          <p:nvPr>
            <p:ph type="sldNum" sz="quarter" idx="5"/>
          </p:nvPr>
        </p:nvSpPr>
        <p:spPr>
          <a:ln/>
        </p:spPr>
        <p:txBody>
          <a:bodyPr/>
          <a:lstStyle/>
          <a:p>
            <a:fld id="{E7FD8E60-8581-420A-8DE7-DA3593B58683}" type="slidenum">
              <a:rPr lang="en-GB" altLang="en-US"/>
              <a:pPr/>
              <a:t>12</a:t>
            </a:fld>
            <a:endParaRPr lang="en-GB" altLang="en-US"/>
          </a:p>
        </p:txBody>
      </p:sp>
      <p:sp>
        <p:nvSpPr>
          <p:cNvPr id="37890" name="Rectangle 2">
            <a:extLst>
              <a:ext uri="{FF2B5EF4-FFF2-40B4-BE49-F238E27FC236}">
                <a16:creationId xmlns:a16="http://schemas.microsoft.com/office/drawing/2014/main" id="{E6820831-1C9B-4F73-9E56-309722B65226}"/>
              </a:ext>
            </a:extLst>
          </p:cNvPr>
          <p:cNvSpPr>
            <a:spLocks noGrp="1" noRot="1" noChangeAspect="1" noChangeArrowheads="1" noTextEdit="1"/>
          </p:cNvSpPr>
          <p:nvPr>
            <p:ph type="sldImg"/>
          </p:nvPr>
        </p:nvSpPr>
        <p:spPr>
          <a:ln/>
        </p:spPr>
      </p:sp>
      <p:sp>
        <p:nvSpPr>
          <p:cNvPr id="37891" name="Rectangle 3">
            <a:extLst>
              <a:ext uri="{FF2B5EF4-FFF2-40B4-BE49-F238E27FC236}">
                <a16:creationId xmlns:a16="http://schemas.microsoft.com/office/drawing/2014/main" id="{02976DE6-B92E-4523-9532-C0AA35849460}"/>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30AA01C-2305-4014-BA23-56B12AE6569B}"/>
              </a:ext>
            </a:extLst>
          </p:cNvPr>
          <p:cNvSpPr>
            <a:spLocks noGrp="1" noChangeArrowheads="1"/>
          </p:cNvSpPr>
          <p:nvPr>
            <p:ph type="sldNum" sz="quarter" idx="5"/>
          </p:nvPr>
        </p:nvSpPr>
        <p:spPr>
          <a:ln/>
        </p:spPr>
        <p:txBody>
          <a:bodyPr/>
          <a:lstStyle/>
          <a:p>
            <a:fld id="{4CD0A64B-B778-4619-9919-B742F24F1A17}" type="slidenum">
              <a:rPr lang="en-GB" altLang="en-US"/>
              <a:pPr/>
              <a:t>13</a:t>
            </a:fld>
            <a:endParaRPr lang="en-GB" altLang="en-US"/>
          </a:p>
        </p:txBody>
      </p:sp>
      <p:sp>
        <p:nvSpPr>
          <p:cNvPr id="38914" name="Rectangle 2">
            <a:extLst>
              <a:ext uri="{FF2B5EF4-FFF2-40B4-BE49-F238E27FC236}">
                <a16:creationId xmlns:a16="http://schemas.microsoft.com/office/drawing/2014/main" id="{B9D7BE5C-46EB-4256-A035-3A1042779E5B}"/>
              </a:ext>
            </a:extLst>
          </p:cNvPr>
          <p:cNvSpPr>
            <a:spLocks noGrp="1" noRot="1" noChangeAspect="1" noChangeArrowheads="1" noTextEdit="1"/>
          </p:cNvSpPr>
          <p:nvPr>
            <p:ph type="sldImg"/>
          </p:nvPr>
        </p:nvSpPr>
        <p:spPr>
          <a:ln/>
        </p:spPr>
      </p:sp>
      <p:sp>
        <p:nvSpPr>
          <p:cNvPr id="38915" name="Rectangle 3">
            <a:extLst>
              <a:ext uri="{FF2B5EF4-FFF2-40B4-BE49-F238E27FC236}">
                <a16:creationId xmlns:a16="http://schemas.microsoft.com/office/drawing/2014/main" id="{24A2E0AD-D432-4864-B9C0-44F001D1C17E}"/>
              </a:ext>
            </a:extLst>
          </p:cNvPr>
          <p:cNvSpPr>
            <a:spLocks noGrp="1" noChangeArrowheads="1"/>
          </p:cNvSpPr>
          <p:nvPr>
            <p:ph type="body" idx="1"/>
          </p:nvPr>
        </p:nvSpPr>
        <p:spPr/>
        <p:txBody>
          <a:bodyPr/>
          <a:lstStyle/>
          <a:p>
            <a:endParaRPr lang="en-GB"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001208F-9ED2-42CA-AFEF-6AEA7B772555}"/>
              </a:ext>
            </a:extLst>
          </p:cNvPr>
          <p:cNvSpPr>
            <a:spLocks noGrp="1" noChangeArrowheads="1"/>
          </p:cNvSpPr>
          <p:nvPr>
            <p:ph type="sldNum" sz="quarter" idx="5"/>
          </p:nvPr>
        </p:nvSpPr>
        <p:spPr>
          <a:ln/>
        </p:spPr>
        <p:txBody>
          <a:bodyPr/>
          <a:lstStyle/>
          <a:p>
            <a:fld id="{578DCFBD-591B-4E87-9EC4-28C73D16285A}" type="slidenum">
              <a:rPr lang="en-GB" altLang="en-US"/>
              <a:pPr/>
              <a:t>14</a:t>
            </a:fld>
            <a:endParaRPr lang="en-GB" altLang="en-US"/>
          </a:p>
        </p:txBody>
      </p:sp>
      <p:sp>
        <p:nvSpPr>
          <p:cNvPr id="39938" name="Rectangle 2">
            <a:extLst>
              <a:ext uri="{FF2B5EF4-FFF2-40B4-BE49-F238E27FC236}">
                <a16:creationId xmlns:a16="http://schemas.microsoft.com/office/drawing/2014/main" id="{8F6041CE-C799-4884-ABF5-2A2700A1CD3C}"/>
              </a:ext>
            </a:extLst>
          </p:cNvPr>
          <p:cNvSpPr>
            <a:spLocks noGrp="1" noRot="1" noChangeAspect="1" noChangeArrowheads="1" noTextEdit="1"/>
          </p:cNvSpPr>
          <p:nvPr>
            <p:ph type="sldImg"/>
          </p:nvPr>
        </p:nvSpPr>
        <p:spPr>
          <a:ln/>
        </p:spPr>
      </p:sp>
      <p:sp>
        <p:nvSpPr>
          <p:cNvPr id="39939" name="Rectangle 3">
            <a:extLst>
              <a:ext uri="{FF2B5EF4-FFF2-40B4-BE49-F238E27FC236}">
                <a16:creationId xmlns:a16="http://schemas.microsoft.com/office/drawing/2014/main" id="{3E47EEE5-ECB3-49F9-8BFA-2EC49D5DF089}"/>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B4CEF9D-A9BA-488E-AF74-EDB9BB48A3C3}"/>
              </a:ext>
            </a:extLst>
          </p:cNvPr>
          <p:cNvSpPr>
            <a:spLocks noGrp="1" noChangeArrowheads="1"/>
          </p:cNvSpPr>
          <p:nvPr>
            <p:ph type="sldNum" sz="quarter" idx="5"/>
          </p:nvPr>
        </p:nvSpPr>
        <p:spPr>
          <a:ln/>
        </p:spPr>
        <p:txBody>
          <a:bodyPr/>
          <a:lstStyle/>
          <a:p>
            <a:fld id="{3352E713-8DAB-4D97-AD44-09D639ABF82D}" type="slidenum">
              <a:rPr lang="en-GB" altLang="en-US"/>
              <a:pPr/>
              <a:t>15</a:t>
            </a:fld>
            <a:endParaRPr lang="en-GB" altLang="en-US"/>
          </a:p>
        </p:txBody>
      </p:sp>
      <p:sp>
        <p:nvSpPr>
          <p:cNvPr id="40962" name="Rectangle 2">
            <a:extLst>
              <a:ext uri="{FF2B5EF4-FFF2-40B4-BE49-F238E27FC236}">
                <a16:creationId xmlns:a16="http://schemas.microsoft.com/office/drawing/2014/main" id="{0C28CDD1-E8E5-49A6-8B17-17A640360CB8}"/>
              </a:ext>
            </a:extLst>
          </p:cNvPr>
          <p:cNvSpPr>
            <a:spLocks noGrp="1" noRot="1" noChangeAspect="1" noChangeArrowheads="1" noTextEdit="1"/>
          </p:cNvSpPr>
          <p:nvPr>
            <p:ph type="sldImg"/>
          </p:nvPr>
        </p:nvSpPr>
        <p:spPr>
          <a:ln/>
        </p:spPr>
      </p:sp>
      <p:sp>
        <p:nvSpPr>
          <p:cNvPr id="40963" name="Rectangle 3">
            <a:extLst>
              <a:ext uri="{FF2B5EF4-FFF2-40B4-BE49-F238E27FC236}">
                <a16:creationId xmlns:a16="http://schemas.microsoft.com/office/drawing/2014/main" id="{51C99804-E3B5-4C8E-AE21-B963406490D0}"/>
              </a:ext>
            </a:extLst>
          </p:cNvPr>
          <p:cNvSpPr>
            <a:spLocks noGrp="1" noChangeArrowheads="1"/>
          </p:cNvSpPr>
          <p:nvPr>
            <p:ph type="body" idx="1"/>
          </p:nvPr>
        </p:nvSpPr>
        <p:spPr/>
        <p:txBody>
          <a:bodyPr/>
          <a:lstStyle/>
          <a:p>
            <a:r>
              <a:rPr lang="en-US" altLang="en-US" dirty="0"/>
              <a:t>Erythrocytes are the most abundant blood cells. They are formed in the red bone marrow in the Centre of bones. The biconcave shape increase the surface area, thus allowing for greater absorption of gases such as oxygen and carbon dioxide ( CO2) . Red blood cells contain the pigment </a:t>
            </a:r>
            <a:r>
              <a:rPr lang="en-US" altLang="en-US" dirty="0" err="1"/>
              <a:t>haemoglobin</a:t>
            </a:r>
            <a:r>
              <a:rPr lang="en-US" altLang="en-US" dirty="0"/>
              <a:t> this transports oxygen and Carbon dioxide to all the cells of the body. </a:t>
            </a:r>
            <a:r>
              <a:rPr lang="en-US" altLang="en-US" dirty="0" err="1"/>
              <a:t>Haemoglobin</a:t>
            </a:r>
            <a:r>
              <a:rPr lang="en-US" altLang="en-US" dirty="0"/>
              <a:t> consists of </a:t>
            </a:r>
            <a:r>
              <a:rPr lang="en-US" altLang="en-US" dirty="0" err="1"/>
              <a:t>globlin</a:t>
            </a:r>
            <a:r>
              <a:rPr lang="en-US" altLang="en-US" dirty="0"/>
              <a:t> a protein and complex called </a:t>
            </a:r>
            <a:r>
              <a:rPr lang="en-US" altLang="en-US" dirty="0" err="1"/>
              <a:t>haem</a:t>
            </a:r>
            <a:r>
              <a:rPr lang="en-US" altLang="en-US" dirty="0"/>
              <a:t> oxygen attaches itself to the </a:t>
            </a:r>
            <a:r>
              <a:rPr lang="en-US" altLang="en-US" dirty="0" err="1"/>
              <a:t>haem</a:t>
            </a:r>
            <a:r>
              <a:rPr lang="en-US" altLang="en-US" dirty="0"/>
              <a:t> portion of the red blood cell. Red blood cells have a limited life of about 120 days after which they are broken down and recycled. If oxygen levels become low due to </a:t>
            </a:r>
            <a:r>
              <a:rPr lang="en-US" altLang="en-US" dirty="0" err="1"/>
              <a:t>anaemia</a:t>
            </a:r>
            <a:r>
              <a:rPr lang="en-US" altLang="en-US" dirty="0"/>
              <a:t>, blood loss the body needs to respond to this loss and makes new blood cells </a:t>
            </a:r>
            <a:r>
              <a:rPr lang="en-US" altLang="en-US" dirty="0" err="1"/>
              <a:t>Erthropoiesis</a:t>
            </a:r>
            <a:r>
              <a:rPr lang="en-US" altLang="en-US" dirty="0"/>
              <a:t> formation of red blood cells is stimulated. Low oxygen stimulates the production of erythropoietin (EPO) from the kidneys this stimulates the red bone marrow to produce more erythrocytes or red blood cells thus increasing the amount of oxygen in the blood. It is essential that the body has sufficient iron, B12 and folic acid in order to produce red blood cells, </a:t>
            </a:r>
            <a:endParaRPr lang="en-GB"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F7414DF-02F4-4C1E-9AC1-C210CA209EB0}"/>
              </a:ext>
            </a:extLst>
          </p:cNvPr>
          <p:cNvSpPr>
            <a:spLocks noGrp="1" noChangeArrowheads="1"/>
          </p:cNvSpPr>
          <p:nvPr>
            <p:ph type="sldNum" sz="quarter" idx="5"/>
          </p:nvPr>
        </p:nvSpPr>
        <p:spPr>
          <a:ln/>
        </p:spPr>
        <p:txBody>
          <a:bodyPr/>
          <a:lstStyle/>
          <a:p>
            <a:fld id="{803864FD-D493-43AB-890D-475C9010790B}" type="slidenum">
              <a:rPr lang="en-GB" altLang="en-US"/>
              <a:pPr/>
              <a:t>16</a:t>
            </a:fld>
            <a:endParaRPr lang="en-GB" altLang="en-US"/>
          </a:p>
        </p:txBody>
      </p:sp>
      <p:sp>
        <p:nvSpPr>
          <p:cNvPr id="41986" name="Rectangle 2">
            <a:extLst>
              <a:ext uri="{FF2B5EF4-FFF2-40B4-BE49-F238E27FC236}">
                <a16:creationId xmlns:a16="http://schemas.microsoft.com/office/drawing/2014/main" id="{935B0EE0-D1A0-480D-9383-D7EFC63EF4BF}"/>
              </a:ext>
            </a:extLst>
          </p:cNvPr>
          <p:cNvSpPr>
            <a:spLocks noGrp="1" noRot="1" noChangeAspect="1" noChangeArrowheads="1" noTextEdit="1"/>
          </p:cNvSpPr>
          <p:nvPr>
            <p:ph type="sldImg"/>
          </p:nvPr>
        </p:nvSpPr>
        <p:spPr>
          <a:ln/>
        </p:spPr>
      </p:sp>
      <p:sp>
        <p:nvSpPr>
          <p:cNvPr id="41987" name="Rectangle 3">
            <a:extLst>
              <a:ext uri="{FF2B5EF4-FFF2-40B4-BE49-F238E27FC236}">
                <a16:creationId xmlns:a16="http://schemas.microsoft.com/office/drawing/2014/main" id="{046AB1B9-2856-4C68-8376-87F129584DAF}"/>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Hypoxia is when your are suffering from low levels of oxygen </a:t>
            </a:r>
            <a:endParaRPr lang="en-GB" dirty="0"/>
          </a:p>
        </p:txBody>
      </p:sp>
      <p:sp>
        <p:nvSpPr>
          <p:cNvPr id="4" name="Slide Number Placeholder 3"/>
          <p:cNvSpPr>
            <a:spLocks noGrp="1"/>
          </p:cNvSpPr>
          <p:nvPr>
            <p:ph type="sldNum" sz="quarter" idx="5"/>
          </p:nvPr>
        </p:nvSpPr>
        <p:spPr/>
        <p:txBody>
          <a:bodyPr/>
          <a:lstStyle/>
          <a:p>
            <a:fld id="{54F5B741-B8B0-4FDE-8D8D-21B401C5FEB7}" type="slidenum">
              <a:rPr lang="en-GB" smtClean="0"/>
              <a:t>17</a:t>
            </a:fld>
            <a:endParaRPr lang="en-GB"/>
          </a:p>
        </p:txBody>
      </p:sp>
    </p:spTree>
    <p:extLst>
      <p:ext uri="{BB962C8B-B14F-4D97-AF65-F5344CB8AC3E}">
        <p14:creationId xmlns:p14="http://schemas.microsoft.com/office/powerpoint/2010/main" val="2410822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358E95B-0D1A-4F97-ABF7-AFB278894AE7}"/>
              </a:ext>
            </a:extLst>
          </p:cNvPr>
          <p:cNvSpPr>
            <a:spLocks noGrp="1" noChangeArrowheads="1"/>
          </p:cNvSpPr>
          <p:nvPr>
            <p:ph type="sldNum" sz="quarter" idx="5"/>
          </p:nvPr>
        </p:nvSpPr>
        <p:spPr>
          <a:ln/>
        </p:spPr>
        <p:txBody>
          <a:bodyPr/>
          <a:lstStyle/>
          <a:p>
            <a:fld id="{FFBBD1EC-60C7-4D29-BFE3-E93247DA1000}" type="slidenum">
              <a:rPr lang="en-GB" altLang="en-US"/>
              <a:pPr/>
              <a:t>18</a:t>
            </a:fld>
            <a:endParaRPr lang="en-GB" altLang="en-US"/>
          </a:p>
        </p:txBody>
      </p:sp>
      <p:sp>
        <p:nvSpPr>
          <p:cNvPr id="43010" name="Rectangle 2">
            <a:extLst>
              <a:ext uri="{FF2B5EF4-FFF2-40B4-BE49-F238E27FC236}">
                <a16:creationId xmlns:a16="http://schemas.microsoft.com/office/drawing/2014/main" id="{C50071C2-9BF4-4C61-AEE6-A1C5AFA578F4}"/>
              </a:ext>
            </a:extLst>
          </p:cNvPr>
          <p:cNvSpPr>
            <a:spLocks noGrp="1" noRot="1" noChangeAspect="1" noChangeArrowheads="1" noTextEdit="1"/>
          </p:cNvSpPr>
          <p:nvPr>
            <p:ph type="sldImg"/>
          </p:nvPr>
        </p:nvSpPr>
        <p:spPr>
          <a:ln/>
        </p:spPr>
      </p:sp>
      <p:sp>
        <p:nvSpPr>
          <p:cNvPr id="43011" name="Rectangle 3">
            <a:extLst>
              <a:ext uri="{FF2B5EF4-FFF2-40B4-BE49-F238E27FC236}">
                <a16:creationId xmlns:a16="http://schemas.microsoft.com/office/drawing/2014/main" id="{0E74756B-58B7-4F41-A00B-33FC10BFE8D1}"/>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A3B133B-B311-4A68-9D87-027E4BDB7D47}"/>
              </a:ext>
            </a:extLst>
          </p:cNvPr>
          <p:cNvSpPr>
            <a:spLocks noGrp="1" noChangeArrowheads="1"/>
          </p:cNvSpPr>
          <p:nvPr>
            <p:ph type="sldNum" sz="quarter" idx="5"/>
          </p:nvPr>
        </p:nvSpPr>
        <p:spPr>
          <a:ln/>
        </p:spPr>
        <p:txBody>
          <a:bodyPr/>
          <a:lstStyle/>
          <a:p>
            <a:fld id="{CBC78891-8A8C-404C-9882-A5DAA1B00A1C}" type="slidenum">
              <a:rPr lang="en-GB" altLang="en-US"/>
              <a:pPr/>
              <a:t>20</a:t>
            </a:fld>
            <a:endParaRPr lang="en-GB" altLang="en-US"/>
          </a:p>
        </p:txBody>
      </p:sp>
      <p:sp>
        <p:nvSpPr>
          <p:cNvPr id="44034" name="Rectangle 2">
            <a:extLst>
              <a:ext uri="{FF2B5EF4-FFF2-40B4-BE49-F238E27FC236}">
                <a16:creationId xmlns:a16="http://schemas.microsoft.com/office/drawing/2014/main" id="{C3C79E9A-0FEC-4F11-892C-CEB74A2BFCC8}"/>
              </a:ext>
            </a:extLst>
          </p:cNvPr>
          <p:cNvSpPr>
            <a:spLocks noGrp="1" noRot="1" noChangeAspect="1" noChangeArrowheads="1" noTextEdit="1"/>
          </p:cNvSpPr>
          <p:nvPr>
            <p:ph type="sldImg"/>
          </p:nvPr>
        </p:nvSpPr>
        <p:spPr>
          <a:ln/>
        </p:spPr>
      </p:sp>
      <p:sp>
        <p:nvSpPr>
          <p:cNvPr id="44035" name="Rectangle 3">
            <a:extLst>
              <a:ext uri="{FF2B5EF4-FFF2-40B4-BE49-F238E27FC236}">
                <a16:creationId xmlns:a16="http://schemas.microsoft.com/office/drawing/2014/main" id="{A65AA5B6-ED1E-425B-9715-0159E1F029D2}"/>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B40C186-340D-488C-B4D8-4E7913AE1836}"/>
              </a:ext>
            </a:extLst>
          </p:cNvPr>
          <p:cNvSpPr>
            <a:spLocks noGrp="1" noChangeArrowheads="1"/>
          </p:cNvSpPr>
          <p:nvPr>
            <p:ph type="sldNum" sz="quarter" idx="5"/>
          </p:nvPr>
        </p:nvSpPr>
        <p:spPr>
          <a:ln/>
        </p:spPr>
        <p:txBody>
          <a:bodyPr/>
          <a:lstStyle/>
          <a:p>
            <a:fld id="{E1F8947D-BB0D-4835-8B05-67AF29181931}" type="slidenum">
              <a:rPr lang="en-GB" altLang="en-US"/>
              <a:pPr/>
              <a:t>21</a:t>
            </a:fld>
            <a:endParaRPr lang="en-GB" altLang="en-US"/>
          </a:p>
        </p:txBody>
      </p:sp>
      <p:sp>
        <p:nvSpPr>
          <p:cNvPr id="45058" name="Rectangle 2">
            <a:extLst>
              <a:ext uri="{FF2B5EF4-FFF2-40B4-BE49-F238E27FC236}">
                <a16:creationId xmlns:a16="http://schemas.microsoft.com/office/drawing/2014/main" id="{2A02DFF9-35E3-4789-858B-509F7C253021}"/>
              </a:ext>
            </a:extLst>
          </p:cNvPr>
          <p:cNvSpPr>
            <a:spLocks noGrp="1" noRot="1" noChangeAspect="1" noChangeArrowheads="1" noTextEdit="1"/>
          </p:cNvSpPr>
          <p:nvPr>
            <p:ph type="sldImg"/>
          </p:nvPr>
        </p:nvSpPr>
        <p:spPr>
          <a:ln/>
        </p:spPr>
      </p:sp>
      <p:sp>
        <p:nvSpPr>
          <p:cNvPr id="45059" name="Rectangle 3">
            <a:extLst>
              <a:ext uri="{FF2B5EF4-FFF2-40B4-BE49-F238E27FC236}">
                <a16:creationId xmlns:a16="http://schemas.microsoft.com/office/drawing/2014/main" id="{B946BF86-2C31-4528-A5F4-F4FB64761071}"/>
              </a:ext>
            </a:extLst>
          </p:cNvPr>
          <p:cNvSpPr>
            <a:spLocks noGrp="1" noChangeArrowheads="1"/>
          </p:cNvSpPr>
          <p:nvPr>
            <p:ph type="body" idx="1"/>
          </p:nvPr>
        </p:nvSpPr>
        <p:spPr/>
        <p:txBody>
          <a:bodyPr/>
          <a:lstStyle/>
          <a:p>
            <a:r>
              <a:rPr lang="en-US" sz="1400" dirty="0"/>
              <a:t>A phagocyte is a type of white blood cell that </a:t>
            </a:r>
            <a:r>
              <a:rPr lang="en-US" sz="1400" b="1" dirty="0"/>
              <a:t>helps the human body fight off infection and disposes of dead or dying somatic cells</a:t>
            </a:r>
            <a:r>
              <a:rPr lang="en-US" sz="1400" dirty="0"/>
              <a:t>. Phagocytes rid the body of bacteria and other pathogens via an ingestion process called phagocytosis</a:t>
            </a:r>
          </a:p>
          <a:p>
            <a:endParaRPr lang="en-US" sz="1400" dirty="0"/>
          </a:p>
          <a:p>
            <a:endParaRPr lang="en-US" altLang="en-US" dirty="0"/>
          </a:p>
          <a:p>
            <a:endParaRPr lang="en-GB"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4F5B741-B8B0-4FDE-8D8D-21B401C5FEB7}" type="slidenum">
              <a:rPr lang="en-GB" smtClean="0"/>
              <a:t>22</a:t>
            </a:fld>
            <a:endParaRPr lang="en-GB"/>
          </a:p>
        </p:txBody>
      </p:sp>
    </p:spTree>
    <p:extLst>
      <p:ext uri="{BB962C8B-B14F-4D97-AF65-F5344CB8AC3E}">
        <p14:creationId xmlns:p14="http://schemas.microsoft.com/office/powerpoint/2010/main" val="13357852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4C12915-0DE9-42C6-9219-395D3D1E6204}"/>
              </a:ext>
            </a:extLst>
          </p:cNvPr>
          <p:cNvSpPr>
            <a:spLocks noGrp="1" noChangeArrowheads="1"/>
          </p:cNvSpPr>
          <p:nvPr>
            <p:ph type="sldNum" sz="quarter" idx="5"/>
          </p:nvPr>
        </p:nvSpPr>
        <p:spPr>
          <a:ln/>
        </p:spPr>
        <p:txBody>
          <a:bodyPr/>
          <a:lstStyle/>
          <a:p>
            <a:fld id="{2E3A2799-3754-4211-8353-3B9B2DF448E8}" type="slidenum">
              <a:rPr lang="en-GB" altLang="en-US"/>
              <a:pPr/>
              <a:t>23</a:t>
            </a:fld>
            <a:endParaRPr lang="en-GB" altLang="en-US"/>
          </a:p>
        </p:txBody>
      </p:sp>
      <p:sp>
        <p:nvSpPr>
          <p:cNvPr id="46082" name="Rectangle 2">
            <a:extLst>
              <a:ext uri="{FF2B5EF4-FFF2-40B4-BE49-F238E27FC236}">
                <a16:creationId xmlns:a16="http://schemas.microsoft.com/office/drawing/2014/main" id="{B02172DF-1090-4922-9033-F2D747D18CC0}"/>
              </a:ext>
            </a:extLst>
          </p:cNvPr>
          <p:cNvSpPr>
            <a:spLocks noGrp="1" noRot="1" noChangeAspect="1" noChangeArrowheads="1" noTextEdit="1"/>
          </p:cNvSpPr>
          <p:nvPr>
            <p:ph type="sldImg"/>
          </p:nvPr>
        </p:nvSpPr>
        <p:spPr>
          <a:ln/>
        </p:spPr>
      </p:sp>
      <p:sp>
        <p:nvSpPr>
          <p:cNvPr id="46083" name="Rectangle 3">
            <a:extLst>
              <a:ext uri="{FF2B5EF4-FFF2-40B4-BE49-F238E27FC236}">
                <a16:creationId xmlns:a16="http://schemas.microsoft.com/office/drawing/2014/main" id="{3A1DA2C1-5183-4552-90C7-EB359C52FB77}"/>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6CE2CF2-03F0-4AC4-847D-15F4702F6BAB}"/>
              </a:ext>
            </a:extLst>
          </p:cNvPr>
          <p:cNvSpPr>
            <a:spLocks noGrp="1" noChangeArrowheads="1"/>
          </p:cNvSpPr>
          <p:nvPr>
            <p:ph type="sldNum" sz="quarter" idx="5"/>
          </p:nvPr>
        </p:nvSpPr>
        <p:spPr>
          <a:ln/>
        </p:spPr>
        <p:txBody>
          <a:bodyPr/>
          <a:lstStyle/>
          <a:p>
            <a:fld id="{F6D11050-D54B-4938-83C0-824FAF396254}" type="slidenum">
              <a:rPr lang="en-GB" altLang="en-US"/>
              <a:pPr/>
              <a:t>24</a:t>
            </a:fld>
            <a:endParaRPr lang="en-GB" altLang="en-US"/>
          </a:p>
        </p:txBody>
      </p:sp>
      <p:sp>
        <p:nvSpPr>
          <p:cNvPr id="47106" name="Rectangle 2">
            <a:extLst>
              <a:ext uri="{FF2B5EF4-FFF2-40B4-BE49-F238E27FC236}">
                <a16:creationId xmlns:a16="http://schemas.microsoft.com/office/drawing/2014/main" id="{7394D5A5-142A-4290-9EC1-D8C3B3B4A3AF}"/>
              </a:ext>
            </a:extLst>
          </p:cNvPr>
          <p:cNvSpPr>
            <a:spLocks noGrp="1" noRot="1" noChangeAspect="1" noChangeArrowheads="1" noTextEdit="1"/>
          </p:cNvSpPr>
          <p:nvPr>
            <p:ph type="sldImg"/>
          </p:nvPr>
        </p:nvSpPr>
        <p:spPr>
          <a:ln/>
        </p:spPr>
      </p:sp>
      <p:sp>
        <p:nvSpPr>
          <p:cNvPr id="47107" name="Rectangle 3">
            <a:extLst>
              <a:ext uri="{FF2B5EF4-FFF2-40B4-BE49-F238E27FC236}">
                <a16:creationId xmlns:a16="http://schemas.microsoft.com/office/drawing/2014/main" id="{0D2AE6BC-6992-443D-A15F-E47C1ED03961}"/>
              </a:ext>
            </a:extLst>
          </p:cNvPr>
          <p:cNvSpPr>
            <a:spLocks noGrp="1" noChangeArrowheads="1"/>
          </p:cNvSpPr>
          <p:nvPr>
            <p:ph type="body" idx="1"/>
          </p:nvPr>
        </p:nvSpPr>
        <p:spPr/>
        <p:txBody>
          <a:bodyPr/>
          <a:lstStyle/>
          <a:p>
            <a:r>
              <a:rPr lang="en-US" sz="1400" dirty="0"/>
              <a:t>Lymphocytes are the white blood cells involved in the specific immune response. They produce antibodies that respond to specific antigens on the surface of pathogens. Memory cells remain in the blood stream and lead to a quicker and stronger defense against a secondary infection by the same pathogen</a:t>
            </a:r>
            <a:r>
              <a:rPr lang="en-US" dirty="0"/>
              <a:t>..</a:t>
            </a:r>
          </a:p>
          <a:p>
            <a:endParaRPr lang="en-US" altLang="en-US" dirty="0"/>
          </a:p>
          <a:p>
            <a:pPr fontAlgn="t"/>
            <a:r>
              <a:rPr lang="en-US" sz="1400" b="1" dirty="0"/>
              <a:t>Communicable diseases</a:t>
            </a:r>
          </a:p>
          <a:p>
            <a:pPr fontAlgn="t"/>
            <a:r>
              <a:rPr lang="en-US" sz="1400" dirty="0"/>
              <a:t>Pathogens are disease-causing viruses, bacteria, fungi or protists, which can infect animals and plants. The  immune system, defends the body from pathogens.</a:t>
            </a:r>
          </a:p>
          <a:p>
            <a:endParaRPr lang="en-GB" altLang="en-US" sz="1400" dirty="0"/>
          </a:p>
          <a:p>
            <a:r>
              <a:rPr lang="en-US" sz="1400" dirty="0"/>
              <a:t>Some pathogens produce </a:t>
            </a:r>
            <a:r>
              <a:rPr lang="en-US" sz="1400" b="1" dirty="0"/>
              <a:t>toxins</a:t>
            </a:r>
            <a:r>
              <a:rPr lang="en-US" sz="1400" dirty="0"/>
              <a:t> which make you feel ill. Lymphocytes can also produce antitoxins to </a:t>
            </a:r>
            <a:r>
              <a:rPr lang="en-US" sz="1400" dirty="0" err="1"/>
              <a:t>neutralise</a:t>
            </a:r>
            <a:r>
              <a:rPr lang="en-US" sz="1400" dirty="0"/>
              <a:t> these toxins. Both the antibodies and antitoxins are highly specific to the antigen on the pathogen, thus the lymphocytes that produce them are called 'specific'.</a:t>
            </a:r>
            <a:endParaRPr lang="en-GB" altLang="en-US" sz="14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What are basophils?</a:t>
            </a:r>
          </a:p>
          <a:p>
            <a:r>
              <a:rPr lang="en-US" sz="1400" dirty="0"/>
              <a:t>Your body naturally produces several different types of white blood cells. White blood cells work to keep you healthy by fighting off viruses, bacteria, parasites, and fungi.</a:t>
            </a:r>
          </a:p>
          <a:p>
            <a:r>
              <a:rPr lang="en-US" sz="1400" dirty="0"/>
              <a:t>Basophils are a type of white blood cell. Although they’re produced in the bone marrow, they’re found in many tissues throughout your body.</a:t>
            </a:r>
          </a:p>
          <a:p>
            <a:r>
              <a:rPr lang="en-US" sz="1400" dirty="0"/>
              <a:t>They’re part of your immune system and play a role in its proper function.</a:t>
            </a:r>
          </a:p>
          <a:p>
            <a:r>
              <a:rPr lang="en-US" sz="1400" dirty="0"/>
              <a:t>If your basophil level is low, it may be due to a severe allergic reaction. If you develop an infection, it may take longer to heal. In some cases, having too many basophils can result from certain blood cancers.</a:t>
            </a:r>
          </a:p>
          <a:p>
            <a:endParaRPr lang="en-GB" dirty="0"/>
          </a:p>
          <a:p>
            <a:endParaRPr lang="en-GB" dirty="0"/>
          </a:p>
        </p:txBody>
      </p:sp>
      <p:sp>
        <p:nvSpPr>
          <p:cNvPr id="4" name="Slide Number Placeholder 3"/>
          <p:cNvSpPr>
            <a:spLocks noGrp="1"/>
          </p:cNvSpPr>
          <p:nvPr>
            <p:ph type="sldNum" sz="quarter" idx="5"/>
          </p:nvPr>
        </p:nvSpPr>
        <p:spPr/>
        <p:txBody>
          <a:bodyPr/>
          <a:lstStyle/>
          <a:p>
            <a:fld id="{54F5B741-B8B0-4FDE-8D8D-21B401C5FEB7}" type="slidenum">
              <a:rPr lang="en-GB" smtClean="0"/>
              <a:t>25</a:t>
            </a:fld>
            <a:endParaRPr lang="en-GB" dirty="0"/>
          </a:p>
        </p:txBody>
      </p:sp>
    </p:spTree>
    <p:extLst>
      <p:ext uri="{BB962C8B-B14F-4D97-AF65-F5344CB8AC3E}">
        <p14:creationId xmlns:p14="http://schemas.microsoft.com/office/powerpoint/2010/main" val="657989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Neutrophils, along with eosinophils and basophils, constitute a group of white blood cells known as granulocytes.</a:t>
            </a:r>
            <a:endParaRPr lang="en-GB" dirty="0"/>
          </a:p>
          <a:p>
            <a:endParaRPr lang="en-GB" dirty="0"/>
          </a:p>
        </p:txBody>
      </p:sp>
      <p:sp>
        <p:nvSpPr>
          <p:cNvPr id="4" name="Slide Number Placeholder 3"/>
          <p:cNvSpPr>
            <a:spLocks noGrp="1"/>
          </p:cNvSpPr>
          <p:nvPr>
            <p:ph type="sldNum" sz="quarter" idx="5"/>
          </p:nvPr>
        </p:nvSpPr>
        <p:spPr/>
        <p:txBody>
          <a:bodyPr/>
          <a:lstStyle/>
          <a:p>
            <a:fld id="{54F5B741-B8B0-4FDE-8D8D-21B401C5FEB7}" type="slidenum">
              <a:rPr lang="en-GB" smtClean="0"/>
              <a:t>26</a:t>
            </a:fld>
            <a:endParaRPr lang="en-GB"/>
          </a:p>
        </p:txBody>
      </p:sp>
    </p:spTree>
    <p:extLst>
      <p:ext uri="{BB962C8B-B14F-4D97-AF65-F5344CB8AC3E}">
        <p14:creationId xmlns:p14="http://schemas.microsoft.com/office/powerpoint/2010/main" val="29760613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93D34D2-C13E-4F33-BE3E-45CAF6F29BC3}"/>
              </a:ext>
            </a:extLst>
          </p:cNvPr>
          <p:cNvSpPr>
            <a:spLocks noGrp="1" noChangeArrowheads="1"/>
          </p:cNvSpPr>
          <p:nvPr>
            <p:ph type="sldNum" sz="quarter" idx="5"/>
          </p:nvPr>
        </p:nvSpPr>
        <p:spPr>
          <a:ln/>
        </p:spPr>
        <p:txBody>
          <a:bodyPr/>
          <a:lstStyle/>
          <a:p>
            <a:fld id="{23FE128D-19B0-4469-9264-F854E8EEA5E2}" type="slidenum">
              <a:rPr lang="en-GB" altLang="en-US"/>
              <a:pPr/>
              <a:t>29</a:t>
            </a:fld>
            <a:endParaRPr lang="en-GB" altLang="en-US"/>
          </a:p>
        </p:txBody>
      </p:sp>
      <p:sp>
        <p:nvSpPr>
          <p:cNvPr id="48130" name="Rectangle 2">
            <a:extLst>
              <a:ext uri="{FF2B5EF4-FFF2-40B4-BE49-F238E27FC236}">
                <a16:creationId xmlns:a16="http://schemas.microsoft.com/office/drawing/2014/main" id="{3A44E65A-D938-45B2-9388-D242E8C36271}"/>
              </a:ext>
            </a:extLst>
          </p:cNvPr>
          <p:cNvSpPr>
            <a:spLocks noGrp="1" noRot="1" noChangeAspect="1" noChangeArrowheads="1" noTextEdit="1"/>
          </p:cNvSpPr>
          <p:nvPr>
            <p:ph type="sldImg"/>
          </p:nvPr>
        </p:nvSpPr>
        <p:spPr>
          <a:ln/>
        </p:spPr>
      </p:sp>
      <p:sp>
        <p:nvSpPr>
          <p:cNvPr id="48131" name="Rectangle 3">
            <a:extLst>
              <a:ext uri="{FF2B5EF4-FFF2-40B4-BE49-F238E27FC236}">
                <a16:creationId xmlns:a16="http://schemas.microsoft.com/office/drawing/2014/main" id="{830A9033-B347-427F-A035-3D3188C396AE}"/>
              </a:ext>
            </a:extLst>
          </p:cNvPr>
          <p:cNvSpPr>
            <a:spLocks noGrp="1" noChangeArrowheads="1"/>
          </p:cNvSpPr>
          <p:nvPr>
            <p:ph type="body" idx="1"/>
          </p:nvPr>
        </p:nvSpPr>
        <p:spPr/>
        <p:txBody>
          <a:bodyPr/>
          <a:lstStyle/>
          <a:p>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8ED12-671A-4691-97B5-9FC1286A1F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E61546-63F4-4DC7-B5F3-4BC1208D0B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241A658-BE75-497E-BAA7-68B272106563}"/>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5" name="Footer Placeholder 4">
            <a:extLst>
              <a:ext uri="{FF2B5EF4-FFF2-40B4-BE49-F238E27FC236}">
                <a16:creationId xmlns:a16="http://schemas.microsoft.com/office/drawing/2014/main" id="{380FAE33-A5C9-48A2-82F0-95CD009C72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58D38A-3AB7-449E-A603-7613D0469D7B}"/>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651592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1501B-1D36-427D-BD17-AE9AE52B64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B6E417-4FE6-47B6-BC90-E839BA3AE6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AD54E3-4FA2-4547-8D34-3F6E9232286E}"/>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5" name="Footer Placeholder 4">
            <a:extLst>
              <a:ext uri="{FF2B5EF4-FFF2-40B4-BE49-F238E27FC236}">
                <a16:creationId xmlns:a16="http://schemas.microsoft.com/office/drawing/2014/main" id="{A96287AD-FEE0-4D8D-9814-C35DF1CB2A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130A50-3035-4F81-A4E4-B680D8B38208}"/>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147248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AE7D4-C943-4DF8-9CAD-AD69B554AA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E2011D6-496D-41EB-8430-833E44DA58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73B1A37-D149-424C-BAB0-907834A8A9F5}"/>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5" name="Footer Placeholder 4">
            <a:extLst>
              <a:ext uri="{FF2B5EF4-FFF2-40B4-BE49-F238E27FC236}">
                <a16:creationId xmlns:a16="http://schemas.microsoft.com/office/drawing/2014/main" id="{882F6A20-8470-4083-9AB2-978A329155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EC41E7-B20A-423B-AC7C-0C4EF63C2B5B}"/>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4019346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02FA0-1B5C-41C0-8691-B5D0077FC2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DB74E4-C441-4BEB-A908-1B861B19CDC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DB5512D-75FC-491D-90CF-38196C9366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F15A1B0-0871-4AB5-86CC-A8EDA68D097E}"/>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6" name="Footer Placeholder 5">
            <a:extLst>
              <a:ext uri="{FF2B5EF4-FFF2-40B4-BE49-F238E27FC236}">
                <a16:creationId xmlns:a16="http://schemas.microsoft.com/office/drawing/2014/main" id="{260F59E2-308E-4558-8497-19B3DEC8A1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0B0D1F-EE60-4E2C-89FF-AC1C5E955CF8}"/>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595854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F3F08-6D91-4F44-BF4D-57B6F536A1D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292ED1-6B53-47C2-87FB-ACAB05F7AD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266C227-12A1-4E65-9582-612A89468F6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45ABF4C-387D-4B4E-BA0E-4EAD621898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F1388C9-23F4-4B2F-BBFF-3C46AF1ADC2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A7ACEA7-19FB-44DE-8A60-420ED3C9A19F}"/>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8" name="Footer Placeholder 7">
            <a:extLst>
              <a:ext uri="{FF2B5EF4-FFF2-40B4-BE49-F238E27FC236}">
                <a16:creationId xmlns:a16="http://schemas.microsoft.com/office/drawing/2014/main" id="{C923BBC6-F1A2-4BD5-BF15-A25A9E83B2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E945D30-BF00-4800-BF40-8447E8B33699}"/>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3268839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483A0-96FE-4084-81A9-9EE3757674A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2331F0E-061B-43CF-974B-1BE69DA7F51D}"/>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4" name="Footer Placeholder 3">
            <a:extLst>
              <a:ext uri="{FF2B5EF4-FFF2-40B4-BE49-F238E27FC236}">
                <a16:creationId xmlns:a16="http://schemas.microsoft.com/office/drawing/2014/main" id="{986811FB-F20A-4F86-ACD2-125AA2A0F7D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D941C6-D2FB-45EE-A173-092C45F1663C}"/>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744112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5E39C6-A1F6-4991-B3E8-189B8E07646E}"/>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3" name="Footer Placeholder 2">
            <a:extLst>
              <a:ext uri="{FF2B5EF4-FFF2-40B4-BE49-F238E27FC236}">
                <a16:creationId xmlns:a16="http://schemas.microsoft.com/office/drawing/2014/main" id="{F5E5ADF8-0558-4C78-97D7-A38B59CF7B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3748ACC-1882-43FB-B1CB-9AC4EB61C2BC}"/>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3848828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BC3BF-274B-4B39-AF97-4B2F53A89D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33E1BB-833C-4564-ADF2-92D8230966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AD5C7AD-7E68-4B9F-9D6F-95105441A5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8E69E7-B2A2-4267-B43A-5BA5D8C312CD}"/>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6" name="Footer Placeholder 5">
            <a:extLst>
              <a:ext uri="{FF2B5EF4-FFF2-40B4-BE49-F238E27FC236}">
                <a16:creationId xmlns:a16="http://schemas.microsoft.com/office/drawing/2014/main" id="{063EC115-84D5-492B-BB4C-1D4350C30A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0B328C-8F3B-45AF-B5BB-2549E42D9163}"/>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1674957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42FD9-27D1-4B53-9D7A-70DD184F3D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98D33D-384C-4643-9371-1639478046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CE9314-DC54-4520-9406-E20A28C277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ED4D70-2E59-447B-92ED-A048755FA50D}"/>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6" name="Footer Placeholder 5">
            <a:extLst>
              <a:ext uri="{FF2B5EF4-FFF2-40B4-BE49-F238E27FC236}">
                <a16:creationId xmlns:a16="http://schemas.microsoft.com/office/drawing/2014/main" id="{23D97826-655C-441F-8AFB-D5D1316D89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6C0D9D-0B01-439E-ACFD-E46C3AD96333}"/>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1421336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D8A06-A319-4BC3-99CE-24AAE8EA583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9DDEEC9-3248-4EF4-8ACB-E498386AB1D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0A5237-022B-47F1-8938-931C3D73C296}"/>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5" name="Footer Placeholder 4">
            <a:extLst>
              <a:ext uri="{FF2B5EF4-FFF2-40B4-BE49-F238E27FC236}">
                <a16:creationId xmlns:a16="http://schemas.microsoft.com/office/drawing/2014/main" id="{8DD3FF27-1A27-41F0-9765-7C22FF6157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1E304D-D79B-47F2-9AC4-FA9BD7E433E3}"/>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479278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E155F8-149C-4FD3-9A2F-BF5D6A381E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116A42-3272-4C8B-B328-433B8563FC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6C792F-D627-4390-8BAC-6A4F80CDCBCA}"/>
              </a:ext>
            </a:extLst>
          </p:cNvPr>
          <p:cNvSpPr>
            <a:spLocks noGrp="1"/>
          </p:cNvSpPr>
          <p:nvPr>
            <p:ph type="dt" sz="half" idx="10"/>
          </p:nvPr>
        </p:nvSpPr>
        <p:spPr/>
        <p:txBody>
          <a:bodyPr/>
          <a:lstStyle/>
          <a:p>
            <a:fld id="{848B7FDA-E679-44D3-8630-6B889BF7BD89}" type="datetimeFigureOut">
              <a:rPr lang="en-GB" smtClean="0"/>
              <a:t>21/01/2021</a:t>
            </a:fld>
            <a:endParaRPr lang="en-GB"/>
          </a:p>
        </p:txBody>
      </p:sp>
      <p:sp>
        <p:nvSpPr>
          <p:cNvPr id="5" name="Footer Placeholder 4">
            <a:extLst>
              <a:ext uri="{FF2B5EF4-FFF2-40B4-BE49-F238E27FC236}">
                <a16:creationId xmlns:a16="http://schemas.microsoft.com/office/drawing/2014/main" id="{5DA0066C-637B-4EED-9857-9A3715B148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562E95-2A49-4D13-B3E1-DC1D429EE095}"/>
              </a:ext>
            </a:extLst>
          </p:cNvPr>
          <p:cNvSpPr>
            <a:spLocks noGrp="1"/>
          </p:cNvSpPr>
          <p:nvPr>
            <p:ph type="sldNum" sz="quarter" idx="12"/>
          </p:nvPr>
        </p:nvSpPr>
        <p:spPr/>
        <p:txBody>
          <a:bodyPr/>
          <a:lstStyle/>
          <a:p>
            <a:fld id="{BDD131EC-E23C-4B04-9091-E43B8FA6B80F}" type="slidenum">
              <a:rPr lang="en-GB" smtClean="0"/>
              <a:t>‹#›</a:t>
            </a:fld>
            <a:endParaRPr lang="en-GB"/>
          </a:p>
        </p:txBody>
      </p:sp>
    </p:spTree>
    <p:extLst>
      <p:ext uri="{BB962C8B-B14F-4D97-AF65-F5344CB8AC3E}">
        <p14:creationId xmlns:p14="http://schemas.microsoft.com/office/powerpoint/2010/main" val="3616306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B7E71-3F8C-4C4E-8873-B1A0D816CDDE}"/>
              </a:ext>
            </a:extLst>
          </p:cNvPr>
          <p:cNvSpPr>
            <a:spLocks noGrp="1"/>
          </p:cNvSpPr>
          <p:nvPr>
            <p:ph type="title"/>
          </p:nvPr>
        </p:nvSpPr>
        <p:spPr>
          <a:xfrm>
            <a:off x="766233" y="304801"/>
            <a:ext cx="10668000" cy="1216025"/>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C4345A-5E70-4D47-A12F-ED4163AF2FDD}"/>
              </a:ext>
            </a:extLst>
          </p:cNvPr>
          <p:cNvSpPr>
            <a:spLocks noGrp="1"/>
          </p:cNvSpPr>
          <p:nvPr>
            <p:ph sz="half" idx="1"/>
          </p:nvPr>
        </p:nvSpPr>
        <p:spPr>
          <a:xfrm>
            <a:off x="755651" y="1752600"/>
            <a:ext cx="523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91C5523-86FD-44AB-8EC9-EC194F7B9921}"/>
              </a:ext>
            </a:extLst>
          </p:cNvPr>
          <p:cNvSpPr>
            <a:spLocks noGrp="1"/>
          </p:cNvSpPr>
          <p:nvPr>
            <p:ph type="body" sz="half" idx="2"/>
          </p:nvPr>
        </p:nvSpPr>
        <p:spPr>
          <a:xfrm>
            <a:off x="6191251" y="1752600"/>
            <a:ext cx="523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B7B177-A95E-47A6-8301-CC4471BE20B0}"/>
              </a:ext>
            </a:extLst>
          </p:cNvPr>
          <p:cNvSpPr>
            <a:spLocks noGrp="1"/>
          </p:cNvSpPr>
          <p:nvPr>
            <p:ph type="dt" sz="half" idx="10"/>
          </p:nvPr>
        </p:nvSpPr>
        <p:spPr>
          <a:xfrm>
            <a:off x="812800" y="6245225"/>
            <a:ext cx="2641600" cy="47625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A227B869-F373-4FD8-883E-D6ED0DCB2E5F}"/>
              </a:ext>
            </a:extLst>
          </p:cNvPr>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172A6126-B33A-4183-826B-54517D902B23}"/>
              </a:ext>
            </a:extLst>
          </p:cNvPr>
          <p:cNvSpPr>
            <a:spLocks noGrp="1"/>
          </p:cNvSpPr>
          <p:nvPr>
            <p:ph type="sldNum" sz="quarter" idx="12"/>
          </p:nvPr>
        </p:nvSpPr>
        <p:spPr>
          <a:xfrm>
            <a:off x="8737600" y="6245225"/>
            <a:ext cx="2641600" cy="476250"/>
          </a:xfrm>
        </p:spPr>
        <p:txBody>
          <a:bodyPr/>
          <a:lstStyle>
            <a:lvl1pPr>
              <a:defRPr/>
            </a:lvl1pPr>
          </a:lstStyle>
          <a:p>
            <a:fld id="{295B4F5F-A517-454A-A715-D2AD036B5A71}" type="slidenum">
              <a:rPr lang="en-US" altLang="en-US"/>
              <a:pPr/>
              <a:t>‹#›</a:t>
            </a:fld>
            <a:endParaRPr lang="en-US" altLang="en-US"/>
          </a:p>
        </p:txBody>
      </p:sp>
    </p:spTree>
    <p:extLst>
      <p:ext uri="{BB962C8B-B14F-4D97-AF65-F5344CB8AC3E}">
        <p14:creationId xmlns:p14="http://schemas.microsoft.com/office/powerpoint/2010/main" val="26316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AB315-CCE5-43BB-8E94-09A7C7BDA6A3}"/>
              </a:ext>
            </a:extLst>
          </p:cNvPr>
          <p:cNvSpPr>
            <a:spLocks noGrp="1"/>
          </p:cNvSpPr>
          <p:nvPr>
            <p:ph type="title"/>
          </p:nvPr>
        </p:nvSpPr>
        <p:spPr>
          <a:xfrm>
            <a:off x="766233" y="304801"/>
            <a:ext cx="10668000" cy="1216025"/>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F8C5FD1-C4A6-4BA6-91CA-1CF28B612F03}"/>
              </a:ext>
            </a:extLst>
          </p:cNvPr>
          <p:cNvSpPr>
            <a:spLocks noGrp="1"/>
          </p:cNvSpPr>
          <p:nvPr>
            <p:ph type="body" sz="half" idx="1"/>
          </p:nvPr>
        </p:nvSpPr>
        <p:spPr>
          <a:xfrm>
            <a:off x="755651" y="1752600"/>
            <a:ext cx="523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37DAC2E-219C-4789-B221-AAC375CEFFC3}"/>
              </a:ext>
            </a:extLst>
          </p:cNvPr>
          <p:cNvSpPr>
            <a:spLocks noGrp="1"/>
          </p:cNvSpPr>
          <p:nvPr>
            <p:ph sz="quarter" idx="2"/>
          </p:nvPr>
        </p:nvSpPr>
        <p:spPr>
          <a:xfrm>
            <a:off x="6191251" y="1752600"/>
            <a:ext cx="5232400" cy="205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a:extLst>
              <a:ext uri="{FF2B5EF4-FFF2-40B4-BE49-F238E27FC236}">
                <a16:creationId xmlns:a16="http://schemas.microsoft.com/office/drawing/2014/main" id="{B1CA9D15-F2AD-403D-B098-FAFD00E954BD}"/>
              </a:ext>
            </a:extLst>
          </p:cNvPr>
          <p:cNvSpPr>
            <a:spLocks noGrp="1"/>
          </p:cNvSpPr>
          <p:nvPr>
            <p:ph sz="quarter" idx="3"/>
          </p:nvPr>
        </p:nvSpPr>
        <p:spPr>
          <a:xfrm>
            <a:off x="6191251" y="3962400"/>
            <a:ext cx="5232400" cy="205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Date Placeholder 5">
            <a:extLst>
              <a:ext uri="{FF2B5EF4-FFF2-40B4-BE49-F238E27FC236}">
                <a16:creationId xmlns:a16="http://schemas.microsoft.com/office/drawing/2014/main" id="{51564E72-9DDB-410E-9861-1F896DC04067}"/>
              </a:ext>
            </a:extLst>
          </p:cNvPr>
          <p:cNvSpPr>
            <a:spLocks noGrp="1"/>
          </p:cNvSpPr>
          <p:nvPr>
            <p:ph type="dt" sz="half" idx="10"/>
          </p:nvPr>
        </p:nvSpPr>
        <p:spPr>
          <a:xfrm>
            <a:off x="812800" y="6245225"/>
            <a:ext cx="2641600" cy="476250"/>
          </a:xfrm>
        </p:spPr>
        <p:txBody>
          <a:bodyPr/>
          <a:lstStyle>
            <a:lvl1pPr>
              <a:defRPr/>
            </a:lvl1pPr>
          </a:lstStyle>
          <a:p>
            <a:endParaRPr lang="en-US" altLang="en-US"/>
          </a:p>
        </p:txBody>
      </p:sp>
      <p:sp>
        <p:nvSpPr>
          <p:cNvPr id="7" name="Footer Placeholder 6">
            <a:extLst>
              <a:ext uri="{FF2B5EF4-FFF2-40B4-BE49-F238E27FC236}">
                <a16:creationId xmlns:a16="http://schemas.microsoft.com/office/drawing/2014/main" id="{8F39B946-51BB-4274-818B-85C55F5F85F5}"/>
              </a:ext>
            </a:extLst>
          </p:cNvPr>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8" name="Slide Number Placeholder 7">
            <a:extLst>
              <a:ext uri="{FF2B5EF4-FFF2-40B4-BE49-F238E27FC236}">
                <a16:creationId xmlns:a16="http://schemas.microsoft.com/office/drawing/2014/main" id="{C6B6F014-CF8F-4D02-8A1C-7A34BC1C9743}"/>
              </a:ext>
            </a:extLst>
          </p:cNvPr>
          <p:cNvSpPr>
            <a:spLocks noGrp="1"/>
          </p:cNvSpPr>
          <p:nvPr>
            <p:ph type="sldNum" sz="quarter" idx="12"/>
          </p:nvPr>
        </p:nvSpPr>
        <p:spPr>
          <a:xfrm>
            <a:off x="8737600" y="6245225"/>
            <a:ext cx="2641600" cy="476250"/>
          </a:xfrm>
        </p:spPr>
        <p:txBody>
          <a:bodyPr/>
          <a:lstStyle>
            <a:lvl1pPr>
              <a:defRPr/>
            </a:lvl1pPr>
          </a:lstStyle>
          <a:p>
            <a:fld id="{73A076E2-E1C5-4070-946D-421584DD40E4}" type="slidenum">
              <a:rPr lang="en-US" altLang="en-US"/>
              <a:pPr/>
              <a:t>‹#›</a:t>
            </a:fld>
            <a:endParaRPr lang="en-US" altLang="en-US"/>
          </a:p>
        </p:txBody>
      </p:sp>
    </p:spTree>
    <p:extLst>
      <p:ext uri="{BB962C8B-B14F-4D97-AF65-F5344CB8AC3E}">
        <p14:creationId xmlns:p14="http://schemas.microsoft.com/office/powerpoint/2010/main" val="1622039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509EA0-3240-49A7-987A-FBFEFE2E7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3D70FB-30B1-4EBC-A67B-3E2D4F9C2F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3CC769-4293-4B01-BD8B-CA3C75B1DA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8B7FDA-E679-44D3-8630-6B889BF7BD89}" type="datetimeFigureOut">
              <a:rPr lang="en-GB" smtClean="0"/>
              <a:t>21/01/2021</a:t>
            </a:fld>
            <a:endParaRPr lang="en-GB"/>
          </a:p>
        </p:txBody>
      </p:sp>
      <p:sp>
        <p:nvSpPr>
          <p:cNvPr id="5" name="Footer Placeholder 4">
            <a:extLst>
              <a:ext uri="{FF2B5EF4-FFF2-40B4-BE49-F238E27FC236}">
                <a16:creationId xmlns:a16="http://schemas.microsoft.com/office/drawing/2014/main" id="{B44F7745-74A2-4790-B916-4E24F1B9BE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F1717F5-A2D4-4B14-B2A4-5DB8BD4A18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D131EC-E23C-4B04-9091-E43B8FA6B80F}" type="slidenum">
              <a:rPr lang="en-GB" smtClean="0"/>
              <a:t>‹#›</a:t>
            </a:fld>
            <a:endParaRPr lang="en-GB"/>
          </a:p>
        </p:txBody>
      </p:sp>
    </p:spTree>
    <p:extLst>
      <p:ext uri="{BB962C8B-B14F-4D97-AF65-F5344CB8AC3E}">
        <p14:creationId xmlns:p14="http://schemas.microsoft.com/office/powerpoint/2010/main" val="3063427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hyperlink" Target="http://lgfl.skoool.co.uk/viewdetails_ks3.aspx?id=614"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9bekKqs_b0o?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PRi6uHDKeW4?feature=oembed"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bZUeb83uU?feature=oembed" TargetMode="Externa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comments" Target="../comments/commen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hyperlink" Target="http://images.google.co.uk/imgres?imgurl=http://mmserver.cjp.com/images/image/4303087.jpg&amp;imgrefurl=http://image.bloodline.net/stories/storyReader%241651&amp;h=400&amp;w=600&amp;sz=9&amp;tbnid=ZdcYPZUCQzkJ:&amp;tbnh=88&amp;tbnw=132&amp;start=6&amp;prev=/images%3Fq%3Dmonocytes%26hl%3Den%26lr%3D%26sa%3DN" TargetMode="External"/><Relationship Id="rId5" Type="http://schemas.openxmlformats.org/officeDocument/2006/relationships/image" Target="../media/image16.gif"/><Relationship Id="rId4" Type="http://schemas.openxmlformats.org/officeDocument/2006/relationships/hyperlink" Target="http://www.microbelibrary.org/images/tterry/anim/phago053.html" TargetMode="Externa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ideo" Target="https://www.youtube.com/embed/xNrD8uPPf4w?feature=oembed" TargetMode="External"/><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ideo" Target="https://www.youtube.com/embed/djJ2ieJxzjQ?feature=oembed" TargetMode="External"/><Relationship Id="rId5" Type="http://schemas.openxmlformats.org/officeDocument/2006/relationships/image" Target="../media/image22.jpeg"/><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5.sv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video" Target="https://www.youtube.com/embed/PSRJfaAYkW4?feature=oemb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5" name="Rectangle 13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6" name="Rectangle 13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7" name="Picture 14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100" name="Rectangle 4">
            <a:extLst>
              <a:ext uri="{FF2B5EF4-FFF2-40B4-BE49-F238E27FC236}">
                <a16:creationId xmlns:a16="http://schemas.microsoft.com/office/drawing/2014/main" id="{137FF5A3-3F32-42E6-BCBD-10DF46A93B42}"/>
              </a:ext>
            </a:extLst>
          </p:cNvPr>
          <p:cNvSpPr>
            <a:spLocks noGrp="1" noChangeArrowheads="1"/>
          </p:cNvSpPr>
          <p:nvPr>
            <p:ph type="title"/>
          </p:nvPr>
        </p:nvSpPr>
        <p:spPr>
          <a:xfrm>
            <a:off x="640079" y="2053641"/>
            <a:ext cx="3669161" cy="2760098"/>
          </a:xfrm>
        </p:spPr>
        <p:txBody>
          <a:bodyPr>
            <a:normAutofit/>
          </a:bodyPr>
          <a:lstStyle/>
          <a:p>
            <a:r>
              <a:rPr lang="en-GB" altLang="en-US" b="1">
                <a:solidFill>
                  <a:srgbClr val="FFFFFF"/>
                </a:solidFill>
                <a:effectLst>
                  <a:outerShdw blurRad="38100" dist="38100" dir="2700000" algn="tl">
                    <a:srgbClr val="C0C0C0"/>
                  </a:outerShdw>
                </a:effectLst>
                <a:latin typeface="Comic Sans MS" panose="030F0702030302020204" pitchFamily="66" charset="0"/>
              </a:rPr>
              <a:t>Blood</a:t>
            </a:r>
            <a:endParaRPr lang="en-US" altLang="en-US" b="1">
              <a:solidFill>
                <a:srgbClr val="FFFFFF"/>
              </a:solidFill>
              <a:effectLst>
                <a:outerShdw blurRad="38100" dist="38100" dir="2700000" algn="tl">
                  <a:srgbClr val="C0C0C0"/>
                </a:outerShdw>
              </a:effectLst>
              <a:latin typeface="Comic Sans MS" panose="030F0702030302020204" pitchFamily="66" charset="0"/>
            </a:endParaRPr>
          </a:p>
        </p:txBody>
      </p:sp>
      <p:sp>
        <p:nvSpPr>
          <p:cNvPr id="4108" name="Rectangle 5">
            <a:extLst>
              <a:ext uri="{FF2B5EF4-FFF2-40B4-BE49-F238E27FC236}">
                <a16:creationId xmlns:a16="http://schemas.microsoft.com/office/drawing/2014/main" id="{60479F05-6AC0-45BC-B82F-4CEFC53D73BE}"/>
              </a:ext>
            </a:extLst>
          </p:cNvPr>
          <p:cNvSpPr>
            <a:spLocks noGrp="1" noChangeArrowheads="1"/>
          </p:cNvSpPr>
          <p:nvPr>
            <p:ph type="body" idx="1"/>
          </p:nvPr>
        </p:nvSpPr>
        <p:spPr>
          <a:xfrm>
            <a:off x="6090574" y="801866"/>
            <a:ext cx="5306084" cy="5230634"/>
          </a:xfrm>
        </p:spPr>
        <p:txBody>
          <a:bodyPr anchor="ctr">
            <a:normAutofit/>
          </a:bodyPr>
          <a:lstStyle/>
          <a:p>
            <a:r>
              <a:rPr lang="en-GB" altLang="en-US" sz="2400">
                <a:solidFill>
                  <a:srgbClr val="000000"/>
                </a:solidFill>
                <a:latin typeface="Comic Sans MS" panose="030F0702030302020204" pitchFamily="66" charset="0"/>
              </a:rPr>
              <a:t>By the end of the lesson you should be able to:</a:t>
            </a:r>
          </a:p>
          <a:p>
            <a:r>
              <a:rPr lang="en-GB" altLang="en-US" sz="2400">
                <a:solidFill>
                  <a:srgbClr val="000000"/>
                </a:solidFill>
                <a:latin typeface="Comic Sans MS" panose="030F0702030302020204" pitchFamily="66" charset="0"/>
              </a:rPr>
              <a:t>State the composition of Blood</a:t>
            </a:r>
          </a:p>
          <a:p>
            <a:r>
              <a:rPr lang="en-GB" altLang="en-US" sz="2400">
                <a:solidFill>
                  <a:srgbClr val="000000"/>
                </a:solidFill>
                <a:latin typeface="Comic Sans MS" panose="030F0702030302020204" pitchFamily="66" charset="0"/>
              </a:rPr>
              <a:t>State the function of red blood cells and plasma</a:t>
            </a:r>
          </a:p>
          <a:p>
            <a:r>
              <a:rPr lang="en-GB" altLang="en-US" sz="2400">
                <a:solidFill>
                  <a:srgbClr val="000000"/>
                </a:solidFill>
                <a:latin typeface="Comic Sans MS" panose="030F0702030302020204" pitchFamily="66" charset="0"/>
              </a:rPr>
              <a:t>Explain the function of haemoglobin in the transport of oxygen</a:t>
            </a:r>
          </a:p>
          <a:p>
            <a:r>
              <a:rPr lang="en-GB" altLang="en-US" sz="2400">
                <a:solidFill>
                  <a:srgbClr val="000000"/>
                </a:solidFill>
                <a:latin typeface="Comic Sans MS" panose="030F0702030302020204" pitchFamily="66" charset="0"/>
              </a:rPr>
              <a:t>State the function of macrophages and lymphocytes</a:t>
            </a:r>
            <a:endParaRPr lang="en-US" altLang="en-US" sz="2400">
              <a:solidFill>
                <a:srgbClr val="000000"/>
              </a:solidFill>
              <a:latin typeface="Comic Sans MS" panose="030F0702030302020204"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457D4A72-F4F1-498A-B083-59E8C50B78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accent5"/>
              </a:gs>
              <a:gs pos="25000">
                <a:schemeClr val="accent5"/>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9" name="Picture 138">
            <a:extLst>
              <a:ext uri="{FF2B5EF4-FFF2-40B4-BE49-F238E27FC236}">
                <a16:creationId xmlns:a16="http://schemas.microsoft.com/office/drawing/2014/main" id="{C7FF3303-6FC3-4637-A201-B4CCC1C992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220636" cy="6858000"/>
          </a:xfrm>
          <a:prstGeom prst="rect">
            <a:avLst/>
          </a:prstGeom>
        </p:spPr>
      </p:pic>
      <p:sp>
        <p:nvSpPr>
          <p:cNvPr id="11267" name="Text Box 3">
            <a:extLst>
              <a:ext uri="{FF2B5EF4-FFF2-40B4-BE49-F238E27FC236}">
                <a16:creationId xmlns:a16="http://schemas.microsoft.com/office/drawing/2014/main" id="{0640C4A1-1185-451A-838D-96777C4ECB89}"/>
              </a:ext>
            </a:extLst>
          </p:cNvPr>
          <p:cNvSpPr txBox="1">
            <a:spLocks noChangeArrowheads="1"/>
          </p:cNvSpPr>
          <p:nvPr/>
        </p:nvSpPr>
        <p:spPr bwMode="auto">
          <a:xfrm>
            <a:off x="640079" y="2023236"/>
            <a:ext cx="3659777" cy="282090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p>
            <a:pPr>
              <a:lnSpc>
                <a:spcPct val="90000"/>
              </a:lnSpc>
              <a:spcBef>
                <a:spcPct val="0"/>
              </a:spcBef>
              <a:spcAft>
                <a:spcPts val="600"/>
              </a:spcAft>
            </a:pPr>
            <a:r>
              <a:rPr lang="en-US" altLang="en-US" sz="4000" b="1" kern="1200">
                <a:solidFill>
                  <a:srgbClr val="FFFFFF"/>
                </a:solidFill>
                <a:effectLst>
                  <a:outerShdw blurRad="38100" dist="38100" dir="2700000" algn="tl">
                    <a:srgbClr val="C0C0C0"/>
                  </a:outerShdw>
                </a:effectLst>
                <a:latin typeface="+mj-lt"/>
                <a:ea typeface="+mj-ea"/>
                <a:cs typeface="+mj-cs"/>
              </a:rPr>
              <a:t>Blood</a:t>
            </a:r>
          </a:p>
        </p:txBody>
      </p:sp>
      <p:graphicFrame>
        <p:nvGraphicFramePr>
          <p:cNvPr id="11269" name="Rectangle 2">
            <a:extLst>
              <a:ext uri="{FF2B5EF4-FFF2-40B4-BE49-F238E27FC236}">
                <a16:creationId xmlns:a16="http://schemas.microsoft.com/office/drawing/2014/main" id="{B9FC6699-BEE3-49BD-B8C8-DEDB0404EE44}"/>
              </a:ext>
            </a:extLst>
          </p:cNvPr>
          <p:cNvGraphicFramePr/>
          <p:nvPr>
            <p:extLst>
              <p:ext uri="{D42A27DB-BD31-4B8C-83A1-F6EECF244321}">
                <p14:modId xmlns:p14="http://schemas.microsoft.com/office/powerpoint/2010/main" val="1076523221"/>
              </p:ext>
            </p:extLst>
          </p:nvPr>
        </p:nvGraphicFramePr>
        <p:xfrm>
          <a:off x="6355080" y="955653"/>
          <a:ext cx="5029200" cy="49478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2CCAFB3E-E6E2-4587-A5FC-061F9AED9A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912600"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5" name="Picture 74">
            <a:extLst>
              <a:ext uri="{FF2B5EF4-FFF2-40B4-BE49-F238E27FC236}">
                <a16:creationId xmlns:a16="http://schemas.microsoft.com/office/drawing/2014/main" id="{5975841F-9161-4650-BCE5-20FFE7E2961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49933" t="3964" b="3964"/>
          <a:stretch/>
        </p:blipFill>
        <p:spPr>
          <a:xfrm>
            <a:off x="575867" y="1"/>
            <a:ext cx="6629806" cy="6857999"/>
          </a:xfrm>
          <a:custGeom>
            <a:avLst/>
            <a:gdLst>
              <a:gd name="connsiteX0" fmla="*/ 0 w 7554138"/>
              <a:gd name="connsiteY0" fmla="*/ 0 h 6857999"/>
              <a:gd name="connsiteX1" fmla="*/ 7554138 w 7554138"/>
              <a:gd name="connsiteY1" fmla="*/ 0 h 6857999"/>
              <a:gd name="connsiteX2" fmla="*/ 7554138 w 7554138"/>
              <a:gd name="connsiteY2" fmla="*/ 6857999 h 6857999"/>
              <a:gd name="connsiteX3" fmla="*/ 0 w 7554138"/>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7554138" h="6857999">
                <a:moveTo>
                  <a:pt x="0" y="0"/>
                </a:moveTo>
                <a:lnTo>
                  <a:pt x="7554138" y="0"/>
                </a:lnTo>
                <a:lnTo>
                  <a:pt x="7554138" y="6857999"/>
                </a:lnTo>
                <a:lnTo>
                  <a:pt x="0" y="6857999"/>
                </a:lnTo>
                <a:close/>
              </a:path>
            </a:pathLst>
          </a:custGeom>
        </p:spPr>
      </p:pic>
      <p:sp>
        <p:nvSpPr>
          <p:cNvPr id="12290" name="Rectangle 2">
            <a:extLst>
              <a:ext uri="{FF2B5EF4-FFF2-40B4-BE49-F238E27FC236}">
                <a16:creationId xmlns:a16="http://schemas.microsoft.com/office/drawing/2014/main" id="{AE8848FC-2AAA-44D4-A309-C31A5CDBF826}"/>
              </a:ext>
            </a:extLst>
          </p:cNvPr>
          <p:cNvSpPr>
            <a:spLocks noGrp="1" noChangeArrowheads="1"/>
          </p:cNvSpPr>
          <p:nvPr>
            <p:ph type="title"/>
          </p:nvPr>
        </p:nvSpPr>
        <p:spPr>
          <a:xfrm>
            <a:off x="726057" y="3121701"/>
            <a:ext cx="3658053" cy="1786515"/>
          </a:xfrm>
        </p:spPr>
        <p:txBody>
          <a:bodyPr vert="horz" lIns="91440" tIns="45720" rIns="91440" bIns="45720" rtlCol="0" anchor="t">
            <a:normAutofit/>
          </a:bodyPr>
          <a:lstStyle/>
          <a:p>
            <a:r>
              <a:rPr lang="en-US" altLang="en-US" b="1" kern="1200">
                <a:solidFill>
                  <a:srgbClr val="FFFFFF"/>
                </a:solidFill>
                <a:effectLst>
                  <a:outerShdw blurRad="38100" dist="38100" dir="2700000" algn="tl">
                    <a:srgbClr val="C0C0C0"/>
                  </a:outerShdw>
                </a:effectLst>
                <a:latin typeface="+mj-lt"/>
                <a:ea typeface="+mj-ea"/>
                <a:cs typeface="+mj-cs"/>
              </a:rPr>
              <a:t>Human blood smear</a:t>
            </a:r>
          </a:p>
        </p:txBody>
      </p:sp>
      <p:sp>
        <p:nvSpPr>
          <p:cNvPr id="12292" name="Text Box 4">
            <a:extLst>
              <a:ext uri="{FF2B5EF4-FFF2-40B4-BE49-F238E27FC236}">
                <a16:creationId xmlns:a16="http://schemas.microsoft.com/office/drawing/2014/main" id="{ECC746F8-F9DC-4F86-9809-D2FF4124BD62}"/>
              </a:ext>
            </a:extLst>
          </p:cNvPr>
          <p:cNvSpPr txBox="1">
            <a:spLocks noChangeArrowheads="1"/>
          </p:cNvSpPr>
          <p:nvPr/>
        </p:nvSpPr>
        <p:spPr bwMode="auto">
          <a:xfrm>
            <a:off x="726057" y="2032347"/>
            <a:ext cx="3658053" cy="95511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b">
            <a:normAutofit/>
          </a:bodyPr>
          <a:lstStyle/>
          <a:p>
            <a:pPr>
              <a:lnSpc>
                <a:spcPct val="90000"/>
              </a:lnSpc>
              <a:spcBef>
                <a:spcPts val="1000"/>
              </a:spcBef>
            </a:pPr>
            <a:r>
              <a:rPr lang="en-US" altLang="en-US" kern="1200">
                <a:solidFill>
                  <a:srgbClr val="FFFFFF"/>
                </a:solidFill>
                <a:latin typeface="+mn-lt"/>
                <a:ea typeface="+mn-ea"/>
                <a:cs typeface="+mn-cs"/>
              </a:rPr>
              <a:t>X 500</a:t>
            </a:r>
          </a:p>
        </p:txBody>
      </p:sp>
      <p:sp>
        <p:nvSpPr>
          <p:cNvPr id="77" name="Rectangle 76">
            <a:extLst>
              <a:ext uri="{FF2B5EF4-FFF2-40B4-BE49-F238E27FC236}">
                <a16:creationId xmlns:a16="http://schemas.microsoft.com/office/drawing/2014/main" id="{640086A0-762B-44EE-AA70-A7268A72A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1262" y="0"/>
            <a:ext cx="590073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1" name="Picture 3">
            <a:extLst>
              <a:ext uri="{FF2B5EF4-FFF2-40B4-BE49-F238E27FC236}">
                <a16:creationId xmlns:a16="http://schemas.microsoft.com/office/drawing/2014/main" id="{7CF8AEDD-4F51-4841-BB18-D80B6C6CE86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105065" y="743798"/>
            <a:ext cx="5099151" cy="5367528"/>
          </a:xfrm>
          <a:custGeom>
            <a:avLst/>
            <a:gdLst/>
            <a:ahLst/>
            <a:cxnLst/>
            <a:rect l="l" t="t" r="r" b="b"/>
            <a:pathLst>
              <a:path w="5017317" h="5380277">
                <a:moveTo>
                  <a:pt x="0" y="0"/>
                </a:moveTo>
                <a:lnTo>
                  <a:pt x="5017317" y="0"/>
                </a:lnTo>
                <a:lnTo>
                  <a:pt x="5017317" y="5380277"/>
                </a:lnTo>
                <a:lnTo>
                  <a:pt x="0" y="5380277"/>
                </a:ln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DA431DD5-52CF-4120-8893-081A29CF9463}"/>
              </a:ext>
            </a:extLst>
          </p:cNvPr>
          <p:cNvSpPr>
            <a:spLocks noGrp="1" noChangeArrowheads="1"/>
          </p:cNvSpPr>
          <p:nvPr>
            <p:ph type="body" sz="half" idx="2"/>
          </p:nvPr>
        </p:nvSpPr>
        <p:spPr>
          <a:xfrm>
            <a:off x="6934200" y="1066801"/>
            <a:ext cx="3538538" cy="5040313"/>
          </a:xfrm>
        </p:spPr>
        <p:txBody>
          <a:bodyPr>
            <a:normAutofit fontScale="92500" lnSpcReduction="10000"/>
          </a:bodyPr>
          <a:lstStyle/>
          <a:p>
            <a:pPr>
              <a:buFont typeface="Wingdings" panose="05000000000000000000" pitchFamily="2" charset="2"/>
              <a:buNone/>
            </a:pPr>
            <a:endParaRPr lang="en-GB" altLang="en-US" sz="3200">
              <a:latin typeface="Comic Sans MS" panose="030F0702030302020204" pitchFamily="66" charset="0"/>
            </a:endParaRPr>
          </a:p>
          <a:p>
            <a:pPr>
              <a:buFont typeface="Wingdings" panose="05000000000000000000" pitchFamily="2" charset="2"/>
              <a:buNone/>
            </a:pPr>
            <a:r>
              <a:rPr lang="en-GB" altLang="en-US" sz="3200">
                <a:latin typeface="Comic Sans MS" panose="030F0702030302020204" pitchFamily="66" charset="0"/>
              </a:rPr>
              <a:t>plasma (55%)</a:t>
            </a:r>
          </a:p>
          <a:p>
            <a:pPr>
              <a:buFont typeface="Wingdings" panose="05000000000000000000" pitchFamily="2" charset="2"/>
              <a:buNone/>
            </a:pPr>
            <a:endParaRPr lang="en-GB" altLang="en-US" sz="3200">
              <a:latin typeface="Comic Sans MS" panose="030F0702030302020204" pitchFamily="66" charset="0"/>
            </a:endParaRPr>
          </a:p>
          <a:p>
            <a:pPr>
              <a:buFont typeface="Wingdings" panose="05000000000000000000" pitchFamily="2" charset="2"/>
              <a:buNone/>
            </a:pPr>
            <a:r>
              <a:rPr lang="en-GB" altLang="en-US" sz="3200">
                <a:latin typeface="Comic Sans MS" panose="030F0702030302020204" pitchFamily="66" charset="0"/>
              </a:rPr>
              <a:t>red blood cells</a:t>
            </a:r>
          </a:p>
          <a:p>
            <a:pPr>
              <a:buFont typeface="Wingdings" panose="05000000000000000000" pitchFamily="2" charset="2"/>
              <a:buNone/>
            </a:pPr>
            <a:r>
              <a:rPr lang="en-GB" altLang="en-US" sz="3200">
                <a:latin typeface="Comic Sans MS" panose="030F0702030302020204" pitchFamily="66" charset="0"/>
              </a:rPr>
              <a:t>(5-6-million /ml)</a:t>
            </a:r>
          </a:p>
          <a:p>
            <a:pPr>
              <a:buFont typeface="Wingdings" panose="05000000000000000000" pitchFamily="2" charset="2"/>
              <a:buNone/>
            </a:pPr>
            <a:endParaRPr lang="en-GB" altLang="en-US" sz="3200">
              <a:latin typeface="Comic Sans MS" panose="030F0702030302020204" pitchFamily="66" charset="0"/>
            </a:endParaRPr>
          </a:p>
          <a:p>
            <a:pPr>
              <a:buFont typeface="Wingdings" panose="05000000000000000000" pitchFamily="2" charset="2"/>
              <a:buNone/>
            </a:pPr>
            <a:r>
              <a:rPr lang="en-GB" altLang="en-US" sz="3200">
                <a:latin typeface="Comic Sans MS" panose="030F0702030302020204" pitchFamily="66" charset="0"/>
              </a:rPr>
              <a:t>white blood cells</a:t>
            </a:r>
          </a:p>
          <a:p>
            <a:pPr>
              <a:buFont typeface="Wingdings" panose="05000000000000000000" pitchFamily="2" charset="2"/>
              <a:buNone/>
            </a:pPr>
            <a:r>
              <a:rPr lang="en-GB" altLang="en-US" sz="3200">
                <a:latin typeface="Comic Sans MS" panose="030F0702030302020204" pitchFamily="66" charset="0"/>
              </a:rPr>
              <a:t>(5000/ml)</a:t>
            </a:r>
          </a:p>
          <a:p>
            <a:pPr>
              <a:buFont typeface="Wingdings" panose="05000000000000000000" pitchFamily="2" charset="2"/>
              <a:buNone/>
            </a:pPr>
            <a:endParaRPr lang="en-GB" altLang="en-US" sz="3200">
              <a:latin typeface="Comic Sans MS" panose="030F0702030302020204" pitchFamily="66" charset="0"/>
            </a:endParaRPr>
          </a:p>
          <a:p>
            <a:pPr>
              <a:buFont typeface="Wingdings" panose="05000000000000000000" pitchFamily="2" charset="2"/>
              <a:buNone/>
            </a:pPr>
            <a:r>
              <a:rPr lang="en-GB" altLang="en-US" sz="3200">
                <a:latin typeface="Comic Sans MS" panose="030F0702030302020204" pitchFamily="66" charset="0"/>
              </a:rPr>
              <a:t>platelets</a:t>
            </a:r>
          </a:p>
          <a:p>
            <a:pPr>
              <a:buFont typeface="Wingdings" panose="05000000000000000000" pitchFamily="2" charset="2"/>
              <a:buNone/>
            </a:pPr>
            <a:endParaRPr lang="en-GB" altLang="en-US" sz="3200">
              <a:latin typeface="Comic Sans MS" panose="030F0702030302020204" pitchFamily="66" charset="0"/>
            </a:endParaRPr>
          </a:p>
        </p:txBody>
      </p:sp>
      <p:pic>
        <p:nvPicPr>
          <p:cNvPr id="13315" name="Picture 3" descr="Human blood smear showing red and white blood cells ,  ">
            <a:extLst>
              <a:ext uri="{FF2B5EF4-FFF2-40B4-BE49-F238E27FC236}">
                <a16:creationId xmlns:a16="http://schemas.microsoft.com/office/drawing/2014/main" id="{A3BC030B-D359-46FE-96EA-DFF56FE0A6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8213" y="981075"/>
            <a:ext cx="3890962" cy="5113338"/>
          </a:xfrm>
          <a:prstGeom prst="rect">
            <a:avLst/>
          </a:prstGeom>
          <a:noFill/>
          <a:extLst>
            <a:ext uri="{909E8E84-426E-40DD-AFC4-6F175D3DCCD1}">
              <a14:hiddenFill xmlns:a14="http://schemas.microsoft.com/office/drawing/2010/main">
                <a:solidFill>
                  <a:srgbClr val="FFFFFF"/>
                </a:solidFill>
              </a14:hiddenFill>
            </a:ext>
          </a:extLst>
        </p:spPr>
      </p:pic>
      <p:sp>
        <p:nvSpPr>
          <p:cNvPr id="13316" name="Line 4">
            <a:extLst>
              <a:ext uri="{FF2B5EF4-FFF2-40B4-BE49-F238E27FC236}">
                <a16:creationId xmlns:a16="http://schemas.microsoft.com/office/drawing/2014/main" id="{719706ED-BCFF-4060-9A55-FE95478CF4B0}"/>
              </a:ext>
            </a:extLst>
          </p:cNvPr>
          <p:cNvSpPr>
            <a:spLocks noChangeShapeType="1"/>
          </p:cNvSpPr>
          <p:nvPr/>
        </p:nvSpPr>
        <p:spPr bwMode="auto">
          <a:xfrm flipH="1" flipV="1">
            <a:off x="5016500" y="1196975"/>
            <a:ext cx="1892300" cy="6477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17" name="Line 5">
            <a:extLst>
              <a:ext uri="{FF2B5EF4-FFF2-40B4-BE49-F238E27FC236}">
                <a16:creationId xmlns:a16="http://schemas.microsoft.com/office/drawing/2014/main" id="{33696BF0-52FB-4DDF-88DA-01C7B9461291}"/>
              </a:ext>
            </a:extLst>
          </p:cNvPr>
          <p:cNvSpPr>
            <a:spLocks noChangeShapeType="1"/>
          </p:cNvSpPr>
          <p:nvPr/>
        </p:nvSpPr>
        <p:spPr bwMode="auto">
          <a:xfrm>
            <a:off x="4583113" y="1844675"/>
            <a:ext cx="2387600" cy="15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18" name="Line 6">
            <a:extLst>
              <a:ext uri="{FF2B5EF4-FFF2-40B4-BE49-F238E27FC236}">
                <a16:creationId xmlns:a16="http://schemas.microsoft.com/office/drawing/2014/main" id="{1927223C-25B2-4D5D-94FC-8976DE835A1F}"/>
              </a:ext>
            </a:extLst>
          </p:cNvPr>
          <p:cNvSpPr>
            <a:spLocks noChangeShapeType="1"/>
          </p:cNvSpPr>
          <p:nvPr/>
        </p:nvSpPr>
        <p:spPr bwMode="auto">
          <a:xfrm>
            <a:off x="5448300" y="2852739"/>
            <a:ext cx="1481138" cy="15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19" name="Line 7">
            <a:extLst>
              <a:ext uri="{FF2B5EF4-FFF2-40B4-BE49-F238E27FC236}">
                <a16:creationId xmlns:a16="http://schemas.microsoft.com/office/drawing/2014/main" id="{EB211E49-CE24-4A6D-BAEB-7A020E7705CC}"/>
              </a:ext>
            </a:extLst>
          </p:cNvPr>
          <p:cNvSpPr>
            <a:spLocks noChangeShapeType="1"/>
          </p:cNvSpPr>
          <p:nvPr/>
        </p:nvSpPr>
        <p:spPr bwMode="auto">
          <a:xfrm>
            <a:off x="3719514" y="3573464"/>
            <a:ext cx="3375025" cy="50323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20" name="Line 8">
            <a:extLst>
              <a:ext uri="{FF2B5EF4-FFF2-40B4-BE49-F238E27FC236}">
                <a16:creationId xmlns:a16="http://schemas.microsoft.com/office/drawing/2014/main" id="{D5852A89-0F14-4093-A2EA-534342639FDB}"/>
              </a:ext>
            </a:extLst>
          </p:cNvPr>
          <p:cNvSpPr>
            <a:spLocks noChangeShapeType="1"/>
          </p:cNvSpPr>
          <p:nvPr/>
        </p:nvSpPr>
        <p:spPr bwMode="auto">
          <a:xfrm flipV="1">
            <a:off x="3792539" y="4149726"/>
            <a:ext cx="3292475" cy="3587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21" name="Line 9">
            <a:extLst>
              <a:ext uri="{FF2B5EF4-FFF2-40B4-BE49-F238E27FC236}">
                <a16:creationId xmlns:a16="http://schemas.microsoft.com/office/drawing/2014/main" id="{B10EAD3C-37DA-4D9C-9CFF-102489A163F0}"/>
              </a:ext>
            </a:extLst>
          </p:cNvPr>
          <p:cNvSpPr>
            <a:spLocks noChangeShapeType="1"/>
          </p:cNvSpPr>
          <p:nvPr/>
        </p:nvSpPr>
        <p:spPr bwMode="auto">
          <a:xfrm>
            <a:off x="4440238" y="4797425"/>
            <a:ext cx="2551112" cy="6477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22" name="Rectangle 10">
            <a:extLst>
              <a:ext uri="{FF2B5EF4-FFF2-40B4-BE49-F238E27FC236}">
                <a16:creationId xmlns:a16="http://schemas.microsoft.com/office/drawing/2014/main" id="{04061955-CB00-4D2B-A34D-5A64EA98249E}"/>
              </a:ext>
            </a:extLst>
          </p:cNvPr>
          <p:cNvSpPr>
            <a:spLocks noChangeArrowheads="1"/>
          </p:cNvSpPr>
          <p:nvPr/>
        </p:nvSpPr>
        <p:spPr bwMode="auto">
          <a:xfrm>
            <a:off x="3886200" y="304801"/>
            <a:ext cx="198349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a:hlinkClick r:id="rId4"/>
              </a:rPr>
              <a:t>skool blood plasma</a:t>
            </a:r>
            <a:endParaRPr lang="en-GB" altLang="en-US"/>
          </a:p>
          <a:p>
            <a:endParaRPr lang="en-US"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D9CF2A-8F5B-4B1A-8B8B-1815D560B344}"/>
              </a:ext>
            </a:extLst>
          </p:cNvPr>
          <p:cNvSpPr>
            <a:spLocks noGrp="1"/>
          </p:cNvSpPr>
          <p:nvPr>
            <p:ph type="title"/>
          </p:nvPr>
        </p:nvSpPr>
        <p:spPr/>
        <p:txBody>
          <a:bodyPr/>
          <a:lstStyle/>
          <a:p>
            <a:r>
              <a:rPr lang="en-US" dirty="0"/>
              <a:t>So what is blood made of ? </a:t>
            </a:r>
            <a:endParaRPr lang="en-GB" dirty="0"/>
          </a:p>
        </p:txBody>
      </p:sp>
      <p:pic>
        <p:nvPicPr>
          <p:cNvPr id="4" name="Online Media 3" title="Learn All about Blood - Anatomy, Physiology, Composition, Function &amp; Disorders">
            <a:hlinkClick r:id="" action="ppaction://media"/>
            <a:extLst>
              <a:ext uri="{FF2B5EF4-FFF2-40B4-BE49-F238E27FC236}">
                <a16:creationId xmlns:a16="http://schemas.microsoft.com/office/drawing/2014/main" id="{EF1D158F-23C3-4E18-AF9A-7C4427A241FF}"/>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782696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B6ECB66C-447E-4946-BF14-7DFF1C39A16D}"/>
              </a:ext>
            </a:extLst>
          </p:cNvPr>
          <p:cNvSpPr>
            <a:spLocks noGrp="1" noChangeArrowheads="1"/>
          </p:cNvSpPr>
          <p:nvPr>
            <p:ph type="title"/>
          </p:nvPr>
        </p:nvSpPr>
        <p:spPr/>
        <p:txBody>
          <a:bodyPr/>
          <a:lstStyle/>
          <a:p>
            <a:r>
              <a:rPr lang="en-GB" altLang="en-US"/>
              <a:t>x 1000</a:t>
            </a:r>
          </a:p>
        </p:txBody>
      </p:sp>
      <p:sp>
        <p:nvSpPr>
          <p:cNvPr id="2" name="Content Placeholder 1">
            <a:extLst>
              <a:ext uri="{FF2B5EF4-FFF2-40B4-BE49-F238E27FC236}">
                <a16:creationId xmlns:a16="http://schemas.microsoft.com/office/drawing/2014/main" id="{0C469B3F-CCEC-44B2-9CDC-9D13061BE465}"/>
              </a:ext>
            </a:extLst>
          </p:cNvPr>
          <p:cNvSpPr>
            <a:spLocks noGrp="1"/>
          </p:cNvSpPr>
          <p:nvPr>
            <p:ph sz="half" idx="1"/>
          </p:nvPr>
        </p:nvSpPr>
        <p:spPr/>
        <p:txBody>
          <a:bodyPr>
            <a:normAutofit lnSpcReduction="10000"/>
          </a:bodyPr>
          <a:lstStyle/>
          <a:p>
            <a:endParaRPr lang="en-GB"/>
          </a:p>
        </p:txBody>
      </p:sp>
      <p:sp>
        <p:nvSpPr>
          <p:cNvPr id="3" name="Content Placeholder 2">
            <a:extLst>
              <a:ext uri="{FF2B5EF4-FFF2-40B4-BE49-F238E27FC236}">
                <a16:creationId xmlns:a16="http://schemas.microsoft.com/office/drawing/2014/main" id="{1E3F9F78-7D2E-46F8-8955-43917435E17E}"/>
              </a:ext>
            </a:extLst>
          </p:cNvPr>
          <p:cNvSpPr>
            <a:spLocks noGrp="1"/>
          </p:cNvSpPr>
          <p:nvPr>
            <p:ph sz="half" idx="2"/>
          </p:nvPr>
        </p:nvSpPr>
        <p:spPr/>
        <p:txBody>
          <a:bodyPr>
            <a:normAutofit lnSpcReduction="10000"/>
          </a:bodyPr>
          <a:lstStyle/>
          <a:p>
            <a:r>
              <a:rPr lang="en-US" dirty="0"/>
              <a:t>Plasma is the liquid portion of the blood 55 % of total volume.</a:t>
            </a:r>
          </a:p>
          <a:p>
            <a:r>
              <a:rPr lang="en-US" dirty="0"/>
              <a:t>Straw </a:t>
            </a:r>
            <a:r>
              <a:rPr lang="en-US" dirty="0" err="1"/>
              <a:t>coloured</a:t>
            </a:r>
            <a:r>
              <a:rPr lang="en-US" dirty="0"/>
              <a:t>  liquid portion of the blood consisting of 90-92 % water and a range of dissolves substances such as enzymes, hormones, gases, plasma proteins, waste products. All of which have a vital part to pay in maintaining the internal environment or homeostasis. </a:t>
            </a:r>
            <a:endParaRPr lang="en-GB" dirty="0"/>
          </a:p>
        </p:txBody>
      </p:sp>
      <p:pic>
        <p:nvPicPr>
          <p:cNvPr id="14339" name="Picture 3">
            <a:extLst>
              <a:ext uri="{FF2B5EF4-FFF2-40B4-BE49-F238E27FC236}">
                <a16:creationId xmlns:a16="http://schemas.microsoft.com/office/drawing/2014/main" id="{1F95159D-4463-4763-8729-9ACAFABCF8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825625"/>
            <a:ext cx="5286375" cy="4181475"/>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BDCCE728-E4CA-4E8B-8A9C-C62422BE26BE}"/>
              </a:ext>
            </a:extLst>
          </p:cNvPr>
          <p:cNvCxnSpPr/>
          <p:nvPr/>
        </p:nvCxnSpPr>
        <p:spPr>
          <a:xfrm flipH="1">
            <a:off x="5075339" y="855677"/>
            <a:ext cx="360727" cy="12331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68BA5B3-FDDB-4B35-8420-C08417B3454E}"/>
              </a:ext>
            </a:extLst>
          </p:cNvPr>
          <p:cNvSpPr>
            <a:spLocks noGrp="1"/>
          </p:cNvSpPr>
          <p:nvPr>
            <p:ph type="title"/>
          </p:nvPr>
        </p:nvSpPr>
        <p:spPr/>
        <p:txBody>
          <a:bodyPr/>
          <a:lstStyle/>
          <a:p>
            <a:r>
              <a:rPr lang="en-US" dirty="0"/>
              <a:t>Plasma proteins are formed in the liver. </a:t>
            </a:r>
            <a:endParaRPr lang="en-GB" dirty="0"/>
          </a:p>
        </p:txBody>
      </p:sp>
      <p:sp>
        <p:nvSpPr>
          <p:cNvPr id="15362" name="Rectangle 2">
            <a:extLst>
              <a:ext uri="{FF2B5EF4-FFF2-40B4-BE49-F238E27FC236}">
                <a16:creationId xmlns:a16="http://schemas.microsoft.com/office/drawing/2014/main" id="{C50B614A-3836-47A8-A085-34ED5F46A859}"/>
              </a:ext>
            </a:extLst>
          </p:cNvPr>
          <p:cNvSpPr>
            <a:spLocks noGrp="1" noChangeArrowheads="1"/>
          </p:cNvSpPr>
          <p:nvPr>
            <p:ph type="body" idx="1"/>
          </p:nvPr>
        </p:nvSpPr>
        <p:spPr/>
        <p:txBody>
          <a:bodyPr>
            <a:normAutofit/>
          </a:bodyPr>
          <a:lstStyle/>
          <a:p>
            <a:r>
              <a:rPr lang="en-US" altLang="en-US" sz="3200" b="1" u="sng" dirty="0">
                <a:latin typeface="Comic Sans MS" panose="030F0702030302020204" pitchFamily="66" charset="0"/>
              </a:rPr>
              <a:t>Three types </a:t>
            </a:r>
            <a:endParaRPr lang="en-GB" altLang="en-US" sz="3200" b="1" u="sng" dirty="0">
              <a:latin typeface="Comic Sans MS" panose="030F0702030302020204" pitchFamily="66" charset="0"/>
            </a:endParaRPr>
          </a:p>
        </p:txBody>
      </p:sp>
      <p:sp>
        <p:nvSpPr>
          <p:cNvPr id="4" name="Content Placeholder 3">
            <a:extLst>
              <a:ext uri="{FF2B5EF4-FFF2-40B4-BE49-F238E27FC236}">
                <a16:creationId xmlns:a16="http://schemas.microsoft.com/office/drawing/2014/main" id="{746FC318-5A49-4568-A49A-0B795DBA871D}"/>
              </a:ext>
            </a:extLst>
          </p:cNvPr>
          <p:cNvSpPr>
            <a:spLocks noGrp="1"/>
          </p:cNvSpPr>
          <p:nvPr>
            <p:ph sz="half" idx="2"/>
          </p:nvPr>
        </p:nvSpPr>
        <p:spPr/>
        <p:txBody>
          <a:bodyPr/>
          <a:lstStyle/>
          <a:p>
            <a:r>
              <a:rPr lang="en-US" dirty="0"/>
              <a:t>Albumin</a:t>
            </a:r>
          </a:p>
          <a:p>
            <a:endParaRPr lang="en-US" dirty="0"/>
          </a:p>
          <a:p>
            <a:r>
              <a:rPr lang="en-US" dirty="0"/>
              <a:t>Fibrinogen and prothrombin</a:t>
            </a:r>
          </a:p>
          <a:p>
            <a:endParaRPr lang="en-US" dirty="0"/>
          </a:p>
          <a:p>
            <a:r>
              <a:rPr lang="en-US" dirty="0"/>
              <a:t>Globulins</a:t>
            </a:r>
            <a:endParaRPr lang="en-GB" dirty="0"/>
          </a:p>
        </p:txBody>
      </p:sp>
      <p:sp>
        <p:nvSpPr>
          <p:cNvPr id="5" name="Text Placeholder 4">
            <a:extLst>
              <a:ext uri="{FF2B5EF4-FFF2-40B4-BE49-F238E27FC236}">
                <a16:creationId xmlns:a16="http://schemas.microsoft.com/office/drawing/2014/main" id="{601622F8-C46F-40A0-A17D-66DF206BF529}"/>
              </a:ext>
            </a:extLst>
          </p:cNvPr>
          <p:cNvSpPr>
            <a:spLocks noGrp="1"/>
          </p:cNvSpPr>
          <p:nvPr>
            <p:ph type="body" sz="quarter" idx="3"/>
          </p:nvPr>
        </p:nvSpPr>
        <p:spPr/>
        <p:txBody>
          <a:bodyPr>
            <a:normAutofit/>
          </a:bodyPr>
          <a:lstStyle/>
          <a:p>
            <a:r>
              <a:rPr lang="en-US" dirty="0"/>
              <a:t>Function </a:t>
            </a:r>
            <a:endParaRPr lang="en-GB" dirty="0"/>
          </a:p>
        </p:txBody>
      </p:sp>
      <p:sp>
        <p:nvSpPr>
          <p:cNvPr id="6" name="Content Placeholder 5">
            <a:extLst>
              <a:ext uri="{FF2B5EF4-FFF2-40B4-BE49-F238E27FC236}">
                <a16:creationId xmlns:a16="http://schemas.microsoft.com/office/drawing/2014/main" id="{17EFB33D-1B4C-4803-8D2A-7F168E0181BC}"/>
              </a:ext>
            </a:extLst>
          </p:cNvPr>
          <p:cNvSpPr>
            <a:spLocks noGrp="1"/>
          </p:cNvSpPr>
          <p:nvPr>
            <p:ph sz="quarter" idx="4"/>
          </p:nvPr>
        </p:nvSpPr>
        <p:spPr/>
        <p:txBody>
          <a:bodyPr/>
          <a:lstStyle/>
          <a:p>
            <a:r>
              <a:rPr lang="en-US" dirty="0"/>
              <a:t>Increasing osmatic pressure drawing fluid back into the capillaries. </a:t>
            </a:r>
          </a:p>
          <a:p>
            <a:r>
              <a:rPr lang="en-US" dirty="0"/>
              <a:t>Involved in blood clotting.</a:t>
            </a:r>
          </a:p>
          <a:p>
            <a:endParaRPr lang="en-US" dirty="0"/>
          </a:p>
          <a:p>
            <a:r>
              <a:rPr lang="en-US" dirty="0"/>
              <a:t>Formed in liver or lymph tissue responsible for immunity and fighting infection. </a:t>
            </a:r>
          </a:p>
          <a:p>
            <a:pPr marL="0" indent="0">
              <a:buNone/>
            </a:pPr>
            <a:endParaRPr lang="en-US" dirty="0"/>
          </a:p>
          <a:p>
            <a:pPr marL="0" indent="0">
              <a:buNone/>
            </a:pPr>
            <a:endParaRPr lang="en-GB" dirty="0"/>
          </a:p>
        </p:txBody>
      </p:sp>
      <p:cxnSp>
        <p:nvCxnSpPr>
          <p:cNvPr id="8" name="Straight Arrow Connector 7">
            <a:extLst>
              <a:ext uri="{FF2B5EF4-FFF2-40B4-BE49-F238E27FC236}">
                <a16:creationId xmlns:a16="http://schemas.microsoft.com/office/drawing/2014/main" id="{38858253-4E12-468D-9AD4-C3BD13493CF7}"/>
              </a:ext>
            </a:extLst>
          </p:cNvPr>
          <p:cNvCxnSpPr/>
          <p:nvPr/>
        </p:nvCxnSpPr>
        <p:spPr>
          <a:xfrm>
            <a:off x="3120705" y="2801923"/>
            <a:ext cx="305149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2EFA4EC-BAE4-4BCF-9041-3D02CF0814B5}"/>
              </a:ext>
            </a:extLst>
          </p:cNvPr>
          <p:cNvCxnSpPr/>
          <p:nvPr/>
        </p:nvCxnSpPr>
        <p:spPr>
          <a:xfrm>
            <a:off x="5226341" y="3783435"/>
            <a:ext cx="945859" cy="3187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CE56BB7-3E8D-4964-BB57-FAD3B2E618E8}"/>
              </a:ext>
            </a:extLst>
          </p:cNvPr>
          <p:cNvCxnSpPr/>
          <p:nvPr/>
        </p:nvCxnSpPr>
        <p:spPr>
          <a:xfrm>
            <a:off x="2692866" y="4756558"/>
            <a:ext cx="3691156" cy="3020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E862BE82-D00D-42C1-BF16-93AA37870C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F6D92C2D-1D3D-4974-918C-06579FB354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33" y="-2"/>
            <a:ext cx="5441859" cy="5654940"/>
          </a:xfrm>
          <a:custGeom>
            <a:avLst/>
            <a:gdLst>
              <a:gd name="connsiteX0" fmla="*/ 0 w 5441859"/>
              <a:gd name="connsiteY0" fmla="*/ 0 h 5654940"/>
              <a:gd name="connsiteX1" fmla="*/ 4400492 w 5441859"/>
              <a:gd name="connsiteY1" fmla="*/ 0 h 5654940"/>
              <a:gd name="connsiteX2" fmla="*/ 4484767 w 5441859"/>
              <a:gd name="connsiteY2" fmla="*/ 76595 h 5654940"/>
              <a:gd name="connsiteX3" fmla="*/ 5441859 w 5441859"/>
              <a:gd name="connsiteY3" fmla="*/ 2387221 h 5654940"/>
              <a:gd name="connsiteX4" fmla="*/ 2174140 w 5441859"/>
              <a:gd name="connsiteY4" fmla="*/ 5654940 h 5654940"/>
              <a:gd name="connsiteX5" fmla="*/ 156693 w 5441859"/>
              <a:gd name="connsiteY5" fmla="*/ 4957981 h 5654940"/>
              <a:gd name="connsiteX6" fmla="*/ 0 w 5441859"/>
              <a:gd name="connsiteY6" fmla="*/ 4820612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0" y="0"/>
                </a:moveTo>
                <a:lnTo>
                  <a:pt x="4400492" y="0"/>
                </a:lnTo>
                <a:lnTo>
                  <a:pt x="4484767" y="76595"/>
                </a:lnTo>
                <a:cubicBezTo>
                  <a:pt x="5076108"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solidFill>
            <a:schemeClr val="bg1">
              <a:lumMod val="95000"/>
              <a:lumOff val="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300B859-D254-452A-AFBC-3424E8CE6BDE}"/>
              </a:ext>
            </a:extLst>
          </p:cNvPr>
          <p:cNvSpPr>
            <a:spLocks noGrp="1"/>
          </p:cNvSpPr>
          <p:nvPr>
            <p:ph type="title"/>
          </p:nvPr>
        </p:nvSpPr>
        <p:spPr>
          <a:xfrm>
            <a:off x="750242" y="632990"/>
            <a:ext cx="4062643" cy="1043409"/>
          </a:xfrm>
        </p:spPr>
        <p:txBody>
          <a:bodyPr>
            <a:normAutofit/>
          </a:bodyPr>
          <a:lstStyle/>
          <a:p>
            <a:r>
              <a:rPr lang="en-US" sz="3300"/>
              <a:t>What is osmatic pressure </a:t>
            </a:r>
            <a:endParaRPr lang="en-GB" sz="3300"/>
          </a:p>
        </p:txBody>
      </p:sp>
      <p:sp>
        <p:nvSpPr>
          <p:cNvPr id="3" name="Content Placeholder 2">
            <a:extLst>
              <a:ext uri="{FF2B5EF4-FFF2-40B4-BE49-F238E27FC236}">
                <a16:creationId xmlns:a16="http://schemas.microsoft.com/office/drawing/2014/main" id="{A48A554E-A19C-4B3F-B3BF-C24B12D57851}"/>
              </a:ext>
            </a:extLst>
          </p:cNvPr>
          <p:cNvSpPr>
            <a:spLocks noGrp="1"/>
          </p:cNvSpPr>
          <p:nvPr>
            <p:ph idx="1"/>
          </p:nvPr>
        </p:nvSpPr>
        <p:spPr>
          <a:xfrm>
            <a:off x="518474" y="1774372"/>
            <a:ext cx="4064409" cy="2754086"/>
          </a:xfrm>
        </p:spPr>
        <p:txBody>
          <a:bodyPr anchor="t">
            <a:normAutofit/>
          </a:bodyPr>
          <a:lstStyle/>
          <a:p>
            <a:r>
              <a:rPr lang="en-US" sz="1800" b="1" i="0">
                <a:effectLst/>
                <a:latin typeface="arial" panose="020B0604020202020204" pitchFamily="34" charset="0"/>
              </a:rPr>
              <a:t>osmotic pressure</a:t>
            </a:r>
            <a:r>
              <a:rPr lang="en-US" sz="1800" b="0" i="0">
                <a:effectLst/>
                <a:latin typeface="arial" panose="020B0604020202020204" pitchFamily="34" charset="0"/>
              </a:rPr>
              <a:t>, is a form of </a:t>
            </a:r>
            <a:r>
              <a:rPr lang="en-US" sz="1800" b="1" i="0">
                <a:effectLst/>
                <a:latin typeface="arial" panose="020B0604020202020204" pitchFamily="34" charset="0"/>
              </a:rPr>
              <a:t>osmotic pressure</a:t>
            </a:r>
            <a:r>
              <a:rPr lang="en-US" sz="1800" b="0" i="0">
                <a:effectLst/>
                <a:latin typeface="arial" panose="020B0604020202020204" pitchFamily="34" charset="0"/>
              </a:rPr>
              <a:t> induced by proteins, notably </a:t>
            </a:r>
            <a:r>
              <a:rPr lang="en-US" sz="1800" b="1" i="0">
                <a:effectLst/>
                <a:latin typeface="arial" panose="020B0604020202020204" pitchFamily="34" charset="0"/>
              </a:rPr>
              <a:t>albumin</a:t>
            </a:r>
            <a:r>
              <a:rPr lang="en-US" sz="1800" b="0" i="0">
                <a:effectLst/>
                <a:latin typeface="arial" panose="020B0604020202020204" pitchFamily="34" charset="0"/>
              </a:rPr>
              <a:t>, in a blood vessel's plasma (blood/liquid) that displaces water molecules, thus creating a relative water molecule deficit with water molecules moving back into the circulatory system within the lower ..</a:t>
            </a:r>
          </a:p>
          <a:p>
            <a:endParaRPr lang="en-US" sz="1800">
              <a:latin typeface="arial" panose="020B0604020202020204" pitchFamily="34" charset="0"/>
            </a:endParaRPr>
          </a:p>
          <a:p>
            <a:endParaRPr lang="en-GB" sz="1800"/>
          </a:p>
        </p:txBody>
      </p:sp>
      <p:pic>
        <p:nvPicPr>
          <p:cNvPr id="4" name="Online Media 3" title="Transport in Cells: Diffusion and Osmosis | Cells | Biology | FuseSchool">
            <a:hlinkClick r:id="" action="ppaction://media"/>
            <a:extLst>
              <a:ext uri="{FF2B5EF4-FFF2-40B4-BE49-F238E27FC236}">
                <a16:creationId xmlns:a16="http://schemas.microsoft.com/office/drawing/2014/main" id="{726BA26B-E37C-42F6-BFEA-3612773FF075}"/>
              </a:ext>
            </a:extLst>
          </p:cNvPr>
          <p:cNvPicPr>
            <a:picLocks noRot="1" noChangeAspect="1"/>
          </p:cNvPicPr>
          <p:nvPr>
            <a:videoFile r:link="rId1"/>
          </p:nvPr>
        </p:nvPicPr>
        <p:blipFill>
          <a:blip r:embed="rId3"/>
          <a:stretch>
            <a:fillRect/>
          </a:stretch>
        </p:blipFill>
        <p:spPr>
          <a:xfrm>
            <a:off x="6038101" y="1732633"/>
            <a:ext cx="5510771" cy="3099808"/>
          </a:xfrm>
          <a:prstGeom prst="rect">
            <a:avLst/>
          </a:prstGeom>
        </p:spPr>
      </p:pic>
    </p:spTree>
    <p:extLst>
      <p:ext uri="{BB962C8B-B14F-4D97-AF65-F5344CB8AC3E}">
        <p14:creationId xmlns:p14="http://schemas.microsoft.com/office/powerpoint/2010/main" val="39006075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4965430" y="629268"/>
            <a:ext cx="6586491" cy="1286160"/>
          </a:xfrm>
        </p:spPr>
        <p:txBody>
          <a:bodyPr vert="horz" lIns="91440" tIns="45720" rIns="91440" bIns="45720" rtlCol="0" anchor="b">
            <a:normAutofit/>
          </a:bodyPr>
          <a:lstStyle/>
          <a:p>
            <a:r>
              <a:rPr lang="en-US" sz="4100"/>
              <a:t>Clotting- (Fibrinogen →Fibrin)</a:t>
            </a:r>
          </a:p>
        </p:txBody>
      </p:sp>
      <p:sp>
        <p:nvSpPr>
          <p:cNvPr id="5" name="Content Placeholder 4"/>
          <p:cNvSpPr>
            <a:spLocks noGrp="1"/>
          </p:cNvSpPr>
          <p:nvPr>
            <p:ph sz="half" idx="2"/>
          </p:nvPr>
        </p:nvSpPr>
        <p:spPr>
          <a:xfrm>
            <a:off x="4965431" y="2438400"/>
            <a:ext cx="6586489" cy="3785419"/>
          </a:xfrm>
        </p:spPr>
        <p:txBody>
          <a:bodyPr vert="horz" lIns="91440" tIns="45720" rIns="91440" bIns="45720" rtlCol="0">
            <a:normAutofit/>
          </a:bodyPr>
          <a:lstStyle/>
          <a:p>
            <a:r>
              <a:rPr lang="en-US" sz="2000"/>
              <a:t>Blood vessel damaged</a:t>
            </a:r>
          </a:p>
          <a:p>
            <a:r>
              <a:rPr lang="en-US" sz="2000"/>
              <a:t>Platelets release enzymes causing a reaction</a:t>
            </a:r>
          </a:p>
          <a:p>
            <a:r>
              <a:rPr lang="en-US" sz="2000"/>
              <a:t>Final reaction is soluble protein changed to insoluble protein</a:t>
            </a:r>
          </a:p>
          <a:p>
            <a:r>
              <a:rPr lang="en-US" sz="2000"/>
              <a:t>Fibres produced trap blood cells and form clot</a:t>
            </a:r>
          </a:p>
        </p:txBody>
      </p:sp>
      <p:pic>
        <p:nvPicPr>
          <p:cNvPr id="7170" name="Picture 2"/>
          <p:cNvPicPr>
            <a:picLocks noGrp="1" noChangeAspect="1" noChangeArrowheads="1"/>
          </p:cNvPicPr>
          <p:nvPr>
            <p:ph sz="half" idx="1"/>
          </p:nvPr>
        </p:nvPicPr>
        <p:blipFill rotWithShape="1">
          <a:blip r:embed="rId2">
            <a:extLst>
              <a:ext uri="{28A0092B-C50C-407E-A947-70E740481C1C}">
                <a14:useLocalDpi xmlns:a14="http://schemas.microsoft.com/office/drawing/2010/main" val="0"/>
              </a:ext>
            </a:extLst>
          </a:blip>
          <a:srcRect t="878" r="1" b="1"/>
          <a:stretch/>
        </p:blipFill>
        <p:spPr bwMode="auto">
          <a:xfrm>
            <a:off x="20" y="10"/>
            <a:ext cx="4635571" cy="6857990"/>
          </a:xfrm>
          <a:prstGeom prst="rect">
            <a:avLst/>
          </a:prstGeom>
          <a:noFill/>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1" name="Straight Connector 7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E16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4529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0FD6A-E276-4B7A-99FA-A9AA84683F8B}"/>
              </a:ext>
            </a:extLst>
          </p:cNvPr>
          <p:cNvSpPr>
            <a:spLocks noGrp="1"/>
          </p:cNvSpPr>
          <p:nvPr>
            <p:ph type="title"/>
          </p:nvPr>
        </p:nvSpPr>
        <p:spPr/>
        <p:txBody>
          <a:bodyPr/>
          <a:lstStyle/>
          <a:p>
            <a:r>
              <a:rPr lang="en-US" dirty="0"/>
              <a:t>Want to know more about blood clotting? </a:t>
            </a:r>
            <a:endParaRPr lang="en-GB" dirty="0"/>
          </a:p>
        </p:txBody>
      </p:sp>
      <p:pic>
        <p:nvPicPr>
          <p:cNvPr id="4" name="Online Media 3" title="How Does Blood Clot">
            <a:hlinkClick r:id="" action="ppaction://media"/>
            <a:extLst>
              <a:ext uri="{FF2B5EF4-FFF2-40B4-BE49-F238E27FC236}">
                <a16:creationId xmlns:a16="http://schemas.microsoft.com/office/drawing/2014/main" id="{100B1DB7-0C5D-4234-BD18-6180A7704F27}"/>
              </a:ext>
            </a:extLst>
          </p:cNvPr>
          <p:cNvPicPr>
            <a:picLocks noGrp="1" noRot="1" noChangeAspect="1"/>
          </p:cNvPicPr>
          <p:nvPr>
            <p:ph idx="1"/>
            <a:videoFile r:link="rId1"/>
          </p:nvPr>
        </p:nvPicPr>
        <p:blipFill>
          <a:blip r:embed="rId3"/>
          <a:stretch>
            <a:fillRect/>
          </a:stretch>
        </p:blipFill>
        <p:spPr>
          <a:xfrm>
            <a:off x="3192463" y="1825625"/>
            <a:ext cx="5805487" cy="4351338"/>
          </a:xfrm>
          <a:prstGeom prst="rect">
            <a:avLst/>
          </a:prstGeom>
        </p:spPr>
      </p:pic>
      <p:sp>
        <p:nvSpPr>
          <p:cNvPr id="6" name="TextBox 5">
            <a:extLst>
              <a:ext uri="{FF2B5EF4-FFF2-40B4-BE49-F238E27FC236}">
                <a16:creationId xmlns:a16="http://schemas.microsoft.com/office/drawing/2014/main" id="{5191DF6E-EE81-423E-A5B3-A73517D9F39A}"/>
              </a:ext>
            </a:extLst>
          </p:cNvPr>
          <p:cNvSpPr txBox="1"/>
          <p:nvPr/>
        </p:nvSpPr>
        <p:spPr>
          <a:xfrm>
            <a:off x="9337964" y="1690688"/>
            <a:ext cx="2678545" cy="923330"/>
          </a:xfrm>
          <a:prstGeom prst="rect">
            <a:avLst/>
          </a:prstGeom>
          <a:noFill/>
        </p:spPr>
        <p:txBody>
          <a:bodyPr wrap="square" rtlCol="0">
            <a:spAutoFit/>
          </a:bodyPr>
          <a:lstStyle/>
          <a:p>
            <a:r>
              <a:rPr lang="en-US" dirty="0"/>
              <a:t>We will be leaning about this in more depth in later sessions. </a:t>
            </a:r>
            <a:endParaRPr lang="en-GB" dirty="0"/>
          </a:p>
        </p:txBody>
      </p:sp>
    </p:spTree>
    <p:extLst>
      <p:ext uri="{BB962C8B-B14F-4D97-AF65-F5344CB8AC3E}">
        <p14:creationId xmlns:p14="http://schemas.microsoft.com/office/powerpoint/2010/main" val="425495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D2F5602-6586-46E4-8645-2CDA442ABF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9434B85-DB0D-4010-A6A1-147F28D47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5" name="Title 4">
            <a:extLst>
              <a:ext uri="{FF2B5EF4-FFF2-40B4-BE49-F238E27FC236}">
                <a16:creationId xmlns:a16="http://schemas.microsoft.com/office/drawing/2014/main" id="{CC8F919B-6CDC-4CF8-9456-F6B106455A0F}"/>
              </a:ext>
            </a:extLst>
          </p:cNvPr>
          <p:cNvSpPr>
            <a:spLocks noGrp="1"/>
          </p:cNvSpPr>
          <p:nvPr>
            <p:ph type="title"/>
          </p:nvPr>
        </p:nvSpPr>
        <p:spPr>
          <a:xfrm>
            <a:off x="1179226" y="320231"/>
            <a:ext cx="9833548" cy="1325563"/>
          </a:xfrm>
        </p:spPr>
        <p:txBody>
          <a:bodyPr>
            <a:normAutofit/>
          </a:bodyPr>
          <a:lstStyle/>
          <a:p>
            <a:pPr algn="ctr"/>
            <a:r>
              <a:rPr lang="en-US" sz="4000">
                <a:solidFill>
                  <a:schemeClr val="tx2"/>
                </a:solidFill>
              </a:rPr>
              <a:t>Three types of blood cells suspended in plasma</a:t>
            </a:r>
            <a:endParaRPr lang="en-GB" sz="4000">
              <a:solidFill>
                <a:schemeClr val="tx2"/>
              </a:solidFill>
            </a:endParaRPr>
          </a:p>
        </p:txBody>
      </p:sp>
      <p:grpSp>
        <p:nvGrpSpPr>
          <p:cNvPr id="16" name="Group 15">
            <a:extLst>
              <a:ext uri="{FF2B5EF4-FFF2-40B4-BE49-F238E27FC236}">
                <a16:creationId xmlns:a16="http://schemas.microsoft.com/office/drawing/2014/main" id="{F2E5F4F0-80C0-49F3-84A2-453DE42F20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915607" cy="2187829"/>
            <a:chOff x="-305" y="-1"/>
            <a:chExt cx="3832880" cy="2876136"/>
          </a:xfrm>
        </p:grpSpPr>
        <p:sp>
          <p:nvSpPr>
            <p:cNvPr id="17" name="Freeform: Shape 16">
              <a:extLst>
                <a:ext uri="{FF2B5EF4-FFF2-40B4-BE49-F238E27FC236}">
                  <a16:creationId xmlns:a16="http://schemas.microsoft.com/office/drawing/2014/main" id="{342FEDB6-5432-4162-8648-3827572AF0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B9FE345E-092D-4A20-A43A-0F9258D969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7A313FCF-0EE7-4C6B-BAB3-EFC9451D3D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0B9ECD02-BE1B-4347-8C2E-EEA690082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8" name="Content Placeholder 5">
            <a:extLst>
              <a:ext uri="{FF2B5EF4-FFF2-40B4-BE49-F238E27FC236}">
                <a16:creationId xmlns:a16="http://schemas.microsoft.com/office/drawing/2014/main" id="{02C69C80-56C5-4C5F-A8BB-D80D3C2AFAB9}"/>
              </a:ext>
            </a:extLst>
          </p:cNvPr>
          <p:cNvGraphicFramePr>
            <a:graphicFrameLocks noGrp="1"/>
          </p:cNvGraphicFramePr>
          <p:nvPr>
            <p:ph idx="1"/>
            <p:extLst>
              <p:ext uri="{D42A27DB-BD31-4B8C-83A1-F6EECF244321}">
                <p14:modId xmlns:p14="http://schemas.microsoft.com/office/powerpoint/2010/main" val="2196321366"/>
              </p:ext>
            </p:extLst>
          </p:nvPr>
        </p:nvGraphicFramePr>
        <p:xfrm>
          <a:off x="1036320" y="2899956"/>
          <a:ext cx="10119360" cy="31313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3726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D6A5FD8B-7DE6-4238-A9A8-BE18E9051FED}"/>
              </a:ext>
            </a:extLst>
          </p:cNvPr>
          <p:cNvSpPr>
            <a:spLocks noGrp="1" noChangeArrowheads="1"/>
          </p:cNvSpPr>
          <p:nvPr>
            <p:ph type="body" sz="half" idx="2"/>
          </p:nvPr>
        </p:nvSpPr>
        <p:spPr>
          <a:xfrm>
            <a:off x="6024563" y="1125538"/>
            <a:ext cx="4248150" cy="4525962"/>
          </a:xfrm>
        </p:spPr>
        <p:txBody>
          <a:bodyPr/>
          <a:lstStyle/>
          <a:p>
            <a:pPr>
              <a:buFont typeface="Wingdings" panose="05000000000000000000" pitchFamily="2" charset="2"/>
              <a:buNone/>
            </a:pPr>
            <a:r>
              <a:rPr lang="en-GB" altLang="en-US" sz="3200" b="1" u="sng">
                <a:latin typeface="Comic Sans MS" panose="030F0702030302020204" pitchFamily="66" charset="0"/>
              </a:rPr>
              <a:t>Red blood cells</a:t>
            </a:r>
            <a:r>
              <a:rPr lang="en-GB" altLang="en-US" sz="3200">
                <a:latin typeface="Comic Sans MS" panose="030F0702030302020204" pitchFamily="66" charset="0"/>
              </a:rPr>
              <a:t> (RBCs)</a:t>
            </a:r>
          </a:p>
          <a:p>
            <a:pPr>
              <a:buFont typeface="Wingdings" panose="05000000000000000000" pitchFamily="2" charset="2"/>
              <a:buNone/>
            </a:pPr>
            <a:endParaRPr lang="en-GB" altLang="en-US" sz="3200">
              <a:latin typeface="Comic Sans MS" panose="030F0702030302020204" pitchFamily="66" charset="0"/>
            </a:endParaRPr>
          </a:p>
          <a:p>
            <a:r>
              <a:rPr lang="en-GB" altLang="en-US" sz="3200">
                <a:latin typeface="Comic Sans MS" panose="030F0702030302020204" pitchFamily="66" charset="0"/>
              </a:rPr>
              <a:t>transport </a:t>
            </a:r>
            <a:r>
              <a:rPr lang="en-GB" altLang="en-US" sz="3200" b="1" u="sng">
                <a:latin typeface="Comic Sans MS" panose="030F0702030302020204" pitchFamily="66" charset="0"/>
              </a:rPr>
              <a:t>oxygen</a:t>
            </a:r>
          </a:p>
          <a:p>
            <a:r>
              <a:rPr lang="en-GB" altLang="en-US" sz="3200">
                <a:latin typeface="Comic Sans MS" panose="030F0702030302020204" pitchFamily="66" charset="0"/>
              </a:rPr>
              <a:t>specialised to do this</a:t>
            </a:r>
          </a:p>
          <a:p>
            <a:pPr>
              <a:buFont typeface="Wingdings" panose="05000000000000000000" pitchFamily="2" charset="2"/>
              <a:buNone/>
            </a:pPr>
            <a:endParaRPr lang="en-GB" altLang="en-US" sz="3200">
              <a:latin typeface="Comic Sans MS" panose="030F0702030302020204" pitchFamily="66" charset="0"/>
            </a:endParaRPr>
          </a:p>
          <a:p>
            <a:pPr>
              <a:buFont typeface="Wingdings" panose="05000000000000000000" pitchFamily="2" charset="2"/>
              <a:buNone/>
            </a:pPr>
            <a:r>
              <a:rPr lang="en-GB" altLang="en-US" sz="3200">
                <a:latin typeface="Comic Sans MS" panose="030F0702030302020204" pitchFamily="66" charset="0"/>
              </a:rPr>
              <a:t>Also carry some CO</a:t>
            </a:r>
            <a:r>
              <a:rPr lang="en-GB" altLang="en-US" sz="3200" baseline="-25000">
                <a:latin typeface="Comic Sans MS" panose="030F0702030302020204" pitchFamily="66" charset="0"/>
              </a:rPr>
              <a:t>2</a:t>
            </a:r>
          </a:p>
        </p:txBody>
      </p:sp>
      <p:pic>
        <p:nvPicPr>
          <p:cNvPr id="16387" name="Picture 3" descr="Human blood smear showing red and white blood cells ,  ">
            <a:extLst>
              <a:ext uri="{FF2B5EF4-FFF2-40B4-BE49-F238E27FC236}">
                <a16:creationId xmlns:a16="http://schemas.microsoft.com/office/drawing/2014/main" id="{538FCFEC-0050-4E05-8B91-1A04F86A8FBC}"/>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424113" y="1125538"/>
            <a:ext cx="2959100" cy="4445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388" name="Line 4">
            <a:extLst>
              <a:ext uri="{FF2B5EF4-FFF2-40B4-BE49-F238E27FC236}">
                <a16:creationId xmlns:a16="http://schemas.microsoft.com/office/drawing/2014/main" id="{05C0A210-2DD7-4DAD-BD4F-CBCB3D124A3B}"/>
              </a:ext>
            </a:extLst>
          </p:cNvPr>
          <p:cNvSpPr>
            <a:spLocks noChangeShapeType="1"/>
          </p:cNvSpPr>
          <p:nvPr/>
        </p:nvSpPr>
        <p:spPr bwMode="auto">
          <a:xfrm>
            <a:off x="5159376" y="1341438"/>
            <a:ext cx="7921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A81FBF5-2DBC-4894-8FD5-3D4DA260C34B}"/>
              </a:ext>
            </a:extLst>
          </p:cNvPr>
          <p:cNvSpPr>
            <a:spLocks noGrp="1" noChangeArrowheads="1"/>
          </p:cNvSpPr>
          <p:nvPr>
            <p:ph type="body" sz="half" idx="2"/>
          </p:nvPr>
        </p:nvSpPr>
        <p:spPr>
          <a:xfrm>
            <a:off x="5715000" y="609600"/>
            <a:ext cx="4953000" cy="5327650"/>
          </a:xfrm>
        </p:spPr>
        <p:txBody>
          <a:bodyPr>
            <a:normAutofit lnSpcReduction="10000"/>
          </a:bodyPr>
          <a:lstStyle/>
          <a:p>
            <a:pPr>
              <a:buFont typeface="Wingdings" panose="05000000000000000000" pitchFamily="2" charset="2"/>
              <a:buNone/>
            </a:pPr>
            <a:r>
              <a:rPr lang="en-GB" altLang="en-US" b="1" u="sng">
                <a:latin typeface="Comic Sans MS" panose="030F0702030302020204" pitchFamily="66" charset="0"/>
              </a:rPr>
              <a:t>White blood cells</a:t>
            </a:r>
          </a:p>
          <a:p>
            <a:pPr>
              <a:buFont typeface="Wingdings" panose="05000000000000000000" pitchFamily="2" charset="2"/>
              <a:buNone/>
            </a:pPr>
            <a:endParaRPr lang="en-GB" altLang="en-US" b="1" u="sng">
              <a:latin typeface="Comic Sans MS" panose="030F0702030302020204" pitchFamily="66" charset="0"/>
            </a:endParaRPr>
          </a:p>
          <a:p>
            <a:r>
              <a:rPr lang="en-GB" altLang="en-US">
                <a:latin typeface="Comic Sans MS" panose="030F0702030302020204" pitchFamily="66" charset="0"/>
              </a:rPr>
              <a:t>the bodies “</a:t>
            </a:r>
            <a:r>
              <a:rPr lang="en-GB" altLang="en-US" b="1">
                <a:latin typeface="Comic Sans MS" panose="030F0702030302020204" pitchFamily="66" charset="0"/>
              </a:rPr>
              <a:t>defence</a:t>
            </a:r>
            <a:r>
              <a:rPr lang="en-GB" altLang="en-US">
                <a:latin typeface="Comic Sans MS" panose="030F0702030302020204" pitchFamily="66" charset="0"/>
              </a:rPr>
              <a:t>”</a:t>
            </a:r>
          </a:p>
          <a:p>
            <a:r>
              <a:rPr lang="en-GB" altLang="en-US">
                <a:latin typeface="Comic Sans MS" panose="030F0702030302020204" pitchFamily="66" charset="0"/>
              </a:rPr>
              <a:t>part of the immune system</a:t>
            </a:r>
          </a:p>
          <a:p>
            <a:r>
              <a:rPr lang="en-GB" altLang="en-US">
                <a:latin typeface="Comic Sans MS" panose="030F0702030302020204" pitchFamily="66" charset="0"/>
              </a:rPr>
              <a:t>much </a:t>
            </a:r>
            <a:r>
              <a:rPr lang="en-GB" altLang="en-US" b="1">
                <a:latin typeface="Comic Sans MS" panose="030F0702030302020204" pitchFamily="66" charset="0"/>
              </a:rPr>
              <a:t>larger</a:t>
            </a:r>
            <a:r>
              <a:rPr lang="en-GB" altLang="en-US">
                <a:latin typeface="Comic Sans MS" panose="030F0702030302020204" pitchFamily="66" charset="0"/>
              </a:rPr>
              <a:t> than RBCs</a:t>
            </a:r>
          </a:p>
          <a:p>
            <a:r>
              <a:rPr lang="en-GB" altLang="en-US">
                <a:latin typeface="Comic Sans MS" panose="030F0702030302020204" pitchFamily="66" charset="0"/>
              </a:rPr>
              <a:t>far </a:t>
            </a:r>
            <a:r>
              <a:rPr lang="en-GB" altLang="en-US" b="1">
                <a:latin typeface="Comic Sans MS" panose="030F0702030302020204" pitchFamily="66" charset="0"/>
              </a:rPr>
              <a:t>fewer</a:t>
            </a:r>
          </a:p>
          <a:p>
            <a:r>
              <a:rPr lang="en-GB" altLang="en-US">
                <a:latin typeface="Comic Sans MS" panose="030F0702030302020204" pitchFamily="66" charset="0"/>
              </a:rPr>
              <a:t>have a nucleus</a:t>
            </a:r>
          </a:p>
          <a:p>
            <a:r>
              <a:rPr lang="en-GB" altLang="en-US">
                <a:latin typeface="Comic Sans MS" panose="030F0702030302020204" pitchFamily="66" charset="0"/>
              </a:rPr>
              <a:t>4000-13000 per mm</a:t>
            </a:r>
            <a:r>
              <a:rPr lang="en-GB" altLang="en-US" baseline="30000">
                <a:latin typeface="Comic Sans MS" panose="030F0702030302020204" pitchFamily="66" charset="0"/>
              </a:rPr>
              <a:t>3</a:t>
            </a:r>
          </a:p>
          <a:p>
            <a:r>
              <a:rPr lang="en-GB" altLang="en-US">
                <a:latin typeface="Comic Sans MS" panose="030F0702030302020204" pitchFamily="66" charset="0"/>
              </a:rPr>
              <a:t>2 types </a:t>
            </a:r>
          </a:p>
          <a:p>
            <a:pPr>
              <a:buFont typeface="Wingdings" panose="05000000000000000000" pitchFamily="2" charset="2"/>
              <a:buNone/>
            </a:pPr>
            <a:r>
              <a:rPr lang="en-GB" altLang="en-US">
                <a:latin typeface="Comic Sans MS" panose="030F0702030302020204" pitchFamily="66" charset="0"/>
              </a:rPr>
              <a:t> phagocytes and lymphocytes</a:t>
            </a:r>
          </a:p>
          <a:p>
            <a:pPr>
              <a:buFont typeface="Wingdings" panose="05000000000000000000" pitchFamily="2" charset="2"/>
              <a:buNone/>
            </a:pPr>
            <a:endParaRPr lang="en-GB" altLang="en-US">
              <a:latin typeface="Comic Sans MS" panose="030F0702030302020204" pitchFamily="66" charset="0"/>
            </a:endParaRPr>
          </a:p>
        </p:txBody>
      </p:sp>
      <p:pic>
        <p:nvPicPr>
          <p:cNvPr id="19459" name="Picture 3" descr="Human blood smear showing red and white blood cells ,  ">
            <a:extLst>
              <a:ext uri="{FF2B5EF4-FFF2-40B4-BE49-F238E27FC236}">
                <a16:creationId xmlns:a16="http://schemas.microsoft.com/office/drawing/2014/main" id="{B12FCCD3-D000-4558-AA9D-05D301E3D51B}"/>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351088" y="1196975"/>
            <a:ext cx="2959100" cy="4445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460" name="Line 4">
            <a:extLst>
              <a:ext uri="{FF2B5EF4-FFF2-40B4-BE49-F238E27FC236}">
                <a16:creationId xmlns:a16="http://schemas.microsoft.com/office/drawing/2014/main" id="{E869972F-EABD-451E-8057-84365C29B58C}"/>
              </a:ext>
            </a:extLst>
          </p:cNvPr>
          <p:cNvSpPr>
            <a:spLocks noChangeShapeType="1"/>
          </p:cNvSpPr>
          <p:nvPr/>
        </p:nvSpPr>
        <p:spPr bwMode="auto">
          <a:xfrm flipV="1">
            <a:off x="3287714" y="1125538"/>
            <a:ext cx="2663825" cy="863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DF3D2F84-DEDD-4A78-8896-953D36B930D7}"/>
              </a:ext>
            </a:extLst>
          </p:cNvPr>
          <p:cNvSpPr>
            <a:spLocks noGrp="1" noChangeArrowheads="1"/>
          </p:cNvSpPr>
          <p:nvPr>
            <p:ph type="body" sz="half" idx="2"/>
          </p:nvPr>
        </p:nvSpPr>
        <p:spPr>
          <a:xfrm>
            <a:off x="6096000" y="1052514"/>
            <a:ext cx="4038600" cy="4897437"/>
          </a:xfrm>
        </p:spPr>
        <p:txBody>
          <a:bodyPr>
            <a:normAutofit lnSpcReduction="10000"/>
          </a:bodyPr>
          <a:lstStyle/>
          <a:p>
            <a:pPr>
              <a:lnSpc>
                <a:spcPct val="90000"/>
              </a:lnSpc>
              <a:buFont typeface="Wingdings" panose="05000000000000000000" pitchFamily="2" charset="2"/>
              <a:buNone/>
            </a:pPr>
            <a:r>
              <a:rPr lang="en-GB" altLang="en-US" sz="2600" b="1" u="sng">
                <a:latin typeface="Comic Sans MS" panose="030F0702030302020204" pitchFamily="66" charset="0"/>
              </a:rPr>
              <a:t>Platelets</a:t>
            </a:r>
          </a:p>
          <a:p>
            <a:pPr>
              <a:lnSpc>
                <a:spcPct val="90000"/>
              </a:lnSpc>
              <a:buFont typeface="Wingdings" panose="05000000000000000000" pitchFamily="2" charset="2"/>
              <a:buNone/>
            </a:pPr>
            <a:r>
              <a:rPr lang="en-GB" altLang="en-US" sz="2600">
                <a:latin typeface="Comic Sans MS" panose="030F0702030302020204" pitchFamily="66" charset="0"/>
              </a:rPr>
              <a:t>if you get cut:-</a:t>
            </a:r>
          </a:p>
          <a:p>
            <a:pPr>
              <a:lnSpc>
                <a:spcPct val="90000"/>
              </a:lnSpc>
            </a:pPr>
            <a:r>
              <a:rPr lang="en-GB" altLang="en-US" sz="2600">
                <a:latin typeface="Comic Sans MS" panose="030F0702030302020204" pitchFamily="66" charset="0"/>
              </a:rPr>
              <a:t>platelets produce </a:t>
            </a:r>
          </a:p>
          <a:p>
            <a:pPr>
              <a:lnSpc>
                <a:spcPct val="90000"/>
              </a:lnSpc>
              <a:buFont typeface="Wingdings" panose="05000000000000000000" pitchFamily="2" charset="2"/>
              <a:buNone/>
            </a:pPr>
            <a:r>
              <a:rPr lang="en-GB" altLang="en-US" sz="2600">
                <a:latin typeface="Comic Sans MS" panose="030F0702030302020204" pitchFamily="66" charset="0"/>
              </a:rPr>
              <a:t>    tiny </a:t>
            </a:r>
            <a:r>
              <a:rPr lang="en-GB" altLang="en-US" sz="2600" u="sng">
                <a:latin typeface="Comic Sans MS" panose="030F0702030302020204" pitchFamily="66" charset="0"/>
              </a:rPr>
              <a:t>fibrin</a:t>
            </a:r>
            <a:r>
              <a:rPr lang="en-GB" altLang="en-US" sz="2600">
                <a:latin typeface="Comic Sans MS" panose="030F0702030302020204" pitchFamily="66" charset="0"/>
              </a:rPr>
              <a:t> threads </a:t>
            </a:r>
          </a:p>
          <a:p>
            <a:pPr>
              <a:lnSpc>
                <a:spcPct val="90000"/>
              </a:lnSpc>
            </a:pPr>
            <a:r>
              <a:rPr lang="en-GB" altLang="en-US" sz="2600">
                <a:latin typeface="Comic Sans MS" panose="030F0702030302020204" pitchFamily="66" charset="0"/>
              </a:rPr>
              <a:t>these form a web-like </a:t>
            </a:r>
          </a:p>
          <a:p>
            <a:pPr>
              <a:lnSpc>
                <a:spcPct val="90000"/>
              </a:lnSpc>
              <a:buFont typeface="Wingdings" panose="05000000000000000000" pitchFamily="2" charset="2"/>
              <a:buNone/>
            </a:pPr>
            <a:r>
              <a:rPr lang="en-GB" altLang="en-US" sz="2600">
                <a:latin typeface="Comic Sans MS" panose="030F0702030302020204" pitchFamily="66" charset="0"/>
              </a:rPr>
              <a:t>    mesh that traps blood </a:t>
            </a:r>
          </a:p>
          <a:p>
            <a:pPr>
              <a:lnSpc>
                <a:spcPct val="90000"/>
              </a:lnSpc>
              <a:buFont typeface="Wingdings" panose="05000000000000000000" pitchFamily="2" charset="2"/>
              <a:buNone/>
            </a:pPr>
            <a:r>
              <a:rPr lang="en-GB" altLang="en-US" sz="2600">
                <a:latin typeface="Comic Sans MS" panose="030F0702030302020204" pitchFamily="66" charset="0"/>
              </a:rPr>
              <a:t>    cells.</a:t>
            </a:r>
          </a:p>
          <a:p>
            <a:pPr>
              <a:lnSpc>
                <a:spcPct val="90000"/>
              </a:lnSpc>
            </a:pPr>
            <a:r>
              <a:rPr lang="en-GB" altLang="en-US" sz="2600">
                <a:latin typeface="Comic Sans MS" panose="030F0702030302020204" pitchFamily="66" charset="0"/>
              </a:rPr>
              <a:t>these harden forming a clot, or "scab." </a:t>
            </a:r>
          </a:p>
          <a:p>
            <a:pPr>
              <a:lnSpc>
                <a:spcPct val="90000"/>
              </a:lnSpc>
            </a:pPr>
            <a:r>
              <a:rPr lang="en-GB" altLang="en-US" sz="2600">
                <a:latin typeface="Comic Sans MS" panose="030F0702030302020204" pitchFamily="66" charset="0"/>
              </a:rPr>
              <a:t>150,000 to 400,000 per mm</a:t>
            </a:r>
            <a:r>
              <a:rPr lang="en-GB" altLang="en-US" sz="2600" baseline="30000">
                <a:latin typeface="Comic Sans MS" panose="030F0702030302020204" pitchFamily="66" charset="0"/>
              </a:rPr>
              <a:t>3</a:t>
            </a:r>
          </a:p>
        </p:txBody>
      </p:sp>
      <p:pic>
        <p:nvPicPr>
          <p:cNvPr id="24579" name="Picture 3" descr="Human blood smear showing red and white blood cells ,  ">
            <a:extLst>
              <a:ext uri="{FF2B5EF4-FFF2-40B4-BE49-F238E27FC236}">
                <a16:creationId xmlns:a16="http://schemas.microsoft.com/office/drawing/2014/main" id="{D40980A6-AC53-48BA-BA0E-B8DB4082AA63}"/>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424113" y="1052513"/>
            <a:ext cx="2959100" cy="4445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4580" name="Line 4">
            <a:extLst>
              <a:ext uri="{FF2B5EF4-FFF2-40B4-BE49-F238E27FC236}">
                <a16:creationId xmlns:a16="http://schemas.microsoft.com/office/drawing/2014/main" id="{F41BFD28-2E81-4C92-9E37-F9E600B68244}"/>
              </a:ext>
            </a:extLst>
          </p:cNvPr>
          <p:cNvSpPr>
            <a:spLocks noChangeShapeType="1"/>
          </p:cNvSpPr>
          <p:nvPr/>
        </p:nvSpPr>
        <p:spPr bwMode="auto">
          <a:xfrm>
            <a:off x="5016500" y="1196975"/>
            <a:ext cx="1150938" cy="2159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4581" name="Line 5">
            <a:extLst>
              <a:ext uri="{FF2B5EF4-FFF2-40B4-BE49-F238E27FC236}">
                <a16:creationId xmlns:a16="http://schemas.microsoft.com/office/drawing/2014/main" id="{7B54376B-4385-4DD7-8E07-54F8AF1625D1}"/>
              </a:ext>
            </a:extLst>
          </p:cNvPr>
          <p:cNvSpPr>
            <a:spLocks noChangeShapeType="1"/>
          </p:cNvSpPr>
          <p:nvPr/>
        </p:nvSpPr>
        <p:spPr bwMode="auto">
          <a:xfrm flipV="1">
            <a:off x="3503614" y="1412876"/>
            <a:ext cx="2663825" cy="79216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911A6C77-6109-4F77-975B-C375615A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CB343D17-9934-455E-B326-2F39206BA4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78" name="Freeform 44">
              <a:extLst>
                <a:ext uri="{FF2B5EF4-FFF2-40B4-BE49-F238E27FC236}">
                  <a16:creationId xmlns:a16="http://schemas.microsoft.com/office/drawing/2014/main" id="{A8AA2B63-BFCD-40D0-B2D0-CB714D70E2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45">
              <a:extLst>
                <a:ext uri="{FF2B5EF4-FFF2-40B4-BE49-F238E27FC236}">
                  <a16:creationId xmlns:a16="http://schemas.microsoft.com/office/drawing/2014/main" id="{80834EBB-06EA-4C69-AF7A-D5A4E69D8A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46">
              <a:extLst>
                <a:ext uri="{FF2B5EF4-FFF2-40B4-BE49-F238E27FC236}">
                  <a16:creationId xmlns:a16="http://schemas.microsoft.com/office/drawing/2014/main" id="{2D314EC1-63E0-43B5-9CD5-F25593B2CA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47">
              <a:extLst>
                <a:ext uri="{FF2B5EF4-FFF2-40B4-BE49-F238E27FC236}">
                  <a16:creationId xmlns:a16="http://schemas.microsoft.com/office/drawing/2014/main" id="{9577EB7D-16A7-4E05-9105-431E729665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Rectangle 81">
              <a:extLst>
                <a:ext uri="{FF2B5EF4-FFF2-40B4-BE49-F238E27FC236}">
                  <a16:creationId xmlns:a16="http://schemas.microsoft.com/office/drawing/2014/main" id="{EC1741C3-592F-47B5-93A0-66FC0BB97E4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7410" name="Rectangle 2">
            <a:extLst>
              <a:ext uri="{FF2B5EF4-FFF2-40B4-BE49-F238E27FC236}">
                <a16:creationId xmlns:a16="http://schemas.microsoft.com/office/drawing/2014/main" id="{581CE346-84F6-4CCE-AB39-09355CB61F8A}"/>
              </a:ext>
            </a:extLst>
          </p:cNvPr>
          <p:cNvSpPr>
            <a:spLocks noGrp="1" noChangeArrowheads="1"/>
          </p:cNvSpPr>
          <p:nvPr>
            <p:ph type="title"/>
          </p:nvPr>
        </p:nvSpPr>
        <p:spPr>
          <a:xfrm>
            <a:off x="1047280" y="759805"/>
            <a:ext cx="10306520" cy="1325563"/>
          </a:xfrm>
        </p:spPr>
        <p:txBody>
          <a:bodyPr vert="horz" lIns="91440" tIns="45720" rIns="91440" bIns="45720" rtlCol="0" anchor="ctr">
            <a:normAutofit/>
          </a:bodyPr>
          <a:lstStyle/>
          <a:p>
            <a:r>
              <a:rPr lang="en-US" altLang="en-US" sz="4000" b="1">
                <a:solidFill>
                  <a:srgbClr val="FFFFFF"/>
                </a:solidFill>
                <a:effectLst>
                  <a:outerShdw blurRad="38100" dist="38100" dir="2700000" algn="tl">
                    <a:srgbClr val="C0C0C0"/>
                  </a:outerShdw>
                </a:effectLst>
              </a:rPr>
              <a:t>Erythrocytes (Red blood cells) </a:t>
            </a:r>
          </a:p>
        </p:txBody>
      </p:sp>
      <p:pic>
        <p:nvPicPr>
          <p:cNvPr id="17412" name="Picture 4">
            <a:extLst>
              <a:ext uri="{FF2B5EF4-FFF2-40B4-BE49-F238E27FC236}">
                <a16:creationId xmlns:a16="http://schemas.microsoft.com/office/drawing/2014/main" id="{3FE19D9E-9DC4-411F-A77C-7C7204266449}"/>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l="10099" r="25209"/>
          <a:stretch/>
        </p:blipFill>
        <p:spPr>
          <a:xfrm>
            <a:off x="1424902" y="2492376"/>
            <a:ext cx="3209779" cy="356337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411" name="Rectangle 3">
            <a:extLst>
              <a:ext uri="{FF2B5EF4-FFF2-40B4-BE49-F238E27FC236}">
                <a16:creationId xmlns:a16="http://schemas.microsoft.com/office/drawing/2014/main" id="{A0A5968A-CB94-454D-8EB8-5DAA1B96754C}"/>
              </a:ext>
            </a:extLst>
          </p:cNvPr>
          <p:cNvSpPr>
            <a:spLocks noGrp="1" noChangeArrowheads="1"/>
          </p:cNvSpPr>
          <p:nvPr>
            <p:ph type="body" sz="half" idx="2"/>
          </p:nvPr>
        </p:nvSpPr>
        <p:spPr>
          <a:xfrm>
            <a:off x="5295569" y="2494450"/>
            <a:ext cx="5471529" cy="3563159"/>
          </a:xfrm>
        </p:spPr>
        <p:txBody>
          <a:bodyPr vert="horz" lIns="91440" tIns="45720" rIns="91440" bIns="45720" rtlCol="0">
            <a:normAutofit/>
          </a:bodyPr>
          <a:lstStyle/>
          <a:p>
            <a:pPr marL="533400">
              <a:buClr>
                <a:schemeClr val="tx1"/>
              </a:buClr>
            </a:pPr>
            <a:r>
              <a:rPr lang="en-US" altLang="en-US" sz="2400"/>
              <a:t>2) </a:t>
            </a:r>
            <a:r>
              <a:rPr lang="en-US" altLang="en-US" sz="2400" b="1" u="sng"/>
              <a:t>no</a:t>
            </a:r>
            <a:r>
              <a:rPr lang="en-US" altLang="en-US" sz="2400" b="1"/>
              <a:t> nucleus</a:t>
            </a:r>
          </a:p>
          <a:p>
            <a:pPr marL="533400">
              <a:buClr>
                <a:schemeClr val="tx1"/>
              </a:buClr>
            </a:pPr>
            <a:r>
              <a:rPr lang="en-US" altLang="en-US" sz="2400"/>
              <a:t> </a:t>
            </a:r>
            <a:r>
              <a:rPr lang="en-US" altLang="en-US" sz="2400">
                <a:sym typeface="Symbol" panose="05050102010706020507" pitchFamily="18" charset="2"/>
              </a:rPr>
              <a:t> </a:t>
            </a:r>
            <a:r>
              <a:rPr lang="en-US" altLang="en-US" sz="2400"/>
              <a:t>extra space inside made in red bone marrow</a:t>
            </a:r>
          </a:p>
          <a:p>
            <a:pPr marL="533400">
              <a:buClr>
                <a:schemeClr val="tx1"/>
              </a:buClr>
            </a:pPr>
            <a:endParaRPr lang="en-US" altLang="en-US" sz="2400"/>
          </a:p>
          <a:p>
            <a:pPr marL="533400">
              <a:buClr>
                <a:schemeClr val="tx1"/>
              </a:buClr>
            </a:pPr>
            <a:r>
              <a:rPr lang="en-US" altLang="en-US" sz="2400"/>
              <a:t>3) contain </a:t>
            </a:r>
            <a:r>
              <a:rPr lang="en-US" altLang="en-US" sz="2400" b="1" u="sng"/>
              <a:t>haemoglobin </a:t>
            </a:r>
          </a:p>
          <a:p>
            <a:pPr marL="533400">
              <a:buClr>
                <a:schemeClr val="tx1"/>
              </a:buClr>
            </a:pPr>
            <a:r>
              <a:rPr lang="en-US" altLang="en-US" sz="2400">
                <a:sym typeface="Symbol" panose="05050102010706020507" pitchFamily="18" charset="2"/>
              </a:rPr>
              <a:t>  the oxygen carrying molecule</a:t>
            </a:r>
          </a:p>
          <a:p>
            <a:pPr marL="533400">
              <a:buClr>
                <a:schemeClr val="tx1"/>
              </a:buClr>
            </a:pPr>
            <a:r>
              <a:rPr lang="en-US" altLang="en-US" sz="2400">
                <a:sym typeface="Symbol" panose="05050102010706020507" pitchFamily="18" charset="2"/>
              </a:rPr>
              <a:t>  250million molecules / cell most abundant</a:t>
            </a:r>
          </a:p>
        </p:txBody>
      </p:sp>
      <p:sp>
        <p:nvSpPr>
          <p:cNvPr id="17413" name="Text Box 5">
            <a:extLst>
              <a:ext uri="{FF2B5EF4-FFF2-40B4-BE49-F238E27FC236}">
                <a16:creationId xmlns:a16="http://schemas.microsoft.com/office/drawing/2014/main" id="{40B058F5-2AC3-4ABE-A42C-FEADD2016F36}"/>
              </a:ext>
            </a:extLst>
          </p:cNvPr>
          <p:cNvSpPr txBox="1">
            <a:spLocks noChangeArrowheads="1"/>
          </p:cNvSpPr>
          <p:nvPr/>
        </p:nvSpPr>
        <p:spPr bwMode="auto">
          <a:xfrm>
            <a:off x="2279650" y="1557338"/>
            <a:ext cx="36718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GB" altLang="en-US" sz="2800"/>
              <a:t>1) </a:t>
            </a:r>
            <a:r>
              <a:rPr lang="en-GB" altLang="en-US" sz="2800" b="1"/>
              <a:t>biconcave shape</a:t>
            </a:r>
          </a:p>
        </p:txBody>
      </p:sp>
      <p:sp>
        <p:nvSpPr>
          <p:cNvPr id="17414" name="Text Box 6">
            <a:extLst>
              <a:ext uri="{FF2B5EF4-FFF2-40B4-BE49-F238E27FC236}">
                <a16:creationId xmlns:a16="http://schemas.microsoft.com/office/drawing/2014/main" id="{DE654F6F-549E-4DEC-B3A0-1E3ED0B285AD}"/>
              </a:ext>
            </a:extLst>
          </p:cNvPr>
          <p:cNvSpPr txBox="1">
            <a:spLocks noChangeArrowheads="1"/>
          </p:cNvSpPr>
          <p:nvPr/>
        </p:nvSpPr>
        <p:spPr bwMode="auto">
          <a:xfrm>
            <a:off x="2279650" y="4868864"/>
            <a:ext cx="3455988"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GB" altLang="en-US" sz="2800"/>
              <a:t>increases the surface area so more oxygen can be carried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911A6C77-6109-4F77-975B-C375615A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5" name="Group 74">
            <a:extLst>
              <a:ext uri="{FF2B5EF4-FFF2-40B4-BE49-F238E27FC236}">
                <a16:creationId xmlns:a16="http://schemas.microsoft.com/office/drawing/2014/main" id="{CB343D17-9934-455E-B326-2F39206BA4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76" name="Freeform 44">
              <a:extLst>
                <a:ext uri="{FF2B5EF4-FFF2-40B4-BE49-F238E27FC236}">
                  <a16:creationId xmlns:a16="http://schemas.microsoft.com/office/drawing/2014/main" id="{A8AA2B63-BFCD-40D0-B2D0-CB714D70E2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45">
              <a:extLst>
                <a:ext uri="{FF2B5EF4-FFF2-40B4-BE49-F238E27FC236}">
                  <a16:creationId xmlns:a16="http://schemas.microsoft.com/office/drawing/2014/main" id="{80834EBB-06EA-4C69-AF7A-D5A4E69D8A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46">
              <a:extLst>
                <a:ext uri="{FF2B5EF4-FFF2-40B4-BE49-F238E27FC236}">
                  <a16:creationId xmlns:a16="http://schemas.microsoft.com/office/drawing/2014/main" id="{2D314EC1-63E0-43B5-9CD5-F25593B2CA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47">
              <a:extLst>
                <a:ext uri="{FF2B5EF4-FFF2-40B4-BE49-F238E27FC236}">
                  <a16:creationId xmlns:a16="http://schemas.microsoft.com/office/drawing/2014/main" id="{9577EB7D-16A7-4E05-9105-431E729665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Rectangle 79">
              <a:extLst>
                <a:ext uri="{FF2B5EF4-FFF2-40B4-BE49-F238E27FC236}">
                  <a16:creationId xmlns:a16="http://schemas.microsoft.com/office/drawing/2014/main" id="{EC1741C3-592F-47B5-93A0-66FC0BB97E4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8434" name="Rectangle 2">
            <a:extLst>
              <a:ext uri="{FF2B5EF4-FFF2-40B4-BE49-F238E27FC236}">
                <a16:creationId xmlns:a16="http://schemas.microsoft.com/office/drawing/2014/main" id="{64C7472E-57E4-4299-A818-B38FCE21DEC9}"/>
              </a:ext>
            </a:extLst>
          </p:cNvPr>
          <p:cNvSpPr>
            <a:spLocks noGrp="1" noChangeArrowheads="1"/>
          </p:cNvSpPr>
          <p:nvPr>
            <p:ph type="title"/>
          </p:nvPr>
        </p:nvSpPr>
        <p:spPr>
          <a:xfrm>
            <a:off x="1047280" y="759805"/>
            <a:ext cx="10306520" cy="1325563"/>
          </a:xfrm>
        </p:spPr>
        <p:txBody>
          <a:bodyPr vert="horz" lIns="91440" tIns="45720" rIns="91440" bIns="45720" rtlCol="0" anchor="ctr">
            <a:normAutofit/>
          </a:bodyPr>
          <a:lstStyle/>
          <a:p>
            <a:r>
              <a:rPr lang="en-US" altLang="en-US" sz="4000" b="1">
                <a:solidFill>
                  <a:srgbClr val="FFFFFF"/>
                </a:solidFill>
                <a:effectLst>
                  <a:outerShdw blurRad="38100" dist="38100" dir="2700000" algn="tl">
                    <a:srgbClr val="C0C0C0"/>
                  </a:outerShdw>
                </a:effectLst>
              </a:rPr>
              <a:t>Haemoglobin</a:t>
            </a:r>
          </a:p>
        </p:txBody>
      </p:sp>
      <p:pic>
        <p:nvPicPr>
          <p:cNvPr id="18436" name="Picture 4">
            <a:extLst>
              <a:ext uri="{FF2B5EF4-FFF2-40B4-BE49-F238E27FC236}">
                <a16:creationId xmlns:a16="http://schemas.microsoft.com/office/drawing/2014/main" id="{A6C2085F-93FD-44D9-84C8-98CDC94075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57" r="-4" b="2953"/>
          <a:stretch/>
        </p:blipFill>
        <p:spPr bwMode="auto">
          <a:xfrm>
            <a:off x="1424902" y="2492376"/>
            <a:ext cx="3209779" cy="3563372"/>
          </a:xfrm>
          <a:prstGeom prst="rect">
            <a:avLst/>
          </a:prstGeom>
          <a:noFill/>
          <a:extLst>
            <a:ext uri="{909E8E84-426E-40DD-AFC4-6F175D3DCCD1}">
              <a14:hiddenFill xmlns:a14="http://schemas.microsoft.com/office/drawing/2010/main">
                <a:solidFill>
                  <a:srgbClr val="FFFFFF"/>
                </a:solidFill>
              </a14:hiddenFill>
            </a:ext>
          </a:extLst>
        </p:spPr>
      </p:pic>
      <p:sp>
        <p:nvSpPr>
          <p:cNvPr id="18435" name="Rectangle 3">
            <a:extLst>
              <a:ext uri="{FF2B5EF4-FFF2-40B4-BE49-F238E27FC236}">
                <a16:creationId xmlns:a16="http://schemas.microsoft.com/office/drawing/2014/main" id="{4C3AAAB0-83BD-4223-9475-3E47C7051584}"/>
              </a:ext>
            </a:extLst>
          </p:cNvPr>
          <p:cNvSpPr>
            <a:spLocks noGrp="1" noChangeArrowheads="1"/>
          </p:cNvSpPr>
          <p:nvPr>
            <p:ph type="body" sz="half" idx="2"/>
          </p:nvPr>
        </p:nvSpPr>
        <p:spPr>
          <a:xfrm>
            <a:off x="5295569" y="2494450"/>
            <a:ext cx="5471529" cy="3563159"/>
          </a:xfrm>
        </p:spPr>
        <p:txBody>
          <a:bodyPr vert="horz" lIns="91440" tIns="45720" rIns="91440" bIns="45720" rtlCol="0">
            <a:normAutofit/>
          </a:bodyPr>
          <a:lstStyle/>
          <a:p>
            <a:r>
              <a:rPr lang="en-US" altLang="en-US" sz="2400" b="1">
                <a:effectLst>
                  <a:outerShdw blurRad="38100" dist="38100" dir="2700000" algn="tl">
                    <a:srgbClr val="C0C0C0"/>
                  </a:outerShdw>
                </a:effectLst>
              </a:rPr>
              <a:t>gives red blood cells their colour </a:t>
            </a:r>
          </a:p>
          <a:p>
            <a:r>
              <a:rPr lang="en-US" altLang="en-US" sz="2400" b="1">
                <a:effectLst>
                  <a:outerShdw blurRad="38100" dist="38100" dir="2700000" algn="tl">
                    <a:srgbClr val="C0C0C0"/>
                  </a:outerShdw>
                </a:effectLst>
              </a:rPr>
              <a:t>can carry up to 4 molecules of O</a:t>
            </a:r>
            <a:r>
              <a:rPr lang="en-US" altLang="en-US" sz="2400" b="1" baseline="-25000">
                <a:effectLst>
                  <a:outerShdw blurRad="38100" dist="38100" dir="2700000" algn="tl">
                    <a:srgbClr val="C0C0C0"/>
                  </a:outerShdw>
                </a:effectLst>
              </a:rPr>
              <a:t>2</a:t>
            </a:r>
            <a:r>
              <a:rPr lang="en-US" altLang="en-US" sz="2400" b="1">
                <a:effectLst>
                  <a:outerShdw blurRad="38100" dist="38100" dir="2700000" algn="tl">
                    <a:srgbClr val="C0C0C0"/>
                  </a:outerShdw>
                </a:effectLst>
              </a:rPr>
              <a:t> </a:t>
            </a:r>
          </a:p>
          <a:p>
            <a:endParaRPr lang="en-US" altLang="en-US" sz="2400" b="1">
              <a:effectLst>
                <a:outerShdw blurRad="38100" dist="38100" dir="2700000" algn="tl">
                  <a:srgbClr val="C0C0C0"/>
                </a:outerShdw>
              </a:effectLst>
            </a:endParaRPr>
          </a:p>
          <a:p>
            <a:r>
              <a:rPr lang="en-US" altLang="en-US" sz="2400" b="1">
                <a:effectLst>
                  <a:outerShdw blurRad="38100" dist="38100" dir="2700000" algn="tl">
                    <a:srgbClr val="C0C0C0"/>
                  </a:outerShdw>
                </a:effectLst>
              </a:rPr>
              <a:t>associates and dissociates with O</a:t>
            </a:r>
            <a:r>
              <a:rPr lang="en-US" altLang="en-US" sz="2400" b="1" baseline="-25000">
                <a:effectLst>
                  <a:outerShdw blurRad="38100" dist="38100" dir="2700000" algn="tl">
                    <a:srgbClr val="C0C0C0"/>
                  </a:outerShdw>
                </a:effectLst>
              </a:rPr>
              <a:t>2</a:t>
            </a:r>
          </a:p>
          <a:p>
            <a:endParaRPr lang="en-US" altLang="en-US" sz="2400" b="1" baseline="-25000">
              <a:effectLst>
                <a:outerShdw blurRad="38100" dist="38100" dir="2700000" algn="tl">
                  <a:srgbClr val="C0C0C0"/>
                </a:outerShdw>
              </a:effectLst>
            </a:endParaRPr>
          </a:p>
          <a:p>
            <a:r>
              <a:rPr lang="en-US" altLang="en-US" sz="2400" b="1">
                <a:effectLst>
                  <a:outerShdw blurRad="38100" dist="38100" dir="2700000" algn="tl">
                    <a:srgbClr val="C0C0C0"/>
                  </a:outerShdw>
                </a:effectLst>
              </a:rPr>
              <a:t>contains iron</a:t>
            </a:r>
          </a:p>
          <a:p>
            <a:endParaRPr lang="en-US" altLang="en-US" sz="2400" b="1">
              <a:effectLst>
                <a:outerShdw blurRad="38100" dist="38100" dir="2700000" algn="tl">
                  <a:srgbClr val="C0C0C0"/>
                </a:outerShdw>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95E617A-E671-4B07-9309-26EF7758B028}"/>
              </a:ext>
            </a:extLst>
          </p:cNvPr>
          <p:cNvSpPr>
            <a:spLocks noGrp="1"/>
          </p:cNvSpPr>
          <p:nvPr>
            <p:ph type="title"/>
          </p:nvPr>
        </p:nvSpPr>
        <p:spPr/>
        <p:txBody>
          <a:bodyPr/>
          <a:lstStyle/>
          <a:p>
            <a:r>
              <a:rPr lang="en-US" dirty="0"/>
              <a:t>Erythropoiesis </a:t>
            </a:r>
            <a:endParaRPr lang="en-GB" dirty="0"/>
          </a:p>
        </p:txBody>
      </p:sp>
      <p:graphicFrame>
        <p:nvGraphicFramePr>
          <p:cNvPr id="5" name="Content Placeholder 4">
            <a:extLst>
              <a:ext uri="{FF2B5EF4-FFF2-40B4-BE49-F238E27FC236}">
                <a16:creationId xmlns:a16="http://schemas.microsoft.com/office/drawing/2014/main" id="{6BC422BA-5D23-4EF6-A3E3-A39D0988062E}"/>
              </a:ext>
            </a:extLst>
          </p:cNvPr>
          <p:cNvGraphicFramePr>
            <a:graphicFrameLocks noGrp="1"/>
          </p:cNvGraphicFramePr>
          <p:nvPr>
            <p:ph idx="1"/>
            <p:extLst>
              <p:ext uri="{D42A27DB-BD31-4B8C-83A1-F6EECF244321}">
                <p14:modId xmlns:p14="http://schemas.microsoft.com/office/powerpoint/2010/main" val="375393674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378773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3">
            <a:extLst>
              <a:ext uri="{FF2B5EF4-FFF2-40B4-BE49-F238E27FC236}">
                <a16:creationId xmlns:a16="http://schemas.microsoft.com/office/drawing/2014/main" id="{F33A1D65-469B-4496-9E7B-92980BF587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14" t="35646" r="19362" b="37263"/>
          <a:stretch>
            <a:fillRect/>
          </a:stretch>
        </p:blipFill>
        <p:spPr bwMode="auto">
          <a:xfrm>
            <a:off x="1905000" y="1295400"/>
            <a:ext cx="8763000" cy="2616200"/>
          </a:xfrm>
          <a:prstGeom prst="rect">
            <a:avLst/>
          </a:prstGeom>
          <a:noFill/>
          <a:extLst>
            <a:ext uri="{909E8E84-426E-40DD-AFC4-6F175D3DCCD1}">
              <a14:hiddenFill xmlns:a14="http://schemas.microsoft.com/office/drawing/2010/main">
                <a:solidFill>
                  <a:srgbClr val="FFFFFF"/>
                </a:solidFill>
              </a14:hiddenFill>
            </a:ext>
          </a:extLst>
        </p:spPr>
      </p:pic>
      <p:sp>
        <p:nvSpPr>
          <p:cNvPr id="28676" name="Text Box 4">
            <a:extLst>
              <a:ext uri="{FF2B5EF4-FFF2-40B4-BE49-F238E27FC236}">
                <a16:creationId xmlns:a16="http://schemas.microsoft.com/office/drawing/2014/main" id="{8C447B67-7815-40A6-A4DE-499E2896CFAF}"/>
              </a:ext>
            </a:extLst>
          </p:cNvPr>
          <p:cNvSpPr txBox="1">
            <a:spLocks noChangeArrowheads="1"/>
          </p:cNvSpPr>
          <p:nvPr/>
        </p:nvSpPr>
        <p:spPr bwMode="auto">
          <a:xfrm>
            <a:off x="1524000" y="3962400"/>
            <a:ext cx="91440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800" b="1"/>
              <a:t>When there is a high concentration of oxygen e.g in the alveoli haemoglobin combines with oxygen to form oxyhaemoglobin. When the blood reaches the tissue which have a low concentration of oxygen the haemoglobin dissociates with the oxygen and the oxygen is released into body tissues</a:t>
            </a:r>
            <a:endParaRPr lang="en-US" altLang="en-US" sz="2800" b="1"/>
          </a:p>
        </p:txBody>
      </p:sp>
      <p:sp>
        <p:nvSpPr>
          <p:cNvPr id="28677" name="Rectangle 5">
            <a:extLst>
              <a:ext uri="{FF2B5EF4-FFF2-40B4-BE49-F238E27FC236}">
                <a16:creationId xmlns:a16="http://schemas.microsoft.com/office/drawing/2014/main" id="{17CDCD37-348F-4D24-93F6-56D46988ACA6}"/>
              </a:ext>
            </a:extLst>
          </p:cNvPr>
          <p:cNvSpPr>
            <a:spLocks noGrp="1" noChangeArrowheads="1"/>
          </p:cNvSpPr>
          <p:nvPr>
            <p:ph type="title"/>
          </p:nvPr>
        </p:nvSpPr>
        <p:spPr>
          <a:xfrm>
            <a:off x="2057400" y="-304800"/>
            <a:ext cx="8001000" cy="1216025"/>
          </a:xfrm>
        </p:spPr>
        <p:txBody>
          <a:bodyPr/>
          <a:lstStyle/>
          <a:p>
            <a:r>
              <a:rPr lang="en-GB" altLang="en-US" b="1">
                <a:effectLst>
                  <a:outerShdw blurRad="38100" dist="38100" dir="2700000" algn="tl">
                    <a:srgbClr val="C0C0C0"/>
                  </a:outerShdw>
                </a:effectLst>
                <a:latin typeface="Comic Sans MS" panose="030F0702030302020204" pitchFamily="66" charset="0"/>
              </a:rPr>
              <a:t>Function of Haemoglobin</a:t>
            </a:r>
            <a:endParaRPr lang="en-US" altLang="en-US" b="1">
              <a:effectLst>
                <a:outerShdw blurRad="38100" dist="38100" dir="2700000" algn="tl">
                  <a:srgbClr val="C0C0C0"/>
                </a:outerShdw>
              </a:effectLst>
              <a:latin typeface="Comic Sans MS" panose="030F0702030302020204" pitchFamily="66"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732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ee the source image">
            <a:extLst>
              <a:ext uri="{FF2B5EF4-FFF2-40B4-BE49-F238E27FC236}">
                <a16:creationId xmlns:a16="http://schemas.microsoft.com/office/drawing/2014/main" id="{21729961-1FC6-4A9B-92C5-25CA2EE193F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84184" y="420145"/>
            <a:ext cx="9766203" cy="5176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7708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1603E1A-4D85-4045-90F1-CD48C97A15AF}"/>
              </a:ext>
            </a:extLst>
          </p:cNvPr>
          <p:cNvSpPr>
            <a:spLocks noGrp="1" noChangeArrowheads="1"/>
          </p:cNvSpPr>
          <p:nvPr>
            <p:ph type="title"/>
          </p:nvPr>
        </p:nvSpPr>
        <p:spPr>
          <a:xfrm>
            <a:off x="762001" y="803325"/>
            <a:ext cx="5314536" cy="1325563"/>
          </a:xfrm>
        </p:spPr>
        <p:txBody>
          <a:bodyPr>
            <a:normAutofit/>
          </a:bodyPr>
          <a:lstStyle/>
          <a:p>
            <a:r>
              <a:rPr lang="en-GB" altLang="en-US" b="1">
                <a:effectLst>
                  <a:outerShdw blurRad="38100" dist="38100" dir="2700000" algn="tl">
                    <a:srgbClr val="C0C0C0"/>
                  </a:outerShdw>
                </a:effectLst>
                <a:latin typeface="Comic Sans MS" panose="030F0702030302020204" pitchFamily="66" charset="0"/>
              </a:rPr>
              <a:t>Monocytes</a:t>
            </a:r>
          </a:p>
        </p:txBody>
      </p:sp>
      <p:sp>
        <p:nvSpPr>
          <p:cNvPr id="2" name="Content Placeholder 1">
            <a:extLst>
              <a:ext uri="{FF2B5EF4-FFF2-40B4-BE49-F238E27FC236}">
                <a16:creationId xmlns:a16="http://schemas.microsoft.com/office/drawing/2014/main" id="{5FEF82D8-6482-4130-AA46-8BB7FBA319F9}"/>
              </a:ext>
            </a:extLst>
          </p:cNvPr>
          <p:cNvSpPr>
            <a:spLocks noGrp="1"/>
          </p:cNvSpPr>
          <p:nvPr>
            <p:ph idx="1"/>
          </p:nvPr>
        </p:nvSpPr>
        <p:spPr>
          <a:xfrm>
            <a:off x="762000" y="2279018"/>
            <a:ext cx="5314543" cy="3375920"/>
          </a:xfrm>
        </p:spPr>
        <p:txBody>
          <a:bodyPr anchor="t">
            <a:normAutofit/>
          </a:bodyPr>
          <a:lstStyle/>
          <a:p>
            <a:r>
              <a:rPr lang="en-US" sz="1800" b="1" i="0" dirty="0">
                <a:effectLst/>
                <a:latin typeface="Roboto"/>
              </a:rPr>
              <a:t>monocytes</a:t>
            </a:r>
            <a:r>
              <a:rPr lang="en-US" sz="1800" b="0" i="0" dirty="0">
                <a:effectLst/>
                <a:latin typeface="Roboto"/>
              </a:rPr>
              <a:t> are important in the immune system’s ability to destroy invaders, but also in facilitating healing and repair. </a:t>
            </a:r>
            <a:r>
              <a:rPr lang="en-US" sz="1800" b="1" i="0" dirty="0">
                <a:effectLst/>
                <a:latin typeface="Roboto"/>
              </a:rPr>
              <a:t>Monocytes</a:t>
            </a:r>
            <a:r>
              <a:rPr lang="en-US" sz="1800" b="0" i="0" dirty="0">
                <a:effectLst/>
                <a:latin typeface="Roboto"/>
              </a:rPr>
              <a:t> are formed in the bone marrow and are released into peripheral blood, where they circulate for several days.</a:t>
            </a:r>
            <a:endParaRPr lang="en-GB" sz="1800" dirty="0"/>
          </a:p>
        </p:txBody>
      </p:sp>
      <p:sp>
        <p:nvSpPr>
          <p:cNvPr id="20485" name="Freeform: Shape 71">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483" name="Picture 3">
            <a:extLst>
              <a:ext uri="{FF2B5EF4-FFF2-40B4-BE49-F238E27FC236}">
                <a16:creationId xmlns:a16="http://schemas.microsoft.com/office/drawing/2014/main" id="{CE64BFE7-1A5E-42BC-9F30-5284AAB53C8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812" r="11204"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Tree>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15" name="Rectangle 77">
            <a:extLst>
              <a:ext uri="{FF2B5EF4-FFF2-40B4-BE49-F238E27FC236}">
                <a16:creationId xmlns:a16="http://schemas.microsoft.com/office/drawing/2014/main" id="{2E921DFF-3001-46B5-95D2-66CA060F4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26"/>
            <a:ext cx="5614875" cy="6802903"/>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16" name="Picture 79">
            <a:extLst>
              <a:ext uri="{FF2B5EF4-FFF2-40B4-BE49-F238E27FC236}">
                <a16:creationId xmlns:a16="http://schemas.microsoft.com/office/drawing/2014/main" id="{4EA93698-222B-47A7-8E9B-667FAC9906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1506" name="Rectangle 2">
            <a:extLst>
              <a:ext uri="{FF2B5EF4-FFF2-40B4-BE49-F238E27FC236}">
                <a16:creationId xmlns:a16="http://schemas.microsoft.com/office/drawing/2014/main" id="{4D4AF5B8-3E1B-414B-B397-115BEBA0352C}"/>
              </a:ext>
            </a:extLst>
          </p:cNvPr>
          <p:cNvSpPr>
            <a:spLocks noGrp="1" noChangeArrowheads="1"/>
          </p:cNvSpPr>
          <p:nvPr>
            <p:ph type="title"/>
          </p:nvPr>
        </p:nvSpPr>
        <p:spPr>
          <a:xfrm>
            <a:off x="640079" y="2053641"/>
            <a:ext cx="3669161" cy="2760098"/>
          </a:xfrm>
        </p:spPr>
        <p:txBody>
          <a:bodyPr vert="horz" lIns="91440" tIns="45720" rIns="91440" bIns="45720" rtlCol="0" anchor="ctr">
            <a:normAutofit/>
          </a:bodyPr>
          <a:lstStyle/>
          <a:p>
            <a:r>
              <a:rPr lang="en-US" altLang="en-US" b="1">
                <a:solidFill>
                  <a:srgbClr val="FFFFFF"/>
                </a:solidFill>
                <a:effectLst>
                  <a:outerShdw blurRad="38100" dist="38100" dir="2700000" algn="tl">
                    <a:srgbClr val="C0C0C0"/>
                  </a:outerShdw>
                </a:effectLst>
              </a:rPr>
              <a:t>Phagocytes</a:t>
            </a:r>
            <a:endParaRPr lang="en-US" altLang="en-US" b="1" dirty="0">
              <a:solidFill>
                <a:srgbClr val="FFFFFF"/>
              </a:solidFill>
              <a:effectLst>
                <a:outerShdw blurRad="38100" dist="38100" dir="2700000" algn="tl">
                  <a:srgbClr val="C0C0C0"/>
                </a:outerShdw>
              </a:effectLst>
            </a:endParaRPr>
          </a:p>
        </p:txBody>
      </p:sp>
      <p:sp>
        <p:nvSpPr>
          <p:cNvPr id="21507" name="Rectangle 3">
            <a:extLst>
              <a:ext uri="{FF2B5EF4-FFF2-40B4-BE49-F238E27FC236}">
                <a16:creationId xmlns:a16="http://schemas.microsoft.com/office/drawing/2014/main" id="{9E1470F2-4B25-406A-AC43-F4849687E630}"/>
              </a:ext>
            </a:extLst>
          </p:cNvPr>
          <p:cNvSpPr>
            <a:spLocks noGrp="1" noChangeArrowheads="1"/>
          </p:cNvSpPr>
          <p:nvPr>
            <p:ph type="body" sz="half" idx="1"/>
          </p:nvPr>
        </p:nvSpPr>
        <p:spPr>
          <a:xfrm>
            <a:off x="6090574" y="801866"/>
            <a:ext cx="4977578" cy="2957597"/>
          </a:xfrm>
        </p:spPr>
        <p:txBody>
          <a:bodyPr vert="horz" lIns="91440" tIns="45720" rIns="91440" bIns="45720" rtlCol="0" anchor="ctr">
            <a:normAutofit fontScale="70000" lnSpcReduction="20000"/>
          </a:bodyPr>
          <a:lstStyle/>
          <a:p>
            <a:r>
              <a:rPr lang="en-US" altLang="en-US" dirty="0">
                <a:solidFill>
                  <a:srgbClr val="000000"/>
                </a:solidFill>
              </a:rPr>
              <a:t>Monocytes and macrophages</a:t>
            </a:r>
          </a:p>
          <a:p>
            <a:endParaRPr lang="en-US" altLang="en-US" dirty="0">
              <a:solidFill>
                <a:srgbClr val="000000"/>
              </a:solidFill>
            </a:endParaRPr>
          </a:p>
          <a:p>
            <a:r>
              <a:rPr lang="en-US" altLang="en-US" dirty="0">
                <a:solidFill>
                  <a:srgbClr val="000000"/>
                </a:solidFill>
              </a:rPr>
              <a:t>Provide a </a:t>
            </a:r>
            <a:r>
              <a:rPr lang="en-US" altLang="en-US" b="1" dirty="0">
                <a:solidFill>
                  <a:srgbClr val="000000"/>
                </a:solidFill>
              </a:rPr>
              <a:t>non-specific</a:t>
            </a:r>
            <a:r>
              <a:rPr lang="en-US" altLang="en-US" dirty="0">
                <a:solidFill>
                  <a:srgbClr val="000000"/>
                </a:solidFill>
              </a:rPr>
              <a:t> response to infection</a:t>
            </a:r>
          </a:p>
          <a:p>
            <a:endParaRPr lang="en-US" altLang="en-US" dirty="0">
              <a:solidFill>
                <a:srgbClr val="000000"/>
              </a:solidFill>
            </a:endParaRPr>
          </a:p>
          <a:p>
            <a:pPr marL="0" indent="0">
              <a:buNone/>
            </a:pPr>
            <a:r>
              <a:rPr lang="en-US" dirty="0"/>
              <a:t>.</a:t>
            </a:r>
            <a:endParaRPr lang="en-US" altLang="en-US" sz="1100" dirty="0">
              <a:solidFill>
                <a:srgbClr val="000000"/>
              </a:solidFill>
            </a:endParaRPr>
          </a:p>
          <a:p>
            <a:endParaRPr lang="en-US" altLang="en-US" sz="1100" dirty="0">
              <a:solidFill>
                <a:srgbClr val="000000"/>
              </a:solidFill>
            </a:endParaRPr>
          </a:p>
          <a:p>
            <a:endParaRPr lang="en-US" altLang="en-US" sz="1100" dirty="0">
              <a:solidFill>
                <a:srgbClr val="000000"/>
              </a:solidFill>
            </a:endParaRPr>
          </a:p>
          <a:p>
            <a:endParaRPr lang="en-US" altLang="en-US" sz="1100" dirty="0">
              <a:solidFill>
                <a:srgbClr val="000000"/>
              </a:solidFill>
            </a:endParaRPr>
          </a:p>
          <a:p>
            <a:endParaRPr lang="en-US" altLang="en-US" sz="1100" dirty="0">
              <a:solidFill>
                <a:srgbClr val="000000"/>
              </a:solidFill>
            </a:endParaRPr>
          </a:p>
          <a:p>
            <a:r>
              <a:rPr lang="en-US" altLang="en-US" sz="1100" dirty="0">
                <a:solidFill>
                  <a:srgbClr val="000000"/>
                </a:solidFill>
                <a:hlinkClick r:id="rId4"/>
              </a:rPr>
              <a:t>http://www.microbelibrary.org/images/tterry/anim/phago053.html</a:t>
            </a:r>
            <a:endParaRPr lang="en-US" altLang="en-US" sz="1100" dirty="0">
              <a:solidFill>
                <a:srgbClr val="000000"/>
              </a:solidFill>
            </a:endParaRPr>
          </a:p>
        </p:txBody>
      </p:sp>
      <p:sp>
        <p:nvSpPr>
          <p:cNvPr id="21517" name="Rectangle 81">
            <a:extLst>
              <a:ext uri="{FF2B5EF4-FFF2-40B4-BE49-F238E27FC236}">
                <a16:creationId xmlns:a16="http://schemas.microsoft.com/office/drawing/2014/main" id="{AFEDA996-5744-4A88-B0DD-EC49C6D87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5581" y="4079694"/>
            <a:ext cx="4977975" cy="1979514"/>
          </a:xfrm>
          <a:prstGeom prst="rect">
            <a:avLst/>
          </a:pr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8" name="Picture 4">
            <a:extLst>
              <a:ext uri="{FF2B5EF4-FFF2-40B4-BE49-F238E27FC236}">
                <a16:creationId xmlns:a16="http://schemas.microsoft.com/office/drawing/2014/main" id="{197C3880-A677-446B-BDA3-F17AF3ED30DF}"/>
              </a:ext>
            </a:extLst>
          </p:cNvPr>
          <p:cNvPicPr>
            <a:picLocks noGrp="1" noChangeAspect="1" noChangeArrowheads="1" noCrop="1"/>
          </p:cNvPicPr>
          <p:nvPr>
            <p:ph sz="quarter" idx="2"/>
          </p:nvPr>
        </p:nvPicPr>
        <p:blipFill>
          <a:blip r:embed="rId5">
            <a:alphaModFix/>
            <a:extLst>
              <a:ext uri="{28A0092B-C50C-407E-A947-70E740481C1C}">
                <a14:useLocalDpi xmlns:a14="http://schemas.microsoft.com/office/drawing/2010/main" val="0"/>
              </a:ext>
            </a:extLst>
          </a:blip>
          <a:stretch>
            <a:fillRect/>
          </a:stretch>
        </p:blipFill>
        <p:spPr>
          <a:xfrm>
            <a:off x="6589395" y="4242846"/>
            <a:ext cx="1548231" cy="1658819"/>
          </a:xfrm>
          <a:prstGeom prst="rect">
            <a:avLst/>
          </a:prstGeom>
          <a:noFill/>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509" name="Picture 5">
            <a:hlinkClick r:id="rId6"/>
            <a:extLst>
              <a:ext uri="{FF2B5EF4-FFF2-40B4-BE49-F238E27FC236}">
                <a16:creationId xmlns:a16="http://schemas.microsoft.com/office/drawing/2014/main" id="{44DFC998-4C85-47A1-A75A-9C756B715A43}"/>
              </a:ext>
            </a:extLst>
          </p:cNvPr>
          <p:cNvPicPr>
            <a:picLocks noGrp="1" noChangeAspect="1" noChangeArrowheads="1"/>
          </p:cNvPicPr>
          <p:nvPr>
            <p:ph sz="quarter" idx="3"/>
          </p:nvPr>
        </p:nvPicPr>
        <p:blipFill>
          <a:blip r:embed="rId7">
            <a:alphaModFix/>
            <a:extLst>
              <a:ext uri="{28A0092B-C50C-407E-A947-70E740481C1C}">
                <a14:useLocalDpi xmlns:a14="http://schemas.microsoft.com/office/drawing/2010/main" val="0"/>
              </a:ext>
            </a:extLst>
          </a:blip>
          <a:stretch>
            <a:fillRect/>
          </a:stretch>
        </p:blipFill>
        <p:spPr>
          <a:xfrm>
            <a:off x="8656431" y="4323536"/>
            <a:ext cx="2246067" cy="1497378"/>
          </a:xfrm>
          <a:prstGeom prst="rect">
            <a:avLst/>
          </a:prstGeom>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8E40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42D017-1699-4767-8CCD-63B7E94FF028}"/>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Phagocytosis </a:t>
            </a:r>
          </a:p>
        </p:txBody>
      </p:sp>
      <p:pic>
        <p:nvPicPr>
          <p:cNvPr id="4" name="Online Media 3" title="How do Immune Cells (Macrophages) Engulf Bacteria Phagocytosis Process">
            <a:hlinkClick r:id="" action="ppaction://media"/>
            <a:extLst>
              <a:ext uri="{FF2B5EF4-FFF2-40B4-BE49-F238E27FC236}">
                <a16:creationId xmlns:a16="http://schemas.microsoft.com/office/drawing/2014/main" id="{5568D266-EBD3-4E95-824C-4021C0815116}"/>
              </a:ext>
            </a:extLst>
          </p:cNvPr>
          <p:cNvPicPr>
            <a:picLocks noGrp="1" noRot="1" noChangeAspect="1"/>
          </p:cNvPicPr>
          <p:nvPr>
            <p:ph idx="1"/>
            <a:videoFile r:link="rId1"/>
          </p:nvPr>
        </p:nvPicPr>
        <p:blipFill>
          <a:blip r:embed="rId4"/>
          <a:stretch>
            <a:fillRect/>
          </a:stretch>
        </p:blipFill>
        <p:spPr>
          <a:xfrm>
            <a:off x="4038600" y="1405625"/>
            <a:ext cx="7188199" cy="4043361"/>
          </a:xfrm>
          <a:prstGeom prst="rect">
            <a:avLst/>
          </a:prstGeom>
        </p:spPr>
      </p:pic>
    </p:spTree>
    <p:extLst>
      <p:ext uri="{BB962C8B-B14F-4D97-AF65-F5344CB8AC3E}">
        <p14:creationId xmlns:p14="http://schemas.microsoft.com/office/powerpoint/2010/main" val="1328426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3">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2530" name="Rectangle 2">
            <a:extLst>
              <a:ext uri="{FF2B5EF4-FFF2-40B4-BE49-F238E27FC236}">
                <a16:creationId xmlns:a16="http://schemas.microsoft.com/office/drawing/2014/main" id="{AD22F920-8FEC-4AC4-A242-7EAFB0D2A02D}"/>
              </a:ext>
            </a:extLst>
          </p:cNvPr>
          <p:cNvSpPr>
            <a:spLocks noGrp="1" noChangeArrowheads="1"/>
          </p:cNvSpPr>
          <p:nvPr>
            <p:ph type="title"/>
          </p:nvPr>
        </p:nvSpPr>
        <p:spPr>
          <a:xfrm>
            <a:off x="799817" y="2770632"/>
            <a:ext cx="4672584" cy="2101070"/>
          </a:xfrm>
        </p:spPr>
        <p:txBody>
          <a:bodyPr vert="horz" lIns="91440" tIns="45720" rIns="91440" bIns="45720" rtlCol="0" anchor="t">
            <a:normAutofit/>
          </a:bodyPr>
          <a:lstStyle/>
          <a:p>
            <a:r>
              <a:rPr lang="en-US" altLang="en-US" b="1" u="sng">
                <a:solidFill>
                  <a:srgbClr val="000000"/>
                </a:solidFill>
              </a:rPr>
              <a:t>Lymphocyte</a:t>
            </a:r>
          </a:p>
        </p:txBody>
      </p:sp>
      <p:sp>
        <p:nvSpPr>
          <p:cNvPr id="76"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2531" name="Picture 3">
            <a:extLst>
              <a:ext uri="{FF2B5EF4-FFF2-40B4-BE49-F238E27FC236}">
                <a16:creationId xmlns:a16="http://schemas.microsoft.com/office/drawing/2014/main" id="{92D5B95C-573F-42B6-8BDB-516AA68EBF4C}"/>
              </a:ext>
            </a:extLst>
          </p:cNvPr>
          <p:cNvPicPr>
            <a:picLocks noGrp="1" noChangeAspect="1" noChangeArrowheads="1"/>
          </p:cNvPicPr>
          <p:nvPr>
            <p:ph type="clipArt" sz="half" idx="4294967295"/>
          </p:nvPr>
        </p:nvPicPr>
        <p:blipFill rotWithShape="1">
          <a:blip r:embed="rId4">
            <a:extLst>
              <a:ext uri="{28A0092B-C50C-407E-A947-70E740481C1C}">
                <a14:useLocalDpi xmlns:a14="http://schemas.microsoft.com/office/drawing/2010/main" val="0"/>
              </a:ext>
            </a:extLst>
          </a:blip>
          <a:srcRect l="3444" r="27034" b="-3"/>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7" name="Rectangle 136">
            <a:extLst>
              <a:ext uri="{FF2B5EF4-FFF2-40B4-BE49-F238E27FC236}">
                <a16:creationId xmlns:a16="http://schemas.microsoft.com/office/drawing/2014/main" id="{020C988C-FAAD-4B22-8BA7-6B5DEFD8D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54" name="Rectangle 2">
            <a:extLst>
              <a:ext uri="{FF2B5EF4-FFF2-40B4-BE49-F238E27FC236}">
                <a16:creationId xmlns:a16="http://schemas.microsoft.com/office/drawing/2014/main" id="{7DD2934C-EA37-41FA-949A-2BA8E1E4AB2F}"/>
              </a:ext>
            </a:extLst>
          </p:cNvPr>
          <p:cNvSpPr>
            <a:spLocks noGrp="1" noChangeArrowheads="1"/>
          </p:cNvSpPr>
          <p:nvPr>
            <p:ph type="title"/>
          </p:nvPr>
        </p:nvSpPr>
        <p:spPr>
          <a:xfrm>
            <a:off x="838201" y="373946"/>
            <a:ext cx="5114150" cy="1325563"/>
          </a:xfrm>
        </p:spPr>
        <p:txBody>
          <a:bodyPr>
            <a:normAutofit/>
          </a:bodyPr>
          <a:lstStyle/>
          <a:p>
            <a:r>
              <a:rPr lang="en-GB" altLang="en-US" b="1" u="sng" dirty="0">
                <a:latin typeface="Comic Sans MS" panose="030F0702030302020204" pitchFamily="66" charset="0"/>
              </a:rPr>
              <a:t>Lymphocytes</a:t>
            </a:r>
          </a:p>
        </p:txBody>
      </p:sp>
      <p:sp>
        <p:nvSpPr>
          <p:cNvPr id="23555" name="Rectangle 3">
            <a:extLst>
              <a:ext uri="{FF2B5EF4-FFF2-40B4-BE49-F238E27FC236}">
                <a16:creationId xmlns:a16="http://schemas.microsoft.com/office/drawing/2014/main" id="{A9CB3BD7-A0BA-470D-9787-B3868FB98E15}"/>
              </a:ext>
            </a:extLst>
          </p:cNvPr>
          <p:cNvSpPr>
            <a:spLocks noGrp="1" noChangeArrowheads="1"/>
          </p:cNvSpPr>
          <p:nvPr>
            <p:ph type="body" idx="1"/>
          </p:nvPr>
        </p:nvSpPr>
        <p:spPr>
          <a:xfrm>
            <a:off x="838201" y="1825625"/>
            <a:ext cx="5114150" cy="4351338"/>
          </a:xfrm>
        </p:spPr>
        <p:txBody>
          <a:bodyPr>
            <a:normAutofit/>
          </a:bodyPr>
          <a:lstStyle/>
          <a:p>
            <a:pPr>
              <a:buFont typeface="Wingdings" panose="05000000000000000000" pitchFamily="2" charset="2"/>
              <a:buNone/>
            </a:pPr>
            <a:r>
              <a:rPr lang="en-GB" altLang="en-US">
                <a:latin typeface="Comic Sans MS" panose="030F0702030302020204" pitchFamily="66" charset="0"/>
              </a:rPr>
              <a:t>Provide a </a:t>
            </a:r>
            <a:r>
              <a:rPr lang="en-GB" altLang="en-US" b="1">
                <a:latin typeface="Comic Sans MS" panose="030F0702030302020204" pitchFamily="66" charset="0"/>
              </a:rPr>
              <a:t>specific immune response</a:t>
            </a:r>
            <a:r>
              <a:rPr lang="en-GB" altLang="en-US">
                <a:latin typeface="Comic Sans MS" panose="030F0702030302020204" pitchFamily="66" charset="0"/>
              </a:rPr>
              <a:t> to</a:t>
            </a:r>
          </a:p>
          <a:p>
            <a:pPr>
              <a:buFont typeface="Wingdings" panose="05000000000000000000" pitchFamily="2" charset="2"/>
              <a:buNone/>
            </a:pPr>
            <a:r>
              <a:rPr lang="en-GB" altLang="en-US">
                <a:latin typeface="Comic Sans MS" panose="030F0702030302020204" pitchFamily="66" charset="0"/>
              </a:rPr>
              <a:t>infectious diseases.</a:t>
            </a:r>
          </a:p>
          <a:p>
            <a:pPr>
              <a:buFont typeface="Wingdings" panose="05000000000000000000" pitchFamily="2" charset="2"/>
              <a:buNone/>
            </a:pPr>
            <a:endParaRPr lang="en-GB" altLang="en-US">
              <a:latin typeface="Comic Sans MS" panose="030F0702030302020204" pitchFamily="66" charset="0"/>
            </a:endParaRPr>
          </a:p>
          <a:p>
            <a:pPr>
              <a:buFont typeface="Wingdings" panose="05000000000000000000" pitchFamily="2" charset="2"/>
              <a:buNone/>
            </a:pPr>
            <a:r>
              <a:rPr lang="en-GB" altLang="en-US">
                <a:latin typeface="Comic Sans MS" panose="030F0702030302020204" pitchFamily="66" charset="0"/>
              </a:rPr>
              <a:t>Two Types T –cells and B- cells</a:t>
            </a:r>
          </a:p>
          <a:p>
            <a:pPr>
              <a:buFont typeface="Wingdings" panose="05000000000000000000" pitchFamily="2" charset="2"/>
              <a:buNone/>
            </a:pPr>
            <a:r>
              <a:rPr lang="en-GB" altLang="en-US">
                <a:latin typeface="Comic Sans MS" panose="030F0702030302020204" pitchFamily="66" charset="0"/>
              </a:rPr>
              <a:t>					</a:t>
            </a:r>
          </a:p>
          <a:p>
            <a:pPr>
              <a:buFont typeface="Wingdings" panose="05000000000000000000" pitchFamily="2" charset="2"/>
              <a:buNone/>
            </a:pPr>
            <a:endParaRPr lang="en-GB" altLang="en-US">
              <a:latin typeface="Comic Sans MS" panose="030F0702030302020204" pitchFamily="66" charset="0"/>
            </a:endParaRPr>
          </a:p>
          <a:p>
            <a:pPr>
              <a:buFont typeface="Wingdings" panose="05000000000000000000" pitchFamily="2" charset="2"/>
              <a:buNone/>
            </a:pPr>
            <a:r>
              <a:rPr lang="en-GB" altLang="en-US">
                <a:latin typeface="Comic Sans MS" panose="030F0702030302020204" pitchFamily="66" charset="0"/>
              </a:rPr>
              <a:t>They produce </a:t>
            </a:r>
            <a:r>
              <a:rPr lang="en-GB" altLang="en-US" b="1">
                <a:latin typeface="Comic Sans MS" panose="030F0702030302020204" pitchFamily="66" charset="0"/>
              </a:rPr>
              <a:t>antibodies</a:t>
            </a:r>
            <a:r>
              <a:rPr lang="en-GB" altLang="en-US">
                <a:latin typeface="Comic Sans MS" panose="030F0702030302020204" pitchFamily="66" charset="0"/>
              </a:rPr>
              <a:t>.</a:t>
            </a:r>
          </a:p>
          <a:p>
            <a:pPr>
              <a:buFont typeface="Wingdings" panose="05000000000000000000" pitchFamily="2" charset="2"/>
              <a:buNone/>
            </a:pPr>
            <a:endParaRPr lang="en-GB" altLang="en-US">
              <a:latin typeface="Comic Sans MS" panose="030F0702030302020204" pitchFamily="66" charset="0"/>
            </a:endParaRPr>
          </a:p>
          <a:p>
            <a:pPr>
              <a:buFont typeface="Wingdings" panose="05000000000000000000" pitchFamily="2" charset="2"/>
              <a:buNone/>
            </a:pPr>
            <a:endParaRPr lang="en-GB" altLang="en-US">
              <a:latin typeface="Comic Sans MS" panose="030F0702030302020204" pitchFamily="66" charset="0"/>
            </a:endParaRPr>
          </a:p>
          <a:p>
            <a:pPr>
              <a:buFont typeface="Wingdings" panose="05000000000000000000" pitchFamily="2" charset="2"/>
              <a:buNone/>
            </a:pPr>
            <a:endParaRPr lang="en-GB" altLang="en-US">
              <a:latin typeface="Comic Sans MS" panose="030F0702030302020204" pitchFamily="66" charset="0"/>
            </a:endParaRPr>
          </a:p>
        </p:txBody>
      </p:sp>
      <p:sp>
        <p:nvSpPr>
          <p:cNvPr id="139" name="Oval 138">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2635" y="2507215"/>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1" name="Arc 140">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432189" flipV="1">
            <a:off x="7537061" y="1878543"/>
            <a:ext cx="4592562" cy="4592562"/>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23556" name="Picture 4">
            <a:extLst>
              <a:ext uri="{FF2B5EF4-FFF2-40B4-BE49-F238E27FC236}">
                <a16:creationId xmlns:a16="http://schemas.microsoft.com/office/drawing/2014/main" id="{36C2525F-9A3D-4F13-86D7-5051A81DD4B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4957" b="-1"/>
          <a:stretch/>
        </p:blipFill>
        <p:spPr bwMode="auto">
          <a:xfrm>
            <a:off x="6356704" y="533712"/>
            <a:ext cx="2169783" cy="2271020"/>
          </a:xfrm>
          <a:custGeom>
            <a:avLst/>
            <a:gdLst/>
            <a:ahLst/>
            <a:cxnLst/>
            <a:rect l="l" t="t" r="r" b="b"/>
            <a:pathLst>
              <a:path w="2185353" h="2064564">
                <a:moveTo>
                  <a:pt x="65529" y="0"/>
                </a:moveTo>
                <a:lnTo>
                  <a:pt x="2119824" y="0"/>
                </a:lnTo>
                <a:cubicBezTo>
                  <a:pt x="2156015" y="0"/>
                  <a:pt x="2185353" y="29338"/>
                  <a:pt x="2185353" y="65529"/>
                </a:cubicBezTo>
                <a:lnTo>
                  <a:pt x="2185353" y="1999035"/>
                </a:lnTo>
                <a:cubicBezTo>
                  <a:pt x="2185353" y="2035226"/>
                  <a:pt x="2156015" y="2064564"/>
                  <a:pt x="2119824" y="2064564"/>
                </a:cubicBezTo>
                <a:lnTo>
                  <a:pt x="65529" y="2064564"/>
                </a:lnTo>
                <a:cubicBezTo>
                  <a:pt x="29338" y="2064564"/>
                  <a:pt x="0" y="2035226"/>
                  <a:pt x="0" y="1999035"/>
                </a:cubicBezTo>
                <a:lnTo>
                  <a:pt x="0" y="65529"/>
                </a:lnTo>
                <a:cubicBezTo>
                  <a:pt x="0" y="29338"/>
                  <a:pt x="29338" y="0"/>
                  <a:pt x="65529" y="0"/>
                </a:cubicBezTo>
                <a:close/>
              </a:path>
            </a:pathLst>
          </a:custGeom>
          <a:noFill/>
          <a:extLst>
            <a:ext uri="{909E8E84-426E-40DD-AFC4-6F175D3DCCD1}">
              <a14:hiddenFill xmlns:a14="http://schemas.microsoft.com/office/drawing/2010/main">
                <a:solidFill>
                  <a:srgbClr val="FFFFFF"/>
                </a:solidFill>
              </a14:hiddenFill>
            </a:ext>
          </a:extLst>
        </p:spPr>
      </p:pic>
      <p:pic>
        <p:nvPicPr>
          <p:cNvPr id="2" name="Online Media 1" title="Lymphocytes - The Immune System">
            <a:hlinkClick r:id="" action="ppaction://media"/>
            <a:extLst>
              <a:ext uri="{FF2B5EF4-FFF2-40B4-BE49-F238E27FC236}">
                <a16:creationId xmlns:a16="http://schemas.microsoft.com/office/drawing/2014/main" id="{49735E2C-552D-419C-87AD-FB44659389A6}"/>
              </a:ext>
            </a:extLst>
          </p:cNvPr>
          <p:cNvPicPr>
            <a:picLocks noRot="1" noChangeAspect="1"/>
          </p:cNvPicPr>
          <p:nvPr>
            <a:videoFile r:link="rId1"/>
          </p:nvPr>
        </p:nvPicPr>
        <p:blipFill>
          <a:blip r:embed="rId5"/>
          <a:stretch>
            <a:fillRect/>
          </a:stretch>
        </p:blipFill>
        <p:spPr>
          <a:xfrm>
            <a:off x="6088760" y="3094182"/>
            <a:ext cx="5480502" cy="3082781"/>
          </a:xfrm>
          <a:custGeom>
            <a:avLst/>
            <a:gdLst/>
            <a:ahLst/>
            <a:cxnLst/>
            <a:rect l="l" t="t" r="r" b="b"/>
            <a:pathLst>
              <a:path w="2185353" h="2064564">
                <a:moveTo>
                  <a:pt x="65529" y="0"/>
                </a:moveTo>
                <a:lnTo>
                  <a:pt x="2119824" y="0"/>
                </a:lnTo>
                <a:cubicBezTo>
                  <a:pt x="2156015" y="0"/>
                  <a:pt x="2185353" y="29338"/>
                  <a:pt x="2185353" y="65529"/>
                </a:cubicBezTo>
                <a:lnTo>
                  <a:pt x="2185353" y="1999035"/>
                </a:lnTo>
                <a:cubicBezTo>
                  <a:pt x="2185353" y="2035226"/>
                  <a:pt x="2156015" y="2064564"/>
                  <a:pt x="2119824" y="2064564"/>
                </a:cubicBezTo>
                <a:lnTo>
                  <a:pt x="65529" y="2064564"/>
                </a:lnTo>
                <a:cubicBezTo>
                  <a:pt x="29338" y="2064564"/>
                  <a:pt x="0" y="2035226"/>
                  <a:pt x="0" y="1999035"/>
                </a:cubicBezTo>
                <a:lnTo>
                  <a:pt x="0" y="65529"/>
                </a:lnTo>
                <a:cubicBezTo>
                  <a:pt x="0" y="29338"/>
                  <a:pt x="29338" y="0"/>
                  <a:pt x="65529" y="0"/>
                </a:cubicBezTo>
                <a:close/>
              </a:path>
            </a:pathLst>
          </a:cu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D2F5602-6586-46E4-8645-2CDA442ABF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9434B85-DB0D-4010-A6A1-147F28D47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9F4D111C-C854-4932-B1B8-8B641DBD19F4}"/>
              </a:ext>
            </a:extLst>
          </p:cNvPr>
          <p:cNvSpPr>
            <a:spLocks noGrp="1"/>
          </p:cNvSpPr>
          <p:nvPr>
            <p:ph type="title"/>
          </p:nvPr>
        </p:nvSpPr>
        <p:spPr>
          <a:xfrm>
            <a:off x="1179226" y="320231"/>
            <a:ext cx="9833548" cy="1325563"/>
          </a:xfrm>
        </p:spPr>
        <p:txBody>
          <a:bodyPr>
            <a:normAutofit/>
          </a:bodyPr>
          <a:lstStyle/>
          <a:p>
            <a:pPr algn="ctr"/>
            <a:r>
              <a:rPr lang="en-US" sz="4000">
                <a:solidFill>
                  <a:schemeClr val="tx2"/>
                </a:solidFill>
              </a:rPr>
              <a:t>Neutrophil</a:t>
            </a:r>
            <a:endParaRPr lang="en-GB" sz="4000">
              <a:solidFill>
                <a:schemeClr val="tx2"/>
              </a:solidFill>
            </a:endParaRPr>
          </a:p>
        </p:txBody>
      </p:sp>
      <p:grpSp>
        <p:nvGrpSpPr>
          <p:cNvPr id="13" name="Group 12">
            <a:extLst>
              <a:ext uri="{FF2B5EF4-FFF2-40B4-BE49-F238E27FC236}">
                <a16:creationId xmlns:a16="http://schemas.microsoft.com/office/drawing/2014/main" id="{F2E5F4F0-80C0-49F3-84A2-453DE42F20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915607" cy="2187829"/>
            <a:chOff x="-305" y="-1"/>
            <a:chExt cx="3832880" cy="2876136"/>
          </a:xfrm>
        </p:grpSpPr>
        <p:sp>
          <p:nvSpPr>
            <p:cNvPr id="14" name="Freeform: Shape 13">
              <a:extLst>
                <a:ext uri="{FF2B5EF4-FFF2-40B4-BE49-F238E27FC236}">
                  <a16:creationId xmlns:a16="http://schemas.microsoft.com/office/drawing/2014/main" id="{342FEDB6-5432-4162-8648-3827572AF0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9FE345E-092D-4A20-A43A-0F9258D969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A313FCF-0EE7-4C6B-BAB3-EFC9451D3D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0B9ECD02-BE1B-4347-8C2E-EEA690082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 name="Content Placeholder 2">
            <a:extLst>
              <a:ext uri="{FF2B5EF4-FFF2-40B4-BE49-F238E27FC236}">
                <a16:creationId xmlns:a16="http://schemas.microsoft.com/office/drawing/2014/main" id="{8403140F-F4E4-45FE-ABC9-141EC6617865}"/>
              </a:ext>
            </a:extLst>
          </p:cNvPr>
          <p:cNvGraphicFramePr>
            <a:graphicFrameLocks noGrp="1"/>
          </p:cNvGraphicFramePr>
          <p:nvPr>
            <p:ph idx="1"/>
            <p:extLst>
              <p:ext uri="{D42A27DB-BD31-4B8C-83A1-F6EECF244321}">
                <p14:modId xmlns:p14="http://schemas.microsoft.com/office/powerpoint/2010/main" val="2873755356"/>
              </p:ext>
            </p:extLst>
          </p:nvPr>
        </p:nvGraphicFramePr>
        <p:xfrm>
          <a:off x="1036320" y="2899956"/>
          <a:ext cx="10119360" cy="31313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09917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16">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8">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EE99ED-8D45-4726-AC49-254FC6E4E3CA}"/>
              </a:ext>
            </a:extLst>
          </p:cNvPr>
          <p:cNvSpPr>
            <a:spLocks noGrp="1"/>
          </p:cNvSpPr>
          <p:nvPr>
            <p:ph type="title"/>
          </p:nvPr>
        </p:nvSpPr>
        <p:spPr>
          <a:xfrm>
            <a:off x="686834" y="591344"/>
            <a:ext cx="3200400" cy="5585619"/>
          </a:xfrm>
        </p:spPr>
        <p:txBody>
          <a:bodyPr>
            <a:normAutofit/>
          </a:bodyPr>
          <a:lstStyle/>
          <a:p>
            <a:br>
              <a:rPr lang="en-GB">
                <a:solidFill>
                  <a:srgbClr val="FFFFFF"/>
                </a:solidFill>
              </a:rPr>
            </a:br>
            <a:r>
              <a:rPr lang="en-US" b="1">
                <a:solidFill>
                  <a:srgbClr val="FFFFFF"/>
                </a:solidFill>
              </a:rPr>
              <a:t>What do basophils do?</a:t>
            </a:r>
            <a:br>
              <a:rPr lang="en-US" b="1">
                <a:solidFill>
                  <a:srgbClr val="FFFFFF"/>
                </a:solidFill>
              </a:rPr>
            </a:br>
            <a:endParaRPr lang="en-GB">
              <a:solidFill>
                <a:srgbClr val="FFFFFF"/>
              </a:solidFill>
            </a:endParaRPr>
          </a:p>
        </p:txBody>
      </p:sp>
      <p:sp>
        <p:nvSpPr>
          <p:cNvPr id="27"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1" name="Content Placeholder 2">
            <a:extLst>
              <a:ext uri="{FF2B5EF4-FFF2-40B4-BE49-F238E27FC236}">
                <a16:creationId xmlns:a16="http://schemas.microsoft.com/office/drawing/2014/main" id="{6729EB58-1D48-466D-9CD8-321D24407709}"/>
              </a:ext>
            </a:extLst>
          </p:cNvPr>
          <p:cNvSpPr>
            <a:spLocks noGrp="1"/>
          </p:cNvSpPr>
          <p:nvPr>
            <p:ph idx="1"/>
          </p:nvPr>
        </p:nvSpPr>
        <p:spPr>
          <a:xfrm>
            <a:off x="4447308" y="591344"/>
            <a:ext cx="6906491" cy="5585619"/>
          </a:xfrm>
        </p:spPr>
        <p:txBody>
          <a:bodyPr anchor="ctr">
            <a:normAutofit/>
          </a:bodyPr>
          <a:lstStyle/>
          <a:p>
            <a:r>
              <a:rPr lang="en-US" sz="2000"/>
              <a:t>Whether you scrape yourself during a fall or develop an infection from a wound, you can count on your basophils help to get you healthy again.</a:t>
            </a:r>
          </a:p>
          <a:p>
            <a:r>
              <a:rPr lang="en-US" sz="2000"/>
              <a:t>In addition to fighting parasitic infections, basophils play a role in:</a:t>
            </a:r>
          </a:p>
          <a:p>
            <a:r>
              <a:rPr lang="en-US" sz="2000" b="1"/>
              <a:t>Preventing blood clotting:</a:t>
            </a:r>
            <a:r>
              <a:rPr lang="en-US" sz="2000"/>
              <a:t> Basophils contain heparin. This is a naturally occurring blood-thinning substance.</a:t>
            </a:r>
          </a:p>
          <a:p>
            <a:r>
              <a:rPr lang="en-US" sz="2000" b="1"/>
              <a:t>Mediating allergic reactions:</a:t>
            </a:r>
            <a:r>
              <a:rPr lang="en-US" sz="2000"/>
              <a:t> In allergic reactions, the immune system is exposed to an allergen. Basophils release histamine during allergic reactions. Basophils are also thought to play a role in causing the body to produce the antibody called immunoglobulin E (IgE).</a:t>
            </a:r>
          </a:p>
          <a:p>
            <a:r>
              <a:rPr lang="en-US" sz="2000"/>
              <a:t>This antibody then binds to basophils and a similar type of cell called mast cells. These cells release substances such as histamines and serotonin. They mediate the inflammatory response in the area of your body that was exposed to the allergen.</a:t>
            </a:r>
          </a:p>
          <a:p>
            <a:endParaRPr lang="en-GB" sz="2000"/>
          </a:p>
        </p:txBody>
      </p:sp>
    </p:spTree>
    <p:extLst>
      <p:ext uri="{BB962C8B-B14F-4D97-AF65-F5344CB8AC3E}">
        <p14:creationId xmlns:p14="http://schemas.microsoft.com/office/powerpoint/2010/main" val="4020258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33E28-2F64-4E1C-B728-5BE00D5FA7A9}"/>
              </a:ext>
            </a:extLst>
          </p:cNvPr>
          <p:cNvSpPr>
            <a:spLocks noGrp="1"/>
          </p:cNvSpPr>
          <p:nvPr>
            <p:ph type="title"/>
          </p:nvPr>
        </p:nvSpPr>
        <p:spPr/>
        <p:txBody>
          <a:bodyPr/>
          <a:lstStyle/>
          <a:p>
            <a:r>
              <a:rPr lang="en-US" dirty="0"/>
              <a:t>At a glance functions of white blood cells</a:t>
            </a:r>
            <a:endParaRPr lang="en-GB" dirty="0"/>
          </a:p>
        </p:txBody>
      </p:sp>
      <p:graphicFrame>
        <p:nvGraphicFramePr>
          <p:cNvPr id="8" name="Table 8">
            <a:extLst>
              <a:ext uri="{FF2B5EF4-FFF2-40B4-BE49-F238E27FC236}">
                <a16:creationId xmlns:a16="http://schemas.microsoft.com/office/drawing/2014/main" id="{2E5522C3-052C-4CB4-BCD7-F6B9D7387761}"/>
              </a:ext>
            </a:extLst>
          </p:cNvPr>
          <p:cNvGraphicFramePr>
            <a:graphicFrameLocks noGrp="1"/>
          </p:cNvGraphicFramePr>
          <p:nvPr>
            <p:ph idx="1"/>
            <p:extLst>
              <p:ext uri="{D42A27DB-BD31-4B8C-83A1-F6EECF244321}">
                <p14:modId xmlns:p14="http://schemas.microsoft.com/office/powerpoint/2010/main" val="3165885774"/>
              </p:ext>
            </p:extLst>
          </p:nvPr>
        </p:nvGraphicFramePr>
        <p:xfrm>
          <a:off x="1920380" y="1826260"/>
          <a:ext cx="7010398" cy="3576320"/>
        </p:xfrm>
        <a:graphic>
          <a:graphicData uri="http://schemas.openxmlformats.org/drawingml/2006/table">
            <a:tbl>
              <a:tblPr firstRow="1" bandRow="1">
                <a:tableStyleId>{5C22544A-7EE6-4342-B048-85BDC9FD1C3A}</a:tableStyleId>
              </a:tblPr>
              <a:tblGrid>
                <a:gridCol w="3505199">
                  <a:extLst>
                    <a:ext uri="{9D8B030D-6E8A-4147-A177-3AD203B41FA5}">
                      <a16:colId xmlns:a16="http://schemas.microsoft.com/office/drawing/2014/main" val="659066350"/>
                    </a:ext>
                  </a:extLst>
                </a:gridCol>
                <a:gridCol w="3505199">
                  <a:extLst>
                    <a:ext uri="{9D8B030D-6E8A-4147-A177-3AD203B41FA5}">
                      <a16:colId xmlns:a16="http://schemas.microsoft.com/office/drawing/2014/main" val="280132425"/>
                    </a:ext>
                  </a:extLst>
                </a:gridCol>
              </a:tblGrid>
              <a:tr h="370840">
                <a:tc>
                  <a:txBody>
                    <a:bodyPr/>
                    <a:lstStyle/>
                    <a:p>
                      <a:r>
                        <a:rPr lang="en-US" dirty="0"/>
                        <a:t>White blood cell</a:t>
                      </a:r>
                      <a:endParaRPr lang="en-GB" dirty="0"/>
                    </a:p>
                  </a:txBody>
                  <a:tcPr/>
                </a:tc>
                <a:tc>
                  <a:txBody>
                    <a:bodyPr/>
                    <a:lstStyle/>
                    <a:p>
                      <a:r>
                        <a:rPr lang="en-US" dirty="0"/>
                        <a:t>Function </a:t>
                      </a:r>
                      <a:endParaRPr lang="en-GB" dirty="0"/>
                    </a:p>
                  </a:txBody>
                  <a:tcPr/>
                </a:tc>
                <a:extLst>
                  <a:ext uri="{0D108BD9-81ED-4DB2-BD59-A6C34878D82A}">
                    <a16:rowId xmlns:a16="http://schemas.microsoft.com/office/drawing/2014/main" val="3227209706"/>
                  </a:ext>
                </a:extLst>
              </a:tr>
              <a:tr h="370840">
                <a:tc>
                  <a:txBody>
                    <a:bodyPr/>
                    <a:lstStyle/>
                    <a:p>
                      <a:r>
                        <a:rPr lang="en-US" dirty="0"/>
                        <a:t>Neutrophils </a:t>
                      </a:r>
                      <a:endParaRPr lang="en-GB" dirty="0"/>
                    </a:p>
                  </a:txBody>
                  <a:tcPr/>
                </a:tc>
                <a:tc>
                  <a:txBody>
                    <a:bodyPr/>
                    <a:lstStyle/>
                    <a:p>
                      <a:r>
                        <a:rPr lang="en-US" dirty="0"/>
                        <a:t>Bacterial or fungal infection the most common first responders in microbial infections </a:t>
                      </a:r>
                      <a:endParaRPr lang="en-GB" dirty="0"/>
                    </a:p>
                  </a:txBody>
                  <a:tcPr/>
                </a:tc>
                <a:extLst>
                  <a:ext uri="{0D108BD9-81ED-4DB2-BD59-A6C34878D82A}">
                    <a16:rowId xmlns:a16="http://schemas.microsoft.com/office/drawing/2014/main" val="230215984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Eosinophils</a:t>
                      </a:r>
                      <a:endParaRPr lang="en-GB" b="0" dirty="0"/>
                    </a:p>
                    <a:p>
                      <a:endParaRPr lang="en-GB" dirty="0"/>
                    </a:p>
                  </a:txBody>
                  <a:tcPr/>
                </a:tc>
                <a:tc>
                  <a:txBody>
                    <a:bodyPr/>
                    <a:lstStyle/>
                    <a:p>
                      <a:r>
                        <a:rPr lang="en-US" dirty="0"/>
                        <a:t>Parasitic infections and allergic response ( inflammatory)</a:t>
                      </a:r>
                      <a:endParaRPr lang="en-GB" dirty="0"/>
                    </a:p>
                  </a:txBody>
                  <a:tcPr/>
                </a:tc>
                <a:extLst>
                  <a:ext uri="{0D108BD9-81ED-4DB2-BD59-A6C34878D82A}">
                    <a16:rowId xmlns:a16="http://schemas.microsoft.com/office/drawing/2014/main" val="754532777"/>
                  </a:ext>
                </a:extLst>
              </a:tr>
              <a:tr h="370840">
                <a:tc>
                  <a:txBody>
                    <a:bodyPr/>
                    <a:lstStyle/>
                    <a:p>
                      <a:r>
                        <a:rPr lang="en-US" dirty="0"/>
                        <a:t>Basophils</a:t>
                      </a:r>
                      <a:endParaRPr lang="en-GB" dirty="0"/>
                    </a:p>
                  </a:txBody>
                  <a:tcPr/>
                </a:tc>
                <a:tc>
                  <a:txBody>
                    <a:bodyPr/>
                    <a:lstStyle/>
                    <a:p>
                      <a:r>
                        <a:rPr lang="en-US" dirty="0"/>
                        <a:t>Allergic and antigen response release histamine.</a:t>
                      </a:r>
                      <a:endParaRPr lang="en-GB" dirty="0"/>
                    </a:p>
                  </a:txBody>
                  <a:tcPr/>
                </a:tc>
                <a:extLst>
                  <a:ext uri="{0D108BD9-81ED-4DB2-BD59-A6C34878D82A}">
                    <a16:rowId xmlns:a16="http://schemas.microsoft.com/office/drawing/2014/main" val="493767200"/>
                  </a:ext>
                </a:extLst>
              </a:tr>
              <a:tr h="370840">
                <a:tc>
                  <a:txBody>
                    <a:bodyPr/>
                    <a:lstStyle/>
                    <a:p>
                      <a:r>
                        <a:rPr lang="en-US" dirty="0"/>
                        <a:t>Monocytes </a:t>
                      </a:r>
                      <a:endParaRPr lang="en-GB" dirty="0"/>
                    </a:p>
                  </a:txBody>
                  <a:tcPr/>
                </a:tc>
                <a:tc>
                  <a:txBody>
                    <a:bodyPr/>
                    <a:lstStyle/>
                    <a:p>
                      <a:r>
                        <a:rPr lang="en-US" dirty="0"/>
                        <a:t>Phagocytosis of pathogens </a:t>
                      </a:r>
                      <a:endParaRPr lang="en-GB" dirty="0"/>
                    </a:p>
                  </a:txBody>
                  <a:tcPr/>
                </a:tc>
                <a:extLst>
                  <a:ext uri="{0D108BD9-81ED-4DB2-BD59-A6C34878D82A}">
                    <a16:rowId xmlns:a16="http://schemas.microsoft.com/office/drawing/2014/main" val="3284628344"/>
                  </a:ext>
                </a:extLst>
              </a:tr>
              <a:tr h="370840">
                <a:tc>
                  <a:txBody>
                    <a:bodyPr/>
                    <a:lstStyle/>
                    <a:p>
                      <a:r>
                        <a:rPr lang="en-US" dirty="0"/>
                        <a:t>Lymphocytes </a:t>
                      </a:r>
                    </a:p>
                    <a:p>
                      <a:endParaRPr lang="en-GB" dirty="0"/>
                    </a:p>
                  </a:txBody>
                  <a:tcPr/>
                </a:tc>
                <a:tc>
                  <a:txBody>
                    <a:bodyPr/>
                    <a:lstStyle/>
                    <a:p>
                      <a:r>
                        <a:rPr lang="en-US" dirty="0"/>
                        <a:t>Includes B cells and T cells produce antibodies</a:t>
                      </a:r>
                      <a:endParaRPr lang="en-GB" dirty="0"/>
                    </a:p>
                  </a:txBody>
                  <a:tcPr/>
                </a:tc>
                <a:extLst>
                  <a:ext uri="{0D108BD9-81ED-4DB2-BD59-A6C34878D82A}">
                    <a16:rowId xmlns:a16="http://schemas.microsoft.com/office/drawing/2014/main" val="116028272"/>
                  </a:ext>
                </a:extLst>
              </a:tr>
            </a:tbl>
          </a:graphicData>
        </a:graphic>
      </p:graphicFrame>
    </p:spTree>
    <p:extLst>
      <p:ext uri="{BB962C8B-B14F-4D97-AF65-F5344CB8AC3E}">
        <p14:creationId xmlns:p14="http://schemas.microsoft.com/office/powerpoint/2010/main" val="5803855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1328280-0B2B-4D61-A270-B2EAF2EFE9A8}"/>
              </a:ext>
            </a:extLst>
          </p:cNvPr>
          <p:cNvSpPr>
            <a:spLocks noGrp="1"/>
          </p:cNvSpPr>
          <p:nvPr>
            <p:ph type="title"/>
          </p:nvPr>
        </p:nvSpPr>
        <p:spPr>
          <a:xfrm>
            <a:off x="640079" y="2053641"/>
            <a:ext cx="3669161" cy="2760098"/>
          </a:xfrm>
        </p:spPr>
        <p:txBody>
          <a:bodyPr>
            <a:normAutofit/>
          </a:bodyPr>
          <a:lstStyle/>
          <a:p>
            <a:r>
              <a:rPr lang="en-US">
                <a:solidFill>
                  <a:srgbClr val="FFFFFF"/>
                </a:solidFill>
              </a:rPr>
              <a:t>How to remember? </a:t>
            </a:r>
            <a:endParaRPr lang="en-GB">
              <a:solidFill>
                <a:srgbClr val="FFFFFF"/>
              </a:solidFill>
            </a:endParaRPr>
          </a:p>
        </p:txBody>
      </p:sp>
      <p:sp>
        <p:nvSpPr>
          <p:cNvPr id="3" name="Content Placeholder 2">
            <a:extLst>
              <a:ext uri="{FF2B5EF4-FFF2-40B4-BE49-F238E27FC236}">
                <a16:creationId xmlns:a16="http://schemas.microsoft.com/office/drawing/2014/main" id="{87FBBE45-C3C0-4E7E-AAD4-5FFD4F904FEC}"/>
              </a:ext>
            </a:extLst>
          </p:cNvPr>
          <p:cNvSpPr>
            <a:spLocks noGrp="1"/>
          </p:cNvSpPr>
          <p:nvPr>
            <p:ph idx="1"/>
          </p:nvPr>
        </p:nvSpPr>
        <p:spPr>
          <a:xfrm>
            <a:off x="6090574" y="801866"/>
            <a:ext cx="5306084" cy="5230634"/>
          </a:xfrm>
        </p:spPr>
        <p:txBody>
          <a:bodyPr anchor="ctr">
            <a:normAutofit/>
          </a:bodyPr>
          <a:lstStyle/>
          <a:p>
            <a:pPr fontAlgn="base"/>
            <a:r>
              <a:rPr lang="en-US" sz="2400" b="1" i="0" dirty="0">
                <a:solidFill>
                  <a:srgbClr val="000000"/>
                </a:solidFill>
                <a:effectLst/>
                <a:latin typeface="-apple-system"/>
              </a:rPr>
              <a:t>N</a:t>
            </a:r>
            <a:r>
              <a:rPr lang="en-US" sz="2400" b="0" i="0" dirty="0">
                <a:solidFill>
                  <a:srgbClr val="000000"/>
                </a:solidFill>
                <a:effectLst/>
                <a:latin typeface="-apple-system"/>
              </a:rPr>
              <a:t>ever – </a:t>
            </a:r>
            <a:r>
              <a:rPr lang="en-US" sz="2400" b="1" i="0" dirty="0">
                <a:solidFill>
                  <a:srgbClr val="000000"/>
                </a:solidFill>
                <a:effectLst/>
                <a:latin typeface="-apple-system"/>
              </a:rPr>
              <a:t>N</a:t>
            </a:r>
            <a:r>
              <a:rPr lang="en-US" sz="2400" b="0" i="0" dirty="0">
                <a:solidFill>
                  <a:srgbClr val="000000"/>
                </a:solidFill>
                <a:effectLst/>
                <a:latin typeface="-apple-system"/>
              </a:rPr>
              <a:t>eutrophils most prevalent so bacterial infections first responders! </a:t>
            </a:r>
          </a:p>
          <a:p>
            <a:pPr fontAlgn="base"/>
            <a:r>
              <a:rPr lang="en-US" sz="2400" b="1" i="0" dirty="0">
                <a:solidFill>
                  <a:srgbClr val="000000"/>
                </a:solidFill>
                <a:effectLst/>
                <a:latin typeface="-apple-system"/>
              </a:rPr>
              <a:t>L</a:t>
            </a:r>
            <a:r>
              <a:rPr lang="en-US" sz="2400" b="0" i="0" dirty="0">
                <a:solidFill>
                  <a:srgbClr val="000000"/>
                </a:solidFill>
                <a:effectLst/>
                <a:latin typeface="-apple-system"/>
              </a:rPr>
              <a:t>et – </a:t>
            </a:r>
            <a:r>
              <a:rPr lang="en-US" sz="2400" b="1" i="0" dirty="0">
                <a:solidFill>
                  <a:srgbClr val="000000"/>
                </a:solidFill>
                <a:effectLst/>
                <a:latin typeface="-apple-system"/>
              </a:rPr>
              <a:t>L</a:t>
            </a:r>
            <a:r>
              <a:rPr lang="en-US" sz="2400" b="0" i="0" dirty="0">
                <a:solidFill>
                  <a:srgbClr val="000000"/>
                </a:solidFill>
                <a:effectLst/>
                <a:latin typeface="-apple-system"/>
              </a:rPr>
              <a:t>ymphocytes B and T cells produce antibodies </a:t>
            </a:r>
          </a:p>
          <a:p>
            <a:pPr fontAlgn="base"/>
            <a:r>
              <a:rPr lang="en-US" sz="2400" b="1" i="0" dirty="0">
                <a:solidFill>
                  <a:srgbClr val="000000"/>
                </a:solidFill>
                <a:effectLst/>
                <a:latin typeface="-apple-system"/>
              </a:rPr>
              <a:t>M</a:t>
            </a:r>
            <a:r>
              <a:rPr lang="en-US" sz="2400" b="0" i="0" dirty="0">
                <a:solidFill>
                  <a:srgbClr val="000000"/>
                </a:solidFill>
                <a:effectLst/>
                <a:latin typeface="-apple-system"/>
              </a:rPr>
              <a:t>onkeys – </a:t>
            </a:r>
            <a:r>
              <a:rPr lang="en-US" sz="2400" b="1" i="0" dirty="0">
                <a:solidFill>
                  <a:srgbClr val="000000"/>
                </a:solidFill>
                <a:effectLst/>
                <a:latin typeface="-apple-system"/>
              </a:rPr>
              <a:t>M</a:t>
            </a:r>
            <a:r>
              <a:rPr lang="en-US" sz="2400" b="0" i="0" dirty="0">
                <a:solidFill>
                  <a:srgbClr val="000000"/>
                </a:solidFill>
                <a:effectLst/>
                <a:latin typeface="-apple-system"/>
              </a:rPr>
              <a:t>onocytes- remember munch ) phagocytosis eat the bacteria </a:t>
            </a:r>
          </a:p>
          <a:p>
            <a:pPr fontAlgn="base"/>
            <a:r>
              <a:rPr lang="en-US" sz="2400" b="1" i="0" dirty="0">
                <a:solidFill>
                  <a:srgbClr val="000000"/>
                </a:solidFill>
                <a:effectLst/>
                <a:latin typeface="-apple-system"/>
              </a:rPr>
              <a:t>E</a:t>
            </a:r>
            <a:r>
              <a:rPr lang="en-US" sz="2400" b="0" i="0" dirty="0">
                <a:solidFill>
                  <a:srgbClr val="000000"/>
                </a:solidFill>
                <a:effectLst/>
                <a:latin typeface="-apple-system"/>
              </a:rPr>
              <a:t>at – </a:t>
            </a:r>
            <a:r>
              <a:rPr lang="en-US" sz="2400" b="1" i="0" dirty="0">
                <a:solidFill>
                  <a:srgbClr val="000000"/>
                </a:solidFill>
                <a:effectLst/>
                <a:latin typeface="-apple-system"/>
              </a:rPr>
              <a:t>E</a:t>
            </a:r>
            <a:r>
              <a:rPr lang="en-US" sz="2400" b="0" i="0" dirty="0">
                <a:solidFill>
                  <a:srgbClr val="000000"/>
                </a:solidFill>
                <a:effectLst/>
                <a:latin typeface="-apple-system"/>
              </a:rPr>
              <a:t>osinophils- parasites and allergic responses inflammatory.</a:t>
            </a:r>
          </a:p>
          <a:p>
            <a:pPr fontAlgn="base"/>
            <a:r>
              <a:rPr lang="en-US" sz="2400" b="1" i="0" dirty="0">
                <a:solidFill>
                  <a:srgbClr val="000000"/>
                </a:solidFill>
                <a:effectLst/>
                <a:latin typeface="-apple-system"/>
              </a:rPr>
              <a:t>B</a:t>
            </a:r>
            <a:r>
              <a:rPr lang="en-US" sz="2400" b="0" i="0" dirty="0">
                <a:solidFill>
                  <a:srgbClr val="000000"/>
                </a:solidFill>
                <a:effectLst/>
                <a:latin typeface="-apple-system"/>
              </a:rPr>
              <a:t>ananas – </a:t>
            </a:r>
            <a:r>
              <a:rPr lang="en-US" sz="2400" b="1" i="0" dirty="0">
                <a:solidFill>
                  <a:srgbClr val="000000"/>
                </a:solidFill>
                <a:effectLst/>
                <a:latin typeface="-apple-system"/>
              </a:rPr>
              <a:t>B</a:t>
            </a:r>
            <a:r>
              <a:rPr lang="en-US" sz="2400" b="0" i="0" dirty="0">
                <a:solidFill>
                  <a:srgbClr val="000000"/>
                </a:solidFill>
                <a:effectLst/>
                <a:latin typeface="-apple-system"/>
              </a:rPr>
              <a:t>asophils </a:t>
            </a:r>
            <a:r>
              <a:rPr lang="en-US" sz="2400" dirty="0">
                <a:solidFill>
                  <a:srgbClr val="000000"/>
                </a:solidFill>
              </a:rPr>
              <a:t>Allergic and antigen response release histamine.</a:t>
            </a:r>
            <a:endParaRPr lang="en-GB" sz="2400" dirty="0">
              <a:solidFill>
                <a:srgbClr val="000000"/>
              </a:solidFill>
            </a:endParaRPr>
          </a:p>
          <a:p>
            <a:pPr fontAlgn="base"/>
            <a:endParaRPr lang="en-US" sz="2400" b="0" i="0" dirty="0">
              <a:solidFill>
                <a:srgbClr val="000000"/>
              </a:solidFill>
              <a:effectLst/>
              <a:latin typeface="-apple-system"/>
            </a:endParaRPr>
          </a:p>
          <a:p>
            <a:endParaRPr lang="en-GB" sz="2400" dirty="0">
              <a:solidFill>
                <a:srgbClr val="000000"/>
              </a:solidFill>
            </a:endParaRPr>
          </a:p>
        </p:txBody>
      </p:sp>
    </p:spTree>
    <p:extLst>
      <p:ext uri="{BB962C8B-B14F-4D97-AF65-F5344CB8AC3E}">
        <p14:creationId xmlns:p14="http://schemas.microsoft.com/office/powerpoint/2010/main" val="9921666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6" name="Picture 75">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6626" name="Rectangle 2">
            <a:extLst>
              <a:ext uri="{FF2B5EF4-FFF2-40B4-BE49-F238E27FC236}">
                <a16:creationId xmlns:a16="http://schemas.microsoft.com/office/drawing/2014/main" id="{125949F4-52F6-43DD-A9D0-3649A1F7214C}"/>
              </a:ext>
            </a:extLst>
          </p:cNvPr>
          <p:cNvSpPr>
            <a:spLocks noGrp="1" noChangeArrowheads="1"/>
          </p:cNvSpPr>
          <p:nvPr>
            <p:ph type="title"/>
          </p:nvPr>
        </p:nvSpPr>
        <p:spPr>
          <a:xfrm>
            <a:off x="6094105" y="802955"/>
            <a:ext cx="4977976" cy="1454051"/>
          </a:xfrm>
        </p:spPr>
        <p:txBody>
          <a:bodyPr>
            <a:normAutofit/>
          </a:bodyPr>
          <a:lstStyle/>
          <a:p>
            <a:r>
              <a:rPr lang="en-GB" altLang="en-US" b="1">
                <a:solidFill>
                  <a:srgbClr val="000000"/>
                </a:solidFill>
                <a:effectLst>
                  <a:outerShdw blurRad="38100" dist="38100" dir="2700000" algn="tl">
                    <a:srgbClr val="C0C0C0"/>
                  </a:outerShdw>
                </a:effectLst>
                <a:latin typeface="Comic Sans MS" panose="030F0702030302020204" pitchFamily="66" charset="0"/>
              </a:rPr>
              <a:t>Blood</a:t>
            </a:r>
            <a:endParaRPr lang="en-US" altLang="en-US" b="1">
              <a:solidFill>
                <a:srgbClr val="000000"/>
              </a:solidFill>
              <a:effectLst>
                <a:outerShdw blurRad="38100" dist="38100" dir="2700000" algn="tl">
                  <a:srgbClr val="C0C0C0"/>
                </a:outerShdw>
              </a:effectLst>
              <a:latin typeface="Comic Sans MS" panose="030F0702030302020204" pitchFamily="66" charset="0"/>
            </a:endParaRPr>
          </a:p>
        </p:txBody>
      </p:sp>
      <p:sp>
        <p:nvSpPr>
          <p:cNvPr id="78"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1" name="Graphic 70" descr="Heart">
            <a:extLst>
              <a:ext uri="{FF2B5EF4-FFF2-40B4-BE49-F238E27FC236}">
                <a16:creationId xmlns:a16="http://schemas.microsoft.com/office/drawing/2014/main" id="{9E2ACDC8-64B2-4BA2-AE6F-29307A3C7A9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0254" y="1629089"/>
            <a:ext cx="3620021" cy="3620021"/>
          </a:xfrm>
          <a:prstGeom prst="rect">
            <a:avLst/>
          </a:prstGeom>
        </p:spPr>
      </p:pic>
      <p:sp>
        <p:nvSpPr>
          <p:cNvPr id="26627" name="Rectangle 3">
            <a:extLst>
              <a:ext uri="{FF2B5EF4-FFF2-40B4-BE49-F238E27FC236}">
                <a16:creationId xmlns:a16="http://schemas.microsoft.com/office/drawing/2014/main" id="{B5F206F1-3102-47F8-87FE-78D4D5B10847}"/>
              </a:ext>
            </a:extLst>
          </p:cNvPr>
          <p:cNvSpPr>
            <a:spLocks noGrp="1" noChangeArrowheads="1"/>
          </p:cNvSpPr>
          <p:nvPr>
            <p:ph type="body" idx="1"/>
          </p:nvPr>
        </p:nvSpPr>
        <p:spPr>
          <a:xfrm>
            <a:off x="6090574" y="2421682"/>
            <a:ext cx="4977578" cy="3639289"/>
          </a:xfrm>
        </p:spPr>
        <p:txBody>
          <a:bodyPr anchor="ctr">
            <a:normAutofit/>
          </a:bodyPr>
          <a:lstStyle/>
          <a:p>
            <a:pPr>
              <a:buFont typeface="Wingdings" panose="05000000000000000000" pitchFamily="2" charset="2"/>
              <a:buNone/>
            </a:pPr>
            <a:r>
              <a:rPr lang="en-GB" altLang="en-US" sz="2000" dirty="0">
                <a:solidFill>
                  <a:srgbClr val="000000"/>
                </a:solidFill>
                <a:latin typeface="Comic Sans MS" panose="030F0702030302020204" pitchFamily="66" charset="0"/>
              </a:rPr>
              <a:t>Can you?</a:t>
            </a:r>
          </a:p>
          <a:p>
            <a:r>
              <a:rPr lang="en-GB" altLang="en-US" sz="2000" dirty="0">
                <a:solidFill>
                  <a:srgbClr val="000000"/>
                </a:solidFill>
                <a:latin typeface="Comic Sans MS" panose="030F0702030302020204" pitchFamily="66" charset="0"/>
              </a:rPr>
              <a:t>State the composition of Blood</a:t>
            </a:r>
          </a:p>
          <a:p>
            <a:r>
              <a:rPr lang="en-GB" altLang="en-US" sz="2000" dirty="0">
                <a:solidFill>
                  <a:srgbClr val="000000"/>
                </a:solidFill>
                <a:latin typeface="Comic Sans MS" panose="030F0702030302020204" pitchFamily="66" charset="0"/>
              </a:rPr>
              <a:t>State the function of red blood cells and plasma</a:t>
            </a:r>
          </a:p>
          <a:p>
            <a:r>
              <a:rPr lang="en-GB" altLang="en-US" sz="2000" dirty="0">
                <a:solidFill>
                  <a:srgbClr val="000000"/>
                </a:solidFill>
                <a:latin typeface="Comic Sans MS" panose="030F0702030302020204" pitchFamily="66" charset="0"/>
              </a:rPr>
              <a:t>Explain the function of haemoglobin in the transport of oxygen</a:t>
            </a:r>
          </a:p>
          <a:p>
            <a:r>
              <a:rPr lang="en-GB" altLang="en-US" sz="2000" dirty="0">
                <a:solidFill>
                  <a:srgbClr val="000000"/>
                </a:solidFill>
                <a:latin typeface="Comic Sans MS" panose="030F0702030302020204" pitchFamily="66" charset="0"/>
              </a:rPr>
              <a:t>State the function of white blood cells. </a:t>
            </a:r>
            <a:endParaRPr lang="en-US" altLang="en-US" sz="2000" dirty="0">
              <a:solidFill>
                <a:srgbClr val="000000"/>
              </a:solidFill>
              <a:latin typeface="Comic Sans MS" panose="030F0702030302020204" pitchFamily="66"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01D21-76A1-4254-A850-7F88F0033301}"/>
              </a:ext>
            </a:extLst>
          </p:cNvPr>
          <p:cNvSpPr>
            <a:spLocks noGrp="1"/>
          </p:cNvSpPr>
          <p:nvPr>
            <p:ph type="title"/>
          </p:nvPr>
        </p:nvSpPr>
        <p:spPr/>
        <p:txBody>
          <a:bodyPr/>
          <a:lstStyle/>
          <a:p>
            <a:r>
              <a:rPr lang="en-GB" dirty="0"/>
              <a:t>Let’s talk about immunity </a:t>
            </a:r>
          </a:p>
        </p:txBody>
      </p:sp>
      <p:pic>
        <p:nvPicPr>
          <p:cNvPr id="4" name="Online Media 3" title="How does your immune system work? - Emma Bryce">
            <a:hlinkClick r:id="" action="ppaction://media"/>
            <a:extLst>
              <a:ext uri="{FF2B5EF4-FFF2-40B4-BE49-F238E27FC236}">
                <a16:creationId xmlns:a16="http://schemas.microsoft.com/office/drawing/2014/main" id="{C19BEF45-E364-49E4-903E-C1EC856B93D0}"/>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401207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1678</Words>
  <Application>Microsoft Office PowerPoint</Application>
  <PresentationFormat>Widescreen</PresentationFormat>
  <Paragraphs>200</Paragraphs>
  <Slides>30</Slides>
  <Notes>22</Notes>
  <HiddenSlides>0</HiddenSlides>
  <MMClips>6</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-apple-system</vt:lpstr>
      <vt:lpstr>Arial</vt:lpstr>
      <vt:lpstr>Arial</vt:lpstr>
      <vt:lpstr>Calibri</vt:lpstr>
      <vt:lpstr>Calibri Light</vt:lpstr>
      <vt:lpstr>Comic Sans MS</vt:lpstr>
      <vt:lpstr>Roboto</vt:lpstr>
      <vt:lpstr>Wingdings</vt:lpstr>
      <vt:lpstr>Office Theme</vt:lpstr>
      <vt:lpstr>Blood</vt:lpstr>
      <vt:lpstr>PowerPoint Presentation</vt:lpstr>
      <vt:lpstr>Human blood smear</vt:lpstr>
      <vt:lpstr>PowerPoint Presentation</vt:lpstr>
      <vt:lpstr>So what is blood made of ? </vt:lpstr>
      <vt:lpstr>x 1000</vt:lpstr>
      <vt:lpstr>Plasma proteins are formed in the liver. </vt:lpstr>
      <vt:lpstr>What is osmatic pressure </vt:lpstr>
      <vt:lpstr>Clotting- (Fibrinogen →Fibrin)</vt:lpstr>
      <vt:lpstr>Want to know more about blood clotting? </vt:lpstr>
      <vt:lpstr>Three types of blood cells suspended in plasma</vt:lpstr>
      <vt:lpstr>PowerPoint Presentation</vt:lpstr>
      <vt:lpstr>PowerPoint Presentation</vt:lpstr>
      <vt:lpstr>PowerPoint Presentation</vt:lpstr>
      <vt:lpstr>Erythrocytes (Red blood cells) </vt:lpstr>
      <vt:lpstr>Haemoglobin</vt:lpstr>
      <vt:lpstr>Erythropoiesis </vt:lpstr>
      <vt:lpstr>Function of Haemoglobin</vt:lpstr>
      <vt:lpstr>PowerPoint Presentation</vt:lpstr>
      <vt:lpstr>Monocytes</vt:lpstr>
      <vt:lpstr>Phagocytes</vt:lpstr>
      <vt:lpstr>Phagocytosis </vt:lpstr>
      <vt:lpstr>Lymphocyte</vt:lpstr>
      <vt:lpstr>Lymphocytes</vt:lpstr>
      <vt:lpstr>Neutrophil</vt:lpstr>
      <vt:lpstr> What do basophils do? </vt:lpstr>
      <vt:lpstr>At a glance functions of white blood cells</vt:lpstr>
      <vt:lpstr>How to remember? </vt:lpstr>
      <vt:lpstr>Blood</vt:lpstr>
      <vt:lpstr>Let’s talk about immunity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Blood</dc:title>
  <dc:creator>Felicity Page</dc:creator>
  <cp:lastModifiedBy>Felicity Page</cp:lastModifiedBy>
  <cp:revision>2</cp:revision>
  <dcterms:created xsi:type="dcterms:W3CDTF">2020-10-08T11:41:42Z</dcterms:created>
  <dcterms:modified xsi:type="dcterms:W3CDTF">2021-01-21T13:51:29Z</dcterms:modified>
</cp:coreProperties>
</file>