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  <p:sldMasterId id="2147483687" r:id="rId2"/>
  </p:sldMasterIdLst>
  <p:notesMasterIdLst>
    <p:notesMasterId r:id="rId55"/>
  </p:notesMasterIdLst>
  <p:sldIdLst>
    <p:sldId id="310" r:id="rId3"/>
    <p:sldId id="311" r:id="rId4"/>
    <p:sldId id="312" r:id="rId5"/>
    <p:sldId id="313" r:id="rId6"/>
    <p:sldId id="314" r:id="rId7"/>
    <p:sldId id="315" r:id="rId8"/>
    <p:sldId id="316" r:id="rId9"/>
    <p:sldId id="317" r:id="rId10"/>
    <p:sldId id="288" r:id="rId11"/>
    <p:sldId id="290" r:id="rId12"/>
    <p:sldId id="291" r:id="rId13"/>
    <p:sldId id="307" r:id="rId14"/>
    <p:sldId id="308" r:id="rId15"/>
    <p:sldId id="309" r:id="rId16"/>
    <p:sldId id="293" r:id="rId17"/>
    <p:sldId id="294" r:id="rId18"/>
    <p:sldId id="295" r:id="rId19"/>
    <p:sldId id="296" r:id="rId20"/>
    <p:sldId id="298" r:id="rId21"/>
    <p:sldId id="300" r:id="rId22"/>
    <p:sldId id="301" r:id="rId23"/>
    <p:sldId id="303" r:id="rId24"/>
    <p:sldId id="304" r:id="rId25"/>
    <p:sldId id="305" r:id="rId26"/>
    <p:sldId id="306" r:id="rId27"/>
    <p:sldId id="318" r:id="rId28"/>
    <p:sldId id="319" r:id="rId29"/>
    <p:sldId id="320" r:id="rId30"/>
    <p:sldId id="322" r:id="rId31"/>
    <p:sldId id="323" r:id="rId32"/>
    <p:sldId id="328" r:id="rId33"/>
    <p:sldId id="324" r:id="rId34"/>
    <p:sldId id="330" r:id="rId35"/>
    <p:sldId id="325" r:id="rId36"/>
    <p:sldId id="326" r:id="rId37"/>
    <p:sldId id="327" r:id="rId38"/>
    <p:sldId id="331" r:id="rId39"/>
    <p:sldId id="332" r:id="rId40"/>
    <p:sldId id="333" r:id="rId41"/>
    <p:sldId id="334" r:id="rId42"/>
    <p:sldId id="335" r:id="rId43"/>
    <p:sldId id="343" r:id="rId44"/>
    <p:sldId id="336" r:id="rId45"/>
    <p:sldId id="337" r:id="rId46"/>
    <p:sldId id="338" r:id="rId47"/>
    <p:sldId id="340" r:id="rId48"/>
    <p:sldId id="341" r:id="rId49"/>
    <p:sldId id="342" r:id="rId50"/>
    <p:sldId id="344" r:id="rId51"/>
    <p:sldId id="345" r:id="rId52"/>
    <p:sldId id="321" r:id="rId53"/>
    <p:sldId id="339" r:id="rId54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58" autoAdjust="0"/>
    <p:restoredTop sz="68507" autoAdjust="0"/>
  </p:normalViewPr>
  <p:slideViewPr>
    <p:cSldViewPr>
      <p:cViewPr varScale="1">
        <p:scale>
          <a:sx n="62" d="100"/>
          <a:sy n="62" d="100"/>
        </p:scale>
        <p:origin x="1626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57225" y="793750"/>
            <a:ext cx="5295900" cy="3971925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16969983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smtClean="0">
              <a:latin typeface="Arial" panose="020B0604020202020204" pitchFamily="34" charset="0"/>
            </a:endParaRP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5FB1A8-CF2D-4188-B816-F7210B14F170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cy-GB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528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16A6C06-FC16-4803-B70E-A68751AE3CF9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cy-GB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 smtClean="0">
              <a:latin typeface="Arial" panose="020B0604020202020204" pitchFamily="34" charset="0"/>
            </a:endParaRPr>
          </a:p>
          <a:p>
            <a:pPr eaLnBrk="1" hangingPunct="1"/>
            <a:endParaRPr lang="en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8303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67335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i="1" dirty="0" smtClean="0">
              <a:latin typeface="Arial" panose="020B0604020202020204" pitchFamily="34" charset="0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10C6355-4E7D-4201-86A0-E9BB36801752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cy-GB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0049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 smtClean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cy-GB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98300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934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EEAB0F1-3A97-4448-AAED-205D114AAEB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5690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5823530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12670756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027299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8412805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3214714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11544943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900845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43809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7006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24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132476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3835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27579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71075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92545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baseline="0" dirty="0" smtClean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36252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19793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73469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Thought</a:t>
            </a:r>
            <a:r>
              <a:rPr lang="en-GB" baseline="0" dirty="0" smtClean="0"/>
              <a:t> to be written between 1804 and 1807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6509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95043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97525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76560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27941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57269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77403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66175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00361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20916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82306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58689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3316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17602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02453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8867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403983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160162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12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1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79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1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4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88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65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990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3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01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58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92551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0525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0814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8177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634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5840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6535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2598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3061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9447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7767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724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2/11/2021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421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468443-4141-4033-A3E9-CCE96F78420B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456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hyperlink" Target="mailto:a.davies@uwtsd.ac.uk" TargetMode="External"/><Relationship Id="rId4" Type="http://schemas.openxmlformats.org/officeDocument/2006/relationships/hyperlink" Target="mailto:Paul.Darby@uwtsd.ac.uk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5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vyfXWSVaqUE" TargetMode="External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image" Target="../media/image2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8.xml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O_abRWZk7hI" TargetMode="External"/><Relationship Id="rId4" Type="http://schemas.openxmlformats.org/officeDocument/2006/relationships/image" Target="../media/image31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9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w0v_pu6miJ8" TargetMode="External"/><Relationship Id="rId4" Type="http://schemas.openxmlformats.org/officeDocument/2006/relationships/image" Target="../media/image32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vlDgG3AKrMc" TargetMode="External"/><Relationship Id="rId1" Type="http://schemas.openxmlformats.org/officeDocument/2006/relationships/video" Target="https://www.youtube.com/embed/-ovVeLy739s" TargetMode="Externa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notesSlide" Target="../notesSlides/notesSlide4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wales/history/sites/themes/myths.shtml" TargetMode="External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-ovVeLy739s" TargetMode="External"/><Relationship Id="rId3" Type="http://schemas.openxmlformats.org/officeDocument/2006/relationships/hyperlink" Target="https://www.youtube.com/watch?v=vlDgG3AKrMc" TargetMode="External"/><Relationship Id="rId7" Type="http://schemas.openxmlformats.org/officeDocument/2006/relationships/hyperlink" Target="https://www.youtube.com/watch?v=G5usxv4LKy0" TargetMode="External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dailypost.co.uk/news/local-news/leeks-st-davids-day-daffodils-17838203" TargetMode="External"/><Relationship Id="rId5" Type="http://schemas.openxmlformats.org/officeDocument/2006/relationships/hyperlink" Target="https://www.changechecker.org/coin/20/round-1pound-Wales-Leek.aspx" TargetMode="External"/><Relationship Id="rId10" Type="http://schemas.openxmlformats.org/officeDocument/2006/relationships/hyperlink" Target="https://pdfs.semanticscholar.org/023b/0223f2673be190d6978e85f4d7fb606125ad.pdf" TargetMode="External"/><Relationship Id="rId4" Type="http://schemas.openxmlformats.org/officeDocument/2006/relationships/hyperlink" Target="https://www.bbc.co.uk/wales/history/sites/themes/myths.shtml" TargetMode="External"/><Relationship Id="rId9" Type="http://schemas.openxmlformats.org/officeDocument/2006/relationships/hyperlink" Target="https://www.learningandexploringthroughplay.com/2017/02/st-davids-day-activity-for-kids.html" TargetMode="Externa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hyperlink" Target="http://198.23.153.33/academy/lesson/globalization-and-organizational-culture.html" TargetMode="External"/><Relationship Id="rId3" Type="http://schemas.openxmlformats.org/officeDocument/2006/relationships/hyperlink" Target="https://www.youtube.com/watch?v=w0v_pu6miJ8" TargetMode="External"/><Relationship Id="rId7" Type="http://schemas.openxmlformats.org/officeDocument/2006/relationships/hyperlink" Target="https://www.amazon.co.uk/gp/product/1291985271/ref=ox_sc_saved_title_8?smid=A3P5ROKL5A1OLE&amp;psc=1" TargetMode="Externa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youtube.com/watch?v=vyfXWSVaqUE&amp;t=64s" TargetMode="External"/><Relationship Id="rId5" Type="http://schemas.openxmlformats.org/officeDocument/2006/relationships/hyperlink" Target="https://www.theflagshop.co.uk/wales-flag-18-x-12-rope-toggle.html" TargetMode="External"/><Relationship Id="rId4" Type="http://schemas.openxmlformats.org/officeDocument/2006/relationships/hyperlink" Target="https://www.silvermans.co.uk/products/welsh-guards-cap-badge?variant=419869229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628650" y="764705"/>
            <a:ext cx="3886200" cy="4176464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EAEE4006C </a:t>
            </a:r>
            <a:endParaRPr lang="en-GB" sz="3600" b="1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Amlieithrwydd, aml-feddwl</a:t>
            </a: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Cyflwyniad </a:t>
            </a: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i’r modwl</a:t>
            </a: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29150" y="764705"/>
            <a:ext cx="3886200" cy="541225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EAEE4006</a:t>
            </a:r>
            <a:endParaRPr lang="en-GB" sz="3600" b="1" kern="0" dirty="0">
              <a:solidFill>
                <a:srgbClr val="00206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Multilingualism, multi-thinking</a:t>
            </a:r>
            <a:endParaRPr lang="en-GB" sz="3600" kern="0" dirty="0">
              <a:solidFill>
                <a:srgbClr val="00206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rgbClr val="00206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Introduction to module</a:t>
            </a:r>
            <a:endParaRPr lang="cy-GB" kern="0" dirty="0">
              <a:solidFill>
                <a:srgbClr val="002060"/>
              </a:solidFill>
              <a:latin typeface="Arial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44180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cy-GB" sz="3200" dirty="0" err="1" smtClean="0">
                <a:latin typeface="Lucida Sans" panose="020B0602030504020204" pitchFamily="34" charset="0"/>
              </a:rPr>
              <a:t>Cynnwys</a:t>
            </a:r>
            <a:r>
              <a:rPr lang="en-GB" altLang="cy-GB" sz="3200" dirty="0" smtClean="0">
                <a:latin typeface="Lucida Sans" panose="020B0602030504020204" pitchFamily="34" charset="0"/>
              </a:rPr>
              <a:t/>
            </a:r>
            <a:br>
              <a:rPr lang="en-GB" altLang="cy-GB" sz="3200" dirty="0" smtClean="0">
                <a:latin typeface="Lucida Sans" panose="020B0602030504020204" pitchFamily="34" charset="0"/>
              </a:rPr>
            </a:br>
            <a:r>
              <a:rPr lang="en-GB" altLang="cy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Contents</a:t>
            </a:r>
            <a:endParaRPr lang="cy-GB" altLang="cy-GB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219200"/>
            <a:ext cx="3886200" cy="4957763"/>
          </a:xfrm>
        </p:spPr>
        <p:txBody>
          <a:bodyPr/>
          <a:lstStyle/>
          <a:p>
            <a:pPr eaLnBrk="1" hangingPunct="1"/>
            <a:r>
              <a:rPr lang="cy-GB" altLang="cy-GB" dirty="0" smtClean="0">
                <a:latin typeface="Lucida Sans" panose="020B0602030504020204" pitchFamily="34" charset="0"/>
              </a:rPr>
              <a:t>Manylion y modwl</a:t>
            </a:r>
          </a:p>
          <a:p>
            <a:pPr eaLnBrk="1" hangingPunct="1"/>
            <a:r>
              <a:rPr lang="cy-GB" altLang="cy-GB" dirty="0" smtClean="0">
                <a:latin typeface="Lucida Sans" panose="020B0602030504020204" pitchFamily="34" charset="0"/>
              </a:rPr>
              <a:t>Deilliannau dysgu</a:t>
            </a:r>
          </a:p>
          <a:p>
            <a:pPr eaLnBrk="1" hangingPunct="1"/>
            <a:r>
              <a:rPr lang="cy-GB" altLang="cy-GB" dirty="0" smtClean="0">
                <a:latin typeface="Lucida Sans" panose="020B0602030504020204" pitchFamily="34" charset="0"/>
              </a:rPr>
              <a:t>Aseiniad</a:t>
            </a:r>
          </a:p>
          <a:p>
            <a:pPr eaLnBrk="1" hangingPunct="1"/>
            <a:r>
              <a:rPr lang="cy-GB" altLang="cy-GB" dirty="0" err="1" smtClean="0">
                <a:latin typeface="Lucida Sans" panose="020B0602030504020204" pitchFamily="34" charset="0"/>
              </a:rPr>
              <a:t>Panopto</a:t>
            </a:r>
            <a:endParaRPr lang="cy-GB" altLang="cy-GB" dirty="0" smtClean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cy-GB" dirty="0" smtClean="0">
                <a:latin typeface="Lucida Sans" panose="020B0602030504020204" pitchFamily="34" charset="0"/>
              </a:rPr>
              <a:t>Diffinio ‘diwylliant’</a:t>
            </a:r>
          </a:p>
          <a:p>
            <a:pPr eaLnBrk="1" hangingPunct="1"/>
            <a:r>
              <a:rPr lang="cy-GB" altLang="cy-GB" dirty="0" smtClean="0">
                <a:latin typeface="Lucida Sans" panose="020B0602030504020204" pitchFamily="34" charset="0"/>
              </a:rPr>
              <a:t>Cymru a ‘</a:t>
            </a:r>
            <a:r>
              <a:rPr lang="cy-GB" altLang="cy-GB" i="1" dirty="0" err="1" smtClean="0">
                <a:latin typeface="Lucida Sans" panose="020B0602030504020204" pitchFamily="34" charset="0"/>
              </a:rPr>
              <a:t>Chymreictod</a:t>
            </a:r>
            <a:r>
              <a:rPr lang="cy-GB" altLang="cy-GB" i="1" dirty="0" smtClean="0">
                <a:latin typeface="Lucida Sans" panose="020B0602030504020204" pitchFamily="34" charset="0"/>
              </a:rPr>
              <a:t>’</a:t>
            </a:r>
          </a:p>
          <a:p>
            <a:pPr eaLnBrk="1" hangingPunct="1"/>
            <a:r>
              <a:rPr lang="cy-GB" altLang="cy-GB" dirty="0" smtClean="0">
                <a:latin typeface="Lucida Sans" panose="020B0602030504020204" pitchFamily="34" charset="0"/>
              </a:rPr>
              <a:t>Tebygrwydd a gwahaniaethau</a:t>
            </a:r>
          </a:p>
        </p:txBody>
      </p:sp>
      <p:sp>
        <p:nvSpPr>
          <p:cNvPr id="6148" name="Content Placeholder 5"/>
          <p:cNvSpPr>
            <a:spLocks noGrp="1"/>
          </p:cNvSpPr>
          <p:nvPr>
            <p:ph sz="half" idx="2"/>
          </p:nvPr>
        </p:nvSpPr>
        <p:spPr>
          <a:xfrm>
            <a:off x="4629150" y="1219200"/>
            <a:ext cx="3886200" cy="4957763"/>
          </a:xfrm>
        </p:spPr>
        <p:txBody>
          <a:bodyPr/>
          <a:lstStyle/>
          <a:p>
            <a:pPr eaLnBrk="1" hangingPunct="1"/>
            <a:r>
              <a:rPr lang="en-GB" alt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Module details</a:t>
            </a:r>
          </a:p>
          <a:p>
            <a:pPr eaLnBrk="1" hangingPunct="1"/>
            <a:r>
              <a:rPr lang="en-GB" alt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Learning outcomes</a:t>
            </a:r>
          </a:p>
          <a:p>
            <a:pPr eaLnBrk="1" hangingPunct="1"/>
            <a:r>
              <a:rPr lang="en-GB" alt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Assessment</a:t>
            </a:r>
          </a:p>
          <a:p>
            <a:pPr eaLnBrk="1" hangingPunct="1"/>
            <a:r>
              <a:rPr lang="en-GB" altLang="cy-GB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Panopto</a:t>
            </a:r>
            <a:endParaRPr lang="en-GB" altLang="cy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Defining ‘culture’</a:t>
            </a:r>
          </a:p>
          <a:p>
            <a:pPr eaLnBrk="1" hangingPunct="1"/>
            <a:r>
              <a:rPr lang="en-GB" alt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Wales and </a:t>
            </a:r>
            <a:r>
              <a:rPr lang="en-GB" altLang="cy-GB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‘</a:t>
            </a:r>
            <a:r>
              <a:rPr lang="en-GB" altLang="cy-GB" i="1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Welshness</a:t>
            </a:r>
            <a:r>
              <a:rPr lang="en-GB" altLang="cy-GB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’</a:t>
            </a:r>
          </a:p>
          <a:p>
            <a:pPr eaLnBrk="1" hangingPunct="1"/>
            <a:r>
              <a:rPr lang="en-GB" alt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Similarities and differences </a:t>
            </a:r>
          </a:p>
        </p:txBody>
      </p:sp>
    </p:spTree>
    <p:extLst>
      <p:ext uri="{BB962C8B-B14F-4D97-AF65-F5344CB8AC3E}">
        <p14:creationId xmlns:p14="http://schemas.microsoft.com/office/powerpoint/2010/main" val="4201122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Tîm y modwl</a:t>
            </a:r>
            <a:r>
              <a:rPr lang="en-GB" altLang="cy-GB" sz="3200" dirty="0" smtClean="0">
                <a:latin typeface="Lucida Sans" panose="020B0602030504020204" pitchFamily="34" charset="0"/>
              </a:rPr>
              <a:t/>
            </a:r>
            <a:br>
              <a:rPr lang="en-GB" altLang="cy-GB" sz="3200" dirty="0" smtClean="0">
                <a:latin typeface="Lucida Sans" panose="020B0602030504020204" pitchFamily="34" charset="0"/>
              </a:rPr>
            </a:br>
            <a:r>
              <a:rPr lang="en-GB" altLang="cy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The module team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340769"/>
            <a:ext cx="8363272" cy="4176464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None/>
              <a:defRPr/>
            </a:pPr>
            <a:r>
              <a:rPr lang="en-GB" sz="2800" dirty="0" smtClean="0">
                <a:latin typeface="Lucida Sans" panose="020B0602040502020204" pitchFamily="34" charset="0"/>
              </a:rPr>
              <a:t/>
            </a:r>
            <a:br>
              <a:rPr lang="en-GB" sz="2800" dirty="0" smtClean="0">
                <a:latin typeface="Lucida Sans" panose="020B0602040502020204" pitchFamily="34" charset="0"/>
              </a:rPr>
            </a:br>
            <a:r>
              <a:rPr lang="en-GB" sz="2800" dirty="0" smtClean="0">
                <a:latin typeface="Lucida Sans" panose="020B0602040502020204" pitchFamily="34" charset="0"/>
              </a:rPr>
              <a:t>Alison Rees Edwards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2800" dirty="0" smtClean="0">
                <a:latin typeface="Lucida Sans" panose="020B0602040502020204" pitchFamily="34" charset="0"/>
                <a:hlinkClick r:id="rId3"/>
              </a:rPr>
              <a:t>a.rees-edwards@uwtsd.ac.uk</a:t>
            </a:r>
            <a:endParaRPr lang="en-GB" sz="2800" dirty="0" smtClean="0">
              <a:latin typeface="Lucida Sans" panose="020B06020405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endParaRPr lang="en-GB" dirty="0">
              <a:latin typeface="Lucida Sans" panose="020B06020405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dirty="0" smtClean="0">
                <a:latin typeface="Lucida Sans" panose="020B0602040502020204" pitchFamily="34" charset="0"/>
              </a:rPr>
              <a:t>Paul Darby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2800" dirty="0" smtClean="0">
                <a:latin typeface="Lucida Sans" panose="020B0602040502020204" pitchFamily="34" charset="0"/>
                <a:hlinkClick r:id="rId4"/>
              </a:rPr>
              <a:t>Paul.Darby@uwtsd.ac.uk</a:t>
            </a:r>
            <a:r>
              <a:rPr lang="en-GB" sz="2800" dirty="0" smtClean="0">
                <a:latin typeface="Lucida Sans" panose="020B0602040502020204" pitchFamily="34" charset="0"/>
              </a:rPr>
              <a:t>  </a:t>
            </a:r>
            <a:endParaRPr lang="en-GB" sz="2800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endParaRPr lang="en-GB" sz="2800" dirty="0" smtClean="0">
              <a:latin typeface="Lucida Sans" panose="020B06020405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2800" dirty="0" smtClean="0">
                <a:latin typeface="Lucida Sans" panose="020B0602040502020204" pitchFamily="34" charset="0"/>
              </a:rPr>
              <a:t>Ann Davies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dirty="0" smtClean="0">
                <a:latin typeface="Lucida Sans" panose="020B0602040502020204" pitchFamily="34" charset="0"/>
                <a:hlinkClick r:id="rId5"/>
              </a:rPr>
              <a:t>a.davies@uwtsd.ac.uk</a:t>
            </a:r>
            <a:r>
              <a:rPr lang="en-GB" dirty="0" smtClean="0">
                <a:latin typeface="Lucida Sans" panose="020B06020405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86034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rmAutofit fontScale="90000"/>
          </a:bodyPr>
          <a:lstStyle/>
          <a:p>
            <a:r>
              <a:rPr lang="en-GB" sz="2800" dirty="0" smtClean="0">
                <a:latin typeface="Lucida Sans" panose="020B0602030504020204" pitchFamily="34" charset="0"/>
              </a:rPr>
              <a:t>Sgiliau </a:t>
            </a:r>
            <a:r>
              <a:rPr lang="en-GB" sz="2800" dirty="0" err="1" smtClean="0">
                <a:latin typeface="Lucida Sans" panose="020B0602030504020204" pitchFamily="34" charset="0"/>
              </a:rPr>
              <a:t>Cyflogadwyedd</a:t>
            </a:r>
            <a:r>
              <a:rPr lang="en-GB" sz="2800" dirty="0" smtClean="0">
                <a:latin typeface="Lucida Sans" panose="020B0602030504020204" pitchFamily="34" charset="0"/>
              </a:rPr>
              <a:t>/</a:t>
            </a:r>
            <a:r>
              <a:rPr lang="en-GB" sz="2800" dirty="0" err="1" smtClean="0">
                <a:latin typeface="Lucida Sans" panose="020B0602030504020204" pitchFamily="34" charset="0"/>
              </a:rPr>
              <a:t>Trosglwyddadwy</a:t>
            </a:r>
            <a:r>
              <a:rPr lang="en-GB" sz="2800" dirty="0" smtClean="0">
                <a:latin typeface="Lucida Sans" panose="020B0602030504020204" pitchFamily="34" charset="0"/>
              </a:rPr>
              <a:t/>
            </a:r>
            <a:br>
              <a:rPr lang="en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95400"/>
            <a:ext cx="4038600" cy="4293840"/>
          </a:xfrm>
        </p:spPr>
        <p:txBody>
          <a:bodyPr>
            <a:normAutofit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Trefn</a:t>
            </a:r>
            <a:endParaRPr lang="en-GB" dirty="0" smtClean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dirty="0" err="1" smtClean="0">
                <a:latin typeface="Lucida Sans" panose="020B0602030504020204" pitchFamily="34" charset="0"/>
              </a:rPr>
              <a:t>Presenoldeb</a:t>
            </a:r>
            <a:endParaRPr lang="en-GB" dirty="0" smtClean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dirty="0" err="1" smtClean="0">
                <a:latin typeface="Lucida Sans" panose="020B0602030504020204" pitchFamily="34" charset="0"/>
              </a:rPr>
              <a:t>Prydlondeb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Cynllunio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Ymchwilio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Cymryd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nodiadau</a:t>
            </a:r>
            <a:endParaRPr lang="en-US" dirty="0">
              <a:latin typeface="Lucida Sans" panose="020B0602030504020204" pitchFamily="34" charset="0"/>
            </a:endParaRPr>
          </a:p>
          <a:p>
            <a:r>
              <a:rPr lang="en-US" dirty="0" err="1" smtClean="0">
                <a:latin typeface="Lucida Sans" panose="020B0602030504020204" pitchFamily="34" charset="0"/>
              </a:rPr>
              <a:t>Sgiliau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trafod</a:t>
            </a:r>
            <a:endParaRPr lang="en-US" dirty="0" smtClean="0">
              <a:latin typeface="Lucida Sans" panose="020B0602030504020204" pitchFamily="34" charset="0"/>
            </a:endParaRPr>
          </a:p>
          <a:p>
            <a:r>
              <a:rPr lang="en-US" dirty="0" err="1" smtClean="0">
                <a:latin typeface="Lucida Sans" panose="020B0602030504020204" pitchFamily="34" charset="0"/>
              </a:rPr>
              <a:t>Rhannu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syniadau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95400"/>
            <a:ext cx="3886200" cy="4881563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Organisation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Attendance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Punctuality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Researching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Note taking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Discussion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skills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Idea sharing</a:t>
            </a:r>
          </a:p>
          <a:p>
            <a:pPr marL="0" indent="0">
              <a:buNone/>
            </a:pPr>
            <a:endParaRPr lang="en-GB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507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sz="2800" dirty="0" err="1" smtClean="0">
                <a:latin typeface="Lucida Sans" panose="020B0602030504020204" pitchFamily="34" charset="0"/>
              </a:rPr>
              <a:t>Amcanion</a:t>
            </a:r>
            <a:r>
              <a:rPr lang="en-GB" altLang="cy-GB" sz="2800" dirty="0" smtClean="0">
                <a:latin typeface="Lucida Sans" panose="020B0602030504020204" pitchFamily="34" charset="0"/>
              </a:rPr>
              <a:t> y </a:t>
            </a:r>
            <a:r>
              <a:rPr lang="en-GB" altLang="cy-GB" sz="2800" dirty="0" err="1" smtClean="0">
                <a:latin typeface="Lucida Sans" panose="020B0602030504020204" pitchFamily="34" charset="0"/>
              </a:rPr>
              <a:t>modwl</a:t>
            </a:r>
            <a:r>
              <a:rPr lang="en-GB" altLang="cy-GB" sz="2800" dirty="0" smtClean="0">
                <a:latin typeface="Lucida Sans" panose="020B0602030504020204" pitchFamily="34" charset="0"/>
              </a:rPr>
              <a:t/>
            </a:r>
            <a:br>
              <a:rPr lang="en-GB" altLang="cy-GB" sz="2800" dirty="0" smtClean="0">
                <a:latin typeface="Lucida Sans" panose="020B0602030504020204" pitchFamily="34" charset="0"/>
              </a:rPr>
            </a:br>
            <a:r>
              <a:rPr lang="en-GB" altLang="cy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Aims of module</a:t>
            </a:r>
            <a:endParaRPr lang="cy-GB" altLang="cy-GB" sz="28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10243" name="Content Placeholder 4"/>
          <p:cNvSpPr>
            <a:spLocks noGrp="1"/>
          </p:cNvSpPr>
          <p:nvPr>
            <p:ph sz="half" idx="1"/>
          </p:nvPr>
        </p:nvSpPr>
        <p:spPr>
          <a:xfrm>
            <a:off x="228600" y="1143001"/>
            <a:ext cx="4286250" cy="4267200"/>
          </a:xfrm>
        </p:spPr>
        <p:txBody>
          <a:bodyPr>
            <a:normAutofit fontScale="92500"/>
          </a:bodyPr>
          <a:lstStyle/>
          <a:p>
            <a:pPr lvl="0" fontAlgn="base" hangingPunct="0"/>
            <a:r>
              <a:rPr lang="cy-GB" sz="2400" dirty="0" smtClean="0">
                <a:latin typeface="Lucida Sans" panose="020B0602030504020204" pitchFamily="34" charset="0"/>
              </a:rPr>
              <a:t>Codi </a:t>
            </a:r>
            <a:r>
              <a:rPr lang="cy-GB" sz="2400" dirty="0">
                <a:latin typeface="Lucida Sans" panose="020B0602030504020204" pitchFamily="34" charset="0"/>
              </a:rPr>
              <a:t>ymwybyddiaeth myfyrwyr o’r cysyniad o amlieithrwydd a’i bwysigrwydd mewn lleoliadau blynyddoedd cynnar.</a:t>
            </a:r>
            <a:endParaRPr lang="en-GB" sz="2400" dirty="0">
              <a:latin typeface="Lucida Sans" panose="020B0602030504020204" pitchFamily="34" charset="0"/>
            </a:endParaRPr>
          </a:p>
          <a:p>
            <a:pPr lvl="0" fontAlgn="base" hangingPunct="0"/>
            <a:r>
              <a:rPr lang="cy-GB" sz="2400" dirty="0">
                <a:latin typeface="Lucida Sans" panose="020B0602030504020204" pitchFamily="34" charset="0"/>
              </a:rPr>
              <a:t>Galluogi myfyrwyr i wneud cynnydd yn eu defnydd o’r iaith Gymraeg mewn perthynas â’u lefelau personol a’u sgiliau cyfredol i’w defnyddio gyda phlant ifanc.</a:t>
            </a:r>
            <a:endParaRPr lang="en-GB" sz="2400" dirty="0">
              <a:latin typeface="Lucida Sans" panose="020B0602030504020204" pitchFamily="34" charset="0"/>
            </a:endParaRPr>
          </a:p>
        </p:txBody>
      </p:sp>
      <p:sp>
        <p:nvSpPr>
          <p:cNvPr id="1024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143002"/>
            <a:ext cx="4191000" cy="498316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altLang="cy-GB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•</a:t>
            </a:r>
            <a:r>
              <a:rPr lang="en-GB" altLang="cy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To </a:t>
            </a:r>
            <a:r>
              <a:rPr lang="en-GB" altLang="cy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raise students’ awareness of the concept and importance of multilingualism in early years settings.</a:t>
            </a:r>
          </a:p>
          <a:p>
            <a:pPr marL="0" indent="0">
              <a:buNone/>
            </a:pPr>
            <a:r>
              <a:rPr lang="en-GB" altLang="cy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•To </a:t>
            </a:r>
            <a:r>
              <a:rPr lang="en-GB" altLang="cy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enable students to progress in the use of the Welsh language in relation to their personal levels and current skills for use with young children.</a:t>
            </a:r>
          </a:p>
        </p:txBody>
      </p:sp>
    </p:spTree>
    <p:extLst>
      <p:ext uri="{BB962C8B-B14F-4D97-AF65-F5344CB8AC3E}">
        <p14:creationId xmlns:p14="http://schemas.microsoft.com/office/powerpoint/2010/main" val="340113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altLang="cy-GB" sz="2800" dirty="0" err="1" smtClean="0">
                <a:latin typeface="Lucida Sans" panose="020B0602030504020204" pitchFamily="34" charset="0"/>
              </a:rPr>
              <a:t>Deilliannau</a:t>
            </a:r>
            <a:r>
              <a:rPr lang="en-GB" altLang="cy-GB" sz="2800" dirty="0" smtClean="0">
                <a:latin typeface="Lucida Sans" panose="020B0602030504020204" pitchFamily="34" charset="0"/>
              </a:rPr>
              <a:t> </a:t>
            </a:r>
            <a:r>
              <a:rPr lang="en-GB" altLang="cy-GB" sz="2800" dirty="0" err="1" smtClean="0">
                <a:latin typeface="Lucida Sans" panose="020B0602030504020204" pitchFamily="34" charset="0"/>
              </a:rPr>
              <a:t>dysgu</a:t>
            </a:r>
            <a:r>
              <a:rPr lang="en-GB" altLang="cy-GB" sz="2800" dirty="0" smtClean="0">
                <a:latin typeface="Lucida Sans" panose="020B0602030504020204" pitchFamily="34" charset="0"/>
              </a:rPr>
              <a:t/>
            </a:r>
            <a:br>
              <a:rPr lang="en-GB" altLang="cy-GB" sz="2800" dirty="0" smtClean="0">
                <a:latin typeface="Lucida Sans" panose="020B0602030504020204" pitchFamily="34" charset="0"/>
              </a:rPr>
            </a:br>
            <a:r>
              <a:rPr lang="en-GB" altLang="cy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Learning outcomes</a:t>
            </a:r>
            <a:endParaRPr lang="cy-GB" altLang="cy-GB" sz="2800" dirty="0" smtClean="0">
              <a:solidFill>
                <a:srgbClr val="002060"/>
              </a:solidFill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76200" y="1124744"/>
            <a:ext cx="4419600" cy="5276056"/>
          </a:xfrm>
        </p:spPr>
        <p:txBody>
          <a:bodyPr>
            <a:noAutofit/>
          </a:bodyPr>
          <a:lstStyle/>
          <a:p>
            <a:r>
              <a:rPr lang="cy-GB" altLang="cy-GB" sz="1500" dirty="0" smtClean="0">
                <a:latin typeface="Lucida Sans" panose="020B0602030504020204" pitchFamily="34" charset="0"/>
              </a:rPr>
              <a:t>dangos </a:t>
            </a:r>
            <a:r>
              <a:rPr lang="cy-GB" altLang="cy-GB" sz="1500" dirty="0">
                <a:latin typeface="Lucida Sans" panose="020B0602030504020204" pitchFamily="34" charset="0"/>
              </a:rPr>
              <a:t>hyder cynyddol o ran eu gafael ar Gymraeg llafar sy’n addas i’w defnyddio mewn lleoliadau blynyddoedd cynnar, a chaffael gwybodaeth estynedig ynglŷn â sut i ynganu’r Gymraeg ac ymadroddion </a:t>
            </a:r>
            <a:r>
              <a:rPr lang="cy-GB" altLang="cy-GB" sz="1500" dirty="0" smtClean="0">
                <a:latin typeface="Lucida Sans" panose="020B0602030504020204" pitchFamily="34" charset="0"/>
              </a:rPr>
              <a:t>Cymraeg</a:t>
            </a:r>
          </a:p>
          <a:p>
            <a:r>
              <a:rPr lang="cy-GB" altLang="cy-GB" sz="1500" dirty="0" smtClean="0">
                <a:latin typeface="Lucida Sans" panose="020B0602030504020204" pitchFamily="34" charset="0"/>
              </a:rPr>
              <a:t>deall </a:t>
            </a:r>
            <a:r>
              <a:rPr lang="cy-GB" altLang="cy-GB" sz="1500" dirty="0">
                <a:latin typeface="Lucida Sans" panose="020B0602030504020204" pitchFamily="34" charset="0"/>
              </a:rPr>
              <a:t>pwysigrwydd agweddau cadarnhaol at amlieithrwydd, meddwl dargyfeiriol a darparu amrywiaeth o brofiadau iaith i annog dwyieithrwydd cynnar plant; </a:t>
            </a:r>
            <a:endParaRPr lang="cy-GB" altLang="cy-GB" sz="1500" dirty="0" smtClean="0">
              <a:latin typeface="Lucida Sans" panose="020B0602030504020204" pitchFamily="34" charset="0"/>
            </a:endParaRPr>
          </a:p>
          <a:p>
            <a:r>
              <a:rPr lang="cy-GB" altLang="cy-GB" sz="1500" dirty="0" smtClean="0">
                <a:latin typeface="Lucida Sans" panose="020B0602030504020204" pitchFamily="34" charset="0"/>
              </a:rPr>
              <a:t>datblygu </a:t>
            </a:r>
            <a:r>
              <a:rPr lang="cy-GB" altLang="cy-GB" sz="1500" dirty="0">
                <a:latin typeface="Lucida Sans" panose="020B0602030504020204" pitchFamily="34" charset="0"/>
              </a:rPr>
              <a:t>a dangos sgiliau cynyddol o ran cynllunio gweithgareddau ar gyfer plant ifanc yn ymwneud ag iaith a diwylliant, gyda chysylltiadau â Fframwaith  y Cyfnod Sylfaen a’r Cwricwlwm Cymreig</a:t>
            </a:r>
            <a:r>
              <a:rPr lang="cy-GB" altLang="cy-GB" sz="1500" dirty="0" smtClean="0">
                <a:latin typeface="Lucida Sans" panose="020B0602030504020204" pitchFamily="34" charset="0"/>
              </a:rPr>
              <a:t>;</a:t>
            </a:r>
          </a:p>
          <a:p>
            <a:r>
              <a:rPr lang="cy-GB" altLang="cy-GB" sz="1500" dirty="0" smtClean="0">
                <a:latin typeface="Lucida Sans" panose="020B0602030504020204" pitchFamily="34" charset="0"/>
              </a:rPr>
              <a:t>trefnu </a:t>
            </a:r>
            <a:r>
              <a:rPr lang="cy-GB" altLang="cy-GB" sz="1500" dirty="0">
                <a:latin typeface="Lucida Sans" panose="020B0602030504020204" pitchFamily="34" charset="0"/>
              </a:rPr>
              <a:t>eu gwybodaeth a’r hyn y maent wedi’i ddysgu drwy ddefnyddio amrywiaeth o adnoddau gwybodaeth, a chyflwyno’u gwaith ar y lefel briodol</a:t>
            </a:r>
            <a:r>
              <a:rPr lang="cy-GB" altLang="cy-GB" sz="1500" dirty="0" smtClean="0">
                <a:latin typeface="Lucida Sans" panose="020B0602030504020204" pitchFamily="34" charset="0"/>
              </a:rPr>
              <a:t>.</a:t>
            </a:r>
            <a:endParaRPr lang="cy-GB" altLang="cy-GB" sz="1500" dirty="0">
              <a:latin typeface="Lucida Sans" panose="020B0602030504020204" pitchFamily="34" charset="0"/>
            </a:endParaRP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066800"/>
            <a:ext cx="4572000" cy="5029200"/>
          </a:xfrm>
        </p:spPr>
        <p:txBody>
          <a:bodyPr>
            <a:normAutofit fontScale="62500" lnSpcReduction="20000"/>
          </a:bodyPr>
          <a:lstStyle/>
          <a:p>
            <a:pPr lvl="0" fontAlgn="base" hangingPunct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demonstrate increased confidence in command of spoken Welsh suitable for early years settings, acquiring an extended knowledge of Welsh pronunciation and Welsh phrases;</a:t>
            </a:r>
          </a:p>
          <a:p>
            <a:pPr lvl="0" fontAlgn="base" hangingPunct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understand the importance of positive attitudes towards multilingualism, divergent thinking and providing a variety of language experiences to encourage children’s early bilingualism </a:t>
            </a:r>
          </a:p>
          <a:p>
            <a:pPr lvl="0" fontAlgn="base" hangingPunct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develop and demonstrate increasing skills in planning activities for young children relating to language and culture, with links to the Foundation Phase Framework and </a:t>
            </a:r>
            <a:r>
              <a:rPr lang="en-GB" i="1" dirty="0">
                <a:solidFill>
                  <a:srgbClr val="002060"/>
                </a:solidFill>
                <a:latin typeface="Lucida Sans" panose="020B0602030504020204" pitchFamily="34" charset="0"/>
              </a:rPr>
              <a:t>Curriculum </a:t>
            </a:r>
            <a:r>
              <a:rPr lang="en-GB" i="1" dirty="0" err="1">
                <a:solidFill>
                  <a:srgbClr val="002060"/>
                </a:solidFill>
                <a:latin typeface="Lucida Sans" panose="020B0602030504020204" pitchFamily="34" charset="0"/>
              </a:rPr>
              <a:t>Cymreig</a:t>
            </a:r>
            <a:r>
              <a:rPr lang="en-GB" i="1" dirty="0">
                <a:solidFill>
                  <a:srgbClr val="002060"/>
                </a:solidFill>
                <a:latin typeface="Lucida Sans" panose="020B0602030504020204" pitchFamily="34" charset="0"/>
              </a:rPr>
              <a:t>;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lvl="0" fontAlgn="base" hangingPunct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Organise their knowledge and learning through use of a range of information resources, and present their work at the appropriate level.</a:t>
            </a:r>
          </a:p>
          <a:p>
            <a:pPr eaLnBrk="1" hangingPunct="1"/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743455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625473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sz="2800" dirty="0" err="1" smtClean="0">
                <a:latin typeface="Lucida Sans" panose="020B0602030504020204" pitchFamily="34" charset="0"/>
              </a:rPr>
              <a:t>Meysydd</a:t>
            </a:r>
            <a:r>
              <a:rPr lang="en-GB" altLang="cy-GB" sz="2800" dirty="0" smtClean="0">
                <a:latin typeface="Lucida Sans" panose="020B0602030504020204" pitchFamily="34" charset="0"/>
              </a:rPr>
              <a:t> </a:t>
            </a:r>
            <a:r>
              <a:rPr lang="en-GB" altLang="cy-GB" sz="2800" dirty="0" err="1" smtClean="0">
                <a:latin typeface="Lucida Sans" panose="020B0602030504020204" pitchFamily="34" charset="0"/>
              </a:rPr>
              <a:t>astudiaeth</a:t>
            </a:r>
            <a:r>
              <a:rPr lang="en-GB" altLang="cy-GB" sz="2800" dirty="0" smtClean="0">
                <a:latin typeface="Lucida Sans" panose="020B0602030504020204" pitchFamily="34" charset="0"/>
              </a:rPr>
              <a:t/>
            </a:r>
            <a:br>
              <a:rPr lang="en-GB" altLang="cy-GB" sz="2800" dirty="0" smtClean="0">
                <a:latin typeface="Lucida Sans" panose="020B0602030504020204" pitchFamily="34" charset="0"/>
              </a:rPr>
            </a:br>
            <a:r>
              <a:rPr lang="en-GB" altLang="cy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Topics to be studied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143000"/>
            <a:ext cx="3886200" cy="4302225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latin typeface="Lucida Sans" panose="020B0602030504020204" pitchFamily="34" charset="0"/>
              </a:rPr>
              <a:t>Iaith a diwylliant Cymreig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latin typeface="Lucida Sans" panose="020B0602030504020204" pitchFamily="34" charset="0"/>
              </a:rPr>
              <a:t>Aml ddiwylliant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latin typeface="Lucida Sans" panose="020B0602030504020204" pitchFamily="34" charset="0"/>
              </a:rPr>
              <a:t>Dwyieithrwydd ac Amlieithrwydd 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latin typeface="Lucida Sans" panose="020B0602030504020204" pitchFamily="34" charset="0"/>
              </a:rPr>
              <a:t>Yr ymennydd dwyieithog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latin typeface="Lucida Sans" panose="020B0602030504020204" pitchFamily="34" charset="0"/>
              </a:rPr>
              <a:t>Plant a Chymraeg fel Iaith Ychwanegol (CIY) a Saesneg fel Iaith Ychwanegol (SIY)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latin typeface="Lucida Sans" panose="020B0602030504020204" pitchFamily="34" charset="0"/>
              </a:rPr>
              <a:t>Fframweithiau a rhaglenni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latin typeface="Lucida Sans" panose="020B0602030504020204" pitchFamily="34" charset="0"/>
              </a:rPr>
              <a:t>Rôl chwarae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latin typeface="Lucida Sans" panose="020B0602030504020204" pitchFamily="34" charset="0"/>
              </a:rPr>
              <a:t>Gweithgareddau i hyrwyddo datblygiad ail iaith (neu fwy)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latin typeface="Lucida Sans" panose="020B0602030504020204" pitchFamily="34" charset="0"/>
              </a:rPr>
              <a:t>Rôl oedolion</a:t>
            </a: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143000"/>
            <a:ext cx="4286250" cy="4302225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Welsh language and culture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Multiculturalism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Bilingualism and Multilingualism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The bilingual brain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Children with Welsh as an Additional Language (WAL) and English as an Additional Language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Frameworks and programmes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Role of play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Activities that promote second language development (or more)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Role of adults</a:t>
            </a:r>
          </a:p>
        </p:txBody>
      </p:sp>
    </p:spTree>
    <p:extLst>
      <p:ext uri="{BB962C8B-B14F-4D97-AF65-F5344CB8AC3E}">
        <p14:creationId xmlns:p14="http://schemas.microsoft.com/office/powerpoint/2010/main" val="337620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381000" y="188640"/>
            <a:ext cx="8229600" cy="1143000"/>
          </a:xfrm>
        </p:spPr>
        <p:txBody>
          <a:bodyPr/>
          <a:lstStyle/>
          <a:p>
            <a:pPr algn="l" eaLnBrk="1" hangingPunct="1"/>
            <a:r>
              <a:rPr lang="en-GB" altLang="cy-GB" sz="3200" dirty="0" err="1" smtClean="0">
                <a:latin typeface="Lucida Sans" panose="020B0602030504020204" pitchFamily="34" charset="0"/>
              </a:rPr>
              <a:t>Asesiadau</a:t>
            </a:r>
            <a:r>
              <a:rPr lang="en-GB" altLang="cy-GB" sz="3200" dirty="0" smtClean="0">
                <a:latin typeface="Lucida Sans" panose="020B0602030504020204" pitchFamily="34" charset="0"/>
              </a:rPr>
              <a:t/>
            </a:r>
            <a:br>
              <a:rPr lang="en-GB" altLang="cy-GB" sz="3200" dirty="0" smtClean="0">
                <a:latin typeface="Lucida Sans" panose="020B0602030504020204" pitchFamily="34" charset="0"/>
              </a:rPr>
            </a:br>
            <a:r>
              <a:rPr lang="en-GB" altLang="cy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Assessments</a:t>
            </a:r>
          </a:p>
        </p:txBody>
      </p:sp>
      <p:sp>
        <p:nvSpPr>
          <p:cNvPr id="1024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331640"/>
            <a:ext cx="4038600" cy="4794523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altLang="cy-GB" b="1" dirty="0" err="1" smtClean="0">
                <a:latin typeface="Lucida Sans" panose="020B0602040502020204" pitchFamily="34" charset="0"/>
              </a:rPr>
              <a:t>Asesiad</a:t>
            </a:r>
            <a:r>
              <a:rPr lang="en-GB" altLang="cy-GB" b="1" dirty="0" smtClean="0">
                <a:latin typeface="Lucida Sans" panose="020B0602040502020204" pitchFamily="34" charset="0"/>
              </a:rPr>
              <a:t> A</a:t>
            </a:r>
          </a:p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FontTx/>
              <a:buNone/>
              <a:defRPr/>
            </a:pPr>
            <a:r>
              <a:rPr lang="en-GB" altLang="cy-GB" b="1" dirty="0" err="1" smtClean="0">
                <a:latin typeface="Lucida Sans" panose="020B0602040502020204" pitchFamily="34" charset="0"/>
              </a:rPr>
              <a:t>Prosiect</a:t>
            </a:r>
            <a:r>
              <a:rPr lang="en-GB" altLang="cy-GB" b="1" dirty="0" smtClean="0">
                <a:latin typeface="Lucida Sans" panose="020B0602040502020204" pitchFamily="34" charset="0"/>
              </a:rPr>
              <a:t> (100%)</a:t>
            </a:r>
          </a:p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FontTx/>
              <a:buNone/>
              <a:defRPr/>
            </a:pPr>
            <a:endParaRPr lang="en-GB" altLang="cy-GB" b="1" dirty="0">
              <a:latin typeface="Lucida Sans" panose="020B06020405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smtClean="0">
                <a:latin typeface="Lucida Sans" panose="020B0602040502020204" pitchFamily="34" charset="0"/>
              </a:rPr>
              <a:t>27.03.2021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altLang="cy-GB" dirty="0" smtClean="0">
              <a:latin typeface="Lucida Sans" panose="020B06020405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smtClean="0">
                <a:latin typeface="Lucida Sans" panose="020B0602040502020204" pitchFamily="34" charset="0"/>
              </a:rPr>
              <a:t>23:59yh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altLang="cy-GB" dirty="0" smtClean="0">
              <a:latin typeface="Lucida Sans" panose="020B06020405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err="1" smtClean="0">
                <a:latin typeface="Lucida Sans" panose="020B0602040502020204" pitchFamily="34" charset="0"/>
              </a:rPr>
              <a:t>Recordiadau</a:t>
            </a:r>
            <a:r>
              <a:rPr lang="en-GB" altLang="cy-GB" dirty="0" smtClean="0">
                <a:latin typeface="Lucida Sans" panose="020B0602040502020204" pitchFamily="34" charset="0"/>
              </a:rPr>
              <a:t> </a:t>
            </a:r>
            <a:r>
              <a:rPr lang="en-GB" altLang="cy-GB" dirty="0" err="1" smtClean="0">
                <a:latin typeface="Lucida Sans" panose="020B0602040502020204" pitchFamily="34" charset="0"/>
              </a:rPr>
              <a:t>ar</a:t>
            </a:r>
            <a:r>
              <a:rPr lang="en-GB" altLang="cy-GB" dirty="0" smtClean="0">
                <a:latin typeface="Lucida Sans" panose="020B0602040502020204" pitchFamily="34" charset="0"/>
              </a:rPr>
              <a:t> OneDrive</a:t>
            </a: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err="1" smtClean="0">
                <a:latin typeface="Lucida Sans" panose="020B0602040502020204" pitchFamily="34" charset="0"/>
              </a:rPr>
              <a:t>Rhestr</a:t>
            </a:r>
            <a:r>
              <a:rPr lang="en-GB" altLang="cy-GB" dirty="0" smtClean="0">
                <a:latin typeface="Lucida Sans" panose="020B0602040502020204" pitchFamily="34" charset="0"/>
              </a:rPr>
              <a:t> </a:t>
            </a:r>
            <a:r>
              <a:rPr lang="en-GB" altLang="cy-GB" dirty="0" err="1" smtClean="0">
                <a:latin typeface="Lucida Sans" panose="020B0602040502020204" pitchFamily="34" charset="0"/>
              </a:rPr>
              <a:t>cyfeirnodi</a:t>
            </a:r>
            <a:r>
              <a:rPr lang="en-GB" altLang="cy-GB" dirty="0" smtClean="0">
                <a:latin typeface="Lucida Sans" panose="020B0602040502020204" pitchFamily="34" charset="0"/>
              </a:rPr>
              <a:t> </a:t>
            </a:r>
            <a:r>
              <a:rPr lang="en-GB" altLang="cy-GB" dirty="0" err="1" smtClean="0">
                <a:latin typeface="Lucida Sans" panose="020B0602040502020204" pitchFamily="34" charset="0"/>
              </a:rPr>
              <a:t>ar</a:t>
            </a:r>
            <a:r>
              <a:rPr lang="en-GB" altLang="cy-GB" dirty="0" smtClean="0">
                <a:latin typeface="Lucida Sans" panose="020B0602040502020204" pitchFamily="34" charset="0"/>
              </a:rPr>
              <a:t> </a:t>
            </a:r>
            <a:r>
              <a:rPr lang="en-GB" altLang="cy-GB" dirty="0" err="1" smtClean="0">
                <a:latin typeface="Lucida Sans" panose="020B0602040502020204" pitchFamily="34" charset="0"/>
              </a:rPr>
              <a:t>Turnitin</a:t>
            </a:r>
            <a:endParaRPr lang="en-GB" altLang="cy-GB" dirty="0" smtClean="0">
              <a:latin typeface="Lucida Sans" panose="020B0602040502020204" pitchFamily="34" charset="0"/>
            </a:endParaRP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b="1" dirty="0" smtClean="0">
              <a:latin typeface="Lucida Sans" panose="020B0602040502020204" pitchFamily="34" charset="0"/>
            </a:endParaRP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altLang="cy-GB" sz="3000" b="1" dirty="0" smtClean="0"/>
          </a:p>
        </p:txBody>
      </p:sp>
      <p:sp>
        <p:nvSpPr>
          <p:cNvPr id="1024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48200" y="1331641"/>
            <a:ext cx="4316288" cy="4230960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GB" altLang="cy-GB" b="1" dirty="0" smtClean="0">
                <a:solidFill>
                  <a:srgbClr val="002060"/>
                </a:solidFill>
                <a:latin typeface="Lucida Sans" panose="020B0602040502020204" pitchFamily="34" charset="0"/>
              </a:rPr>
              <a:t>Assessment A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cy-GB" b="1" dirty="0" smtClean="0">
                <a:solidFill>
                  <a:srgbClr val="002060"/>
                </a:solidFill>
                <a:latin typeface="Lucida Sans" panose="020B0602040502020204" pitchFamily="34" charset="0"/>
              </a:rPr>
              <a:t>Project (100%)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800" dirty="0">
              <a:solidFill>
                <a:srgbClr val="002060"/>
              </a:solidFill>
              <a:latin typeface="Lucida Sans" panose="020B06020405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 smtClean="0">
                <a:solidFill>
                  <a:srgbClr val="002060"/>
                </a:solidFill>
                <a:latin typeface="Lucida Sans" panose="020B0602040502020204" pitchFamily="34" charset="0"/>
              </a:rPr>
              <a:t>27.03.2021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solidFill>
                <a:srgbClr val="002060"/>
              </a:solidFill>
              <a:latin typeface="Lucida Sans" panose="020B06020405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 smtClean="0">
                <a:solidFill>
                  <a:srgbClr val="002060"/>
                </a:solidFill>
                <a:latin typeface="Lucida Sans" panose="020B0602040502020204" pitchFamily="34" charset="0"/>
              </a:rPr>
              <a:t>23:59pm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solidFill>
                <a:srgbClr val="002060"/>
              </a:solidFill>
              <a:latin typeface="Lucida Sans" panose="020B06020405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 smtClean="0">
                <a:solidFill>
                  <a:srgbClr val="002060"/>
                </a:solidFill>
                <a:latin typeface="Lucida Sans" panose="020B0602040502020204" pitchFamily="34" charset="0"/>
              </a:rPr>
              <a:t>Recordings on OneDrive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 smtClean="0">
                <a:solidFill>
                  <a:srgbClr val="002060"/>
                </a:solidFill>
                <a:latin typeface="Lucida Sans" panose="020B0602040502020204" pitchFamily="34" charset="0"/>
              </a:rPr>
              <a:t>Reference list on </a:t>
            </a:r>
            <a:r>
              <a:rPr lang="en-GB" altLang="cy-GB" sz="2800" dirty="0" err="1" smtClean="0">
                <a:solidFill>
                  <a:srgbClr val="002060"/>
                </a:solidFill>
                <a:latin typeface="Lucida Sans" panose="020B0602040502020204" pitchFamily="34" charset="0"/>
              </a:rPr>
              <a:t>Turnitin</a:t>
            </a:r>
            <a:endParaRPr lang="en-GB" altLang="cy-GB" sz="2800" dirty="0" smtClean="0">
              <a:solidFill>
                <a:srgbClr val="002060"/>
              </a:solidFill>
              <a:latin typeface="Lucida Sans" panose="020B0602040502020204" pitchFamily="34" charset="0"/>
            </a:endParaRP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49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dirty="0" smtClean="0">
                <a:latin typeface="Lucida Sans" panose="020B0602030504020204" pitchFamily="34" charset="0"/>
              </a:rPr>
              <a:t>EAEE4006C</a:t>
            </a:r>
            <a:r>
              <a:rPr lang="en-GB" altLang="cy-GB" dirty="0">
                <a:latin typeface="Lucida Sans" panose="020B0602030504020204" pitchFamily="34" charset="0"/>
              </a:rPr>
              <a:t/>
            </a:r>
            <a:br>
              <a:rPr lang="en-GB" altLang="cy-GB" dirty="0">
                <a:latin typeface="Lucida Sans" panose="020B0602030504020204" pitchFamily="34" charset="0"/>
              </a:rPr>
            </a:br>
            <a:r>
              <a:rPr lang="en-GB" alt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EAEE4006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1535113"/>
            <a:ext cx="4040188" cy="4054127"/>
          </a:xfrm>
        </p:spPr>
        <p:txBody>
          <a:bodyPr/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cy-GB" sz="3600" b="1" dirty="0" smtClean="0">
                <a:latin typeface="Lucida Sans" panose="020B0602030504020204" pitchFamily="34" charset="0"/>
              </a:rPr>
              <a:t>Canllawiau </a:t>
            </a:r>
            <a:r>
              <a:rPr lang="cy-GB" sz="3600" b="1" dirty="0">
                <a:latin typeface="Lucida Sans" panose="020B0602030504020204" pitchFamily="34" charset="0"/>
              </a:rPr>
              <a:t>Asesiad 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1535113"/>
            <a:ext cx="4041775" cy="4054127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sz="36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Assessment </a:t>
            </a:r>
            <a:r>
              <a:rPr lang="cy-GB" sz="3600" b="1" dirty="0" err="1">
                <a:solidFill>
                  <a:srgbClr val="002060"/>
                </a:solidFill>
                <a:latin typeface="Lucida Sans" panose="020B0602030504020204" pitchFamily="34" charset="0"/>
              </a:rPr>
              <a:t>Guidance</a:t>
            </a:r>
            <a:endParaRPr lang="cy-GB" sz="3600" b="1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7795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42960"/>
            <a:ext cx="7886700" cy="396873"/>
          </a:xfrm>
        </p:spPr>
        <p:txBody>
          <a:bodyPr>
            <a:noAutofit/>
          </a:bodyPr>
          <a:lstStyle/>
          <a:p>
            <a:r>
              <a:rPr lang="en-GB" altLang="cy-GB" sz="2000" dirty="0" err="1" smtClean="0">
                <a:latin typeface="Lucida Sans" panose="020B0602030504020204" pitchFamily="34" charset="0"/>
              </a:rPr>
              <a:t>Disgrifiad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o’r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aseiniad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</a:t>
            </a:r>
            <a:r>
              <a:rPr lang="en-GB" altLang="cy-GB" sz="2000" dirty="0">
                <a:latin typeface="Lucida Sans" panose="020B0602030504020204" pitchFamily="34" charset="0"/>
              </a:rPr>
              <a:t/>
            </a:r>
            <a:br>
              <a:rPr lang="en-GB" altLang="cy-GB" sz="2000" dirty="0">
                <a:latin typeface="Lucida Sans" panose="020B0602030504020204" pitchFamily="34" charset="0"/>
              </a:rPr>
            </a:br>
            <a:r>
              <a:rPr lang="en-GB" altLang="cy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Description of the assignment</a:t>
            </a:r>
            <a:endParaRPr lang="en-GB" sz="2000" dirty="0">
              <a:solidFill>
                <a:srgbClr val="00206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914402"/>
            <a:ext cx="4190999" cy="46751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sz="1200" dirty="0" smtClean="0">
                <a:latin typeface="Lucida Sans" panose="020B0602030504020204" pitchFamily="34" charset="0"/>
              </a:rPr>
              <a:t>Cynhyrchwch un recordiad o chi yn ymgymryd mewn gweithgaredd 10 munud sydd yn hyrwyddo a chefnogi dwyieithrwydd ac/neu amlieithrwydd. </a:t>
            </a:r>
            <a:r>
              <a:rPr lang="cy-GB" sz="1200" b="1" dirty="0" smtClean="0">
                <a:latin typeface="Lucida Sans" panose="020B0602030504020204" pitchFamily="34" charset="0"/>
              </a:rPr>
              <a:t>Rhaid recordio hwn.</a:t>
            </a:r>
          </a:p>
          <a:p>
            <a:pPr marL="0" indent="0">
              <a:buNone/>
            </a:pPr>
            <a:r>
              <a:rPr lang="cy-GB" sz="1200" dirty="0" smtClean="0">
                <a:latin typeface="Lucida Sans" panose="020B0602030504020204" pitchFamily="34" charset="0"/>
              </a:rPr>
              <a:t>Yn syth ar ôl y gweithgaredd, cyflwynwch cyflwyniad 10 munud sydd yn cynnwys y canlynol:</a:t>
            </a:r>
          </a:p>
          <a:p>
            <a:r>
              <a:rPr lang="cy-GB" sz="1200" dirty="0" smtClean="0">
                <a:latin typeface="Lucida Sans" panose="020B0602030504020204" pitchFamily="34" charset="0"/>
              </a:rPr>
              <a:t>Manteision dwyieithrwydd ac/neu amlieithrwydd</a:t>
            </a:r>
            <a:endParaRPr lang="cy-GB" sz="1200" dirty="0">
              <a:latin typeface="Lucida Sans" panose="020B0602030504020204" pitchFamily="34" charset="0"/>
            </a:endParaRPr>
          </a:p>
          <a:p>
            <a:r>
              <a:rPr lang="cy-GB" sz="1200" dirty="0" smtClean="0">
                <a:latin typeface="Lucida Sans" panose="020B0602030504020204" pitchFamily="34" charset="0"/>
              </a:rPr>
              <a:t>Cymraeg fel Iaith Ychwanegol/Saesneg fel Iaith Ychwanegol</a:t>
            </a:r>
          </a:p>
          <a:p>
            <a:r>
              <a:rPr lang="cy-GB" sz="1200" dirty="0" smtClean="0">
                <a:latin typeface="Lucida Sans" panose="020B0602030504020204" pitchFamily="34" charset="0"/>
              </a:rPr>
              <a:t>Datblygiad yr ymennydd</a:t>
            </a:r>
          </a:p>
          <a:p>
            <a:r>
              <a:rPr lang="cy-GB" sz="1200" dirty="0" smtClean="0">
                <a:latin typeface="Lucida Sans" panose="020B0602030504020204" pitchFamily="34" charset="0"/>
              </a:rPr>
              <a:t>Meddwl dargyfeiriol</a:t>
            </a:r>
          </a:p>
          <a:p>
            <a:r>
              <a:rPr lang="cy-GB" sz="1200" dirty="0" smtClean="0">
                <a:latin typeface="Lucida Sans" panose="020B0602030504020204" pitchFamily="34" charset="0"/>
              </a:rPr>
              <a:t>Cysylltiadau â fframweithiau a rhaglenni blynyddoedd cynnar</a:t>
            </a:r>
          </a:p>
          <a:p>
            <a:pPr marL="0" indent="0">
              <a:buNone/>
            </a:pPr>
            <a:r>
              <a:rPr lang="cy-GB" sz="1200" dirty="0" smtClean="0">
                <a:latin typeface="Lucida Sans" panose="020B0602030504020204" pitchFamily="34" charset="0"/>
              </a:rPr>
              <a:t>Dylech chi gefnogi’r cynnwys gydag esiamplau o’r gweithgaredd.</a:t>
            </a:r>
          </a:p>
          <a:p>
            <a:pPr marL="0" indent="0">
              <a:buNone/>
            </a:pPr>
            <a:r>
              <a:rPr lang="cy-GB" sz="1200" b="1" dirty="0" smtClean="0">
                <a:latin typeface="Lucida Sans" panose="020B0602030504020204" pitchFamily="34" charset="0"/>
              </a:rPr>
              <a:t>Rhaid recordio hwn hefyd, a chefnogi’r cynnwys gyda chyfeirnodi ar lafar.</a:t>
            </a:r>
          </a:p>
          <a:p>
            <a:pPr marL="0" indent="0">
              <a:buNone/>
            </a:pPr>
            <a:r>
              <a:rPr lang="cy-GB" sz="1200" b="1" dirty="0" smtClean="0">
                <a:latin typeface="Lucida Sans" panose="020B0602030504020204" pitchFamily="34" charset="0"/>
              </a:rPr>
              <a:t>Felly, recordiad 20 munud gyda’i gilydd.</a:t>
            </a:r>
          </a:p>
          <a:p>
            <a:pPr marL="0" indent="0">
              <a:buNone/>
            </a:pPr>
            <a:r>
              <a:rPr lang="cy-GB" sz="1200" b="1" dirty="0" err="1" smtClean="0">
                <a:latin typeface="Lucida Sans" panose="020B0602030504020204" pitchFamily="34" charset="0"/>
              </a:rPr>
              <a:t>Lanlwythwch</a:t>
            </a:r>
            <a:r>
              <a:rPr lang="cy-GB" sz="1200" b="1" dirty="0" smtClean="0">
                <a:latin typeface="Lucida Sans" panose="020B0602030504020204" pitchFamily="34" charset="0"/>
              </a:rPr>
              <a:t> eich recordiad/</a:t>
            </a:r>
            <a:r>
              <a:rPr lang="cy-GB" sz="1200" b="1" dirty="0" err="1" smtClean="0">
                <a:latin typeface="Lucida Sans" panose="020B0602030504020204" pitchFamily="34" charset="0"/>
              </a:rPr>
              <a:t>au</a:t>
            </a:r>
            <a:r>
              <a:rPr lang="cy-GB" sz="1200" b="1" dirty="0" smtClean="0">
                <a:latin typeface="Lucida Sans" panose="020B0602030504020204" pitchFamily="34" charset="0"/>
              </a:rPr>
              <a:t> ar eich OneDrive erbyn y dyddiad cyflwyno.</a:t>
            </a:r>
          </a:p>
          <a:p>
            <a:pPr marL="0" indent="0">
              <a:buNone/>
            </a:pPr>
            <a:r>
              <a:rPr lang="cy-GB" sz="1200" b="1" dirty="0" smtClean="0">
                <a:latin typeface="Lucida Sans" panose="020B0602030504020204" pitchFamily="34" charset="0"/>
              </a:rPr>
              <a:t>Cofiwch i’w rhannu gyda thîm y modwl – bydd y marciwr yn cadarnhau eu bod wedi cael eu derbyn.</a:t>
            </a:r>
          </a:p>
          <a:p>
            <a:pPr marL="0" indent="0">
              <a:buNone/>
            </a:pPr>
            <a:r>
              <a:rPr lang="cy-GB" sz="1200" b="1" dirty="0" err="1" smtClean="0">
                <a:latin typeface="Lucida Sans" panose="020B0602030504020204" pitchFamily="34" charset="0"/>
              </a:rPr>
              <a:t>Lanlwythwch</a:t>
            </a:r>
            <a:r>
              <a:rPr lang="cy-GB" sz="1200" b="1" dirty="0" smtClean="0">
                <a:latin typeface="Lucida Sans" panose="020B0602030504020204" pitchFamily="34" charset="0"/>
              </a:rPr>
              <a:t> eich rhestr cyfeiriadau ar </a:t>
            </a:r>
            <a:r>
              <a:rPr lang="cy-GB" sz="1200" b="1" dirty="0" err="1" smtClean="0">
                <a:latin typeface="Lucida Sans" panose="020B0602030504020204" pitchFamily="34" charset="0"/>
              </a:rPr>
              <a:t>Turnitin</a:t>
            </a:r>
            <a:r>
              <a:rPr lang="cy-GB" sz="1200" b="1" dirty="0" smtClean="0">
                <a:latin typeface="Lucida Sans" panose="020B0602030504020204" pitchFamily="34" charset="0"/>
              </a:rPr>
              <a:t> erbyn y dyddiad cyflwyno.</a:t>
            </a:r>
            <a:endParaRPr lang="cy-GB" sz="1200" b="1" dirty="0">
              <a:latin typeface="Lucida Sans" panose="020B0602030504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914400"/>
            <a:ext cx="4648199" cy="4675189"/>
          </a:xfrm>
        </p:spPr>
        <p:txBody>
          <a:bodyPr>
            <a:normAutofit fontScale="250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sz="4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Produce one recording of yourself undertaking a 10 minute activity which promotes and supports bilingualism and/or multilingualism. </a:t>
            </a:r>
            <a:r>
              <a:rPr lang="en-GB" sz="48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This needs to be recorded.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sz="4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Directly after the activity, present a 10 minute talk that discusses the following: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4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Benefits of bilingualism and/or multilingualism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4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Welsh as an Additional Language/English as an Additional Language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4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Brain development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4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Divergent thinking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4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Links with early years’ frameworks and programmes.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4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You should support the content with examples from your activity.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48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This, too, needs to be recorded and should be supported with verbal referencing.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48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Therefore, a 20 minute recording altogether.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48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Upload your recording/s onto your OneDrive account by the submission date.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48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Remember to share with the module team – the marker will confirm receipt of your recordings.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48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Upload your reference list onto </a:t>
            </a:r>
            <a:r>
              <a:rPr lang="en-GB" sz="4800" b="1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Turnitin</a:t>
            </a:r>
            <a:r>
              <a:rPr lang="en-GB" sz="48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by the submission date.</a:t>
            </a:r>
            <a:endParaRPr lang="en-GB" sz="48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2850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Autofit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Ystyriaethau ymarferol</a:t>
            </a:r>
            <a: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sz="28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Practical implications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04800" y="1295400"/>
            <a:ext cx="4210050" cy="4881563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Dewis o </a:t>
            </a: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weithgaredd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Lleoliad</a:t>
            </a: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Cyfarpar </a:t>
            </a: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recordio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Cydweddoldeb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Sain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2 </a:t>
            </a: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recordiad i’w cyflwyno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Rhestr o gyfeiriadau i’w </a:t>
            </a: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gyflwyno</a:t>
            </a: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Manylion cyflwyno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5102225" y="1295401"/>
            <a:ext cx="4041775" cy="4294188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Choice of </a:t>
            </a:r>
            <a:r>
              <a:rPr lang="en-GB" altLang="cy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activity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Location</a:t>
            </a:r>
            <a:endParaRPr lang="en-GB" altLang="cy-GB" sz="3600" kern="0" dirty="0">
              <a:solidFill>
                <a:srgbClr val="002060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Recording </a:t>
            </a:r>
            <a:r>
              <a:rPr lang="en-GB" altLang="cy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equipment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Compatibility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Volume</a:t>
            </a:r>
            <a:endParaRPr lang="en-GB" altLang="cy-GB" sz="3600" kern="0" dirty="0">
              <a:solidFill>
                <a:srgbClr val="002060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2 recordings to be submitted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Reference list to be </a:t>
            </a:r>
            <a:r>
              <a:rPr lang="en-GB" altLang="cy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submitted</a:t>
            </a:r>
            <a:endParaRPr lang="en-GB" altLang="cy-GB" sz="3600" kern="0" dirty="0">
              <a:solidFill>
                <a:srgbClr val="002060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Sub</a:t>
            </a:r>
            <a:r>
              <a:rPr lang="en-GB" sz="36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mission details</a:t>
            </a:r>
            <a:endParaRPr lang="cy-GB" sz="3600" dirty="0">
              <a:solidFill>
                <a:srgbClr val="002060"/>
              </a:solidFill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2073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rmAutofit fontScale="90000"/>
          </a:bodyPr>
          <a:lstStyle/>
          <a:p>
            <a:r>
              <a:rPr lang="en-GB" sz="2800" dirty="0" err="1" smtClean="0">
                <a:latin typeface="Lucida Sans" panose="020B0602030504020204" pitchFamily="34" charset="0"/>
              </a:rPr>
              <a:t>Strwythur</a:t>
            </a:r>
            <a:r>
              <a:rPr lang="en-GB" sz="2800" dirty="0" smtClean="0">
                <a:latin typeface="Lucida Sans" panose="020B0602030504020204" pitchFamily="34" charset="0"/>
              </a:rPr>
              <a:t> (2il </a:t>
            </a:r>
            <a:r>
              <a:rPr lang="en-GB" sz="2800" dirty="0" err="1" smtClean="0">
                <a:latin typeface="Lucida Sans" panose="020B0602030504020204" pitchFamily="34" charset="0"/>
              </a:rPr>
              <a:t>gyflwyniad</a:t>
            </a:r>
            <a:r>
              <a:rPr lang="en-GB" sz="2800" dirty="0" smtClean="0">
                <a:latin typeface="Lucida Sans" panose="020B0602030504020204" pitchFamily="34" charset="0"/>
              </a:rPr>
              <a:t>)</a:t>
            </a:r>
            <a:br>
              <a:rPr lang="en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Structure (2</a:t>
            </a:r>
            <a:r>
              <a:rPr lang="en-GB" sz="2800" baseline="30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nd</a:t>
            </a: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presentation)</a:t>
            </a:r>
            <a:endParaRPr lang="en-GB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295401"/>
            <a:ext cx="3886200" cy="4267200"/>
          </a:xfrm>
        </p:spPr>
        <p:txBody>
          <a:bodyPr>
            <a:normAutofit/>
          </a:bodyPr>
          <a:lstStyle/>
          <a:p>
            <a:r>
              <a:rPr lang="cy-GB" dirty="0" smtClean="0">
                <a:latin typeface="Lucida Sans" panose="020B0602030504020204" pitchFamily="34" charset="0"/>
              </a:rPr>
              <a:t>Cyflwyniad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Cyflwynwch eich hunan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Croesawch y gynulleidfa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Esboniwch pwrpas eich cyflwyniad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Rhowch trosolwg o’r cynnwys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95401"/>
            <a:ext cx="3886200" cy="4419599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Introduction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Introduce yourself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Welcome the audience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Explain purpose of presentation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Overview of structure of content</a:t>
            </a:r>
          </a:p>
          <a:p>
            <a:pPr marL="0" indent="0">
              <a:buNone/>
            </a:pPr>
            <a:endParaRPr lang="en-GB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463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3073"/>
          </a:xfrm>
        </p:spPr>
        <p:txBody>
          <a:bodyPr>
            <a:noAutofit/>
          </a:bodyPr>
          <a:lstStyle/>
          <a:p>
            <a:r>
              <a:rPr lang="en-GB" sz="2800" dirty="0" err="1" smtClean="0">
                <a:latin typeface="Lucida Sans" panose="020B0602030504020204" pitchFamily="34" charset="0"/>
              </a:rPr>
              <a:t>Strwythur</a:t>
            </a:r>
            <a:r>
              <a:rPr lang="en-GB" sz="2800" dirty="0" smtClean="0">
                <a:latin typeface="Lucida Sans" panose="020B0602030504020204" pitchFamily="34" charset="0"/>
              </a:rPr>
              <a:t/>
            </a:r>
            <a:br>
              <a:rPr lang="en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Structure</a:t>
            </a:r>
            <a:endParaRPr lang="en-GB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066801"/>
            <a:ext cx="4286250" cy="4267200"/>
          </a:xfrm>
        </p:spPr>
        <p:txBody>
          <a:bodyPr>
            <a:noAutofit/>
          </a:bodyPr>
          <a:lstStyle/>
          <a:p>
            <a:r>
              <a:rPr lang="cy-GB" sz="2000" dirty="0" smtClean="0">
                <a:latin typeface="Lucida Sans" panose="020B0602030504020204" pitchFamily="34" charset="0"/>
              </a:rPr>
              <a:t>Prif gorff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Buddion dwyieithrwydd/amlieithrwydd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CIY/SIY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Datblygiad yr ymennydd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Meddwl dargyfeiriol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Fframweithiau a rhaglenni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Cefnogwch gydag esiamplau o’r gweithgaredd, ymchwil a damcaniaeth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Cefnogwch gyda chyfeirnodi ar lafar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990600"/>
            <a:ext cx="4210050" cy="4495800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Main body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Benefits of bilingualism/multilingualism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WAL/EAL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Brain development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Divergent thinking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Frameworks and programmes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Support with examples from your activity, research and theory 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Support with verbal references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2560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latin typeface="Lucida Sans" panose="020B0602030504020204" pitchFamily="34" charset="0"/>
              </a:rPr>
              <a:t>Strwythur</a:t>
            </a:r>
            <a:r>
              <a:rPr lang="en-GB" sz="3600" dirty="0" smtClean="0">
                <a:latin typeface="Lucida Sans" panose="020B0602030504020204" pitchFamily="34" charset="0"/>
              </a:rPr>
              <a:t/>
            </a:r>
            <a:br>
              <a:rPr lang="en-GB" sz="3600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Structure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>
            <a:normAutofit/>
          </a:bodyPr>
          <a:lstStyle/>
          <a:p>
            <a:r>
              <a:rPr lang="cy-GB" dirty="0" smtClean="0">
                <a:latin typeface="Lucida Sans" panose="020B0602030504020204" pitchFamily="34" charset="0"/>
              </a:rPr>
              <a:t>Clo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Crynodeb o’r prif bwyntiau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Awgrymiadau ar gyfer arfer y dyfodol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Dim damcaniaeth/</a:t>
            </a:r>
          </a:p>
          <a:p>
            <a:pPr marL="0" indent="0">
              <a:buNone/>
            </a:pPr>
            <a:r>
              <a:rPr lang="cy-GB" dirty="0" smtClean="0">
                <a:latin typeface="Lucida Sans" panose="020B0602030504020204" pitchFamily="34" charset="0"/>
              </a:rPr>
              <a:t>ymchwil newydd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Conclusion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Summary of main points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Suggestions for future practice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No new theory/research</a:t>
            </a:r>
          </a:p>
        </p:txBody>
      </p:sp>
    </p:spTree>
    <p:extLst>
      <p:ext uri="{BB962C8B-B14F-4D97-AF65-F5344CB8AC3E}">
        <p14:creationId xmlns:p14="http://schemas.microsoft.com/office/powerpoint/2010/main" val="34635201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Autofit/>
          </a:bodyPr>
          <a:lstStyle/>
          <a:p>
            <a:r>
              <a:rPr lang="cy-GB" altLang="cy-GB" sz="35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Yr asesiad</a:t>
            </a:r>
            <a:r>
              <a:rPr lang="en-GB" altLang="cy-GB" sz="35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sz="35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sz="35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The assessment</a:t>
            </a:r>
            <a:endParaRPr lang="en-GB" sz="3500" dirty="0">
              <a:solidFill>
                <a:srgbClr val="00206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219202"/>
            <a:ext cx="4419600" cy="4370387"/>
          </a:xfrm>
        </p:spPr>
        <p:txBody>
          <a:bodyPr>
            <a:normAutofit fontScale="475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600" b="1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Lanlwytho 2 </a:t>
            </a:r>
            <a:r>
              <a:rPr lang="cy-GB" altLang="cy-GB" sz="3600" b="1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recordiad (20 munud)</a:t>
            </a:r>
            <a:endParaRPr lang="cy-GB" altLang="cy-GB" sz="3600" b="1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Eich gweithgaredd</a:t>
            </a: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Eich dadansoddiad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600" b="1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Rhaid </a:t>
            </a:r>
            <a:r>
              <a:rPr lang="cy-GB" altLang="cy-GB" sz="3600" b="1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lanlwytho’r</a:t>
            </a:r>
            <a:r>
              <a:rPr lang="cy-GB" altLang="cy-GB" sz="3600" b="1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ddau recordiad ar </a:t>
            </a:r>
            <a:r>
              <a:rPr lang="cy-GB" altLang="cy-GB" sz="3600" b="1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ONEDRIVE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600" b="1" kern="0" dirty="0" smtClean="0">
                <a:solidFill>
                  <a:srgbClr val="FF0000"/>
                </a:solidFill>
                <a:latin typeface="Lucida Sans" pitchFamily="34" charset="0"/>
                <a:ea typeface="ＭＳ Ｐゴシック" pitchFamily="34" charset="-128"/>
              </a:rPr>
              <a:t>RHANNWCH GYDA THÎM Y MODWL</a:t>
            </a:r>
            <a:endParaRPr lang="cy-GB" altLang="cy-GB" sz="3600" b="1" kern="0" dirty="0">
              <a:solidFill>
                <a:srgbClr val="FF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3. Lanlwytho </a:t>
            </a: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eich rhestr o gyfeiriadau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3600" b="1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600" b="1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Rhaid cyflwyno eich rhestr o gyfeiriadau ar TURNITIN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19201"/>
            <a:ext cx="4572000" cy="4370388"/>
          </a:xfrm>
        </p:spPr>
        <p:txBody>
          <a:bodyPr>
            <a:normAutofit fontScale="550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b="1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Upload 2 </a:t>
            </a:r>
            <a:r>
              <a:rPr lang="en-GB" altLang="cy-GB" sz="3600" b="1" kern="0" dirty="0" smtClean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recordings (20 minutes)</a:t>
            </a:r>
            <a:endParaRPr lang="en-GB" altLang="cy-GB" sz="3600" b="1" kern="0" dirty="0">
              <a:solidFill>
                <a:srgbClr val="00206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Your </a:t>
            </a:r>
            <a:r>
              <a:rPr lang="en-GB" altLang="cy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activity 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en-GB" altLang="cy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Your presentation</a:t>
            </a:r>
            <a:endParaRPr lang="en-GB" altLang="cy-GB" sz="3600" kern="0" dirty="0">
              <a:solidFill>
                <a:srgbClr val="00206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b="1" kern="0" dirty="0" smtClean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Both these recording are to be uploaded onto ONEDRIVE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b="1" kern="0" dirty="0" smtClean="0">
                <a:solidFill>
                  <a:srgbClr val="FF0000"/>
                </a:solidFill>
                <a:latin typeface="Lucida Sans" pitchFamily="34" charset="0"/>
                <a:ea typeface="ＭＳ Ｐゴシック" pitchFamily="34" charset="-128"/>
              </a:rPr>
              <a:t>SHARE WITH THE MODULE TEAM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3. Upload </a:t>
            </a: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your reference list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206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b="1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Your reference list is to be submitted onto TURNITIN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8231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 recordiad</a:t>
            </a:r>
            <a: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sz="28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The recording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295400"/>
            <a:ext cx="4419600" cy="4114801"/>
          </a:xfrm>
        </p:spPr>
        <p:txBody>
          <a:bodyPr>
            <a:normAutofit fontScale="850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Ydy’r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recordiad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yn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chwarae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?</a:t>
            </a: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Yn glir?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Oes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modd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gweld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chi, y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lleoliad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a’r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propiau</a:t>
            </a:r>
            <a:r>
              <a:rPr lang="en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ayyb</a:t>
            </a:r>
            <a:r>
              <a:rPr lang="en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?</a:t>
            </a: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b="1" kern="0" dirty="0">
                <a:solidFill>
                  <a:srgbClr val="FF0000"/>
                </a:solidFill>
                <a:latin typeface="Lucida Sans" pitchFamily="34" charset="0"/>
                <a:ea typeface="ＭＳ Ｐゴシック" pitchFamily="34" charset="-128"/>
              </a:rPr>
              <a:t>Dim recordio gyda phlant (hyd yn oed tu ôl y camera)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19201"/>
            <a:ext cx="4572000" cy="4370388"/>
          </a:xfrm>
        </p:spPr>
        <p:txBody>
          <a:bodyPr>
            <a:normAutofit fontScale="850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Does it play?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Is it clear?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Can you see yourself, the location and the </a:t>
            </a:r>
            <a:r>
              <a:rPr lang="en-GB" altLang="cy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props </a:t>
            </a:r>
            <a:r>
              <a:rPr lang="en-GB" altLang="cy-GB" sz="3600" kern="0" dirty="0" err="1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etc</a:t>
            </a:r>
            <a:r>
              <a:rPr lang="en-GB" altLang="cy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?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b="1" kern="0" dirty="0">
                <a:solidFill>
                  <a:srgbClr val="FF0000"/>
                </a:solidFill>
                <a:latin typeface="Lucida Sans" pitchFamily="34" charset="0"/>
                <a:ea typeface="ＭＳ Ｐゴシック" pitchFamily="34" charset="-128"/>
              </a:rPr>
              <a:t>No recording with children (even behind the camera)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9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 fontScale="90000"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 daflen asesu 1</a:t>
            </a:r>
            <a: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sz="28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The assessment sheet 1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219200"/>
            <a:ext cx="4419600" cy="4267201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b="1" kern="0" dirty="0" smtClean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Sgiliau Ymgysylltu â </a:t>
            </a:r>
            <a:r>
              <a:rPr lang="cy-GB" b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Llenyddiaeth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Cyfeirnodi (ysgrifenedig ac ar lafar)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Rhestr o gyfeiriadau; tystiolaeth o ymchwil eang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19201"/>
            <a:ext cx="4572000" cy="4370388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2060"/>
                </a:solidFill>
                <a:latin typeface="Lucida Sans" panose="020B0602040502020204" pitchFamily="34" charset="0"/>
                <a:ea typeface="ＭＳ Ｐゴシック" charset="-128"/>
              </a:rPr>
              <a:t>10 marks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US" sz="2800" b="1" kern="0" dirty="0">
              <a:solidFill>
                <a:srgbClr val="00206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None/>
            </a:pPr>
            <a:r>
              <a:rPr lang="cy-GB" b="1" dirty="0" err="1">
                <a:solidFill>
                  <a:srgbClr val="002060"/>
                </a:solidFill>
                <a:latin typeface="Lucida Sans" panose="020B0602030504020204" pitchFamily="34" charset="0"/>
              </a:rPr>
              <a:t>Engagement</a:t>
            </a:r>
            <a:r>
              <a:rPr lang="cy-GB" b="1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cy-GB" b="1" dirty="0" err="1">
                <a:solidFill>
                  <a:srgbClr val="002060"/>
                </a:solidFill>
                <a:latin typeface="Lucida Sans" panose="020B0602030504020204" pitchFamily="34" charset="0"/>
              </a:rPr>
              <a:t>with</a:t>
            </a:r>
            <a:r>
              <a:rPr lang="cy-GB" b="1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cy-GB" b="1" dirty="0" err="1">
                <a:solidFill>
                  <a:srgbClr val="002060"/>
                </a:solidFill>
                <a:latin typeface="Lucida Sans" panose="020B0602030504020204" pitchFamily="34" charset="0"/>
              </a:rPr>
              <a:t>Literature</a:t>
            </a:r>
            <a:r>
              <a:rPr lang="cy-GB" b="1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cy-GB" b="1" dirty="0" err="1">
                <a:solidFill>
                  <a:srgbClr val="002060"/>
                </a:solidFill>
                <a:latin typeface="Lucida Sans" panose="020B0602030504020204" pitchFamily="34" charset="0"/>
              </a:rPr>
              <a:t>Skills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  <a:p>
            <a:pPr>
              <a:buFontTx/>
              <a:buChar char="-"/>
            </a:pP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Referencing </a:t>
            </a: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(written </a:t>
            </a: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and oral)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</a:t>
            </a: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eference list; </a:t>
            </a: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evidence of wider reading</a:t>
            </a:r>
            <a:endParaRPr lang="cy-GB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6834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 daflen asesu </a:t>
            </a:r>
            <a:r>
              <a:rPr lang="cy-GB" alt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2</a:t>
            </a:r>
            <a: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sz="28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The assessment sheet </a:t>
            </a:r>
            <a:r>
              <a:rPr lang="en-GB" altLang="cy-GB" sz="2800" kern="0" dirty="0" smtClean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2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fontScale="925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4</a:t>
            </a:r>
            <a:r>
              <a:rPr lang="cy-GB" sz="2600" b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0 </a:t>
            </a:r>
            <a:r>
              <a:rPr lang="cy-GB" sz="2600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2600" b="1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Sgiliau Gwybodaeth </a:t>
            </a:r>
            <a:r>
              <a:rPr lang="cy-GB" sz="2600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 </a:t>
            </a:r>
            <a:r>
              <a:rPr lang="cy-GB" sz="2600" b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Dealltwriaeth</a:t>
            </a:r>
            <a:endParaRPr lang="cy-GB" sz="2600" b="1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Dangos dealltwriaeth o: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Manteision dwyieithrwydd/amlieithrwydd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Cefnogi plant CIY/SIY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Datblygiad yr ymennydd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ch) Meddwl dargyfeiriol</a:t>
            </a:r>
            <a:endParaRPr lang="cy-GB" sz="2600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fontScale="850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600" b="1" kern="0" dirty="0">
                <a:solidFill>
                  <a:srgbClr val="002060"/>
                </a:solidFill>
                <a:latin typeface="Lucida Sans" panose="020B0602040502020204" pitchFamily="34" charset="0"/>
                <a:ea typeface="ＭＳ Ｐゴシック" charset="-128"/>
              </a:rPr>
              <a:t>4</a:t>
            </a:r>
            <a:r>
              <a:rPr lang="en-US" sz="2600" b="1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ＭＳ Ｐゴシック" charset="-128"/>
              </a:rPr>
              <a:t>0 </a:t>
            </a:r>
            <a:r>
              <a:rPr lang="en-US" sz="2600" b="1" kern="0" dirty="0">
                <a:solidFill>
                  <a:srgbClr val="002060"/>
                </a:solidFill>
                <a:latin typeface="Lucida Sans" panose="020B0602040502020204" pitchFamily="34" charset="0"/>
                <a:ea typeface="ＭＳ Ｐゴシック" charset="-128"/>
              </a:rPr>
              <a:t>marks</a:t>
            </a:r>
          </a:p>
          <a:p>
            <a:pPr marL="0" indent="0">
              <a:buNone/>
            </a:pPr>
            <a:endParaRPr lang="en-GB" sz="26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rgbClr val="002060"/>
                </a:solidFill>
                <a:latin typeface="Lucida Sans" panose="020B0602030504020204" pitchFamily="34" charset="0"/>
              </a:rPr>
              <a:t>Knowledge and Understanding </a:t>
            </a:r>
            <a:r>
              <a:rPr lang="en-GB" sz="26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Skills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Demonstrates understanding </a:t>
            </a:r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of: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 a) Benefits of bilingualism/multilingualism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b) Supporting children with EAL/WAL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c) Brain development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d) Divergent thinking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0488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 daflen asesu 3</a:t>
            </a:r>
            <a: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sz="28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The assessment sheet 3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1</a:t>
            </a:r>
            <a:r>
              <a:rPr lang="cy-GB" b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0 </a:t>
            </a:r>
            <a:r>
              <a:rPr lang="cy-GB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marc</a:t>
            </a:r>
          </a:p>
          <a:p>
            <a:pPr marL="0" indent="0">
              <a:buNone/>
            </a:pPr>
            <a:endParaRPr lang="cy-GB" b="1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None/>
            </a:pPr>
            <a:r>
              <a:rPr lang="cy-GB" b="1" dirty="0">
                <a:latin typeface="Lucida Sans" panose="020B0602030504020204" pitchFamily="34" charset="0"/>
              </a:rPr>
              <a:t>Sgiliau Gwybyddol a </a:t>
            </a:r>
            <a:r>
              <a:rPr lang="cy-GB" b="1" dirty="0" smtClean="0">
                <a:latin typeface="Lucida Sans" panose="020B0602030504020204" pitchFamily="34" charset="0"/>
              </a:rPr>
              <a:t>Deallusol</a:t>
            </a:r>
          </a:p>
          <a:p>
            <a:pPr marL="0" indent="0">
              <a:buNone/>
            </a:pPr>
            <a:r>
              <a:rPr lang="cy-GB" dirty="0" smtClean="0">
                <a:latin typeface="Lucida Sans" panose="020B0602030504020204" pitchFamily="34" charset="0"/>
              </a:rPr>
              <a:t>Cysylltiadau gyda fframweithiau a rhaglenni</a:t>
            </a:r>
            <a:endParaRPr lang="cy-GB" sz="36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2060"/>
                </a:solidFill>
                <a:latin typeface="Lucida Sans" panose="020B0602040502020204" pitchFamily="34" charset="0"/>
                <a:ea typeface="ＭＳ Ｐゴシック" charset="-128"/>
              </a:rPr>
              <a:t>1</a:t>
            </a:r>
            <a:r>
              <a:rPr lang="en-US" sz="2800" b="1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ＭＳ Ｐゴシック" charset="-128"/>
              </a:rPr>
              <a:t>0 </a:t>
            </a:r>
            <a:r>
              <a:rPr lang="en-US" sz="2800" b="1" kern="0" dirty="0">
                <a:solidFill>
                  <a:srgbClr val="002060"/>
                </a:solidFill>
                <a:latin typeface="Lucida Sans" panose="020B0602040502020204" pitchFamily="34" charset="0"/>
                <a:ea typeface="ＭＳ Ｐゴシック" charset="-128"/>
              </a:rPr>
              <a:t>marks</a:t>
            </a:r>
          </a:p>
          <a:p>
            <a:pPr marL="0" indent="0">
              <a:buNone/>
            </a:pPr>
            <a:endParaRPr lang="en-GB" sz="2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Cognitive and Intellectual </a:t>
            </a:r>
            <a:r>
              <a:rPr lang="en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Skills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Links with frameworks and programmes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550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 daflen asesu 4</a:t>
            </a:r>
            <a: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sz="28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The assessment sheet 4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fontScale="92500"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Lucida Sans" panose="020B0602040502020204" pitchFamily="34" charset="0"/>
                <a:ea typeface="Times New Roman"/>
              </a:rPr>
              <a:t>2</a:t>
            </a:r>
            <a:r>
              <a:rPr lang="cy-GB" b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Times New Roman"/>
              </a:rPr>
              <a:t>0 </a:t>
            </a:r>
            <a:r>
              <a:rPr lang="cy-GB" b="1" kern="0" dirty="0">
                <a:solidFill>
                  <a:srgbClr val="000000"/>
                </a:solidFill>
                <a:latin typeface="Lucida Sans" panose="020B0602040502020204" pitchFamily="34" charset="0"/>
                <a:ea typeface="Times New Roman"/>
              </a:rPr>
              <a:t>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b="1" kern="0" dirty="0">
              <a:solidFill>
                <a:srgbClr val="000000"/>
              </a:solidFill>
              <a:latin typeface="Lucida Sans" panose="020B0602040502020204" pitchFamily="34" charset="0"/>
              <a:ea typeface="Times New Roman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Times New Roman"/>
              </a:rPr>
              <a:t>Sgiliau </a:t>
            </a:r>
            <a:r>
              <a:rPr lang="cy-GB" b="1" kern="0" dirty="0">
                <a:solidFill>
                  <a:srgbClr val="000000"/>
                </a:solidFill>
                <a:latin typeface="Lucida Sans" panose="020B0602040502020204" pitchFamily="34" charset="0"/>
                <a:ea typeface="Times New Roman"/>
              </a:rPr>
              <a:t>Cymhwyso Ymarferol </a:t>
            </a:r>
            <a:endParaRPr lang="cy-GB" b="1" kern="0" dirty="0" smtClean="0">
              <a:solidFill>
                <a:srgbClr val="000000"/>
              </a:solidFill>
              <a:latin typeface="Lucida Sans" panose="020B0602040502020204" pitchFamily="34" charset="0"/>
              <a:ea typeface="Times New Roman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Priodoldeb y gweithgaredd 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Cynhwysiad o eiriau a chymalau dwyieithog/amlieithog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Elfen o hwyl</a:t>
            </a: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fontScale="92500"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2060"/>
                </a:solidFill>
                <a:latin typeface="Lucida Sans" panose="020B0602040502020204" pitchFamily="34" charset="0"/>
                <a:ea typeface="Times New Roman"/>
              </a:rPr>
              <a:t>2</a:t>
            </a:r>
            <a:r>
              <a:rPr lang="en-US" sz="2800" b="1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Times New Roman"/>
              </a:rPr>
              <a:t>0 </a:t>
            </a:r>
            <a:r>
              <a:rPr lang="en-US" sz="2800" b="1" kern="0" dirty="0">
                <a:solidFill>
                  <a:srgbClr val="002060"/>
                </a:solidFill>
                <a:latin typeface="Lucida Sans" panose="020B0602040502020204" pitchFamily="34" charset="0"/>
                <a:ea typeface="Times New Roman"/>
              </a:rPr>
              <a:t>marks</a:t>
            </a:r>
          </a:p>
          <a:p>
            <a:pPr marL="0" indent="0">
              <a:buNone/>
            </a:pPr>
            <a:endParaRPr lang="en-GB" sz="2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Practical Application </a:t>
            </a:r>
            <a:r>
              <a:rPr lang="en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Skills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Appropriateness of activity</a:t>
            </a:r>
          </a:p>
          <a:p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Inclusion of bilingual/multilingual words and phrases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Element of fun</a:t>
            </a:r>
            <a:endParaRPr lang="en-GB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8961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rmAutofit fontScale="90000"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 daflen asesu 5</a:t>
            </a:r>
            <a: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sz="2800" kern="0" dirty="0">
                <a:solidFill>
                  <a:srgbClr val="002060"/>
                </a:solidFill>
                <a:latin typeface="Lucida Sans" pitchFamily="34" charset="0"/>
                <a:ea typeface="ＭＳ Ｐゴシック" pitchFamily="34" charset="-128"/>
              </a:rPr>
              <a:t>The assessment sheet 5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26905"/>
            <a:ext cx="4343401" cy="41910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400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2</a:t>
            </a:r>
            <a:r>
              <a:rPr lang="cy-GB" sz="2400" b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0 </a:t>
            </a:r>
            <a:r>
              <a:rPr lang="cy-GB" sz="2400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marc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b="1" dirty="0" smtClean="0">
                <a:latin typeface="Lucida Sans" panose="020B0602030504020204" pitchFamily="34" charset="0"/>
              </a:rPr>
              <a:t>Sgiliau </a:t>
            </a:r>
            <a:r>
              <a:rPr lang="cy-GB" b="1" dirty="0">
                <a:latin typeface="Lucida Sans" panose="020B0602030504020204" pitchFamily="34" charset="0"/>
              </a:rPr>
              <a:t>Trosglwyddadwy ar gyfer Bywyd ac Arfer Proffesiynol 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Sgiliau Academaidd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Sgiliau Cyflwyno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Sgiliau </a:t>
            </a:r>
            <a:r>
              <a:rPr lang="cy-GB" dirty="0" err="1" smtClean="0">
                <a:latin typeface="Lucida Sans" panose="020B0602030504020204" pitchFamily="34" charset="0"/>
              </a:rPr>
              <a:t>TGCh</a:t>
            </a:r>
            <a:endParaRPr lang="cy-GB" dirty="0" smtClean="0">
              <a:latin typeface="Lucida Sans" panose="020B0602030504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19201"/>
            <a:ext cx="4572000" cy="4370387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Times New Roman"/>
              </a:rPr>
              <a:t>20 </a:t>
            </a:r>
            <a:r>
              <a:rPr lang="en-US" sz="2800" b="1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Times New Roman"/>
              </a:rPr>
              <a:t>marks</a:t>
            </a:r>
            <a:endParaRPr lang="en-US" sz="2800" b="1" kern="0" dirty="0">
              <a:solidFill>
                <a:srgbClr val="002060"/>
              </a:solidFill>
              <a:latin typeface="Lucida Sans" panose="020B0602040502020204" pitchFamily="34" charset="0"/>
              <a:ea typeface="Times New Roman"/>
            </a:endParaRPr>
          </a:p>
          <a:p>
            <a:pPr marL="0" indent="0">
              <a:buNone/>
            </a:pPr>
            <a:endParaRPr lang="en-GB" sz="2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Transferable Skills for Life and Professional </a:t>
            </a:r>
            <a:r>
              <a:rPr lang="en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Practice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Academic Skills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Presenting Skills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ICT Skills</a:t>
            </a:r>
            <a:endParaRPr lang="cy-GB" sz="36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2862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Amgylchiadau Esgusodol (ECP)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Extenuating Circumstances (ECP)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536504" cy="4692180"/>
          </a:xfrm>
        </p:spPr>
        <p:txBody>
          <a:bodyPr>
            <a:normAutofit/>
          </a:bodyPr>
          <a:lstStyle/>
          <a:p>
            <a:r>
              <a:rPr lang="en-US" dirty="0" err="1" smtClean="0">
                <a:latin typeface="Lucida Sans" panose="020B0602030504020204" pitchFamily="34" charset="0"/>
              </a:rPr>
              <a:t>Digwyddiadau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tu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allan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o’ch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rheolaeth</a:t>
            </a:r>
            <a:endParaRPr lang="en-US" dirty="0" smtClean="0">
              <a:latin typeface="Lucida Sans" panose="020B0602030504020204" pitchFamily="34" charset="0"/>
            </a:endParaRPr>
          </a:p>
          <a:p>
            <a:r>
              <a:rPr lang="en-US" dirty="0" err="1" smtClean="0">
                <a:latin typeface="Lucida Sans" panose="020B0602030504020204" pitchFamily="34" charset="0"/>
              </a:rPr>
              <a:t>Gweithred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swyddogol</a:t>
            </a:r>
            <a:endParaRPr lang="en-US" dirty="0" smtClean="0">
              <a:latin typeface="Lucida Sans" panose="020B0602030504020204" pitchFamily="34" charset="0"/>
            </a:endParaRPr>
          </a:p>
          <a:p>
            <a:r>
              <a:rPr lang="en-US" dirty="0" err="1" smtClean="0">
                <a:latin typeface="Lucida Sans" panose="020B0602030504020204" pitchFamily="34" charset="0"/>
              </a:rPr>
              <a:t>Tystiolaeth</a:t>
            </a:r>
            <a:endParaRPr lang="en-US" dirty="0" smtClean="0">
              <a:latin typeface="Lucida Sans" panose="020B0602030504020204" pitchFamily="34" charset="0"/>
            </a:endParaRPr>
          </a:p>
          <a:p>
            <a:r>
              <a:rPr lang="en-US" dirty="0" err="1" smtClean="0">
                <a:latin typeface="Lucida Sans" panose="020B0602030504020204" pitchFamily="34" charset="0"/>
              </a:rPr>
              <a:t>Cwblhau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ffurflen</a:t>
            </a:r>
            <a:r>
              <a:rPr lang="en-US" dirty="0" smtClean="0">
                <a:latin typeface="Lucida Sans" panose="020B0602030504020204" pitchFamily="34" charset="0"/>
              </a:rPr>
              <a:t> SC01</a:t>
            </a:r>
          </a:p>
          <a:p>
            <a:r>
              <a:rPr lang="en-US" dirty="0" err="1" smtClean="0">
                <a:latin typeface="Lucida Sans" panose="020B0602030504020204" pitchFamily="34" charset="0"/>
              </a:rPr>
              <a:t>Cysylltu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gyda’r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Swyddfa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Academaidd</a:t>
            </a:r>
            <a:endParaRPr lang="en-US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dirty="0" smtClean="0">
                <a:latin typeface="Lucida Sans" panose="020B0602030504020204" pitchFamily="34" charset="0"/>
              </a:rPr>
              <a:t>(</a:t>
            </a:r>
            <a:r>
              <a:rPr lang="en-US" dirty="0" err="1" smtClean="0">
                <a:latin typeface="Lucida Sans" panose="020B0602030504020204" pitchFamily="34" charset="0"/>
              </a:rPr>
              <a:t>Hwb</a:t>
            </a:r>
            <a:r>
              <a:rPr lang="en-US" dirty="0" smtClean="0">
                <a:latin typeface="Lucida Sans" panose="020B0602030504020204" pitchFamily="34" charset="0"/>
              </a:rPr>
              <a:t>)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484784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Events out of your control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Official procedure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Evidence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Complete form SC01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Liaise with Academic Office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(Hub)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19364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2800" dirty="0" smtClean="0">
                <a:latin typeface="Lucida Sans" panose="020B0602030504020204" pitchFamily="34" charset="0"/>
              </a:rPr>
              <a:t>Cyflwyniadau Hwyr</a:t>
            </a:r>
            <a:br>
              <a:rPr lang="cy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Late Submissions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 smtClean="0">
                <a:latin typeface="Lucida Sans" panose="020B0602030504020204" pitchFamily="34" charset="0"/>
              </a:rPr>
              <a:t>Cyflwyno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>
                <a:latin typeface="Lucida Sans" panose="020B0602030504020204" pitchFamily="34" charset="0"/>
              </a:rPr>
              <a:t>o </a:t>
            </a:r>
            <a:r>
              <a:rPr lang="en-GB" dirty="0" err="1">
                <a:latin typeface="Lucida Sans" panose="020B0602030504020204" pitchFamily="34" charset="0"/>
              </a:rPr>
              <a:t>fewn</a:t>
            </a:r>
            <a:r>
              <a:rPr lang="en-GB" dirty="0">
                <a:latin typeface="Lucida Sans" panose="020B0602030504020204" pitchFamily="34" charset="0"/>
              </a:rPr>
              <a:t> 7 </a:t>
            </a:r>
            <a:r>
              <a:rPr lang="en-GB" dirty="0" err="1">
                <a:latin typeface="Lucida Sans" panose="020B0602030504020204" pitchFamily="34" charset="0"/>
              </a:rPr>
              <a:t>diwrnod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gwaith</a:t>
            </a:r>
            <a:r>
              <a:rPr lang="en-GB" dirty="0">
                <a:latin typeface="Lucida Sans" panose="020B0602030504020204" pitchFamily="34" charset="0"/>
              </a:rPr>
              <a:t> – dim ECP – </a:t>
            </a:r>
            <a:r>
              <a:rPr lang="en-GB" dirty="0" err="1">
                <a:latin typeface="Lucida Sans" panose="020B0602030504020204" pitchFamily="34" charset="0"/>
              </a:rPr>
              <a:t>wedi'i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gapio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40%</a:t>
            </a:r>
          </a:p>
          <a:p>
            <a:pPr marL="0" indent="0">
              <a:buNone/>
            </a:pPr>
            <a:r>
              <a:rPr lang="en-GB" dirty="0" err="1" smtClean="0">
                <a:latin typeface="Lucida Sans" panose="020B0602030504020204" pitchFamily="34" charset="0"/>
              </a:rPr>
              <a:t>Cyflwyno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ôl</a:t>
            </a:r>
            <a:r>
              <a:rPr lang="en-GB" dirty="0">
                <a:latin typeface="Lucida Sans" panose="020B0602030504020204" pitchFamily="34" charset="0"/>
              </a:rPr>
              <a:t> 7 </a:t>
            </a:r>
            <a:r>
              <a:rPr lang="en-GB" dirty="0" err="1">
                <a:latin typeface="Lucida Sans" panose="020B0602030504020204" pitchFamily="34" charset="0"/>
              </a:rPr>
              <a:t>diwrnod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gwaith</a:t>
            </a:r>
            <a:r>
              <a:rPr lang="en-GB" dirty="0">
                <a:latin typeface="Lucida Sans" panose="020B0602030504020204" pitchFamily="34" charset="0"/>
              </a:rPr>
              <a:t> – dim ECP – </a:t>
            </a:r>
            <a:r>
              <a:rPr lang="en-GB" dirty="0" err="1">
                <a:latin typeface="Lucida Sans" panose="020B0602030504020204" pitchFamily="34" charset="0"/>
              </a:rPr>
              <a:t>ni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chaniateir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i</a:t>
            </a:r>
            <a:r>
              <a:rPr lang="en-GB" dirty="0" smtClean="0">
                <a:latin typeface="Lucida Sans" panose="020B0602030504020204" pitchFamily="34" charset="0"/>
              </a:rPr>
              <a:t> staff </a:t>
            </a:r>
            <a:r>
              <a:rPr lang="en-GB" dirty="0" err="1" smtClean="0">
                <a:latin typeface="Lucida Sans" panose="020B0602030504020204" pitchFamily="34" charset="0"/>
              </a:rPr>
              <a:t>eich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asesu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9213"/>
            <a:ext cx="4127470" cy="42241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Present within 7 working days – no ECP – capped at 40%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Present after 7 working days – no ECP – staff not permitted to assess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6592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600" dirty="0" smtClean="0">
                <a:latin typeface="Lucida Sans" panose="020B0602030504020204" pitchFamily="34" charset="0"/>
              </a:rPr>
              <a:t>Materion </a:t>
            </a:r>
            <a:r>
              <a:rPr lang="en-GB" sz="3600" dirty="0" err="1" smtClean="0">
                <a:latin typeface="Lucida Sans" panose="020B0602030504020204" pitchFamily="34" charset="0"/>
              </a:rPr>
              <a:t>TGCh</a:t>
            </a:r>
            <a:r>
              <a:rPr lang="en-GB" sz="3600" dirty="0" smtClean="0">
                <a:latin typeface="Lucida Sans" panose="020B0602030504020204" pitchFamily="34" charset="0"/>
              </a:rPr>
              <a:t>?</a:t>
            </a:r>
            <a:br>
              <a:rPr lang="en-GB" sz="3600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ICT issues?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 smtClean="0">
                <a:latin typeface="Lucida Sans" panose="020B0602030504020204" pitchFamily="34" charset="0"/>
              </a:rPr>
              <a:t>Desg Gymorth TG</a:t>
            </a:r>
          </a:p>
          <a:p>
            <a:pPr>
              <a:defRPr/>
            </a:pPr>
            <a:r>
              <a:rPr lang="cy-GB" sz="2000" dirty="0" smtClean="0">
                <a:latin typeface="Lucida Sans" panose="020B0602030504020204" pitchFamily="34" charset="0"/>
                <a:hlinkClick r:id="rId3"/>
              </a:rPr>
              <a:t>ITServiceDesk@uwtsd.ac.uk</a:t>
            </a:r>
            <a:r>
              <a:rPr lang="cy-GB" sz="2000" dirty="0" smtClean="0">
                <a:latin typeface="Lucida Sans" panose="020B0602030504020204" pitchFamily="34" charset="0"/>
              </a:rPr>
              <a:t> </a:t>
            </a:r>
            <a:endParaRPr lang="cy-GB" sz="2000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0300 500 </a:t>
            </a:r>
            <a:r>
              <a:rPr lang="cy-GB" dirty="0" smtClean="0">
                <a:latin typeface="Lucida Sans" panose="020B0602030504020204" pitchFamily="34" charset="0"/>
              </a:rPr>
              <a:t>5055</a:t>
            </a:r>
          </a:p>
          <a:p>
            <a:pPr marL="0" indent="0"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cy-GB" dirty="0" smtClean="0">
                <a:latin typeface="Lucida Sans" panose="020B0602030504020204" pitchFamily="34" charset="0"/>
              </a:rPr>
              <a:t>Moodle</a:t>
            </a:r>
          </a:p>
          <a:p>
            <a:pPr>
              <a:defRPr/>
            </a:pPr>
            <a:r>
              <a:rPr lang="cy-GB" dirty="0" smtClean="0">
                <a:latin typeface="Lucida Sans" panose="020B0602030504020204" pitchFamily="34" charset="0"/>
                <a:hlinkClick r:id="rId4"/>
              </a:rPr>
              <a:t>moodle@uwtsd.ac.uk</a:t>
            </a:r>
            <a:r>
              <a:rPr lang="cy-GB" dirty="0" smtClean="0">
                <a:latin typeface="Lucida Sans" panose="020B0602030504020204" pitchFamily="34" charset="0"/>
              </a:rPr>
              <a:t> </a:t>
            </a: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sz="24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IT Service Desk</a:t>
            </a:r>
          </a:p>
          <a:p>
            <a:pPr>
              <a:defRPr/>
            </a:pPr>
            <a:r>
              <a:rPr lang="en-US" sz="2400" dirty="0" smtClean="0">
                <a:solidFill>
                  <a:srgbClr val="002060"/>
                </a:solidFill>
                <a:hlinkClick r:id="rId3"/>
              </a:rPr>
              <a:t>ITServiceDesk@uwtsd.ac.uk</a:t>
            </a:r>
            <a:endParaRPr lang="en-US" sz="2400" dirty="0" smtClean="0">
              <a:solidFill>
                <a:srgbClr val="002060"/>
              </a:solidFill>
            </a:endParaRPr>
          </a:p>
          <a:p>
            <a:pPr>
              <a:defRPr/>
            </a:pPr>
            <a:r>
              <a:rPr lang="en-US" dirty="0">
                <a:solidFill>
                  <a:srgbClr val="002060"/>
                </a:solidFill>
              </a:rPr>
              <a:t>0300 500 </a:t>
            </a:r>
            <a:r>
              <a:rPr lang="en-US" dirty="0" smtClean="0">
                <a:solidFill>
                  <a:srgbClr val="002060"/>
                </a:solidFill>
              </a:rPr>
              <a:t>5055</a:t>
            </a:r>
          </a:p>
          <a:p>
            <a:pPr marL="0" indent="0">
              <a:buNone/>
              <a:defRPr/>
            </a:pP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Moodle</a:t>
            </a:r>
          </a:p>
          <a:p>
            <a:pPr>
              <a:defRPr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  <a:hlinkClick r:id="rId4"/>
              </a:rPr>
              <a:t>moodle@uwtsd.ac.uk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05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err="1" smtClean="0">
                <a:latin typeface="Lucida Sans" panose="020B0602030504020204" pitchFamily="34" charset="0"/>
              </a:rPr>
              <a:t>Cwestiynau</a:t>
            </a:r>
            <a:r>
              <a:rPr lang="en-GB" sz="3600" dirty="0" smtClean="0">
                <a:latin typeface="Lucida Sans" panose="020B0602030504020204" pitchFamily="34" charset="0"/>
              </a:rPr>
              <a:t> am </a:t>
            </a:r>
            <a:r>
              <a:rPr lang="en-GB" sz="3600" dirty="0" err="1" smtClean="0">
                <a:latin typeface="Lucida Sans" panose="020B0602030504020204" pitchFamily="34" charset="0"/>
              </a:rPr>
              <a:t>yr</a:t>
            </a:r>
            <a:r>
              <a:rPr lang="en-GB" sz="3600" dirty="0" smtClean="0">
                <a:latin typeface="Lucida Sans" panose="020B0602030504020204" pitchFamily="34" charset="0"/>
              </a:rPr>
              <a:t> </a:t>
            </a:r>
            <a:r>
              <a:rPr lang="en-GB" sz="3600" dirty="0" err="1" smtClean="0">
                <a:latin typeface="Lucida Sans" panose="020B0602030504020204" pitchFamily="34" charset="0"/>
              </a:rPr>
              <a:t>aseiniad</a:t>
            </a:r>
            <a:r>
              <a:rPr lang="en-GB" sz="3600" dirty="0" smtClean="0">
                <a:latin typeface="Lucida Sans" panose="020B0602030504020204" pitchFamily="34" charset="0"/>
              </a:rPr>
              <a:t>?</a:t>
            </a:r>
            <a:r>
              <a:rPr lang="en-GB" sz="3600" dirty="0">
                <a:latin typeface="Lucida Sans" panose="020B0602030504020204" pitchFamily="34" charset="0"/>
              </a:rPr>
              <a:t/>
            </a:r>
            <a:br>
              <a:rPr lang="en-GB" sz="3600" dirty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Questions about the assignment?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484784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Panopto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Llawlyfr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modwl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Nodiadau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Eich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darlithydd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Cydlynydd</a:t>
            </a:r>
            <a:r>
              <a:rPr lang="en-GB" dirty="0" smtClean="0">
                <a:latin typeface="Lucida Sans" panose="020B0602030504020204" pitchFamily="34" charset="0"/>
              </a:rPr>
              <a:t> y </a:t>
            </a:r>
            <a:r>
              <a:rPr lang="en-GB" dirty="0" err="1" smtClean="0">
                <a:latin typeface="Lucida Sans" panose="020B0602030504020204" pitchFamily="34" charset="0"/>
              </a:rPr>
              <a:t>modwl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sz="2400" dirty="0" smtClean="0">
                <a:latin typeface="Lucida Sans" panose="020B0602030504020204" pitchFamily="34" charset="0"/>
              </a:rPr>
              <a:t>PEIDIWCH Â DIBYNNU AR EICH FFRINDIAU/CYFOEDION</a:t>
            </a:r>
            <a:endParaRPr lang="en-GB" sz="24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556792"/>
            <a:ext cx="3886200" cy="4620171"/>
          </a:xfrm>
        </p:spPr>
        <p:txBody>
          <a:bodyPr/>
          <a:lstStyle/>
          <a:p>
            <a:r>
              <a:rPr lang="en-GB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Panopto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Module handbook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Notes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Your lecturer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Module coordinator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DO NOT RELY ON FRIENDS/PEERS</a:t>
            </a: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33547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Diwylliant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Culture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219200"/>
            <a:ext cx="4286250" cy="4957763"/>
          </a:xfrm>
        </p:spPr>
        <p:txBody>
          <a:bodyPr/>
          <a:lstStyle/>
          <a:p>
            <a:pPr marL="0" indent="0">
              <a:buNone/>
            </a:pPr>
            <a:r>
              <a:rPr lang="cy-GB" dirty="0" smtClean="0">
                <a:latin typeface="Lucida Sans" panose="020B0602030504020204" pitchFamily="34" charset="0"/>
              </a:rPr>
              <a:t>“set o werthoedd a chredoau, neu glwstwr o ymddygiadau dysgedig rydyn ni'n eu rhannu ag eraill mewn cymdeithas benodol, gan roi ymdeimlad o berthyn a hunaniaeth i ni.”</a:t>
            </a:r>
          </a:p>
          <a:p>
            <a:pPr marL="0" indent="0" algn="r">
              <a:buNone/>
            </a:pPr>
            <a:r>
              <a:rPr lang="en-GB" sz="2000" dirty="0">
                <a:latin typeface="Lucida Sans" panose="020B0602030504020204" pitchFamily="34" charset="0"/>
              </a:rPr>
              <a:t>(</a:t>
            </a:r>
            <a:r>
              <a:rPr lang="en-GB" sz="2000" dirty="0" err="1">
                <a:latin typeface="Lucida Sans" panose="020B0602030504020204" pitchFamily="34" charset="0"/>
              </a:rPr>
              <a:t>Lebron</a:t>
            </a:r>
            <a:r>
              <a:rPr lang="en-GB" sz="2000" dirty="0">
                <a:latin typeface="Lucida Sans" panose="020B0602030504020204" pitchFamily="34" charset="0"/>
              </a:rPr>
              <a:t>, 2013, p. 126).</a:t>
            </a:r>
          </a:p>
          <a:p>
            <a:pPr marL="0" indent="0" algn="r">
              <a:buNone/>
            </a:pPr>
            <a:endParaRPr lang="cy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19200"/>
            <a:ext cx="3886200" cy="49577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“a set of values and beliefs, or a cluster of learned </a:t>
            </a:r>
            <a:r>
              <a:rPr lang="en-GB" dirty="0" err="1">
                <a:solidFill>
                  <a:srgbClr val="002060"/>
                </a:solidFill>
                <a:latin typeface="Lucida Sans" panose="020B0602030504020204" pitchFamily="34" charset="0"/>
              </a:rPr>
              <a:t>behaviors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 (sic) that we share with others in a particular society, giving us a sense of belongingness and identity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.”</a:t>
            </a:r>
          </a:p>
          <a:p>
            <a:pPr marL="0" indent="0" algn="r">
              <a:buNone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</a:t>
            </a:r>
            <a:r>
              <a:rPr lang="en-GB" sz="20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Lebron</a:t>
            </a: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, 2013, p. 126).</a:t>
            </a:r>
            <a:endParaRPr lang="en-GB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44503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Diwylliant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Culture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219200"/>
            <a:ext cx="4286250" cy="4957763"/>
          </a:xfrm>
        </p:spPr>
        <p:txBody>
          <a:bodyPr>
            <a:normAutofit/>
          </a:bodyPr>
          <a:lstStyle/>
          <a:p>
            <a:r>
              <a:rPr lang="cy-GB" sz="2000" dirty="0" smtClean="0">
                <a:latin typeface="Lucida Sans" panose="020B0602030504020204" pitchFamily="34" charset="0"/>
              </a:rPr>
              <a:t>Iaith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Crefydd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Bwyd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Arferion cymdeithasol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Cerddoriaeth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Y celfyddydau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Credoau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Ymddygiadau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Gwrthrychau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Symbolau, normau a gwerthoedd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19200"/>
            <a:ext cx="3886200" cy="4957763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Language</a:t>
            </a:r>
          </a:p>
          <a:p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Religion</a:t>
            </a:r>
          </a:p>
          <a:p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Food</a:t>
            </a:r>
          </a:p>
          <a:p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Social habits</a:t>
            </a:r>
          </a:p>
          <a:p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Music</a:t>
            </a:r>
          </a:p>
          <a:p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The arts</a:t>
            </a:r>
          </a:p>
          <a:p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Beliefs</a:t>
            </a:r>
          </a:p>
          <a:p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Behaviours</a:t>
            </a:r>
          </a:p>
          <a:p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Objects</a:t>
            </a:r>
          </a:p>
          <a:p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Shared symbols, norms and values</a:t>
            </a:r>
            <a:endParaRPr lang="en-GB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3666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Diwylliant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cenedlaethol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National culture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219200"/>
            <a:ext cx="4286250" cy="4957763"/>
          </a:xfrm>
        </p:spPr>
        <p:txBody>
          <a:bodyPr>
            <a:normAutofit/>
          </a:bodyPr>
          <a:lstStyle/>
          <a:p>
            <a:r>
              <a:rPr lang="cy-GB" sz="2000" dirty="0">
                <a:latin typeface="Lucida Sans" panose="020B0602030504020204" pitchFamily="34" charset="0"/>
              </a:rPr>
              <a:t>Yn cynnwys gwahanol </a:t>
            </a:r>
            <a:r>
              <a:rPr lang="cy-GB" sz="2000" dirty="0" smtClean="0">
                <a:latin typeface="Lucida Sans" panose="020B0602030504020204" pitchFamily="34" charset="0"/>
              </a:rPr>
              <a:t>elfennau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Ystyron </a:t>
            </a:r>
            <a:r>
              <a:rPr lang="cy-GB" sz="2000" dirty="0">
                <a:latin typeface="Lucida Sans" panose="020B0602030504020204" pitchFamily="34" charset="0"/>
              </a:rPr>
              <a:t>a </a:t>
            </a:r>
            <a:r>
              <a:rPr lang="cy-GB" sz="2000" dirty="0" smtClean="0">
                <a:latin typeface="Lucida Sans" panose="020B0602030504020204" pitchFamily="34" charset="0"/>
              </a:rPr>
              <a:t>rennir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Pobl </a:t>
            </a:r>
            <a:r>
              <a:rPr lang="cy-GB" sz="2000" dirty="0">
                <a:latin typeface="Lucida Sans" panose="020B0602030504020204" pitchFamily="34" charset="0"/>
              </a:rPr>
              <a:t>yn cael eu geni i mewn </a:t>
            </a:r>
            <a:r>
              <a:rPr lang="cy-GB" sz="2000" dirty="0" smtClean="0">
                <a:latin typeface="Lucida Sans" panose="020B0602030504020204" pitchFamily="34" charset="0"/>
              </a:rPr>
              <a:t>iddo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Wedi'i </a:t>
            </a:r>
            <a:r>
              <a:rPr lang="cy-GB" sz="2000" dirty="0">
                <a:latin typeface="Lucida Sans" panose="020B0602030504020204" pitchFamily="34" charset="0"/>
              </a:rPr>
              <a:t>ddysgu yn </a:t>
            </a:r>
            <a:r>
              <a:rPr lang="cy-GB" sz="2000" dirty="0" smtClean="0">
                <a:latin typeface="Lucida Sans" panose="020B0602030504020204" pitchFamily="34" charset="0"/>
              </a:rPr>
              <a:t>ifanc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Rhan </a:t>
            </a:r>
            <a:r>
              <a:rPr lang="cy-GB" sz="2000" dirty="0">
                <a:latin typeface="Lucida Sans" panose="020B0602030504020204" pitchFamily="34" charset="0"/>
              </a:rPr>
              <a:t>o bersonoliaeth </a:t>
            </a:r>
            <a:r>
              <a:rPr lang="cy-GB" sz="2000" dirty="0" smtClean="0">
                <a:latin typeface="Lucida Sans" panose="020B0602030504020204" pitchFamily="34" charset="0"/>
              </a:rPr>
              <a:t>unigolion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Pwy </a:t>
            </a:r>
            <a:r>
              <a:rPr lang="cy-GB" sz="2000" dirty="0">
                <a:latin typeface="Lucida Sans" panose="020B0602030504020204" pitchFamily="34" charset="0"/>
              </a:rPr>
              <a:t>yw pobl fel </a:t>
            </a:r>
            <a:r>
              <a:rPr lang="cy-GB" sz="2000" dirty="0" smtClean="0">
                <a:latin typeface="Lucida Sans" panose="020B0602030504020204" pitchFamily="34" charset="0"/>
              </a:rPr>
              <a:t>cenedl</a:t>
            </a:r>
          </a:p>
          <a:p>
            <a:r>
              <a:rPr lang="cy-GB" sz="2000" dirty="0">
                <a:latin typeface="Lucida Sans" panose="020B0602030504020204" pitchFamily="34" charset="0"/>
              </a:rPr>
              <a:t>M</a:t>
            </a:r>
            <a:r>
              <a:rPr lang="cy-GB" sz="2000" dirty="0" smtClean="0">
                <a:latin typeface="Lucida Sans" panose="020B0602030504020204" pitchFamily="34" charset="0"/>
              </a:rPr>
              <a:t>ae </a:t>
            </a:r>
            <a:r>
              <a:rPr lang="cy-GB" sz="2000" dirty="0">
                <a:latin typeface="Lucida Sans" panose="020B0602030504020204" pitchFamily="34" charset="0"/>
              </a:rPr>
              <a:t>gan wahanol wledydd ddiwylliant cenedlaethol gwahanol</a:t>
            </a:r>
          </a:p>
          <a:p>
            <a:pPr marL="0" indent="0" algn="r">
              <a:buNone/>
            </a:pPr>
            <a:r>
              <a:rPr lang="cy-GB" sz="1800" dirty="0">
                <a:latin typeface="Lucida Sans" panose="020B0602030504020204" pitchFamily="34" charset="0"/>
              </a:rPr>
              <a:t>(</a:t>
            </a:r>
            <a:r>
              <a:rPr lang="cy-GB" sz="1800" dirty="0" err="1">
                <a:latin typeface="Lucida Sans" panose="020B0602030504020204" pitchFamily="34" charset="0"/>
              </a:rPr>
              <a:t>Wengrzyn</a:t>
            </a:r>
            <a:r>
              <a:rPr lang="cy-GB" sz="1800" dirty="0">
                <a:latin typeface="Lucida Sans" panose="020B0602030504020204" pitchFamily="34" charset="0"/>
              </a:rPr>
              <a:t>, 2017)</a:t>
            </a:r>
          </a:p>
          <a:p>
            <a:pPr marL="0" indent="0" algn="r">
              <a:buNone/>
            </a:pPr>
            <a:endParaRPr lang="cy-GB" sz="1800" dirty="0" smtClean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19200"/>
            <a:ext cx="3886200" cy="4957763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Made up of different elements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Shared meanings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People are born into it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Learned at an early age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Part of individuals’ personality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Who people are as a nation</a:t>
            </a:r>
          </a:p>
          <a:p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Different countries have a different national culture</a:t>
            </a:r>
          </a:p>
          <a:p>
            <a:pPr marL="0" indent="0" algn="r">
              <a:buNone/>
            </a:pPr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</a:t>
            </a:r>
            <a:r>
              <a:rPr lang="en-GB" sz="18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Wengrzyn</a:t>
            </a:r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, 2017)</a:t>
            </a:r>
            <a:endParaRPr lang="en-GB" sz="1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368596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Baner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Cymru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Wales’ flag 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295400"/>
            <a:ext cx="8534399" cy="4648199"/>
          </a:xfrm>
        </p:spPr>
      </p:pic>
      <p:sp>
        <p:nvSpPr>
          <p:cNvPr id="7" name="TextBox 6"/>
          <p:cNvSpPr txBox="1"/>
          <p:nvPr/>
        </p:nvSpPr>
        <p:spPr>
          <a:xfrm flipH="1">
            <a:off x="5029200" y="5334000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2"/>
                </a:solidFill>
              </a:rPr>
              <a:t>(Source: The Flag Shop, no date)</a:t>
            </a:r>
            <a:endParaRPr lang="en-GB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8160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Arwyddlun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cenedlaethol</a:t>
            </a:r>
            <a:r>
              <a:rPr lang="en-GB" sz="3200" dirty="0" smtClean="0">
                <a:latin typeface="Lucida Sans" panose="020B0602030504020204" pitchFamily="34" charset="0"/>
              </a:rPr>
              <a:t> – Y </a:t>
            </a:r>
            <a:r>
              <a:rPr lang="en-GB" sz="3200" dirty="0" err="1" smtClean="0">
                <a:latin typeface="Lucida Sans" panose="020B0602030504020204" pitchFamily="34" charset="0"/>
              </a:rPr>
              <a:t>Genhinen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National emblem – The leek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47800"/>
            <a:ext cx="2286000" cy="2286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2462212"/>
            <a:ext cx="2209800" cy="324112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8546" y="1610009"/>
            <a:ext cx="2143125" cy="214312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81000" y="3886200"/>
            <a:ext cx="2438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Lucida Sans" panose="020B0602030504020204" pitchFamily="34" charset="0"/>
              </a:rPr>
              <a:t>(Source: Daily Post, 2020)</a:t>
            </a:r>
            <a:endParaRPr lang="en-GB" sz="1400" dirty="0">
              <a:latin typeface="Lucida Sans" panose="020B0602030504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447799" y="5061371"/>
            <a:ext cx="27398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Lucida Sans" panose="020B0602030504020204" pitchFamily="34" charset="0"/>
              </a:rPr>
              <a:t>(Source: </a:t>
            </a:r>
            <a:r>
              <a:rPr lang="en-GB" sz="1400" dirty="0" err="1" smtClean="0">
                <a:latin typeface="Lucida Sans" panose="020B0602030504020204" pitchFamily="34" charset="0"/>
              </a:rPr>
              <a:t>Silvermans</a:t>
            </a:r>
            <a:r>
              <a:rPr lang="en-GB" sz="1400" dirty="0" smtClean="0">
                <a:latin typeface="Lucida Sans" panose="020B0602030504020204" pitchFamily="34" charset="0"/>
              </a:rPr>
              <a:t>, 2019)</a:t>
            </a:r>
            <a:endParaRPr lang="en-GB" sz="1400" dirty="0">
              <a:latin typeface="Lucida Sans" panose="020B0602030504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715000" y="3886200"/>
            <a:ext cx="2971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Lucida Sans" panose="020B0602030504020204" pitchFamily="34" charset="0"/>
              </a:rPr>
              <a:t>(Source: Change Checker, 2021)</a:t>
            </a:r>
            <a:endParaRPr lang="en-GB" sz="14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6355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09600" y="762000"/>
            <a:ext cx="3581400" cy="4572000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'</a:t>
            </a:r>
            <a:r>
              <a:rPr lang="en-GB" dirty="0" err="1">
                <a:latin typeface="Lucida Sans" panose="020B0602030504020204" pitchFamily="34" charset="0"/>
              </a:rPr>
              <a:t>Gwisg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genhinen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dy</a:t>
            </a:r>
            <a:r>
              <a:rPr lang="en-GB" dirty="0">
                <a:latin typeface="Lucida Sans" panose="020B0602030504020204" pitchFamily="34" charset="0"/>
              </a:rPr>
              <a:t> gap, a </a:t>
            </a:r>
            <a:r>
              <a:rPr lang="en-GB" dirty="0" err="1">
                <a:latin typeface="Lucida Sans" panose="020B0602030504020204" pitchFamily="34" charset="0"/>
              </a:rPr>
              <a:t>gwisg</a:t>
            </a:r>
            <a:r>
              <a:rPr lang="en-GB" dirty="0">
                <a:latin typeface="Lucida Sans" panose="020B0602030504020204" pitchFamily="34" charset="0"/>
              </a:rPr>
              <a:t> hi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dy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galon</a:t>
            </a:r>
            <a:r>
              <a:rPr lang="en-GB" dirty="0" smtClean="0">
                <a:latin typeface="Lucida Sans" panose="020B0602030504020204" pitchFamily="34" charset="0"/>
              </a:rPr>
              <a:t>’</a:t>
            </a:r>
          </a:p>
          <a:p>
            <a:pPr marL="0" indent="0">
              <a:buNone/>
            </a:pP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(Wear a leek on your cap/hat, and wear it in your heart)</a:t>
            </a:r>
            <a:endParaRPr lang="en-GB" i="1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264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365127"/>
            <a:ext cx="6705600" cy="701673"/>
          </a:xfrm>
        </p:spPr>
        <p:txBody>
          <a:bodyPr>
            <a:noAutofit/>
          </a:bodyPr>
          <a:lstStyle/>
          <a:p>
            <a:r>
              <a:rPr lang="en-GB" sz="2400" dirty="0" err="1" smtClean="0">
                <a:latin typeface="Lucida Sans" panose="020B0602030504020204" pitchFamily="34" charset="0"/>
              </a:rPr>
              <a:t>Arwyddlun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cenedlaethol</a:t>
            </a:r>
            <a:r>
              <a:rPr lang="en-GB" sz="2400" dirty="0" smtClean="0">
                <a:latin typeface="Lucida Sans" panose="020B0602030504020204" pitchFamily="34" charset="0"/>
              </a:rPr>
              <a:t> – Y </a:t>
            </a:r>
            <a:r>
              <a:rPr lang="en-GB" sz="2400" dirty="0" err="1">
                <a:latin typeface="Lucida Sans" panose="020B0602030504020204" pitchFamily="34" charset="0"/>
              </a:rPr>
              <a:t>g</a:t>
            </a:r>
            <a:r>
              <a:rPr lang="en-GB" sz="2400" dirty="0" err="1" smtClean="0">
                <a:latin typeface="Lucida Sans" panose="020B0602030504020204" pitchFamily="34" charset="0"/>
              </a:rPr>
              <a:t>enhinen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Pedr</a:t>
            </a:r>
            <a:r>
              <a:rPr lang="en-GB" sz="2400" dirty="0" smtClean="0">
                <a:latin typeface="Lucida Sans" panose="020B0602030504020204" pitchFamily="34" charset="0"/>
              </a:rPr>
              <a:t/>
            </a:r>
            <a:br>
              <a:rPr lang="en-GB" sz="2400" dirty="0" smtClean="0">
                <a:latin typeface="Lucida Sans" panose="020B0602030504020204" pitchFamily="34" charset="0"/>
              </a:rPr>
            </a:br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National emblem – The daffodil</a:t>
            </a: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295401"/>
            <a:ext cx="3047999" cy="160019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0617" y="2918814"/>
            <a:ext cx="2362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Tenby daffodil</a:t>
            </a:r>
          </a:p>
          <a:p>
            <a:r>
              <a:rPr lang="en-GB" sz="1400" dirty="0" smtClean="0"/>
              <a:t>(Source: Plant Wild, 2021)</a:t>
            </a:r>
            <a:endParaRPr lang="en-GB" sz="1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699" y="3571220"/>
            <a:ext cx="3124200" cy="158731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 flipH="1">
            <a:off x="266699" y="5158530"/>
            <a:ext cx="36195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Welsh daffodil</a:t>
            </a:r>
          </a:p>
          <a:p>
            <a:r>
              <a:rPr lang="en-GB" sz="1400" dirty="0" smtClean="0"/>
              <a:t>(Source: Grow Wild, no date)</a:t>
            </a:r>
            <a:endParaRPr lang="en-GB" sz="1400" dirty="0"/>
          </a:p>
        </p:txBody>
      </p:sp>
      <p:sp>
        <p:nvSpPr>
          <p:cNvPr id="7" name="TextBox 6"/>
          <p:cNvSpPr txBox="1"/>
          <p:nvPr/>
        </p:nvSpPr>
        <p:spPr>
          <a:xfrm>
            <a:off x="3733800" y="1143000"/>
            <a:ext cx="5257800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Lucida Sans" panose="020B0602030504020204" pitchFamily="34" charset="0"/>
              </a:rPr>
              <a:t>Daffodil ( I.D Hooson )</a:t>
            </a:r>
          </a:p>
          <a:p>
            <a:pPr algn="ctr"/>
            <a:endParaRPr lang="en-GB" sz="1400" dirty="0">
              <a:latin typeface="Lucida Sans" panose="020B0602030504020204" pitchFamily="34" charset="0"/>
            </a:endParaRPr>
          </a:p>
          <a:p>
            <a:pPr algn="ctr"/>
            <a:r>
              <a:rPr lang="en-GB" sz="1400" dirty="0" err="1">
                <a:latin typeface="Lucida Sans" panose="020B0602030504020204" pitchFamily="34" charset="0"/>
              </a:rPr>
              <a:t>Fe’th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welais</a:t>
            </a:r>
            <a:r>
              <a:rPr lang="en-GB" sz="1400" dirty="0">
                <a:latin typeface="Lucida Sans" panose="020B0602030504020204" pitchFamily="34" charset="0"/>
              </a:rPr>
              <a:t> di </a:t>
            </a:r>
            <a:r>
              <a:rPr lang="en-GB" sz="1400" dirty="0" err="1">
                <a:latin typeface="Lucida Sans" panose="020B0602030504020204" pitchFamily="34" charset="0"/>
              </a:rPr>
              <a:t>ar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lawnt</a:t>
            </a:r>
            <a:r>
              <a:rPr lang="en-GB" sz="1400" dirty="0">
                <a:latin typeface="Lucida Sans" panose="020B0602030504020204" pitchFamily="34" charset="0"/>
              </a:rPr>
              <a:t> y </a:t>
            </a:r>
            <a:r>
              <a:rPr lang="en-GB" sz="1400" dirty="0" err="1">
                <a:latin typeface="Lucida Sans" panose="020B0602030504020204" pitchFamily="34" charset="0"/>
              </a:rPr>
              <a:t>plas</a:t>
            </a:r>
            <a:r>
              <a:rPr lang="en-GB" sz="1400" dirty="0">
                <a:latin typeface="Lucida Sans" panose="020B0602030504020204" pitchFamily="34" charset="0"/>
              </a:rPr>
              <a:t>,</a:t>
            </a:r>
          </a:p>
          <a:p>
            <a:pPr algn="ctr"/>
            <a:r>
              <a:rPr lang="en-GB" sz="1400" dirty="0">
                <a:latin typeface="Lucida Sans" panose="020B0602030504020204" pitchFamily="34" charset="0"/>
              </a:rPr>
              <a:t>  A </a:t>
            </a:r>
            <a:r>
              <a:rPr lang="en-GB" sz="1400" dirty="0" err="1">
                <a:latin typeface="Lucida Sans" panose="020B0602030504020204" pitchFamily="34" charset="0"/>
              </a:rPr>
              <a:t>gwyntoedd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Mawrth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yn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oer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eu</a:t>
            </a:r>
            <a:r>
              <a:rPr lang="en-GB" sz="1400" dirty="0">
                <a:latin typeface="Lucida Sans" panose="020B0602030504020204" pitchFamily="34" charset="0"/>
              </a:rPr>
              <a:t> min;</a:t>
            </a:r>
          </a:p>
          <a:p>
            <a:pPr algn="ctr"/>
            <a:r>
              <a:rPr lang="en-GB" sz="1400" dirty="0" err="1">
                <a:latin typeface="Lucida Sans" panose="020B0602030504020204" pitchFamily="34" charset="0"/>
              </a:rPr>
              <a:t>Ar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feysydd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llwyd</a:t>
            </a:r>
            <a:r>
              <a:rPr lang="en-GB" sz="1400" dirty="0">
                <a:latin typeface="Lucida Sans" panose="020B0602030504020204" pitchFamily="34" charset="0"/>
              </a:rPr>
              <a:t> a </a:t>
            </a:r>
            <a:r>
              <a:rPr lang="en-GB" sz="1400" dirty="0" err="1">
                <a:latin typeface="Lucida Sans" panose="020B0602030504020204" pitchFamily="34" charset="0"/>
              </a:rPr>
              <a:t>gweirglodd</a:t>
            </a:r>
            <a:r>
              <a:rPr lang="en-GB" sz="1400" dirty="0">
                <a:latin typeface="Lucida Sans" panose="020B0602030504020204" pitchFamily="34" charset="0"/>
              </a:rPr>
              <a:t> las,</a:t>
            </a:r>
          </a:p>
          <a:p>
            <a:pPr algn="ctr"/>
            <a:r>
              <a:rPr lang="en-GB" sz="1400" dirty="0">
                <a:latin typeface="Lucida Sans" panose="020B0602030504020204" pitchFamily="34" charset="0"/>
              </a:rPr>
              <a:t>  Ac </a:t>
            </a:r>
            <a:r>
              <a:rPr lang="en-GB" sz="1400" dirty="0" err="1">
                <a:latin typeface="Lucida Sans" panose="020B0602030504020204" pitchFamily="34" charset="0"/>
              </a:rPr>
              <a:t>awel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Ebrill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fel</a:t>
            </a:r>
            <a:r>
              <a:rPr lang="en-GB" sz="1400" dirty="0">
                <a:latin typeface="Lucida Sans" panose="020B0602030504020204" pitchFamily="34" charset="0"/>
              </a:rPr>
              <a:t> y </a:t>
            </a:r>
            <a:r>
              <a:rPr lang="en-GB" sz="1400" dirty="0" err="1">
                <a:latin typeface="Lucida Sans" panose="020B0602030504020204" pitchFamily="34" charset="0"/>
              </a:rPr>
              <a:t>gwin</a:t>
            </a:r>
            <a:r>
              <a:rPr lang="en-GB" sz="1400" dirty="0">
                <a:latin typeface="Lucida Sans" panose="020B0602030504020204" pitchFamily="34" charset="0"/>
              </a:rPr>
              <a:t>;</a:t>
            </a:r>
          </a:p>
          <a:p>
            <a:pPr algn="ctr"/>
            <a:r>
              <a:rPr lang="en-GB" sz="1400" dirty="0">
                <a:latin typeface="Lucida Sans" panose="020B0602030504020204" pitchFamily="34" charset="0"/>
              </a:rPr>
              <a:t>Ni </a:t>
            </a:r>
            <a:r>
              <a:rPr lang="en-GB" sz="1400" dirty="0" err="1">
                <a:latin typeface="Lucida Sans" panose="020B0602030504020204" pitchFamily="34" charset="0"/>
              </a:rPr>
              <a:t>welwyd</a:t>
            </a:r>
            <a:r>
              <a:rPr lang="en-GB" sz="1400" dirty="0">
                <a:latin typeface="Lucida Sans" panose="020B0602030504020204" pitchFamily="34" charset="0"/>
              </a:rPr>
              <a:t> un </a:t>
            </a:r>
            <a:r>
              <a:rPr lang="en-GB" sz="1400" dirty="0" err="1">
                <a:latin typeface="Lucida Sans" panose="020B0602030504020204" pitchFamily="34" charset="0"/>
              </a:rPr>
              <a:t>erioed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mor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llon</a:t>
            </a:r>
            <a:r>
              <a:rPr lang="en-GB" sz="1400" dirty="0">
                <a:latin typeface="Lucida Sans" panose="020B0602030504020204" pitchFamily="34" charset="0"/>
              </a:rPr>
              <a:t>,</a:t>
            </a:r>
          </a:p>
          <a:p>
            <a:pPr algn="ctr"/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Âth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fantell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werdd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a’th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euraid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rudd</a:t>
            </a:r>
            <a:r>
              <a:rPr lang="en-GB" sz="1400" dirty="0">
                <a:latin typeface="Lucida Sans" panose="020B0602030504020204" pitchFamily="34" charset="0"/>
              </a:rPr>
              <a:t>,</a:t>
            </a:r>
          </a:p>
          <a:p>
            <a:pPr algn="ctr"/>
            <a:r>
              <a:rPr lang="en-GB" sz="1400" dirty="0" err="1">
                <a:latin typeface="Lucida Sans" panose="020B0602030504020204" pitchFamily="34" charset="0"/>
              </a:rPr>
              <a:t>Yn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dawnsio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yn</a:t>
            </a:r>
            <a:r>
              <a:rPr lang="en-GB" sz="1400" dirty="0">
                <a:latin typeface="Lucida Sans" panose="020B0602030504020204" pitchFamily="34" charset="0"/>
              </a:rPr>
              <a:t> y </a:t>
            </a:r>
            <a:r>
              <a:rPr lang="en-GB" sz="1400" dirty="0" err="1">
                <a:latin typeface="Lucida Sans" panose="020B0602030504020204" pitchFamily="34" charset="0"/>
              </a:rPr>
              <a:t>gwynt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ar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glaw</a:t>
            </a:r>
            <a:endParaRPr lang="en-GB" sz="1400" dirty="0">
              <a:latin typeface="Lucida Sans" panose="020B0602030504020204" pitchFamily="34" charset="0"/>
            </a:endParaRPr>
          </a:p>
          <a:p>
            <a:pPr algn="ctr"/>
            <a:r>
              <a:rPr lang="en-GB" sz="1400" dirty="0">
                <a:latin typeface="Lucida Sans" panose="020B0602030504020204" pitchFamily="34" charset="0"/>
              </a:rPr>
              <a:t>  I </a:t>
            </a:r>
            <a:r>
              <a:rPr lang="en-GB" sz="1400" dirty="0" err="1">
                <a:latin typeface="Lucida Sans" panose="020B0602030504020204" pitchFamily="34" charset="0"/>
              </a:rPr>
              <a:t>bibau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pêr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rhyw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gerddor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cudd</a:t>
            </a:r>
            <a:r>
              <a:rPr lang="en-GB" sz="1400" dirty="0">
                <a:latin typeface="Lucida Sans" panose="020B0602030504020204" pitchFamily="34" charset="0"/>
              </a:rPr>
              <a:t>.</a:t>
            </a:r>
          </a:p>
          <a:p>
            <a:pPr algn="ctr"/>
            <a:endParaRPr lang="en-GB" sz="1400" dirty="0">
              <a:latin typeface="Lucida Sans" panose="020B0602030504020204" pitchFamily="34" charset="0"/>
            </a:endParaRPr>
          </a:p>
          <a:p>
            <a:pPr algn="ctr"/>
            <a:r>
              <a:rPr lang="en-GB" sz="1400" dirty="0" err="1">
                <a:latin typeface="Lucida Sans" panose="020B0602030504020204" pitchFamily="34" charset="0"/>
              </a:rPr>
              <a:t>Fe’th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welais</a:t>
            </a:r>
            <a:r>
              <a:rPr lang="en-GB" sz="1400" dirty="0">
                <a:latin typeface="Lucida Sans" panose="020B0602030504020204" pitchFamily="34" charset="0"/>
              </a:rPr>
              <a:t> di </a:t>
            </a:r>
            <a:r>
              <a:rPr lang="en-GB" sz="1400" dirty="0" err="1">
                <a:latin typeface="Lucida Sans" panose="020B0602030504020204" pitchFamily="34" charset="0"/>
              </a:rPr>
              <a:t>mewn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llestr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pridd</a:t>
            </a:r>
            <a:endParaRPr lang="en-GB" sz="1400" dirty="0">
              <a:latin typeface="Lucida Sans" panose="020B0602030504020204" pitchFamily="34" charset="0"/>
            </a:endParaRPr>
          </a:p>
          <a:p>
            <a:pPr algn="ctr"/>
            <a:r>
              <a:rPr lang="en-GB" sz="1400" dirty="0">
                <a:latin typeface="Lucida Sans" panose="020B0602030504020204" pitchFamily="34" charset="0"/>
              </a:rPr>
              <a:t>  </a:t>
            </a:r>
            <a:r>
              <a:rPr lang="en-GB" sz="1400" dirty="0" err="1">
                <a:latin typeface="Lucida Sans" panose="020B0602030504020204" pitchFamily="34" charset="0"/>
              </a:rPr>
              <a:t>Ar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ffawydd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fwrdd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gwerinwr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tlawd</a:t>
            </a:r>
            <a:r>
              <a:rPr lang="en-GB" sz="1400" dirty="0">
                <a:latin typeface="Lucida Sans" panose="020B0602030504020204" pitchFamily="34" charset="0"/>
              </a:rPr>
              <a:t>;</a:t>
            </a:r>
          </a:p>
          <a:p>
            <a:pPr algn="ctr"/>
            <a:r>
              <a:rPr lang="en-GB" sz="1400" dirty="0" err="1">
                <a:latin typeface="Lucida Sans" panose="020B0602030504020204" pitchFamily="34" charset="0"/>
              </a:rPr>
              <a:t>Mewn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ffiol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ddrud</a:t>
            </a:r>
            <a:r>
              <a:rPr lang="en-GB" sz="1400" dirty="0">
                <a:latin typeface="Lucida Sans" panose="020B0602030504020204" pitchFamily="34" charset="0"/>
              </a:rPr>
              <a:t> o </a:t>
            </a:r>
            <a:r>
              <a:rPr lang="en-GB" sz="1400" dirty="0" err="1">
                <a:latin typeface="Lucida Sans" panose="020B0602030504020204" pitchFamily="34" charset="0"/>
              </a:rPr>
              <a:t>risial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pur</a:t>
            </a:r>
            <a:endParaRPr lang="en-GB" sz="1400" dirty="0">
              <a:latin typeface="Lucida Sans" panose="020B0602030504020204" pitchFamily="34" charset="0"/>
            </a:endParaRPr>
          </a:p>
          <a:p>
            <a:pPr algn="ctr"/>
            <a:r>
              <a:rPr lang="en-GB" sz="1400" dirty="0">
                <a:latin typeface="Lucida Sans" panose="020B0602030504020204" pitchFamily="34" charset="0"/>
              </a:rPr>
              <a:t>  </a:t>
            </a:r>
            <a:r>
              <a:rPr lang="en-GB" sz="1400" dirty="0" err="1">
                <a:latin typeface="Lucida Sans" panose="020B0602030504020204" pitchFamily="34" charset="0"/>
              </a:rPr>
              <a:t>Yn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neuadd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wych</a:t>
            </a:r>
            <a:r>
              <a:rPr lang="en-GB" sz="1400" dirty="0">
                <a:latin typeface="Lucida Sans" panose="020B0602030504020204" pitchFamily="34" charset="0"/>
              </a:rPr>
              <a:t> y da </a:t>
            </a:r>
            <a:r>
              <a:rPr lang="en-GB" sz="1400" dirty="0" err="1">
                <a:latin typeface="Lucida Sans" panose="020B0602030504020204" pitchFamily="34" charset="0"/>
              </a:rPr>
              <a:t>ei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ffawd</a:t>
            </a:r>
            <a:r>
              <a:rPr lang="en-GB" sz="1400" dirty="0">
                <a:latin typeface="Lucida Sans" panose="020B0602030504020204" pitchFamily="34" charset="0"/>
              </a:rPr>
              <a:t>;</a:t>
            </a:r>
          </a:p>
          <a:p>
            <a:pPr algn="ctr"/>
            <a:r>
              <a:rPr lang="en-GB" sz="1400" dirty="0" err="1">
                <a:latin typeface="Lucida Sans" panose="020B0602030504020204" pitchFamily="34" charset="0"/>
              </a:rPr>
              <a:t>Ond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ofer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yno</a:t>
            </a:r>
            <a:r>
              <a:rPr lang="en-GB" sz="1400" dirty="0">
                <a:latin typeface="Lucida Sans" panose="020B0602030504020204" pitchFamily="34" charset="0"/>
              </a:rPr>
              <a:t> bob </a:t>
            </a:r>
            <a:r>
              <a:rPr lang="en-GB" sz="1400" dirty="0" err="1">
                <a:latin typeface="Lucida Sans" panose="020B0602030504020204" pitchFamily="34" charset="0"/>
              </a:rPr>
              <a:t>rhyw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gerdd</a:t>
            </a:r>
            <a:r>
              <a:rPr lang="en-GB" sz="1400" dirty="0">
                <a:latin typeface="Lucida Sans" panose="020B0602030504020204" pitchFamily="34" charset="0"/>
              </a:rPr>
              <a:t>;</a:t>
            </a:r>
          </a:p>
          <a:p>
            <a:pPr algn="ctr"/>
            <a:r>
              <a:rPr lang="en-GB" sz="1400" dirty="0">
                <a:latin typeface="Lucida Sans" panose="020B0602030504020204" pitchFamily="34" charset="0"/>
              </a:rPr>
              <a:t> Ni </a:t>
            </a:r>
            <a:r>
              <a:rPr lang="en-GB" sz="1400" dirty="0" err="1">
                <a:latin typeface="Lucida Sans" panose="020B0602030504020204" pitchFamily="34" charset="0"/>
              </a:rPr>
              <a:t>ddawnsit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mwy</a:t>
            </a:r>
            <a:r>
              <a:rPr lang="en-GB" sz="1400" dirty="0">
                <a:latin typeface="Lucida Sans" panose="020B0602030504020204" pitchFamily="34" charset="0"/>
              </a:rPr>
              <a:t>; ac </a:t>
            </a:r>
            <a:r>
              <a:rPr lang="en-GB" sz="1400" dirty="0" err="1">
                <a:latin typeface="Lucida Sans" panose="020B0602030504020204" pitchFamily="34" charset="0"/>
              </a:rPr>
              <a:t>ar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dy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rudd</a:t>
            </a:r>
            <a:endParaRPr lang="en-GB" sz="1400" dirty="0">
              <a:latin typeface="Lucida Sans" panose="020B0602030504020204" pitchFamily="34" charset="0"/>
            </a:endParaRPr>
          </a:p>
          <a:p>
            <a:pPr algn="ctr"/>
            <a:r>
              <a:rPr lang="en-GB" sz="1400" dirty="0">
                <a:latin typeface="Lucida Sans" panose="020B0602030504020204" pitchFamily="34" charset="0"/>
              </a:rPr>
              <a:t>‘R </a:t>
            </a:r>
            <a:r>
              <a:rPr lang="en-GB" sz="1400" dirty="0" err="1">
                <a:latin typeface="Lucida Sans" panose="020B0602030504020204" pitchFamily="34" charset="0"/>
              </a:rPr>
              <a:t>oedd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hiraeth</a:t>
            </a:r>
            <a:r>
              <a:rPr lang="en-GB" sz="1400" dirty="0">
                <a:latin typeface="Lucida Sans" panose="020B0602030504020204" pitchFamily="34" charset="0"/>
              </a:rPr>
              <a:t> am y </a:t>
            </a:r>
            <a:r>
              <a:rPr lang="en-GB" sz="1400" dirty="0" err="1">
                <a:latin typeface="Lucida Sans" panose="020B0602030504020204" pitchFamily="34" charset="0"/>
              </a:rPr>
              <a:t>gwynt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a’r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glaw</a:t>
            </a:r>
            <a:r>
              <a:rPr lang="en-GB" sz="1400" dirty="0">
                <a:latin typeface="Lucida Sans" panose="020B0602030504020204" pitchFamily="34" charset="0"/>
              </a:rPr>
              <a:t>,</a:t>
            </a:r>
          </a:p>
          <a:p>
            <a:pPr algn="ctr"/>
            <a:r>
              <a:rPr lang="en-GB" sz="1400" dirty="0">
                <a:latin typeface="Lucida Sans" panose="020B0602030504020204" pitchFamily="34" charset="0"/>
              </a:rPr>
              <a:t> A </a:t>
            </a:r>
            <a:r>
              <a:rPr lang="en-GB" sz="1400" dirty="0" err="1">
                <a:latin typeface="Lucida Sans" panose="020B0602030504020204" pitchFamily="34" charset="0"/>
              </a:rPr>
              <a:t>phibau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pêr</a:t>
            </a:r>
            <a:r>
              <a:rPr lang="en-GB" sz="1400" dirty="0">
                <a:latin typeface="Lucida Sans" panose="020B0602030504020204" pitchFamily="34" charset="0"/>
              </a:rPr>
              <a:t> y </a:t>
            </a:r>
            <a:r>
              <a:rPr lang="en-GB" sz="1400" dirty="0" err="1">
                <a:latin typeface="Lucida Sans" panose="020B0602030504020204" pitchFamily="34" charset="0"/>
              </a:rPr>
              <a:t>cerddor</a:t>
            </a:r>
            <a:r>
              <a:rPr lang="en-GB" sz="1400" dirty="0">
                <a:latin typeface="Lucida Sans" panose="020B0602030504020204" pitchFamily="34" charset="0"/>
              </a:rPr>
              <a:t> </a:t>
            </a:r>
            <a:r>
              <a:rPr lang="en-GB" sz="1400" dirty="0" err="1">
                <a:latin typeface="Lucida Sans" panose="020B0602030504020204" pitchFamily="34" charset="0"/>
              </a:rPr>
              <a:t>cudd</a:t>
            </a:r>
            <a:r>
              <a:rPr lang="en-GB" sz="1400" dirty="0">
                <a:latin typeface="Lucida Sans" panose="020B0602030504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81470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57200" y="533401"/>
            <a:ext cx="4343400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800"/>
            <a:r>
              <a:rPr lang="en-GB" sz="2700" dirty="0">
                <a:solidFill>
                  <a:prstClr val="black"/>
                </a:solidFill>
                <a:latin typeface="Lucida Sans" panose="020B0602030504020204" pitchFamily="34" charset="0"/>
              </a:rPr>
              <a:t>William Wordsworth</a:t>
            </a:r>
            <a:endParaRPr lang="en-GB" sz="27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126609" y="1143000"/>
            <a:ext cx="4388241" cy="54864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I wandered lonely as a cloud</a:t>
            </a:r>
          </a:p>
          <a:p>
            <a:pPr marL="0" indent="0">
              <a:buNone/>
            </a:pPr>
            <a:r>
              <a:rPr lang="en-GB" dirty="0" smtClean="0"/>
              <a:t>That floats on high o'er vales and hills,</a:t>
            </a:r>
          </a:p>
          <a:p>
            <a:pPr marL="0" indent="0">
              <a:buNone/>
            </a:pPr>
            <a:r>
              <a:rPr lang="en-GB" dirty="0" smtClean="0"/>
              <a:t>When all at once I saw a crowd,</a:t>
            </a:r>
          </a:p>
          <a:p>
            <a:pPr marL="0" indent="0">
              <a:buNone/>
            </a:pPr>
            <a:r>
              <a:rPr lang="en-GB" dirty="0" smtClean="0"/>
              <a:t>A host, of golden daffodils;</a:t>
            </a:r>
          </a:p>
          <a:p>
            <a:pPr marL="0" indent="0">
              <a:buNone/>
            </a:pPr>
            <a:r>
              <a:rPr lang="en-GB" dirty="0" smtClean="0"/>
              <a:t>Beside the lake, beneath the trees,</a:t>
            </a:r>
          </a:p>
          <a:p>
            <a:pPr marL="0" indent="0">
              <a:buNone/>
            </a:pPr>
            <a:r>
              <a:rPr lang="en-GB" dirty="0" smtClean="0"/>
              <a:t>Fluttering and dancing in the breeze.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Continuous as the stars that shine</a:t>
            </a:r>
          </a:p>
          <a:p>
            <a:pPr marL="0" indent="0">
              <a:buNone/>
            </a:pPr>
            <a:r>
              <a:rPr lang="en-GB" dirty="0" smtClean="0"/>
              <a:t>And twinkle on the milky way,</a:t>
            </a:r>
          </a:p>
          <a:p>
            <a:pPr marL="0" indent="0">
              <a:buNone/>
            </a:pPr>
            <a:r>
              <a:rPr lang="en-GB" dirty="0" smtClean="0"/>
              <a:t>They stretched in never-ending line</a:t>
            </a:r>
          </a:p>
          <a:p>
            <a:pPr marL="0" indent="0">
              <a:buNone/>
            </a:pPr>
            <a:r>
              <a:rPr lang="en-GB" dirty="0" smtClean="0"/>
              <a:t>Along the margin of a bay:</a:t>
            </a:r>
          </a:p>
          <a:p>
            <a:pPr marL="0" indent="0">
              <a:buNone/>
            </a:pPr>
            <a:r>
              <a:rPr lang="en-GB" dirty="0" smtClean="0"/>
              <a:t>Ten thousand saw I at a glance,</a:t>
            </a:r>
          </a:p>
          <a:p>
            <a:pPr marL="0" indent="0">
              <a:buNone/>
            </a:pPr>
            <a:r>
              <a:rPr lang="en-GB" dirty="0" smtClean="0"/>
              <a:t>Tossing their heads in sprightly dance.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629150" y="1143000"/>
            <a:ext cx="4233497" cy="54864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The waves beside them danced; but they</a:t>
            </a:r>
          </a:p>
          <a:p>
            <a:pPr marL="0" indent="0">
              <a:buNone/>
            </a:pPr>
            <a:r>
              <a:rPr lang="en-GB" dirty="0" smtClean="0"/>
              <a:t>Out-did the sparkling waves in glee:</a:t>
            </a:r>
          </a:p>
          <a:p>
            <a:pPr marL="0" indent="0">
              <a:buNone/>
            </a:pPr>
            <a:r>
              <a:rPr lang="en-GB" dirty="0" smtClean="0"/>
              <a:t>A poet could not but be gay,</a:t>
            </a:r>
          </a:p>
          <a:p>
            <a:pPr marL="0" indent="0">
              <a:buNone/>
            </a:pPr>
            <a:r>
              <a:rPr lang="en-GB" dirty="0" smtClean="0"/>
              <a:t>In such a jocund company:</a:t>
            </a:r>
          </a:p>
          <a:p>
            <a:pPr marL="0" indent="0">
              <a:buNone/>
            </a:pPr>
            <a:r>
              <a:rPr lang="en-GB" dirty="0" smtClean="0"/>
              <a:t>I gazed—and gazed—but little thought</a:t>
            </a:r>
          </a:p>
          <a:p>
            <a:pPr marL="0" indent="0">
              <a:buNone/>
            </a:pPr>
            <a:r>
              <a:rPr lang="en-GB" dirty="0" smtClean="0"/>
              <a:t>What wealth the show to me had brought: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For oft, when on my couch I lie</a:t>
            </a:r>
          </a:p>
          <a:p>
            <a:pPr marL="0" indent="0">
              <a:buNone/>
            </a:pPr>
            <a:r>
              <a:rPr lang="en-GB" dirty="0" smtClean="0"/>
              <a:t>In vacant or in pensive mood,</a:t>
            </a:r>
          </a:p>
          <a:p>
            <a:pPr marL="0" indent="0">
              <a:buNone/>
            </a:pPr>
            <a:r>
              <a:rPr lang="en-GB" dirty="0" smtClean="0"/>
              <a:t>They flash upon that inward eye</a:t>
            </a:r>
          </a:p>
          <a:p>
            <a:pPr marL="0" indent="0">
              <a:buNone/>
            </a:pPr>
            <a:r>
              <a:rPr lang="en-GB" dirty="0" smtClean="0"/>
              <a:t>Which is the bliss of solitude;</a:t>
            </a:r>
          </a:p>
          <a:p>
            <a:pPr marL="0" indent="0">
              <a:buNone/>
            </a:pPr>
            <a:r>
              <a:rPr lang="en-GB" dirty="0" smtClean="0"/>
              <a:t>And then my heart with pleasure fills,</a:t>
            </a:r>
          </a:p>
          <a:p>
            <a:pPr marL="0" indent="0">
              <a:buNone/>
            </a:pPr>
            <a:r>
              <a:rPr lang="en-GB" dirty="0" smtClean="0"/>
              <a:t>And dances with the daffodils.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3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328"/>
            <a:ext cx="7886700" cy="777874"/>
          </a:xfrm>
        </p:spPr>
        <p:txBody>
          <a:bodyPr>
            <a:normAutofit fontScale="90000"/>
          </a:bodyPr>
          <a:lstStyle/>
          <a:p>
            <a:r>
              <a:rPr lang="en-GB" sz="3200" dirty="0" smtClean="0">
                <a:latin typeface="Lucida Sans" panose="020B0602030504020204" pitchFamily="34" charset="0"/>
              </a:rPr>
              <a:t>Beth am </a:t>
            </a:r>
            <a:r>
              <a:rPr lang="en-GB" sz="3200" dirty="0" err="1" smtClean="0">
                <a:latin typeface="Lucida Sans" panose="020B0602030504020204" pitchFamily="34" charset="0"/>
              </a:rPr>
              <a:t>wledydd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eraill</a:t>
            </a:r>
            <a:r>
              <a:rPr lang="en-GB" sz="3200" dirty="0" smtClean="0">
                <a:latin typeface="Lucida Sans" panose="020B0602030504020204" pitchFamily="34" charset="0"/>
              </a:rPr>
              <a:t>?</a:t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What about other countries?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13" name="Picture 12" descr="C:\Users\a.rees-edwards\AppData\Local\Microsoft\Windows\INetCache\Content.MSO\9C28C76B.tmp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315353"/>
            <a:ext cx="2514600" cy="15040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 descr="Hardy Mixed Carnations | Gurney's Seed &amp; Nursery Co.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1184285"/>
            <a:ext cx="2666999" cy="163511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 descr="C:\Users\a.rees-edwards\AppData\Local\Microsoft\Windows\INetCache\Content.MSO\85307285.tmp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300" y="2506734"/>
            <a:ext cx="2514599" cy="1531866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 descr="C:\Users\a.rees-edwards\AppData\Local\Microsoft\Windows\INetCache\Content.MSO\BC3EADA1.tmp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55" y="3810000"/>
            <a:ext cx="2514599" cy="1752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 descr="C:\Users\a.rees-edwards\AppData\Local\Microsoft\Windows\INetCache\Content.MSO\AEE06C7D.tmp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657600"/>
            <a:ext cx="2514599" cy="16764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/>
          <p:cNvSpPr txBox="1"/>
          <p:nvPr/>
        </p:nvSpPr>
        <p:spPr>
          <a:xfrm>
            <a:off x="990600" y="29260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485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328"/>
            <a:ext cx="7886700" cy="777874"/>
          </a:xfrm>
        </p:spPr>
        <p:txBody>
          <a:bodyPr>
            <a:normAutofit fontScale="90000"/>
          </a:bodyPr>
          <a:lstStyle/>
          <a:p>
            <a:r>
              <a:rPr lang="en-GB" sz="3200" dirty="0" smtClean="0">
                <a:latin typeface="Lucida Sans" panose="020B0602030504020204" pitchFamily="34" charset="0"/>
              </a:rPr>
              <a:t>Beth am </a:t>
            </a:r>
            <a:r>
              <a:rPr lang="en-GB" sz="3200" dirty="0" err="1" smtClean="0">
                <a:latin typeface="Lucida Sans" panose="020B0602030504020204" pitchFamily="34" charset="0"/>
              </a:rPr>
              <a:t>wledydd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eraill</a:t>
            </a:r>
            <a:r>
              <a:rPr lang="en-GB" sz="3200" dirty="0" smtClean="0">
                <a:latin typeface="Lucida Sans" panose="020B0602030504020204" pitchFamily="34" charset="0"/>
              </a:rPr>
              <a:t>?</a:t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What about other countries?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90600" y="29260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165104"/>
            <a:ext cx="2285999" cy="189123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91200" y="1076880"/>
            <a:ext cx="3028950" cy="15144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9150" y="2477367"/>
            <a:ext cx="2690136" cy="17901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" y="3805957"/>
            <a:ext cx="2743200" cy="177216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0008" y="3371613"/>
            <a:ext cx="2423345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069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328"/>
            <a:ext cx="7886700" cy="777874"/>
          </a:xfrm>
        </p:spPr>
        <p:txBody>
          <a:bodyPr>
            <a:normAutofit fontScale="90000"/>
          </a:bodyPr>
          <a:lstStyle/>
          <a:p>
            <a:r>
              <a:rPr lang="en-GB" sz="3200" dirty="0" smtClean="0">
                <a:latin typeface="Lucida Sans" panose="020B0602030504020204" pitchFamily="34" charset="0"/>
              </a:rPr>
              <a:t>Beth am </a:t>
            </a:r>
            <a:r>
              <a:rPr lang="en-GB" sz="3200" dirty="0" err="1" smtClean="0">
                <a:latin typeface="Lucida Sans" panose="020B0602030504020204" pitchFamily="34" charset="0"/>
              </a:rPr>
              <a:t>wledydd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eraill</a:t>
            </a:r>
            <a:r>
              <a:rPr lang="en-GB" sz="3200" dirty="0" smtClean="0">
                <a:latin typeface="Lucida Sans" panose="020B0602030504020204" pitchFamily="34" charset="0"/>
              </a:rPr>
              <a:t>?</a:t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What about other countries?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90600" y="29260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9" y="1217854"/>
            <a:ext cx="2590800" cy="1762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6550" y="1032325"/>
            <a:ext cx="2619375" cy="17430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2803" y="2481392"/>
            <a:ext cx="2619375" cy="17430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504" y="3887972"/>
            <a:ext cx="2619375" cy="17430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83697" y="3487922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01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Nawdd</a:t>
            </a:r>
            <a:r>
              <a:rPr lang="en-GB" sz="3200" dirty="0" err="1">
                <a:latin typeface="Lucida Sans" panose="020B0602030504020204" pitchFamily="34" charset="0"/>
              </a:rPr>
              <a:t>s</a:t>
            </a:r>
            <a:r>
              <a:rPr lang="en-GB" sz="3200" dirty="0" err="1" smtClean="0">
                <a:latin typeface="Lucida Sans" panose="020B0602030504020204" pitchFamily="34" charset="0"/>
              </a:rPr>
              <a:t>ant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Cymru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Patron Saint of Wales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066800"/>
            <a:ext cx="4362450" cy="51101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i="1" dirty="0" smtClean="0">
                <a:latin typeface="Lucida Sans" panose="020B0602030504020204" pitchFamily="34" charset="0"/>
              </a:rPr>
              <a:t>“sant sydd yn </a:t>
            </a:r>
            <a:r>
              <a:rPr lang="fr-FR" sz="2400" i="1" dirty="0" err="1" smtClean="0">
                <a:latin typeface="Lucida Sans" panose="020B0602030504020204" pitchFamily="34" charset="0"/>
              </a:rPr>
              <a:t>amddiffyn</a:t>
            </a:r>
            <a:r>
              <a:rPr lang="fr-FR" sz="2400" i="1" dirty="0" smtClean="0">
                <a:latin typeface="Lucida Sans" panose="020B0602030504020204" pitchFamily="34" charset="0"/>
              </a:rPr>
              <a:t> </a:t>
            </a:r>
            <a:r>
              <a:rPr lang="fr-FR" sz="2400" i="1" dirty="0" err="1">
                <a:latin typeface="Lucida Sans" panose="020B0602030504020204" pitchFamily="34" charset="0"/>
              </a:rPr>
              <a:t>neu</a:t>
            </a:r>
            <a:r>
              <a:rPr lang="fr-FR" sz="2400" i="1" dirty="0">
                <a:latin typeface="Lucida Sans" panose="020B0602030504020204" pitchFamily="34" charset="0"/>
              </a:rPr>
              <a:t> </a:t>
            </a:r>
            <a:r>
              <a:rPr lang="fr-FR" sz="2400" i="1" dirty="0" err="1" smtClean="0">
                <a:latin typeface="Lucida Sans" panose="020B0602030504020204" pitchFamily="34" charset="0"/>
              </a:rPr>
              <a:t>arwain</a:t>
            </a:r>
            <a:r>
              <a:rPr lang="fr-FR" sz="2400" i="1" dirty="0" smtClean="0">
                <a:latin typeface="Lucida Sans" panose="020B0602030504020204" pitchFamily="34" charset="0"/>
              </a:rPr>
              <a:t> </a:t>
            </a:r>
            <a:r>
              <a:rPr lang="fr-FR" sz="2400" i="1" dirty="0" err="1" smtClean="0">
                <a:latin typeface="Lucida Sans" panose="020B0602030504020204" pitchFamily="34" charset="0"/>
              </a:rPr>
              <a:t>person</a:t>
            </a:r>
            <a:r>
              <a:rPr lang="fr-FR" sz="2400" i="1" dirty="0" smtClean="0">
                <a:latin typeface="Lucida Sans" panose="020B0602030504020204" pitchFamily="34" charset="0"/>
              </a:rPr>
              <a:t> </a:t>
            </a:r>
            <a:r>
              <a:rPr lang="fr-FR" sz="2400" i="1" dirty="0" err="1">
                <a:latin typeface="Lucida Sans" panose="020B0602030504020204" pitchFamily="34" charset="0"/>
              </a:rPr>
              <a:t>neu</a:t>
            </a:r>
            <a:r>
              <a:rPr lang="fr-FR" sz="2400" i="1" dirty="0">
                <a:latin typeface="Lucida Sans" panose="020B0602030504020204" pitchFamily="34" charset="0"/>
              </a:rPr>
              <a:t> le”</a:t>
            </a:r>
            <a:endParaRPr lang="cy-GB" sz="2400" i="1" dirty="0" smtClean="0">
              <a:latin typeface="Lucida Sans" panose="020B0602030504020204" pitchFamily="34" charset="0"/>
            </a:endParaRPr>
          </a:p>
          <a:p>
            <a:r>
              <a:rPr lang="cy-GB" sz="2400" dirty="0" smtClean="0">
                <a:latin typeface="Lucida Sans" panose="020B0602030504020204" pitchFamily="34" charset="0"/>
              </a:rPr>
              <a:t>Dewi Sant</a:t>
            </a:r>
          </a:p>
          <a:p>
            <a:r>
              <a:rPr lang="cy-GB" sz="2400" dirty="0" smtClean="0">
                <a:latin typeface="Lucida Sans" panose="020B0602030504020204" pitchFamily="34" charset="0"/>
              </a:rPr>
              <a:t>6ed Ganrif</a:t>
            </a:r>
          </a:p>
          <a:p>
            <a:r>
              <a:rPr lang="cy-GB" sz="2400" dirty="0" smtClean="0">
                <a:latin typeface="Lucida Sans" panose="020B0602030504020204" pitchFamily="34" charset="0"/>
              </a:rPr>
              <a:t>Ŵyr Brenin Ceredigion</a:t>
            </a:r>
          </a:p>
          <a:p>
            <a:r>
              <a:rPr lang="cy-GB" sz="2400" dirty="0" smtClean="0">
                <a:latin typeface="Lucida Sans" panose="020B0602030504020204" pitchFamily="34" charset="0"/>
              </a:rPr>
              <a:t>Mab Santes Non</a:t>
            </a:r>
          </a:p>
          <a:p>
            <a:r>
              <a:rPr lang="cy-GB" sz="2400" dirty="0" smtClean="0">
                <a:latin typeface="Lucida Sans" panose="020B0602030504020204" pitchFamily="34" charset="0"/>
              </a:rPr>
              <a:t>Mawrth 1af – Dydd Gwyl Dewi</a:t>
            </a:r>
          </a:p>
          <a:p>
            <a:r>
              <a:rPr lang="cy-GB" sz="2400" dirty="0" smtClean="0">
                <a:latin typeface="Lucida Sans" panose="020B0602030504020204" pitchFamily="34" charset="0"/>
              </a:rPr>
              <a:t>Ydych chi’n ymwybodol o ‘seintiau nawdd’ eraill?</a:t>
            </a:r>
            <a:endParaRPr lang="cy-GB" sz="24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066800"/>
            <a:ext cx="4286250" cy="51101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i="1" dirty="0" smtClean="0">
                <a:solidFill>
                  <a:srgbClr val="002060"/>
                </a:solidFill>
              </a:rPr>
              <a:t>“the </a:t>
            </a:r>
            <a:r>
              <a:rPr lang="en-GB" sz="2600" i="1" dirty="0">
                <a:solidFill>
                  <a:srgbClr val="002060"/>
                </a:solidFill>
              </a:rPr>
              <a:t>protecting or guiding saint of a person or </a:t>
            </a:r>
            <a:r>
              <a:rPr lang="en-GB" sz="2600" i="1" dirty="0" smtClean="0">
                <a:solidFill>
                  <a:srgbClr val="002060"/>
                </a:solidFill>
              </a:rPr>
              <a:t>place”</a:t>
            </a:r>
          </a:p>
          <a:p>
            <a:r>
              <a:rPr lang="en-GB" sz="2600" dirty="0" smtClean="0">
                <a:solidFill>
                  <a:srgbClr val="002060"/>
                </a:solidFill>
              </a:rPr>
              <a:t>Saint David</a:t>
            </a:r>
          </a:p>
          <a:p>
            <a:r>
              <a:rPr lang="en-GB" sz="2600" dirty="0" smtClean="0">
                <a:solidFill>
                  <a:srgbClr val="002060"/>
                </a:solidFill>
              </a:rPr>
              <a:t>6</a:t>
            </a:r>
            <a:r>
              <a:rPr lang="en-GB" sz="2600" baseline="30000" dirty="0" smtClean="0">
                <a:solidFill>
                  <a:srgbClr val="002060"/>
                </a:solidFill>
              </a:rPr>
              <a:t>th</a:t>
            </a:r>
            <a:r>
              <a:rPr lang="en-GB" sz="2600" dirty="0" smtClean="0">
                <a:solidFill>
                  <a:srgbClr val="002060"/>
                </a:solidFill>
              </a:rPr>
              <a:t> Century</a:t>
            </a:r>
          </a:p>
          <a:p>
            <a:r>
              <a:rPr lang="en-GB" sz="2600" dirty="0" smtClean="0">
                <a:solidFill>
                  <a:srgbClr val="002060"/>
                </a:solidFill>
              </a:rPr>
              <a:t>Grandson of the King of Ceredigion</a:t>
            </a:r>
          </a:p>
          <a:p>
            <a:r>
              <a:rPr lang="en-GB" sz="2600" dirty="0" smtClean="0">
                <a:solidFill>
                  <a:srgbClr val="002060"/>
                </a:solidFill>
              </a:rPr>
              <a:t>Son of Saint Non</a:t>
            </a:r>
          </a:p>
          <a:p>
            <a:r>
              <a:rPr lang="en-GB" sz="2600" dirty="0" smtClean="0">
                <a:solidFill>
                  <a:srgbClr val="002060"/>
                </a:solidFill>
              </a:rPr>
              <a:t>March 1</a:t>
            </a:r>
            <a:r>
              <a:rPr lang="en-GB" sz="2600" baseline="30000" dirty="0" smtClean="0">
                <a:solidFill>
                  <a:srgbClr val="002060"/>
                </a:solidFill>
              </a:rPr>
              <a:t>st</a:t>
            </a:r>
            <a:r>
              <a:rPr lang="en-GB" sz="2600" dirty="0" smtClean="0">
                <a:solidFill>
                  <a:srgbClr val="002060"/>
                </a:solidFill>
              </a:rPr>
              <a:t> – St. David’s day</a:t>
            </a:r>
          </a:p>
          <a:p>
            <a:r>
              <a:rPr lang="en-GB" sz="2600" dirty="0" smtClean="0">
                <a:solidFill>
                  <a:srgbClr val="002060"/>
                </a:solidFill>
              </a:rPr>
              <a:t>Do you know of other ‘patron saints?’</a:t>
            </a:r>
            <a:endParaRPr lang="en-GB" sz="2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8028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Dewi</a:t>
            </a:r>
            <a:r>
              <a:rPr lang="en-GB" sz="3200" dirty="0" smtClean="0">
                <a:latin typeface="Lucida Sans" panose="020B0602030504020204" pitchFamily="34" charset="0"/>
              </a:rPr>
              <a:t> Sant</a:t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Saint David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304800" y="1219201"/>
            <a:ext cx="3428999" cy="1676399"/>
          </a:xfrm>
          <a:prstGeom prst="rect">
            <a:avLst/>
          </a:prstGeom>
        </p:spPr>
      </p:pic>
      <p:pic>
        <p:nvPicPr>
          <p:cNvPr id="5" name="vyfXWSVaqUE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724400" y="1143000"/>
            <a:ext cx="4191000" cy="304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 flipH="1">
            <a:off x="5562600" y="4419600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UK Webcast, 2008)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52400" y="2971800"/>
            <a:ext cx="3352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                            (Source: The flag shop, no date)</a:t>
            </a:r>
            <a:endParaRPr lang="en-GB" sz="11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000" y="3429000"/>
            <a:ext cx="3429000" cy="174307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28651" y="5257800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(Source: St </a:t>
            </a:r>
            <a:r>
              <a:rPr lang="en-GB" sz="1200" dirty="0" err="1" smtClean="0"/>
              <a:t>Davids</a:t>
            </a:r>
            <a:r>
              <a:rPr lang="en-GB" sz="1200" dirty="0" smtClean="0"/>
              <a:t> Cathedral, no date)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77698651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Dewi</a:t>
            </a:r>
            <a:r>
              <a:rPr lang="en-GB" sz="3200" dirty="0" smtClean="0">
                <a:latin typeface="Lucida Sans" panose="020B0602030504020204" pitchFamily="34" charset="0"/>
              </a:rPr>
              <a:t> Sant</a:t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Saint David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52400" y="2964631"/>
            <a:ext cx="3352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                    </a:t>
            </a:r>
            <a:endParaRPr lang="en-GB" sz="1100" dirty="0"/>
          </a:p>
        </p:txBody>
      </p:sp>
      <p:sp>
        <p:nvSpPr>
          <p:cNvPr id="10" name="TextBox 9"/>
          <p:cNvSpPr txBox="1"/>
          <p:nvPr/>
        </p:nvSpPr>
        <p:spPr>
          <a:xfrm>
            <a:off x="628651" y="5257800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43001"/>
            <a:ext cx="3886200" cy="2667000"/>
          </a:xfrm>
        </p:spPr>
        <p:txBody>
          <a:bodyPr/>
          <a:lstStyle/>
          <a:p>
            <a:pPr marL="0" indent="0">
              <a:buNone/>
            </a:pPr>
            <a:r>
              <a:rPr lang="en-GB" i="1" dirty="0" smtClean="0">
                <a:latin typeface="Lucida Sans" panose="020B0602030504020204" pitchFamily="34" charset="0"/>
              </a:rPr>
              <a:t>“</a:t>
            </a:r>
            <a:r>
              <a:rPr lang="en-GB" i="1" dirty="0" err="1" smtClean="0">
                <a:latin typeface="Lucida Sans" panose="020B0602030504020204" pitchFamily="34" charset="0"/>
              </a:rPr>
              <a:t>Gwnewch</a:t>
            </a:r>
            <a:r>
              <a:rPr lang="en-GB" i="1" dirty="0" smtClean="0">
                <a:latin typeface="Lucida Sans" panose="020B0602030504020204" pitchFamily="34" charset="0"/>
              </a:rPr>
              <a:t> y </a:t>
            </a:r>
            <a:r>
              <a:rPr lang="en-GB" i="1" dirty="0" err="1" smtClean="0">
                <a:latin typeface="Lucida Sans" panose="020B0602030504020204" pitchFamily="34" charset="0"/>
              </a:rPr>
              <a:t>pethau</a:t>
            </a:r>
            <a:r>
              <a:rPr lang="en-GB" i="1" dirty="0" smtClean="0">
                <a:latin typeface="Lucida Sans" panose="020B0602030504020204" pitchFamily="34" charset="0"/>
              </a:rPr>
              <a:t> </a:t>
            </a:r>
            <a:r>
              <a:rPr lang="en-GB" i="1" dirty="0" err="1" smtClean="0">
                <a:latin typeface="Lucida Sans" panose="020B0602030504020204" pitchFamily="34" charset="0"/>
              </a:rPr>
              <a:t>bychain</a:t>
            </a:r>
            <a:r>
              <a:rPr lang="en-GB" i="1" dirty="0" smtClean="0">
                <a:latin typeface="Lucida Sans" panose="020B0602030504020204" pitchFamily="34" charset="0"/>
              </a:rPr>
              <a:t>”</a:t>
            </a:r>
          </a:p>
          <a:p>
            <a:pPr marL="0" indent="0">
              <a:buNone/>
            </a:pPr>
            <a:endParaRPr lang="en-GB" i="1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“Do the little things”</a:t>
            </a:r>
            <a:endParaRPr lang="en-GB" i="1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171151"/>
            <a:ext cx="3851418" cy="4162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16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r>
              <a:rPr lang="en-GB" sz="3200" dirty="0" smtClean="0">
                <a:latin typeface="Lucida Sans" panose="020B0602030504020204" pitchFamily="34" charset="0"/>
              </a:rPr>
              <a:t>Yr </a:t>
            </a:r>
            <a:r>
              <a:rPr lang="en-GB" sz="3200" dirty="0" err="1" smtClean="0">
                <a:latin typeface="Lucida Sans" panose="020B0602030504020204" pitchFamily="34" charset="0"/>
              </a:rPr>
              <a:t>aseiniad</a:t>
            </a:r>
            <a:r>
              <a:rPr lang="en-GB" sz="3200" dirty="0" smtClean="0">
                <a:latin typeface="Lucida Sans" panose="020B0602030504020204" pitchFamily="34" charset="0"/>
              </a:rPr>
              <a:t>?</a:t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The assignment?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52400" y="2964631"/>
            <a:ext cx="3352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                    </a:t>
            </a:r>
            <a:endParaRPr lang="en-GB" sz="1100" dirty="0"/>
          </a:p>
        </p:txBody>
      </p:sp>
      <p:sp>
        <p:nvSpPr>
          <p:cNvPr id="10" name="TextBox 9"/>
          <p:cNvSpPr txBox="1"/>
          <p:nvPr/>
        </p:nvSpPr>
        <p:spPr>
          <a:xfrm>
            <a:off x="628650" y="5257800"/>
            <a:ext cx="37147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(Source: Learning and Exploring through Play, 2016)</a:t>
            </a:r>
            <a:endParaRPr lang="en-GB" sz="1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1" y="1143000"/>
            <a:ext cx="8305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288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52400"/>
            <a:ext cx="3810000" cy="990600"/>
          </a:xfrm>
        </p:spPr>
        <p:txBody>
          <a:bodyPr>
            <a:noAutofit/>
          </a:bodyPr>
          <a:lstStyle/>
          <a:p>
            <a:r>
              <a:rPr lang="en-GB" sz="2000" dirty="0" err="1" smtClean="0">
                <a:latin typeface="Lucida Sans" panose="020B0602030504020204" pitchFamily="34" charset="0"/>
              </a:rPr>
              <a:t>Traddodiadau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 err="1" smtClean="0">
                <a:latin typeface="Lucida Sans" panose="020B0602030504020204" pitchFamily="34" charset="0"/>
              </a:rPr>
              <a:t>i</a:t>
            </a:r>
            <a:r>
              <a:rPr lang="en-GB" sz="2000" dirty="0" smtClean="0">
                <a:latin typeface="Lucida Sans" panose="020B0602030504020204" pitchFamily="34" charset="0"/>
              </a:rPr>
              <a:t> gofio…</a:t>
            </a:r>
            <a:br>
              <a:rPr lang="en-GB" sz="2000" dirty="0" smtClean="0">
                <a:latin typeface="Lucida Sans" panose="020B0602030504020204" pitchFamily="34" charset="0"/>
              </a:rPr>
            </a:b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Traditions to remember…</a:t>
            </a:r>
            <a:endParaRPr lang="en-GB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type="body" sz="half" idx="2"/>
          </p:nvPr>
        </p:nvSpPr>
        <p:spPr>
          <a:xfrm>
            <a:off x="152400" y="1295400"/>
            <a:ext cx="2971800" cy="4267200"/>
          </a:xfrm>
        </p:spPr>
        <p:txBody>
          <a:bodyPr>
            <a:normAutofit fontScale="850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Lucida Sans" panose="020B0602030504020204" pitchFamily="34" charset="0"/>
              </a:rPr>
              <a:t>Eisteddfod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latin typeface="Lucida Sans" panose="020B0602030504020204" pitchFamily="34" charset="0"/>
              </a:rPr>
              <a:t>Dawnsio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gwerin</a:t>
            </a:r>
            <a:endParaRPr lang="en-GB" dirty="0" smtClean="0">
              <a:latin typeface="Lucida Sans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latin typeface="Lucida Sans" panose="020B0602030504020204" pitchFamily="34" charset="0"/>
              </a:rPr>
              <a:t>Clocsio</a:t>
            </a:r>
            <a:endParaRPr lang="en-GB" dirty="0" smtClean="0">
              <a:latin typeface="Lucida Sans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latin typeface="Lucida Sans" panose="020B0602030504020204" pitchFamily="34" charset="0"/>
              </a:rPr>
              <a:t>Nosweithiau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cawl</a:t>
            </a:r>
            <a:endParaRPr lang="en-GB" dirty="0" smtClean="0">
              <a:latin typeface="Lucida Sans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Lucida Sans" panose="020B0602030504020204" pitchFamily="34" charset="0"/>
              </a:rPr>
              <a:t>Welsh cakes/</a:t>
            </a:r>
            <a:r>
              <a:rPr lang="en-GB" i="1" dirty="0" err="1" smtClean="0">
                <a:latin typeface="Lucida Sans" panose="020B0602030504020204" pitchFamily="34" charset="0"/>
              </a:rPr>
              <a:t>Pice</a:t>
            </a:r>
            <a:r>
              <a:rPr lang="en-GB" i="1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mân</a:t>
            </a:r>
            <a:endParaRPr lang="en-GB" dirty="0" smtClean="0">
              <a:latin typeface="Lucida Sans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Lucida Sans" panose="020B0602030504020204" pitchFamily="34" charset="0"/>
              </a:rPr>
              <a:t>Bara </a:t>
            </a:r>
            <a:r>
              <a:rPr lang="en-GB" dirty="0" err="1" smtClean="0">
                <a:latin typeface="Lucida Sans" panose="020B0602030504020204" pitchFamily="34" charset="0"/>
              </a:rPr>
              <a:t>brith</a:t>
            </a:r>
            <a:endParaRPr lang="en-GB" dirty="0" smtClean="0">
              <a:latin typeface="Lucida Sans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latin typeface="Lucida Sans" panose="020B0602030504020204" pitchFamily="34" charset="0"/>
              </a:rPr>
              <a:t>Unrhyw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beth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arall</a:t>
            </a:r>
            <a:r>
              <a:rPr lang="en-GB" dirty="0" smtClean="0">
                <a:latin typeface="Lucida Sans" panose="020B0602030504020204" pitchFamily="34" charset="0"/>
              </a:rPr>
              <a:t>?</a:t>
            </a:r>
          </a:p>
          <a:p>
            <a:endParaRPr lang="en-GB" i="1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Eisteddfod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Folk dancing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Clog dancing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Cawl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evenings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Welsh cakes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Bara </a:t>
            </a:r>
            <a:r>
              <a:rPr lang="en-GB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brith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Anything else?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57226" y="5722551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</p:txBody>
      </p:sp>
      <p:pic>
        <p:nvPicPr>
          <p:cNvPr id="9" name="O_abRWZk7h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230563" y="1302951"/>
            <a:ext cx="5227637" cy="403104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91000" y="5257800"/>
            <a:ext cx="281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Eisteddfod yr </a:t>
            </a:r>
            <a:r>
              <a:rPr lang="en-GB" dirty="0" err="1" smtClean="0"/>
              <a:t>Urdd</a:t>
            </a:r>
            <a:r>
              <a:rPr lang="en-GB" dirty="0" smtClean="0"/>
              <a:t>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35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1000" y="380999"/>
            <a:ext cx="8134350" cy="685801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Dawnsio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traddodiadol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eraill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Other traditional dances 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52400" y="1219200"/>
            <a:ext cx="3810000" cy="4957763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Lloegr</a:t>
            </a:r>
            <a:r>
              <a:rPr lang="en-GB" dirty="0" smtClean="0">
                <a:latin typeface="Lucida Sans" panose="020B0602030504020204" pitchFamily="34" charset="0"/>
              </a:rPr>
              <a:t> – </a:t>
            </a:r>
            <a:r>
              <a:rPr lang="en-GB" dirty="0" err="1" smtClean="0">
                <a:latin typeface="Lucida Sans" panose="020B0602030504020204" pitchFamily="34" charset="0"/>
              </a:rPr>
              <a:t>dawnsio</a:t>
            </a:r>
            <a:r>
              <a:rPr lang="en-GB" dirty="0" smtClean="0">
                <a:latin typeface="Lucida Sans" panose="020B0602030504020204" pitchFamily="34" charset="0"/>
              </a:rPr>
              <a:t> Morris</a:t>
            </a:r>
          </a:p>
          <a:p>
            <a:r>
              <a:rPr lang="en-GB" dirty="0" smtClean="0">
                <a:latin typeface="Lucida Sans" panose="020B0602030504020204" pitchFamily="34" charset="0"/>
              </a:rPr>
              <a:t>Yr Alban – </a:t>
            </a:r>
            <a:r>
              <a:rPr lang="en-GB" dirty="0" err="1" smtClean="0">
                <a:latin typeface="Lucida Sans" panose="020B0602030504020204" pitchFamily="34" charset="0"/>
              </a:rPr>
              <a:t>dawnsio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Ucheldirol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Iwerddon</a:t>
            </a:r>
            <a:r>
              <a:rPr lang="en-GB" dirty="0" smtClean="0">
                <a:latin typeface="Lucida Sans" panose="020B0602030504020204" pitchFamily="34" charset="0"/>
              </a:rPr>
              <a:t> – </a:t>
            </a:r>
            <a:r>
              <a:rPr lang="en-GB" dirty="0" err="1" smtClean="0">
                <a:latin typeface="Lucida Sans" panose="020B0602030504020204" pitchFamily="34" charset="0"/>
              </a:rPr>
              <a:t>Stepio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Gwyddelig</a:t>
            </a:r>
            <a:endParaRPr lang="en-GB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England – Morris dancing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Scotland – Highland dancing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Ireland – Irish </a:t>
            </a:r>
            <a:r>
              <a:rPr lang="en-GB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stepdance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8" name="w0v_pu6miJ8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191000" y="1825625"/>
            <a:ext cx="4648200" cy="32035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715000" y="5029200"/>
            <a:ext cx="28003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 err="1" smtClean="0"/>
              <a:t>Riverdance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629443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Lucida Sans" panose="020B0602030504020204" pitchFamily="34" charset="0"/>
              </a:rPr>
              <a:t>Y </a:t>
            </a:r>
            <a:r>
              <a:rPr lang="en-GB" sz="3200" dirty="0" err="1" smtClean="0">
                <a:latin typeface="Lucida Sans" panose="020B0602030504020204" pitchFamily="34" charset="0"/>
              </a:rPr>
              <a:t>delyn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The harp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1825625"/>
            <a:ext cx="3311958" cy="3660775"/>
          </a:xfrm>
          <a:prstGeom prst="rect">
            <a:avLst/>
          </a:prstGeo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3429000" y="762000"/>
            <a:ext cx="5486400" cy="5186363"/>
          </a:xfrm>
        </p:spPr>
        <p:txBody>
          <a:bodyPr>
            <a:normAutofit/>
          </a:bodyPr>
          <a:lstStyle/>
          <a:p>
            <a:r>
              <a:rPr lang="en-GB" sz="1800" dirty="0" err="1" smtClean="0">
                <a:latin typeface="Lucida Sans" panose="020B0602030504020204" pitchFamily="34" charset="0"/>
              </a:rPr>
              <a:t>Offeryn</a:t>
            </a:r>
            <a:r>
              <a:rPr lang="en-GB" sz="1800" dirty="0" smtClean="0">
                <a:latin typeface="Lucida Sans" panose="020B0602030504020204" pitchFamily="34" charset="0"/>
              </a:rPr>
              <a:t> </a:t>
            </a:r>
            <a:r>
              <a:rPr lang="en-GB" sz="1800" dirty="0" err="1" smtClean="0">
                <a:latin typeface="Lucida Sans" panose="020B0602030504020204" pitchFamily="34" charset="0"/>
              </a:rPr>
              <a:t>cerdd</a:t>
            </a:r>
            <a:r>
              <a:rPr lang="en-GB" sz="1800" dirty="0" smtClean="0">
                <a:latin typeface="Lucida Sans" panose="020B0602030504020204" pitchFamily="34" charset="0"/>
              </a:rPr>
              <a:t> </a:t>
            </a:r>
            <a:r>
              <a:rPr lang="en-GB" sz="1800" dirty="0" err="1" smtClean="0">
                <a:latin typeface="Lucida Sans" panose="020B0602030504020204" pitchFamily="34" charset="0"/>
              </a:rPr>
              <a:t>cenedlaethol</a:t>
            </a:r>
            <a:r>
              <a:rPr lang="en-GB" sz="1800" dirty="0" smtClean="0">
                <a:latin typeface="Lucida Sans" panose="020B0602030504020204" pitchFamily="34" charset="0"/>
              </a:rPr>
              <a:t> o:</a:t>
            </a:r>
          </a:p>
          <a:p>
            <a:pPr>
              <a:buFontTx/>
              <a:buChar char="-"/>
            </a:pPr>
            <a:r>
              <a:rPr lang="en-GB" sz="1800" dirty="0" smtClean="0">
                <a:latin typeface="Lucida Sans" panose="020B0602030504020204" pitchFamily="34" charset="0"/>
              </a:rPr>
              <a:t>Yr </a:t>
            </a:r>
            <a:r>
              <a:rPr lang="en-GB" sz="1800" dirty="0" err="1" smtClean="0">
                <a:latin typeface="Lucida Sans" panose="020B0602030504020204" pitchFamily="34" charset="0"/>
              </a:rPr>
              <a:t>Aifft</a:t>
            </a:r>
            <a:endParaRPr lang="en-GB" sz="1800" dirty="0" smtClean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sz="1800" dirty="0" err="1" smtClean="0">
                <a:latin typeface="Lucida Sans" panose="020B0602030504020204" pitchFamily="34" charset="0"/>
              </a:rPr>
              <a:t>Iwerddon</a:t>
            </a:r>
            <a:endParaRPr lang="en-GB" sz="1800" dirty="0" smtClean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sz="1800" i="1" dirty="0" smtClean="0">
                <a:latin typeface="Lucida Sans" panose="020B0602030504020204" pitchFamily="34" charset="0"/>
              </a:rPr>
              <a:t>Paraguay</a:t>
            </a:r>
          </a:p>
          <a:p>
            <a:pPr>
              <a:buFontTx/>
              <a:buChar char="-"/>
            </a:pPr>
            <a:r>
              <a:rPr lang="en-GB" sz="1800" dirty="0" smtClean="0">
                <a:latin typeface="Lucida Sans" panose="020B0602030504020204" pitchFamily="34" charset="0"/>
              </a:rPr>
              <a:t>Yr Alban</a:t>
            </a:r>
          </a:p>
          <a:p>
            <a:pPr>
              <a:buFontTx/>
              <a:buChar char="-"/>
            </a:pPr>
            <a:r>
              <a:rPr lang="en-GB" sz="1800" dirty="0" err="1" smtClean="0">
                <a:latin typeface="Lucida Sans" panose="020B0602030504020204" pitchFamily="34" charset="0"/>
              </a:rPr>
              <a:t>Cymru</a:t>
            </a:r>
            <a:endParaRPr lang="en-GB" sz="18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1800" dirty="0" smtClean="0">
              <a:latin typeface="Lucida Sans" panose="020B0602030504020204" pitchFamily="34" charset="0"/>
            </a:endParaRPr>
          </a:p>
          <a:p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National musical instrument of:</a:t>
            </a:r>
          </a:p>
          <a:p>
            <a:pPr>
              <a:buFontTx/>
              <a:buChar char="-"/>
            </a:pPr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Egypt</a:t>
            </a:r>
          </a:p>
          <a:p>
            <a:pPr>
              <a:buFontTx/>
              <a:buChar char="-"/>
            </a:pPr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Ireland</a:t>
            </a:r>
          </a:p>
          <a:p>
            <a:pPr>
              <a:buFontTx/>
              <a:buChar char="-"/>
            </a:pPr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Paraguay</a:t>
            </a:r>
          </a:p>
          <a:p>
            <a:pPr>
              <a:buFontTx/>
              <a:buChar char="-"/>
            </a:pPr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Scotland </a:t>
            </a:r>
          </a:p>
          <a:p>
            <a:pPr>
              <a:buFontTx/>
              <a:buChar char="-"/>
            </a:pPr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Wales</a:t>
            </a:r>
            <a:endParaRPr lang="en-GB" sz="1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677210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Catrin Finch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3" name="-ovVeLy739s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57200" y="1752600"/>
            <a:ext cx="3784601" cy="3657600"/>
          </a:xfrm>
          <a:prstGeom prst="rect">
            <a:avLst/>
          </a:prstGeom>
        </p:spPr>
      </p:pic>
      <p:pic>
        <p:nvPicPr>
          <p:cNvPr id="4" name="vlDgG3AKrMc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4648200" y="1711884"/>
            <a:ext cx="3962400" cy="3698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16519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Llwyau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caru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Love spoons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495800" y="1143000"/>
            <a:ext cx="4419600" cy="4805363"/>
          </a:xfrm>
        </p:spPr>
        <p:txBody>
          <a:bodyPr>
            <a:normAutofit/>
          </a:bodyPr>
          <a:lstStyle/>
          <a:p>
            <a:r>
              <a:rPr lang="cy-GB" sz="1800" dirty="0" smtClean="0">
                <a:latin typeface="Lucida Sans" panose="020B0602030504020204" pitchFamily="34" charset="0"/>
              </a:rPr>
              <a:t>Arfer cyffredin yng Nghymru o'r 17eg ganrif</a:t>
            </a:r>
          </a:p>
          <a:p>
            <a:r>
              <a:rPr lang="cy-GB" sz="1800" dirty="0" smtClean="0">
                <a:latin typeface="Lucida Sans" panose="020B0602030504020204" pitchFamily="34" charset="0"/>
              </a:rPr>
              <a:t>Wedi'i gerfio gan ddarpar cariadon</a:t>
            </a:r>
          </a:p>
          <a:p>
            <a:r>
              <a:rPr lang="cy-GB" sz="1800" dirty="0" smtClean="0">
                <a:latin typeface="Lucida Sans" panose="020B0602030504020204" pitchFamily="34" charset="0"/>
              </a:rPr>
              <a:t>Mae symbolau yn cyfleu gwahanol ystyron</a:t>
            </a:r>
          </a:p>
          <a:p>
            <a:r>
              <a:rPr lang="cy-GB" sz="1800" dirty="0" smtClean="0">
                <a:latin typeface="Lucida Sans" panose="020B0602030504020204" pitchFamily="34" charset="0"/>
              </a:rPr>
              <a:t>Yn dal i gael ei roi fel anrheg heddiw</a:t>
            </a:r>
          </a:p>
          <a:p>
            <a:pPr marL="0" indent="0">
              <a:buNone/>
            </a:pPr>
            <a:endParaRPr lang="en-GB" sz="1800" dirty="0" smtClean="0">
              <a:latin typeface="Lucida Sans" panose="020B0602030504020204" pitchFamily="34" charset="0"/>
            </a:endParaRPr>
          </a:p>
          <a:p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Common practice in Wales from 17</a:t>
            </a:r>
            <a:r>
              <a:rPr lang="en-GB" sz="1800" baseline="30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</a:t>
            </a:r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century</a:t>
            </a:r>
          </a:p>
          <a:p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Carved by prospective suitors</a:t>
            </a:r>
          </a:p>
          <a:p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Symbols convey different meanings</a:t>
            </a:r>
          </a:p>
          <a:p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Still given as gift today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33400" y="1752600"/>
            <a:ext cx="3657600" cy="3677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55078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28650" y="365127"/>
            <a:ext cx="3562350" cy="549274"/>
          </a:xfrm>
        </p:spPr>
        <p:txBody>
          <a:bodyPr>
            <a:normAutofit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Santes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Dwynwen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715000" y="639764"/>
            <a:ext cx="3156489" cy="3962401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52400" y="1066800"/>
            <a:ext cx="5486400" cy="5110164"/>
          </a:xfrm>
        </p:spPr>
        <p:txBody>
          <a:bodyPr>
            <a:normAutofit fontScale="70000" lnSpcReduction="20000"/>
          </a:bodyPr>
          <a:lstStyle/>
          <a:p>
            <a:r>
              <a:rPr lang="en-GB" sz="2600" dirty="0" err="1">
                <a:latin typeface="Lucida Sans" panose="020B0602030504020204" pitchFamily="34" charset="0"/>
              </a:rPr>
              <a:t>Dathlwyd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ar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Ionawr</a:t>
            </a:r>
            <a:r>
              <a:rPr lang="en-GB" sz="2600" dirty="0">
                <a:latin typeface="Lucida Sans" panose="020B0602030504020204" pitchFamily="34" charset="0"/>
              </a:rPr>
              <a:t> 25ain</a:t>
            </a:r>
          </a:p>
          <a:p>
            <a:r>
              <a:rPr lang="en-GB" sz="2600" dirty="0" smtClean="0">
                <a:latin typeface="Lucida Sans" panose="020B0602030504020204" pitchFamily="34" charset="0"/>
              </a:rPr>
              <a:t>San </a:t>
            </a:r>
            <a:r>
              <a:rPr lang="en-GB" sz="2600" dirty="0" err="1" smtClean="0">
                <a:latin typeface="Lucida Sans" panose="020B0602030504020204" pitchFamily="34" charset="0"/>
              </a:rPr>
              <a:t>Ffolant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Cymru</a:t>
            </a:r>
            <a:endParaRPr lang="en-GB" sz="2600" dirty="0">
              <a:latin typeface="Lucida Sans" panose="020B0602030504020204" pitchFamily="34" charset="0"/>
            </a:endParaRPr>
          </a:p>
          <a:p>
            <a:r>
              <a:rPr lang="en-GB" sz="2600" dirty="0">
                <a:latin typeface="Lucida Sans" panose="020B0602030504020204" pitchFamily="34" charset="0"/>
              </a:rPr>
              <a:t>5ed </a:t>
            </a:r>
            <a:r>
              <a:rPr lang="en-GB" sz="2600" dirty="0" err="1">
                <a:latin typeface="Lucida Sans" panose="020B0602030504020204" pitchFamily="34" charset="0"/>
              </a:rPr>
              <a:t>Ganrif</a:t>
            </a:r>
            <a:endParaRPr lang="en-GB" sz="2600" dirty="0">
              <a:latin typeface="Lucida Sans" panose="020B0602030504020204" pitchFamily="34" charset="0"/>
            </a:endParaRPr>
          </a:p>
          <a:p>
            <a:r>
              <a:rPr lang="en-GB" sz="2600" dirty="0" err="1">
                <a:latin typeface="Lucida Sans" panose="020B0602030504020204" pitchFamily="34" charset="0"/>
              </a:rPr>
              <a:t>Nawddsant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cariadon</a:t>
            </a:r>
            <a:r>
              <a:rPr lang="en-GB" sz="2600" dirty="0">
                <a:latin typeface="Lucida Sans" panose="020B0602030504020204" pitchFamily="34" charset="0"/>
              </a:rPr>
              <a:t> ac </a:t>
            </a:r>
            <a:r>
              <a:rPr lang="en-GB" sz="2600" dirty="0" err="1">
                <a:latin typeface="Lucida Sans" panose="020B0602030504020204" pitchFamily="34" charset="0"/>
              </a:rPr>
              <a:t>anifeiliaid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ffermwyr</a:t>
            </a:r>
            <a:endParaRPr lang="en-GB" sz="2600" dirty="0">
              <a:latin typeface="Lucida Sans" panose="020B0602030504020204" pitchFamily="34" charset="0"/>
            </a:endParaRPr>
          </a:p>
          <a:p>
            <a:r>
              <a:rPr lang="en-GB" sz="2600" dirty="0" err="1">
                <a:latin typeface="Lucida Sans" panose="020B0602030504020204" pitchFamily="34" charset="0"/>
              </a:rPr>
              <a:t>Sefydlu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lleiandy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ar</a:t>
            </a:r>
            <a:r>
              <a:rPr lang="en-GB" sz="2600" dirty="0">
                <a:latin typeface="Lucida Sans" panose="020B0602030504020204" pitchFamily="34" charset="0"/>
              </a:rPr>
              <a:t> Ynys </a:t>
            </a:r>
            <a:r>
              <a:rPr lang="en-GB" sz="2600" dirty="0" err="1">
                <a:latin typeface="Lucida Sans" panose="020B0602030504020204" pitchFamily="34" charset="0"/>
              </a:rPr>
              <a:t>Llanddwyn</a:t>
            </a:r>
            <a:r>
              <a:rPr lang="en-GB" sz="2600" dirty="0">
                <a:latin typeface="Lucida Sans" panose="020B0602030504020204" pitchFamily="34" charset="0"/>
              </a:rPr>
              <a:t>, </a:t>
            </a:r>
            <a:r>
              <a:rPr lang="en-GB" sz="2600" dirty="0" err="1">
                <a:latin typeface="Lucida Sans" panose="020B0602030504020204" pitchFamily="34" charset="0"/>
              </a:rPr>
              <a:t>ar</a:t>
            </a:r>
            <a:r>
              <a:rPr lang="en-GB" sz="2600" dirty="0">
                <a:latin typeface="Lucida Sans" panose="020B0602030504020204" pitchFamily="34" charset="0"/>
              </a:rPr>
              <a:t> Ynys Môn</a:t>
            </a:r>
          </a:p>
          <a:p>
            <a:r>
              <a:rPr lang="en-GB" sz="2600" dirty="0">
                <a:latin typeface="Lucida Sans" panose="020B0602030504020204" pitchFamily="34" charset="0"/>
              </a:rPr>
              <a:t>Man </a:t>
            </a:r>
            <a:r>
              <a:rPr lang="en-GB" sz="2600" dirty="0" err="1">
                <a:latin typeface="Lucida Sans" panose="020B0602030504020204" pitchFamily="34" charset="0"/>
              </a:rPr>
              <a:t>pererindod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heddiw</a:t>
            </a:r>
            <a:endParaRPr lang="en-GB" sz="26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600" dirty="0" smtClean="0">
              <a:latin typeface="Lucida Sans" panose="020B0602030504020204" pitchFamily="34" charset="0"/>
            </a:endParaRPr>
          </a:p>
          <a:p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Celebrated on January 25</a:t>
            </a:r>
            <a:r>
              <a:rPr lang="en-GB" sz="2600" baseline="30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</a:t>
            </a:r>
            <a:endParaRPr lang="en-GB" sz="26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Welsh equivalent to Saint Valentine</a:t>
            </a:r>
          </a:p>
          <a:p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5</a:t>
            </a:r>
            <a:r>
              <a:rPr lang="en-GB" sz="2600" baseline="30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</a:t>
            </a:r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Century</a:t>
            </a:r>
          </a:p>
          <a:p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Patron saint of lovers AND farmers’ animals</a:t>
            </a:r>
          </a:p>
          <a:p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Founded convent on </a:t>
            </a:r>
            <a:r>
              <a:rPr lang="en-GB" sz="26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Llanddwyn</a:t>
            </a:r>
            <a:r>
              <a:rPr lang="en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Island, on Anglesey</a:t>
            </a:r>
          </a:p>
          <a:p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Place of pilgrimage today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3189929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82674"/>
          </a:xfrm>
        </p:spPr>
        <p:txBody>
          <a:bodyPr>
            <a:normAutofit fontScale="90000"/>
          </a:bodyPr>
          <a:lstStyle/>
          <a:p>
            <a:r>
              <a:rPr lang="en-GB" sz="3200" dirty="0" smtClean="0">
                <a:latin typeface="Lucida Sans" panose="020B0602030504020204" pitchFamily="34" charset="0"/>
              </a:rPr>
              <a:t>Y </a:t>
            </a:r>
            <a:r>
              <a:rPr lang="en-GB" sz="3200" dirty="0" err="1" smtClean="0">
                <a:latin typeface="Lucida Sans" panose="020B0602030504020204" pitchFamily="34" charset="0"/>
              </a:rPr>
              <a:t>Fari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Lwyd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Mari </a:t>
            </a:r>
            <a:r>
              <a:rPr lang="en-GB" sz="3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Lwyd</a:t>
            </a: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(the grey mare or grey Mary)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524000"/>
            <a:ext cx="4286250" cy="5105400"/>
          </a:xfrm>
        </p:spPr>
        <p:txBody>
          <a:bodyPr>
            <a:normAutofit/>
          </a:bodyPr>
          <a:lstStyle/>
          <a:p>
            <a:r>
              <a:rPr lang="en-GB" sz="2400" dirty="0" err="1" smtClean="0">
                <a:latin typeface="Lucida Sans" panose="020B0602030504020204" pitchFamily="34" charset="0"/>
              </a:rPr>
              <a:t>Traddodiad</a:t>
            </a:r>
            <a:r>
              <a:rPr lang="en-GB" sz="2400" dirty="0" smtClean="0">
                <a:latin typeface="Lucida Sans" panose="020B0602030504020204" pitchFamily="34" charset="0"/>
              </a:rPr>
              <a:t> De </a:t>
            </a:r>
            <a:r>
              <a:rPr lang="en-GB" sz="2400" dirty="0" err="1" smtClean="0">
                <a:latin typeface="Lucida Sans" panose="020B0602030504020204" pitchFamily="34" charset="0"/>
              </a:rPr>
              <a:t>Cymru</a:t>
            </a:r>
            <a:endParaRPr lang="en-GB" sz="2400" dirty="0" smtClean="0">
              <a:latin typeface="Lucida Sans" panose="020B0602030504020204" pitchFamily="34" charset="0"/>
            </a:endParaRPr>
          </a:p>
          <a:p>
            <a:r>
              <a:rPr lang="cy-GB" sz="2400" dirty="0">
                <a:latin typeface="Lucida Sans" panose="020B0602030504020204" pitchFamily="34" charset="0"/>
              </a:rPr>
              <a:t>Gwreiddiau paganaidd</a:t>
            </a:r>
          </a:p>
          <a:p>
            <a:r>
              <a:rPr lang="cy-GB" sz="2400" dirty="0">
                <a:latin typeface="Lucida Sans" panose="020B0602030504020204" pitchFamily="34" charset="0"/>
              </a:rPr>
              <a:t>Dathliad Nos Galan</a:t>
            </a:r>
          </a:p>
          <a:p>
            <a:r>
              <a:rPr lang="cy-GB" sz="2400" dirty="0">
                <a:latin typeface="Lucida Sans" panose="020B0602030504020204" pitchFamily="34" charset="0"/>
              </a:rPr>
              <a:t>Penglog ceffyl</a:t>
            </a:r>
          </a:p>
          <a:p>
            <a:r>
              <a:rPr lang="cy-GB" sz="2400" dirty="0">
                <a:latin typeface="Lucida Sans" panose="020B0602030504020204" pitchFamily="34" charset="0"/>
              </a:rPr>
              <a:t>Brwydr </a:t>
            </a:r>
            <a:r>
              <a:rPr lang="cy-GB" sz="2400" dirty="0" smtClean="0">
                <a:latin typeface="Lucida Sans" panose="020B0602030504020204" pitchFamily="34" charset="0"/>
              </a:rPr>
              <a:t>o benillion</a:t>
            </a:r>
            <a:endParaRPr lang="cy-GB" sz="2400" dirty="0">
              <a:latin typeface="Lucida Sans" panose="020B0602030504020204" pitchFamily="34" charset="0"/>
            </a:endParaRPr>
          </a:p>
          <a:p>
            <a:r>
              <a:rPr lang="cy-GB" sz="2400" dirty="0">
                <a:latin typeface="Lucida Sans" panose="020B0602030504020204" pitchFamily="34" charset="0"/>
              </a:rPr>
              <a:t>Os caniateir mynediad i'r </a:t>
            </a:r>
            <a:r>
              <a:rPr lang="cy-GB" sz="2400" dirty="0" smtClean="0">
                <a:latin typeface="Lucida Sans" panose="020B0602030504020204" pitchFamily="34" charset="0"/>
              </a:rPr>
              <a:t>tŷ/tafarn</a:t>
            </a:r>
            <a:r>
              <a:rPr lang="cy-GB" sz="2400" dirty="0">
                <a:latin typeface="Lucida Sans" panose="020B0602030504020204" pitchFamily="34" charset="0"/>
              </a:rPr>
              <a:t>, credir ei fod yn dod â lwc dda</a:t>
            </a:r>
            <a:endParaRPr lang="en-GB" sz="24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47801"/>
            <a:ext cx="4210050" cy="4729162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South Wales tradition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Pagan origins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New Year’s Eve celebration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Horse’s skull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Battle of verses</a:t>
            </a: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If permitted entry to house/pub, thought to bring good luck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2412396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82674"/>
          </a:xfrm>
        </p:spPr>
        <p:txBody>
          <a:bodyPr>
            <a:normAutofit/>
          </a:bodyPr>
          <a:lstStyle/>
          <a:p>
            <a:r>
              <a:rPr lang="en-GB" sz="3200" i="1" dirty="0" smtClean="0">
                <a:latin typeface="Lucida Sans" panose="020B0602030504020204" pitchFamily="34" charset="0"/>
              </a:rPr>
              <a:t>‘</a:t>
            </a:r>
            <a:r>
              <a:rPr lang="en-GB" sz="3200" i="1" dirty="0" err="1" smtClean="0">
                <a:latin typeface="Lucida Sans" panose="020B0602030504020204" pitchFamily="34" charset="0"/>
              </a:rPr>
              <a:t>Calennig</a:t>
            </a:r>
            <a:r>
              <a:rPr lang="en-GB" sz="3200" i="1" dirty="0" smtClean="0">
                <a:latin typeface="Lucida Sans" panose="020B0602030504020204" pitchFamily="34" charset="0"/>
              </a:rPr>
              <a:t>’</a:t>
            </a:r>
            <a:endParaRPr lang="en-GB" sz="3200" i="1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2401" y="1295400"/>
            <a:ext cx="4267200" cy="4267200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762001"/>
            <a:ext cx="4800600" cy="4800600"/>
          </a:xfrm>
        </p:spPr>
        <p:txBody>
          <a:bodyPr>
            <a:normAutofit fontScale="92500" lnSpcReduction="10000"/>
          </a:bodyPr>
          <a:lstStyle/>
          <a:p>
            <a:r>
              <a:rPr lang="cy-GB" sz="2400" dirty="0" smtClean="0">
                <a:latin typeface="Lucida Sans" panose="020B0602030504020204" pitchFamily="34" charset="0"/>
              </a:rPr>
              <a:t>Plant yn ymweld â’u cymdogion ac yn canu penillion traddodiadol yn dymuno lwc dda</a:t>
            </a:r>
          </a:p>
          <a:p>
            <a:r>
              <a:rPr lang="cy-GB" sz="2400" dirty="0" smtClean="0">
                <a:latin typeface="Lucida Sans" panose="020B0602030504020204" pitchFamily="34" charset="0"/>
              </a:rPr>
              <a:t>Yn draddodiadol i gario afal wedi’i addurno</a:t>
            </a:r>
          </a:p>
          <a:p>
            <a:r>
              <a:rPr lang="cy-GB" sz="2400" dirty="0" smtClean="0">
                <a:latin typeface="Lucida Sans" panose="020B0602030504020204" pitchFamily="34" charset="0"/>
              </a:rPr>
              <a:t>Rhoi’r afal fel anrheg o lwc dda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Children visit neighbours and sing traditional rhymes to wish good luck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Traditional to carry decorated apple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Apple given as a good luck present</a:t>
            </a:r>
          </a:p>
          <a:p>
            <a:pPr marL="0" indent="0">
              <a:buNone/>
            </a:pPr>
            <a:endParaRPr lang="en-GB" sz="24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901029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789" y="288325"/>
            <a:ext cx="4988012" cy="1007076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Lucida Sans" panose="020B0602030504020204" pitchFamily="34" charset="0"/>
              </a:rPr>
              <a:t>Hoff </a:t>
            </a:r>
            <a:r>
              <a:rPr lang="en-GB" sz="3200" dirty="0" err="1" smtClean="0">
                <a:latin typeface="Lucida Sans" panose="020B0602030504020204" pitchFamily="34" charset="0"/>
              </a:rPr>
              <a:t>chwedl</a:t>
            </a:r>
            <a:r>
              <a:rPr lang="en-GB" sz="3200" dirty="0" smtClean="0">
                <a:latin typeface="Lucida Sans" panose="020B0602030504020204" pitchFamily="34" charset="0"/>
              </a:rPr>
              <a:t>?</a:t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Favourite myth/legend?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447801"/>
            <a:ext cx="4362450" cy="4038600"/>
          </a:xfrm>
        </p:spPr>
        <p:txBody>
          <a:bodyPr>
            <a:normAutofit fontScale="92500" lnSpcReduction="20000"/>
          </a:bodyPr>
          <a:lstStyle/>
          <a:p>
            <a:r>
              <a:rPr lang="cy-GB" dirty="0" smtClean="0">
                <a:latin typeface="Lucida Sans" panose="020B0602030504020204" pitchFamily="34" charset="0"/>
              </a:rPr>
              <a:t>Beddgelert</a:t>
            </a:r>
          </a:p>
          <a:p>
            <a:r>
              <a:rPr lang="cy-GB" dirty="0" err="1" smtClean="0">
                <a:latin typeface="Lucida Sans" panose="020B0602030504020204" pitchFamily="34" charset="0"/>
              </a:rPr>
              <a:t>Cantre’r</a:t>
            </a:r>
            <a:r>
              <a:rPr lang="cy-GB" dirty="0" smtClean="0">
                <a:latin typeface="Lucida Sans" panose="020B0602030504020204" pitchFamily="34" charset="0"/>
              </a:rPr>
              <a:t> Gwaelod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Gwiber Emlyn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Mabinogi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Twm Sion Cati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Rhai eraill/</a:t>
            </a:r>
            <a:r>
              <a:rPr lang="cy-GB" dirty="0" err="1" smtClean="0">
                <a:latin typeface="Lucida Sans" panose="020B0602030504020204" pitchFamily="34" charset="0"/>
              </a:rPr>
              <a:t>Others</a:t>
            </a:r>
            <a:r>
              <a:rPr lang="cy-GB" dirty="0" smtClean="0">
                <a:latin typeface="Lucida Sans" panose="020B0602030504020204" pitchFamily="34" charset="0"/>
              </a:rPr>
              <a:t>?</a:t>
            </a:r>
          </a:p>
          <a:p>
            <a:r>
              <a:rPr lang="cy-GB" b="1" dirty="0" smtClean="0">
                <a:latin typeface="Lucida Sans" panose="020B0602030504020204" pitchFamily="34" charset="0"/>
              </a:rPr>
              <a:t>Beth am eich diwylliant chi?</a:t>
            </a:r>
          </a:p>
          <a:p>
            <a:r>
              <a:rPr lang="cy-GB" b="1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What</a:t>
            </a:r>
            <a:r>
              <a:rPr lang="cy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cy-GB" b="1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about</a:t>
            </a:r>
            <a:r>
              <a:rPr lang="cy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cy-GB" b="1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your</a:t>
            </a:r>
            <a:r>
              <a:rPr lang="cy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cy-GB" b="1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culture</a:t>
            </a:r>
            <a:r>
              <a:rPr lang="cy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?</a:t>
            </a:r>
            <a:endParaRPr lang="cy-GB" b="1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 smtClean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sz="3500" dirty="0" smtClean="0">
                <a:latin typeface="Lucida Sans" panose="020B0602030504020204" pitchFamily="34" charset="0"/>
                <a:hlinkClick r:id="rId3"/>
              </a:rPr>
              <a:t>Welsh myths and legends </a:t>
            </a:r>
            <a:endParaRPr lang="en-GB" sz="35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828879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067550" cy="777874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Eich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aseiniad</a:t>
            </a:r>
            <a:r>
              <a:rPr lang="en-GB" sz="3200" dirty="0" smtClean="0">
                <a:latin typeface="Lucida Sans" panose="020B0602030504020204" pitchFamily="34" charset="0"/>
              </a:rPr>
              <a:t>…</a:t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Your assignment…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295400"/>
            <a:ext cx="4210050" cy="4881563"/>
          </a:xfrm>
        </p:spPr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Dechreuwch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feddwl</a:t>
            </a:r>
            <a:r>
              <a:rPr lang="en-GB" dirty="0" smtClean="0">
                <a:latin typeface="Lucida Sans" panose="020B0602030504020204" pitchFamily="34" charset="0"/>
              </a:rPr>
              <a:t> am </a:t>
            </a:r>
            <a:r>
              <a:rPr lang="en-GB" dirty="0" err="1" smtClean="0">
                <a:latin typeface="Lucida Sans" panose="020B0602030504020204" pitchFamily="34" charset="0"/>
              </a:rPr>
              <a:t>weithgaredd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Sut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fedrwch</a:t>
            </a:r>
            <a:r>
              <a:rPr lang="en-GB" dirty="0" smtClean="0">
                <a:latin typeface="Lucida Sans" panose="020B0602030504020204" pitchFamily="34" charset="0"/>
              </a:rPr>
              <a:t> chi </a:t>
            </a:r>
            <a:r>
              <a:rPr lang="en-GB" dirty="0" err="1" smtClean="0">
                <a:latin typeface="Lucida Sans" panose="020B0602030504020204" pitchFamily="34" charset="0"/>
              </a:rPr>
              <a:t>ymgorffori</a:t>
            </a:r>
            <a:r>
              <a:rPr lang="en-GB" dirty="0" smtClean="0">
                <a:latin typeface="Lucida Sans" panose="020B0602030504020204" pitchFamily="34" charset="0"/>
              </a:rPr>
              <a:t> ail/</a:t>
            </a:r>
            <a:r>
              <a:rPr lang="en-GB" dirty="0" err="1" smtClean="0">
                <a:latin typeface="Lucida Sans" panose="020B0602030504020204" pitchFamily="34" charset="0"/>
              </a:rPr>
              <a:t>drydedd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iaith</a:t>
            </a:r>
            <a:r>
              <a:rPr lang="en-GB" dirty="0" smtClean="0">
                <a:latin typeface="Lucida Sans" panose="020B0602030504020204" pitchFamily="34" charset="0"/>
              </a:rPr>
              <a:t>?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Sut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fedrwch</a:t>
            </a:r>
            <a:r>
              <a:rPr lang="en-GB" dirty="0" smtClean="0">
                <a:latin typeface="Lucida Sans" panose="020B0602030504020204" pitchFamily="34" charset="0"/>
              </a:rPr>
              <a:t> chi </a:t>
            </a:r>
            <a:r>
              <a:rPr lang="en-GB" dirty="0" err="1" smtClean="0">
                <a:latin typeface="Lucida Sans" panose="020B0602030504020204" pitchFamily="34" charset="0"/>
              </a:rPr>
              <a:t>sicrhau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fod</a:t>
            </a:r>
            <a:r>
              <a:rPr lang="en-GB" dirty="0" smtClean="0">
                <a:latin typeface="Lucida Sans" panose="020B0602030504020204" pitchFamily="34" charset="0"/>
              </a:rPr>
              <a:t> y </a:t>
            </a:r>
            <a:r>
              <a:rPr lang="en-GB" dirty="0" err="1" smtClean="0">
                <a:latin typeface="Lucida Sans" panose="020B0602030504020204" pitchFamily="34" charset="0"/>
              </a:rPr>
              <a:t>gweithgaredd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yn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hwylus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blant</a:t>
            </a:r>
            <a:r>
              <a:rPr lang="en-GB" dirty="0" smtClean="0">
                <a:latin typeface="Lucida Sans" panose="020B0602030504020204" pitchFamily="34" charset="0"/>
              </a:rPr>
              <a:t>?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95400"/>
            <a:ext cx="4362450" cy="4881563"/>
          </a:xfrm>
        </p:spPr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Start thinking about an activity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How could you incorporate a second/third language?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How can you ensure the activity is fun for children?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992492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3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Cyfeiriadau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143000"/>
            <a:ext cx="8534400" cy="5033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1200" dirty="0" err="1">
                <a:latin typeface="Lucida Sans" panose="020B0602030504020204" pitchFamily="34" charset="0"/>
              </a:rPr>
              <a:t>Astar</a:t>
            </a:r>
            <a:r>
              <a:rPr lang="cy-GB" sz="1200" dirty="0">
                <a:latin typeface="Lucida Sans" panose="020B0602030504020204" pitchFamily="34" charset="0"/>
              </a:rPr>
              <a:t> </a:t>
            </a:r>
            <a:r>
              <a:rPr lang="cy-GB" sz="1200" dirty="0" err="1">
                <a:latin typeface="Lucida Sans" panose="020B0602030504020204" pitchFamily="34" charset="0"/>
              </a:rPr>
              <a:t>Artes</a:t>
            </a:r>
            <a:r>
              <a:rPr lang="cy-GB" sz="1200" dirty="0">
                <a:latin typeface="Lucida Sans" panose="020B0602030504020204" pitchFamily="34" charset="0"/>
              </a:rPr>
              <a:t> </a:t>
            </a:r>
            <a:r>
              <a:rPr lang="cy-GB" sz="1200" dirty="0" err="1" smtClean="0">
                <a:latin typeface="Lucida Sans" panose="020B0602030504020204" pitchFamily="34" charset="0"/>
              </a:rPr>
              <a:t>Recordings</a:t>
            </a:r>
            <a:r>
              <a:rPr lang="cy-GB" sz="1200" dirty="0" smtClean="0">
                <a:latin typeface="Lucida Sans" panose="020B0602030504020204" pitchFamily="34" charset="0"/>
              </a:rPr>
              <a:t> (2012) </a:t>
            </a:r>
            <a:r>
              <a:rPr lang="en-GB" sz="1200" i="1" dirty="0">
                <a:latin typeface="Lucida Sans" panose="020B0602030504020204" pitchFamily="34" charset="0"/>
              </a:rPr>
              <a:t>Catrin Finch and </a:t>
            </a:r>
            <a:r>
              <a:rPr lang="en-GB" sz="1200" i="1" dirty="0" err="1">
                <a:latin typeface="Lucida Sans" panose="020B0602030504020204" pitchFamily="34" charset="0"/>
              </a:rPr>
              <a:t>Seckou</a:t>
            </a:r>
            <a:r>
              <a:rPr lang="en-GB" sz="1200" i="1" dirty="0">
                <a:latin typeface="Lucida Sans" panose="020B0602030504020204" pitchFamily="34" charset="0"/>
              </a:rPr>
              <a:t> Keita Live: </a:t>
            </a:r>
            <a:r>
              <a:rPr lang="en-GB" sz="1200" i="1" dirty="0" err="1" smtClean="0">
                <a:latin typeface="Lucida Sans" panose="020B0602030504020204" pitchFamily="34" charset="0"/>
              </a:rPr>
              <a:t>Bamba</a:t>
            </a:r>
            <a:r>
              <a:rPr lang="en-GB" sz="1200" i="1" dirty="0">
                <a:latin typeface="Lucida Sans" panose="020B0602030504020204" pitchFamily="34" charset="0"/>
              </a:rPr>
              <a:t>, </a:t>
            </a:r>
            <a:r>
              <a:rPr lang="en-GB" sz="1200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sz="1200" dirty="0" smtClean="0">
                <a:latin typeface="Lucida Sans" panose="020B0602030504020204" pitchFamily="34" charset="0"/>
                <a:hlinkClick r:id="rId3"/>
              </a:rPr>
              <a:t>www.youtube.com/watch?v=vlDgG3AKrMc</a:t>
            </a:r>
            <a:r>
              <a:rPr lang="en-GB" sz="1200" dirty="0" smtClean="0">
                <a:latin typeface="Lucida Sans" panose="020B0602030504020204" pitchFamily="34" charset="0"/>
              </a:rPr>
              <a:t> </a:t>
            </a:r>
            <a:r>
              <a:rPr lang="cy-GB" sz="1200" dirty="0">
                <a:latin typeface="Lucida Sans" panose="020B0602030504020204" pitchFamily="34" charset="0"/>
              </a:rPr>
              <a:t>[</a:t>
            </a:r>
            <a:r>
              <a:rPr lang="cy-GB" sz="1200" dirty="0" err="1">
                <a:latin typeface="Lucida Sans" panose="020B0602030504020204" pitchFamily="34" charset="0"/>
              </a:rPr>
              <a:t>Accessed</a:t>
            </a:r>
            <a:r>
              <a:rPr lang="cy-GB" sz="1200" dirty="0">
                <a:latin typeface="Lucida Sans" panose="020B0602030504020204" pitchFamily="34" charset="0"/>
              </a:rPr>
              <a:t>: </a:t>
            </a:r>
            <a:r>
              <a:rPr lang="cy-GB" sz="1200" dirty="0" err="1">
                <a:latin typeface="Lucida Sans" panose="020B0602030504020204" pitchFamily="34" charset="0"/>
              </a:rPr>
              <a:t>February</a:t>
            </a:r>
            <a:r>
              <a:rPr lang="cy-GB" sz="1200" dirty="0">
                <a:latin typeface="Lucida Sans" panose="020B0602030504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1200" dirty="0" smtClean="0">
                <a:latin typeface="Lucida Sans" panose="020B0602030504020204" pitchFamily="34" charset="0"/>
              </a:rPr>
              <a:t>BBC (2014) </a:t>
            </a:r>
            <a:r>
              <a:rPr lang="cy-GB" sz="1200" i="1" dirty="0" err="1" smtClean="0">
                <a:latin typeface="Lucida Sans" panose="020B0602030504020204" pitchFamily="34" charset="0"/>
              </a:rPr>
              <a:t>Myths</a:t>
            </a:r>
            <a:r>
              <a:rPr lang="cy-GB" sz="1200" i="1" dirty="0" smtClean="0">
                <a:latin typeface="Lucida Sans" panose="020B0602030504020204" pitchFamily="34" charset="0"/>
              </a:rPr>
              <a:t> and </a:t>
            </a:r>
            <a:r>
              <a:rPr lang="cy-GB" sz="1200" i="1" dirty="0" err="1" smtClean="0">
                <a:latin typeface="Lucida Sans" panose="020B0602030504020204" pitchFamily="34" charset="0"/>
              </a:rPr>
              <a:t>Legends</a:t>
            </a:r>
            <a:r>
              <a:rPr lang="cy-GB" sz="1200" dirty="0">
                <a:latin typeface="Lucida Sans" panose="020B0602030504020204" pitchFamily="34" charset="0"/>
              </a:rPr>
              <a:t>, </a:t>
            </a:r>
            <a:r>
              <a:rPr lang="cy-GB" sz="1200" dirty="0">
                <a:latin typeface="Lucida Sans" panose="020B0602030504020204" pitchFamily="34" charset="0"/>
                <a:hlinkClick r:id="rId4"/>
              </a:rPr>
              <a:t>https://</a:t>
            </a:r>
            <a:r>
              <a:rPr lang="cy-GB" sz="1200" dirty="0" smtClean="0">
                <a:latin typeface="Lucida Sans" panose="020B0602030504020204" pitchFamily="34" charset="0"/>
                <a:hlinkClick r:id="rId4"/>
              </a:rPr>
              <a:t>www.bbc.co.uk/wales/history/sites/themes/myths.shtml</a:t>
            </a:r>
            <a:r>
              <a:rPr lang="cy-GB" sz="1200" dirty="0" smtClean="0">
                <a:latin typeface="Lucida Sans" panose="020B0602030504020204" pitchFamily="34" charset="0"/>
              </a:rPr>
              <a:t> [</a:t>
            </a:r>
            <a:r>
              <a:rPr lang="cy-GB" sz="1200" dirty="0" err="1" smtClean="0">
                <a:latin typeface="Lucida Sans" panose="020B0602030504020204" pitchFamily="34" charset="0"/>
              </a:rPr>
              <a:t>Accessed</a:t>
            </a:r>
            <a:r>
              <a:rPr lang="cy-GB" sz="1200" dirty="0" smtClean="0">
                <a:latin typeface="Lucida Sans" panose="020B0602030504020204" pitchFamily="34" charset="0"/>
              </a:rPr>
              <a:t>: </a:t>
            </a:r>
            <a:r>
              <a:rPr lang="cy-GB" sz="1200" dirty="0" err="1" smtClean="0">
                <a:latin typeface="Lucida Sans" panose="020B0602030504020204" pitchFamily="34" charset="0"/>
              </a:rPr>
              <a:t>February</a:t>
            </a:r>
            <a:r>
              <a:rPr lang="cy-GB" sz="1200" dirty="0" smtClean="0">
                <a:latin typeface="Lucida Sans" panose="020B0602030504020204" pitchFamily="34" charset="0"/>
              </a:rPr>
              <a:t> 8 2021].</a:t>
            </a:r>
          </a:p>
          <a:p>
            <a:pPr marL="0" indent="0">
              <a:buNone/>
            </a:pPr>
            <a:r>
              <a:rPr lang="cy-GB" sz="1200" dirty="0" err="1" smtClean="0">
                <a:latin typeface="Lucida Sans" panose="020B0602030504020204" pitchFamily="34" charset="0"/>
              </a:rPr>
              <a:t>Change</a:t>
            </a:r>
            <a:r>
              <a:rPr lang="cy-GB" sz="1200" dirty="0" smtClean="0">
                <a:latin typeface="Lucida Sans" panose="020B0602030504020204" pitchFamily="34" charset="0"/>
              </a:rPr>
              <a:t> </a:t>
            </a:r>
            <a:r>
              <a:rPr lang="cy-GB" sz="1200" dirty="0" err="1" smtClean="0">
                <a:latin typeface="Lucida Sans" panose="020B0602030504020204" pitchFamily="34" charset="0"/>
              </a:rPr>
              <a:t>Checker</a:t>
            </a:r>
            <a:r>
              <a:rPr lang="cy-GB" sz="1200" dirty="0">
                <a:latin typeface="Lucida Sans" panose="020B0602030504020204" pitchFamily="34" charset="0"/>
              </a:rPr>
              <a:t> (2021) </a:t>
            </a:r>
            <a:r>
              <a:rPr lang="cy-GB" sz="1200" i="1" dirty="0" err="1">
                <a:latin typeface="Lucida Sans" panose="020B0602030504020204" pitchFamily="34" charset="0"/>
              </a:rPr>
              <a:t>Round</a:t>
            </a:r>
            <a:r>
              <a:rPr lang="cy-GB" sz="1200" i="1" dirty="0">
                <a:latin typeface="Lucida Sans" panose="020B0602030504020204" pitchFamily="34" charset="0"/>
              </a:rPr>
              <a:t> £1: </a:t>
            </a:r>
            <a:r>
              <a:rPr lang="cy-GB" sz="1200" i="1" dirty="0" smtClean="0">
                <a:latin typeface="Lucida Sans" panose="020B0602030504020204" pitchFamily="34" charset="0"/>
              </a:rPr>
              <a:t>Wales</a:t>
            </a:r>
            <a:r>
              <a:rPr lang="cy-GB" sz="1200" i="1" dirty="0">
                <a:latin typeface="Lucida Sans" panose="020B0602030504020204" pitchFamily="34" charset="0"/>
              </a:rPr>
              <a:t>: </a:t>
            </a:r>
            <a:r>
              <a:rPr lang="cy-GB" sz="1200" i="1" dirty="0" err="1" smtClean="0">
                <a:latin typeface="Lucida Sans" panose="020B0602030504020204" pitchFamily="34" charset="0"/>
              </a:rPr>
              <a:t>Leek</a:t>
            </a:r>
            <a:r>
              <a:rPr lang="cy-GB" sz="1200" i="1" dirty="0">
                <a:latin typeface="Lucida Sans" panose="020B0602030504020204" pitchFamily="34" charset="0"/>
              </a:rPr>
              <a:t>, </a:t>
            </a:r>
            <a:r>
              <a:rPr lang="cy-GB" sz="1200" dirty="0">
                <a:latin typeface="Lucida Sans" panose="020B0602030504020204" pitchFamily="34" charset="0"/>
                <a:hlinkClick r:id="rId5"/>
              </a:rPr>
              <a:t>https://</a:t>
            </a:r>
            <a:r>
              <a:rPr lang="cy-GB" sz="1200" dirty="0" smtClean="0">
                <a:latin typeface="Lucida Sans" panose="020B0602030504020204" pitchFamily="34" charset="0"/>
                <a:hlinkClick r:id="rId5"/>
              </a:rPr>
              <a:t>www.changechecker.org/coin/20/round-1pound-Wales-Leek.aspx</a:t>
            </a:r>
            <a:r>
              <a:rPr lang="cy-GB" sz="1200" dirty="0">
                <a:latin typeface="Lucida Sans" panose="020B0602030504020204" pitchFamily="34" charset="0"/>
              </a:rPr>
              <a:t> [</a:t>
            </a:r>
            <a:r>
              <a:rPr lang="cy-GB" sz="1200" dirty="0" err="1">
                <a:latin typeface="Lucida Sans" panose="020B0602030504020204" pitchFamily="34" charset="0"/>
              </a:rPr>
              <a:t>Accessed</a:t>
            </a:r>
            <a:r>
              <a:rPr lang="cy-GB" sz="1200" dirty="0">
                <a:latin typeface="Lucida Sans" panose="020B0602030504020204" pitchFamily="34" charset="0"/>
              </a:rPr>
              <a:t>: </a:t>
            </a:r>
            <a:r>
              <a:rPr lang="cy-GB" sz="1200" dirty="0" err="1">
                <a:latin typeface="Lucida Sans" panose="020B0602030504020204" pitchFamily="34" charset="0"/>
              </a:rPr>
              <a:t>February</a:t>
            </a:r>
            <a:r>
              <a:rPr lang="cy-GB" sz="1200" dirty="0">
                <a:latin typeface="Lucida Sans" panose="020B0602030504020204" pitchFamily="34" charset="0"/>
              </a:rPr>
              <a:t> 2 2021</a:t>
            </a:r>
            <a:r>
              <a:rPr lang="cy-GB" sz="1200" dirty="0" smtClean="0">
                <a:latin typeface="Lucida Sans" panose="020B0602030504020204" pitchFamily="34" charset="0"/>
              </a:rPr>
              <a:t>].</a:t>
            </a:r>
            <a:endParaRPr lang="cy-GB" sz="12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cy-GB" sz="1200" dirty="0" err="1" smtClean="0">
                <a:latin typeface="Lucida Sans" panose="020B0602030504020204" pitchFamily="34" charset="0"/>
              </a:rPr>
              <a:t>Daily</a:t>
            </a:r>
            <a:r>
              <a:rPr lang="cy-GB" sz="1200" dirty="0" smtClean="0">
                <a:latin typeface="Lucida Sans" panose="020B0602030504020204" pitchFamily="34" charset="0"/>
              </a:rPr>
              <a:t> Post (2020) </a:t>
            </a:r>
            <a:r>
              <a:rPr lang="en-GB" sz="1200" i="1" dirty="0">
                <a:latin typeface="Lucida Sans" panose="020B0602030504020204" pitchFamily="34" charset="0"/>
              </a:rPr>
              <a:t>Call for wearing leeks on St David's Day to make a comeback, </a:t>
            </a:r>
            <a:r>
              <a:rPr lang="en-GB" sz="1200" dirty="0">
                <a:latin typeface="Lucida Sans" panose="020B0602030504020204" pitchFamily="34" charset="0"/>
                <a:hlinkClick r:id="rId6"/>
              </a:rPr>
              <a:t>https://</a:t>
            </a:r>
            <a:r>
              <a:rPr lang="en-GB" sz="1200" dirty="0" smtClean="0">
                <a:latin typeface="Lucida Sans" panose="020B0602030504020204" pitchFamily="34" charset="0"/>
                <a:hlinkClick r:id="rId6"/>
              </a:rPr>
              <a:t>www.dailypost.co.uk/news/local-news/leeks-st-davids-day-daffodils-17838203</a:t>
            </a:r>
            <a:r>
              <a:rPr lang="en-GB" sz="1200" dirty="0">
                <a:latin typeface="Lucida Sans" panose="020B0602030504020204" pitchFamily="34" charset="0"/>
              </a:rPr>
              <a:t> [Accessed: February 2 2021</a:t>
            </a:r>
            <a:r>
              <a:rPr lang="en-GB" sz="1200" dirty="0" smtClean="0">
                <a:latin typeface="Lucida Sans" panose="020B0602030504020204" pitchFamily="34" charset="0"/>
              </a:rPr>
              <a:t>].</a:t>
            </a:r>
          </a:p>
          <a:p>
            <a:pPr marL="0" indent="0">
              <a:buNone/>
            </a:pPr>
            <a:r>
              <a:rPr lang="en-GB" sz="1200" dirty="0" smtClean="0">
                <a:latin typeface="Lucida Sans" panose="020B0602030504020204" pitchFamily="34" charset="0"/>
              </a:rPr>
              <a:t>Eisteddfod yr </a:t>
            </a:r>
            <a:r>
              <a:rPr lang="en-GB" sz="1200" dirty="0" err="1" smtClean="0">
                <a:latin typeface="Lucida Sans" panose="020B0602030504020204" pitchFamily="34" charset="0"/>
              </a:rPr>
              <a:t>Urdd</a:t>
            </a:r>
            <a:r>
              <a:rPr lang="en-GB" sz="1200" dirty="0" smtClean="0">
                <a:latin typeface="Lucida Sans" panose="020B0602030504020204" pitchFamily="34" charset="0"/>
              </a:rPr>
              <a:t> (2017</a:t>
            </a:r>
            <a:r>
              <a:rPr lang="en-GB" sz="1200" dirty="0">
                <a:latin typeface="Lucida Sans" panose="020B0602030504020204" pitchFamily="34" charset="0"/>
              </a:rPr>
              <a:t>) </a:t>
            </a:r>
            <a:r>
              <a:rPr lang="en-GB" sz="1200" i="1" dirty="0" err="1">
                <a:latin typeface="Lucida Sans" panose="020B0602030504020204" pitchFamily="34" charset="0"/>
              </a:rPr>
              <a:t>Adran</a:t>
            </a:r>
            <a:r>
              <a:rPr lang="en-GB" sz="1200" i="1" dirty="0">
                <a:latin typeface="Lucida Sans" panose="020B0602030504020204" pitchFamily="34" charset="0"/>
              </a:rPr>
              <a:t> Bro </a:t>
            </a:r>
            <a:r>
              <a:rPr lang="en-GB" sz="1200" i="1" dirty="0" err="1">
                <a:latin typeface="Lucida Sans" panose="020B0602030504020204" pitchFamily="34" charset="0"/>
              </a:rPr>
              <a:t>Taf</a:t>
            </a:r>
            <a:r>
              <a:rPr lang="en-GB" sz="1200" i="1" dirty="0">
                <a:latin typeface="Lucida Sans" panose="020B0602030504020204" pitchFamily="34" charset="0"/>
              </a:rPr>
              <a:t> / Rh. </a:t>
            </a:r>
            <a:r>
              <a:rPr lang="en-GB" sz="1200" i="1" dirty="0" err="1">
                <a:latin typeface="Lucida Sans" panose="020B0602030504020204" pitchFamily="34" charset="0"/>
              </a:rPr>
              <a:t>Morgannwg</a:t>
            </a:r>
            <a:r>
              <a:rPr lang="en-GB" sz="1200" i="1" dirty="0">
                <a:latin typeface="Lucida Sans" panose="020B0602030504020204" pitchFamily="34" charset="0"/>
              </a:rPr>
              <a:t> </a:t>
            </a:r>
            <a:r>
              <a:rPr lang="en-GB" sz="1200" i="1" dirty="0" err="1" smtClean="0">
                <a:latin typeface="Lucida Sans" panose="020B0602030504020204" pitchFamily="34" charset="0"/>
              </a:rPr>
              <a:t>Ganol</a:t>
            </a:r>
            <a:r>
              <a:rPr lang="en-GB" sz="1200" i="1" dirty="0">
                <a:latin typeface="Lucida Sans" panose="020B0602030504020204" pitchFamily="34" charset="0"/>
              </a:rPr>
              <a:t>, </a:t>
            </a:r>
            <a:r>
              <a:rPr lang="en-GB" sz="1200" dirty="0">
                <a:latin typeface="Lucida Sans" panose="020B0602030504020204" pitchFamily="34" charset="0"/>
                <a:hlinkClick r:id="rId7"/>
              </a:rPr>
              <a:t>https://</a:t>
            </a:r>
            <a:r>
              <a:rPr lang="en-GB" sz="1200" dirty="0" smtClean="0">
                <a:latin typeface="Lucida Sans" panose="020B0602030504020204" pitchFamily="34" charset="0"/>
                <a:hlinkClick r:id="rId7"/>
              </a:rPr>
              <a:t>www.youtube.com/watch?v=G5usxv4LKy0</a:t>
            </a:r>
            <a:r>
              <a:rPr lang="en-GB" sz="1200" dirty="0" smtClean="0">
                <a:latin typeface="Lucida Sans" panose="020B0602030504020204" pitchFamily="34" charset="0"/>
              </a:rPr>
              <a:t> </a:t>
            </a:r>
            <a:r>
              <a:rPr lang="cy-GB" sz="1200" dirty="0">
                <a:latin typeface="Lucida Sans" panose="020B0602030504020204" pitchFamily="34" charset="0"/>
              </a:rPr>
              <a:t>[</a:t>
            </a:r>
            <a:r>
              <a:rPr lang="cy-GB" sz="1200" dirty="0" err="1">
                <a:latin typeface="Lucida Sans" panose="020B0602030504020204" pitchFamily="34" charset="0"/>
              </a:rPr>
              <a:t>Accessed</a:t>
            </a:r>
            <a:r>
              <a:rPr lang="cy-GB" sz="1200" dirty="0">
                <a:latin typeface="Lucida Sans" panose="020B0602030504020204" pitchFamily="34" charset="0"/>
              </a:rPr>
              <a:t>: </a:t>
            </a:r>
            <a:r>
              <a:rPr lang="cy-GB" sz="1200" dirty="0" err="1">
                <a:latin typeface="Lucida Sans" panose="020B0602030504020204" pitchFamily="34" charset="0"/>
              </a:rPr>
              <a:t>February</a:t>
            </a:r>
            <a:r>
              <a:rPr lang="cy-GB" sz="1200" dirty="0">
                <a:latin typeface="Lucida Sans" panose="020B0602030504020204" pitchFamily="34" charset="0"/>
              </a:rPr>
              <a:t> 2 2021</a:t>
            </a:r>
            <a:r>
              <a:rPr lang="cy-GB" sz="1200" dirty="0" smtClean="0">
                <a:latin typeface="Lucida Sans" panose="020B0602030504020204" pitchFamily="34" charset="0"/>
              </a:rPr>
              <a:t>].</a:t>
            </a:r>
          </a:p>
          <a:p>
            <a:pPr marL="0" indent="0">
              <a:buNone/>
            </a:pPr>
            <a:r>
              <a:rPr lang="cy-GB" sz="1200" dirty="0" smtClean="0">
                <a:latin typeface="Lucida Sans" panose="020B0602030504020204" pitchFamily="34" charset="0"/>
              </a:rPr>
              <a:t>Finch, C. </a:t>
            </a:r>
            <a:r>
              <a:rPr lang="cy-GB" sz="1200" dirty="0">
                <a:latin typeface="Lucida Sans" panose="020B0602030504020204" pitchFamily="34" charset="0"/>
              </a:rPr>
              <a:t>(2017) </a:t>
            </a:r>
            <a:r>
              <a:rPr lang="cy-GB" sz="1200" i="1" dirty="0" smtClean="0">
                <a:latin typeface="Lucida Sans" panose="020B0602030504020204" pitchFamily="34" charset="0"/>
              </a:rPr>
              <a:t>Bugeilio‘r </a:t>
            </a:r>
            <a:r>
              <a:rPr lang="cy-GB" sz="1200" i="1" dirty="0">
                <a:latin typeface="Lucida Sans" panose="020B0602030504020204" pitchFamily="34" charset="0"/>
              </a:rPr>
              <a:t>Gwenith Gwyn</a:t>
            </a:r>
            <a:r>
              <a:rPr lang="cy-GB" sz="1200" dirty="0">
                <a:latin typeface="Lucida Sans" panose="020B0602030504020204" pitchFamily="34" charset="0"/>
              </a:rPr>
              <a:t>, </a:t>
            </a:r>
            <a:r>
              <a:rPr lang="cy-GB" sz="1200" dirty="0">
                <a:latin typeface="Lucida Sans" panose="020B0602030504020204" pitchFamily="34" charset="0"/>
                <a:hlinkClick r:id="rId8"/>
              </a:rPr>
              <a:t>https://www.youtube.com/watch?v=-</a:t>
            </a:r>
            <a:r>
              <a:rPr lang="cy-GB" sz="1200" dirty="0" smtClean="0">
                <a:latin typeface="Lucida Sans" panose="020B0602030504020204" pitchFamily="34" charset="0"/>
                <a:hlinkClick r:id="rId8"/>
              </a:rPr>
              <a:t>ovVeLy739s</a:t>
            </a:r>
            <a:r>
              <a:rPr lang="cy-GB" sz="1200" dirty="0" smtClean="0">
                <a:latin typeface="Lucida Sans" panose="020B0602030504020204" pitchFamily="34" charset="0"/>
              </a:rPr>
              <a:t> </a:t>
            </a:r>
            <a:r>
              <a:rPr lang="cy-GB" sz="1200" dirty="0">
                <a:latin typeface="Lucida Sans" panose="020B0602030504020204" pitchFamily="34" charset="0"/>
              </a:rPr>
              <a:t>[</a:t>
            </a:r>
            <a:r>
              <a:rPr lang="cy-GB" sz="1200" dirty="0" err="1">
                <a:latin typeface="Lucida Sans" panose="020B0602030504020204" pitchFamily="34" charset="0"/>
              </a:rPr>
              <a:t>Accessed</a:t>
            </a:r>
            <a:r>
              <a:rPr lang="cy-GB" sz="1200" dirty="0">
                <a:latin typeface="Lucida Sans" panose="020B0602030504020204" pitchFamily="34" charset="0"/>
              </a:rPr>
              <a:t>: </a:t>
            </a:r>
            <a:r>
              <a:rPr lang="cy-GB" sz="1200" dirty="0" err="1">
                <a:latin typeface="Lucida Sans" panose="020B0602030504020204" pitchFamily="34" charset="0"/>
              </a:rPr>
              <a:t>February</a:t>
            </a:r>
            <a:r>
              <a:rPr lang="cy-GB" sz="1200" dirty="0">
                <a:latin typeface="Lucida Sans" panose="020B0602030504020204" pitchFamily="34" charset="0"/>
              </a:rPr>
              <a:t> 2 2021</a:t>
            </a:r>
            <a:r>
              <a:rPr lang="cy-GB" sz="1200" dirty="0" smtClean="0">
                <a:latin typeface="Lucida Sans" panose="020B0602030504020204" pitchFamily="34" charset="0"/>
              </a:rPr>
              <a:t>].</a:t>
            </a:r>
            <a:endParaRPr lang="cy-GB" sz="12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1200" dirty="0" smtClean="0">
                <a:latin typeface="Lucida Sans" panose="020B0602030504020204" pitchFamily="34" charset="0"/>
              </a:rPr>
              <a:t>Learning and Exploring through Play (2016) </a:t>
            </a:r>
            <a:r>
              <a:rPr lang="en-GB" sz="1200" i="1" dirty="0" smtClean="0">
                <a:latin typeface="Lucida Sans" panose="020B0602030504020204" pitchFamily="34" charset="0"/>
              </a:rPr>
              <a:t>St David’s </a:t>
            </a:r>
            <a:r>
              <a:rPr lang="en-GB" sz="1200" i="1" dirty="0">
                <a:latin typeface="Lucida Sans" panose="020B0602030504020204" pitchFamily="34" charset="0"/>
              </a:rPr>
              <a:t>Activity for Kids, </a:t>
            </a:r>
            <a:r>
              <a:rPr lang="en-GB" sz="1200" dirty="0">
                <a:latin typeface="Lucida Sans" panose="020B0602030504020204" pitchFamily="34" charset="0"/>
                <a:hlinkClick r:id="rId9"/>
              </a:rPr>
              <a:t>https://</a:t>
            </a:r>
            <a:r>
              <a:rPr lang="en-GB" sz="1200" dirty="0" smtClean="0">
                <a:latin typeface="Lucida Sans" panose="020B0602030504020204" pitchFamily="34" charset="0"/>
                <a:hlinkClick r:id="rId9"/>
              </a:rPr>
              <a:t>www.learningandexploringthroughplay.com/2017/02/st-davids-day-activity-for-kids.html</a:t>
            </a:r>
            <a:r>
              <a:rPr lang="en-GB" sz="1200" dirty="0" smtClean="0">
                <a:latin typeface="Lucida Sans" panose="020B0602030504020204" pitchFamily="34" charset="0"/>
              </a:rPr>
              <a:t> </a:t>
            </a:r>
            <a:r>
              <a:rPr lang="cy-GB" sz="1200" dirty="0">
                <a:latin typeface="Lucida Sans" panose="020B0602030504020204" pitchFamily="34" charset="0"/>
              </a:rPr>
              <a:t>[</a:t>
            </a:r>
            <a:r>
              <a:rPr lang="cy-GB" sz="1200" dirty="0" err="1">
                <a:latin typeface="Lucida Sans" panose="020B0602030504020204" pitchFamily="34" charset="0"/>
              </a:rPr>
              <a:t>Accessed</a:t>
            </a:r>
            <a:r>
              <a:rPr lang="cy-GB" sz="1200" dirty="0">
                <a:latin typeface="Lucida Sans" panose="020B0602030504020204" pitchFamily="34" charset="0"/>
              </a:rPr>
              <a:t>: </a:t>
            </a:r>
            <a:r>
              <a:rPr lang="cy-GB" sz="1200" dirty="0" err="1">
                <a:latin typeface="Lucida Sans" panose="020B0602030504020204" pitchFamily="34" charset="0"/>
              </a:rPr>
              <a:t>February</a:t>
            </a:r>
            <a:r>
              <a:rPr lang="cy-GB" sz="1200" dirty="0">
                <a:latin typeface="Lucida Sans" panose="020B0602030504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1200" dirty="0" err="1" smtClean="0">
                <a:latin typeface="Lucida Sans" panose="020B0602030504020204" pitchFamily="34" charset="0"/>
              </a:rPr>
              <a:t>Lebron</a:t>
            </a:r>
            <a:r>
              <a:rPr lang="cy-GB" sz="1200" dirty="0" smtClean="0">
                <a:latin typeface="Lucida Sans" panose="020B0602030504020204" pitchFamily="34" charset="0"/>
              </a:rPr>
              <a:t>, A. (2013) ‘</a:t>
            </a:r>
            <a:r>
              <a:rPr lang="cy-GB" sz="1200" dirty="0" err="1" smtClean="0">
                <a:latin typeface="Lucida Sans" panose="020B0602030504020204" pitchFamily="34" charset="0"/>
              </a:rPr>
              <a:t>What</a:t>
            </a:r>
            <a:r>
              <a:rPr lang="cy-GB" sz="1200" dirty="0" smtClean="0">
                <a:latin typeface="Lucida Sans" panose="020B0602030504020204" pitchFamily="34" charset="0"/>
              </a:rPr>
              <a:t> is </a:t>
            </a:r>
            <a:r>
              <a:rPr lang="cy-GB" sz="1200" dirty="0" err="1" smtClean="0">
                <a:latin typeface="Lucida Sans" panose="020B0602030504020204" pitchFamily="34" charset="0"/>
              </a:rPr>
              <a:t>culture</a:t>
            </a:r>
            <a:r>
              <a:rPr lang="cy-GB" sz="1200" dirty="0" smtClean="0">
                <a:latin typeface="Lucida Sans" panose="020B0602030504020204" pitchFamily="34" charset="0"/>
              </a:rPr>
              <a:t>?’, </a:t>
            </a:r>
            <a:r>
              <a:rPr lang="cy-GB" sz="1200" i="1" dirty="0" err="1" smtClean="0">
                <a:latin typeface="Lucida Sans" panose="020B0602030504020204" pitchFamily="34" charset="0"/>
              </a:rPr>
              <a:t>Merit</a:t>
            </a:r>
            <a:r>
              <a:rPr lang="cy-GB" sz="1200" i="1" dirty="0" smtClean="0">
                <a:latin typeface="Lucida Sans" panose="020B0602030504020204" pitchFamily="34" charset="0"/>
              </a:rPr>
              <a:t> Research </a:t>
            </a:r>
            <a:r>
              <a:rPr lang="cy-GB" sz="1200" i="1" dirty="0" err="1" smtClean="0">
                <a:latin typeface="Lucida Sans" panose="020B0602030504020204" pitchFamily="34" charset="0"/>
              </a:rPr>
              <a:t>Journal</a:t>
            </a:r>
            <a:r>
              <a:rPr lang="cy-GB" sz="1200" i="1" dirty="0" smtClean="0">
                <a:latin typeface="Lucida Sans" panose="020B0602030504020204" pitchFamily="34" charset="0"/>
              </a:rPr>
              <a:t> of </a:t>
            </a:r>
            <a:r>
              <a:rPr lang="cy-GB" sz="1200" i="1" dirty="0" err="1" smtClean="0">
                <a:latin typeface="Lucida Sans" panose="020B0602030504020204" pitchFamily="34" charset="0"/>
              </a:rPr>
              <a:t>Education</a:t>
            </a:r>
            <a:r>
              <a:rPr lang="cy-GB" sz="1200" i="1" dirty="0" smtClean="0">
                <a:latin typeface="Lucida Sans" panose="020B0602030504020204" pitchFamily="34" charset="0"/>
              </a:rPr>
              <a:t> and </a:t>
            </a:r>
            <a:r>
              <a:rPr lang="cy-GB" sz="1200" i="1" dirty="0" err="1" smtClean="0">
                <a:latin typeface="Lucida Sans" panose="020B0602030504020204" pitchFamily="34" charset="0"/>
              </a:rPr>
              <a:t>Review</a:t>
            </a:r>
            <a:r>
              <a:rPr lang="cy-GB" sz="1200" i="1" dirty="0" smtClean="0">
                <a:latin typeface="Lucida Sans" panose="020B0602030504020204" pitchFamily="34" charset="0"/>
              </a:rPr>
              <a:t>, </a:t>
            </a:r>
            <a:r>
              <a:rPr lang="cy-GB" sz="1200" dirty="0" smtClean="0">
                <a:latin typeface="Lucida Sans" panose="020B0602030504020204" pitchFamily="34" charset="0"/>
              </a:rPr>
              <a:t>1(6), </a:t>
            </a:r>
            <a:r>
              <a:rPr lang="cy-GB" sz="1200" dirty="0" err="1" smtClean="0">
                <a:latin typeface="Lucida Sans" panose="020B0602030504020204" pitchFamily="34" charset="0"/>
              </a:rPr>
              <a:t>pp</a:t>
            </a:r>
            <a:r>
              <a:rPr lang="cy-GB" sz="1200" dirty="0" smtClean="0">
                <a:latin typeface="Lucida Sans" panose="020B0602030504020204" pitchFamily="34" charset="0"/>
              </a:rPr>
              <a:t>. 126 – 132. {</a:t>
            </a:r>
            <a:r>
              <a:rPr lang="cy-GB" sz="1200" dirty="0" err="1" smtClean="0">
                <a:latin typeface="Lucida Sans" panose="020B0602030504020204" pitchFamily="34" charset="0"/>
              </a:rPr>
              <a:t>online</a:t>
            </a:r>
            <a:r>
              <a:rPr lang="cy-GB" sz="1200" dirty="0" smtClean="0">
                <a:latin typeface="Lucida Sans" panose="020B0602030504020204" pitchFamily="34" charset="0"/>
              </a:rPr>
              <a:t>]. </a:t>
            </a:r>
            <a:r>
              <a:rPr lang="cy-GB" sz="1200" dirty="0" err="1" smtClean="0">
                <a:latin typeface="Lucida Sans" panose="020B0602030504020204" pitchFamily="34" charset="0"/>
              </a:rPr>
              <a:t>Available</a:t>
            </a:r>
            <a:r>
              <a:rPr lang="cy-GB" sz="1200" dirty="0">
                <a:latin typeface="Lucida Sans" panose="020B0602030504020204" pitchFamily="34" charset="0"/>
              </a:rPr>
              <a:t> at: </a:t>
            </a:r>
            <a:r>
              <a:rPr lang="cy-GB" sz="1200" dirty="0">
                <a:latin typeface="Lucida Sans" panose="020B0602030504020204" pitchFamily="34" charset="0"/>
                <a:hlinkClick r:id="rId10"/>
              </a:rPr>
              <a:t>https://</a:t>
            </a:r>
            <a:r>
              <a:rPr lang="cy-GB" sz="1200" dirty="0" smtClean="0">
                <a:latin typeface="Lucida Sans" panose="020B0602030504020204" pitchFamily="34" charset="0"/>
                <a:hlinkClick r:id="rId10"/>
              </a:rPr>
              <a:t>pdfs.semanticscholar.org/023b/0223f2673be190d6978e85f4d7fb606125ad.pdf</a:t>
            </a:r>
            <a:r>
              <a:rPr lang="cy-GB" sz="1200" dirty="0">
                <a:latin typeface="Lucida Sans" panose="020B0602030504020204" pitchFamily="34" charset="0"/>
              </a:rPr>
              <a:t> </a:t>
            </a:r>
            <a:r>
              <a:rPr lang="cy-GB" sz="1200" dirty="0" smtClean="0">
                <a:latin typeface="Lucida Sans" panose="020B0602030504020204" pitchFamily="34" charset="0"/>
              </a:rPr>
              <a:t>[</a:t>
            </a:r>
            <a:r>
              <a:rPr lang="cy-GB" sz="1200" dirty="0" err="1" smtClean="0">
                <a:latin typeface="Lucida Sans" panose="020B0602030504020204" pitchFamily="34" charset="0"/>
              </a:rPr>
              <a:t>Accessed</a:t>
            </a:r>
            <a:r>
              <a:rPr lang="cy-GB" sz="1200" dirty="0" smtClean="0">
                <a:latin typeface="Lucida Sans" panose="020B0602030504020204" pitchFamily="34" charset="0"/>
              </a:rPr>
              <a:t>: </a:t>
            </a:r>
            <a:r>
              <a:rPr lang="cy-GB" sz="1200" dirty="0" err="1" smtClean="0">
                <a:latin typeface="Lucida Sans" panose="020B0602030504020204" pitchFamily="34" charset="0"/>
              </a:rPr>
              <a:t>February</a:t>
            </a:r>
            <a:r>
              <a:rPr lang="cy-GB" sz="1200" dirty="0" smtClean="0">
                <a:latin typeface="Lucida Sans" panose="020B0602030504020204" pitchFamily="34" charset="0"/>
              </a:rPr>
              <a:t> 2 2021].</a:t>
            </a:r>
          </a:p>
          <a:p>
            <a:pPr marL="0" indent="0">
              <a:buNone/>
            </a:pPr>
            <a:endParaRPr lang="cy-GB" sz="2000" dirty="0" smtClean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0834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3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Cyfeiriadau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143000"/>
            <a:ext cx="8534400" cy="5033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1200" dirty="0" err="1" smtClean="0">
                <a:latin typeface="Lucida Sans" panose="020B0602030504020204" pitchFamily="34" charset="0"/>
              </a:rPr>
              <a:t>Riverdance</a:t>
            </a:r>
            <a:r>
              <a:rPr lang="cy-GB" sz="1200" dirty="0" smtClean="0">
                <a:latin typeface="Lucida Sans" panose="020B0602030504020204" pitchFamily="34" charset="0"/>
              </a:rPr>
              <a:t> (2014) </a:t>
            </a:r>
            <a:r>
              <a:rPr lang="en-GB" sz="1200" i="1" dirty="0" err="1">
                <a:latin typeface="Lucida Sans" panose="020B0602030504020204" pitchFamily="34" charset="0"/>
              </a:rPr>
              <a:t>Riverdance</a:t>
            </a:r>
            <a:r>
              <a:rPr lang="en-GB" sz="1200" i="1" dirty="0">
                <a:latin typeface="Lucida Sans" panose="020B0602030504020204" pitchFamily="34" charset="0"/>
              </a:rPr>
              <a:t> at the Eurovision Song </a:t>
            </a:r>
            <a:r>
              <a:rPr lang="en-GB" sz="1200" i="1" dirty="0" smtClean="0">
                <a:latin typeface="Lucida Sans" panose="020B0602030504020204" pitchFamily="34" charset="0"/>
              </a:rPr>
              <a:t>Contest</a:t>
            </a:r>
            <a:r>
              <a:rPr lang="en-GB" sz="1200" i="1" dirty="0">
                <a:latin typeface="Lucida Sans" panose="020B0602030504020204" pitchFamily="34" charset="0"/>
              </a:rPr>
              <a:t>, </a:t>
            </a:r>
            <a:r>
              <a:rPr lang="en-GB" sz="1200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sz="1200" dirty="0" smtClean="0">
                <a:latin typeface="Lucida Sans" panose="020B0602030504020204" pitchFamily="34" charset="0"/>
                <a:hlinkClick r:id="rId3"/>
              </a:rPr>
              <a:t>www.youtube.com/watch?v=w0v_pu6miJ8</a:t>
            </a:r>
            <a:r>
              <a:rPr lang="en-GB" sz="1200" dirty="0" smtClean="0">
                <a:latin typeface="Lucida Sans" panose="020B0602030504020204" pitchFamily="34" charset="0"/>
              </a:rPr>
              <a:t> </a:t>
            </a:r>
            <a:r>
              <a:rPr lang="cy-GB" sz="1200" dirty="0">
                <a:latin typeface="Lucida Sans" panose="020B0602030504020204" pitchFamily="34" charset="0"/>
              </a:rPr>
              <a:t>[</a:t>
            </a:r>
            <a:r>
              <a:rPr lang="cy-GB" sz="1200" dirty="0" err="1">
                <a:latin typeface="Lucida Sans" panose="020B0602030504020204" pitchFamily="34" charset="0"/>
              </a:rPr>
              <a:t>Accessed</a:t>
            </a:r>
            <a:r>
              <a:rPr lang="cy-GB" sz="1200" dirty="0">
                <a:latin typeface="Lucida Sans" panose="020B0602030504020204" pitchFamily="34" charset="0"/>
              </a:rPr>
              <a:t>: </a:t>
            </a:r>
            <a:r>
              <a:rPr lang="cy-GB" sz="1200" dirty="0" err="1">
                <a:latin typeface="Lucida Sans" panose="020B0602030504020204" pitchFamily="34" charset="0"/>
              </a:rPr>
              <a:t>February</a:t>
            </a:r>
            <a:r>
              <a:rPr lang="cy-GB" sz="1200" dirty="0">
                <a:latin typeface="Lucida Sans" panose="020B0602030504020204" pitchFamily="34" charset="0"/>
              </a:rPr>
              <a:t> 8 2021].</a:t>
            </a:r>
          </a:p>
          <a:p>
            <a:pPr marL="0" indent="0">
              <a:buNone/>
            </a:pPr>
            <a:r>
              <a:rPr lang="cy-GB" sz="1200" dirty="0" err="1" smtClean="0">
                <a:latin typeface="Lucida Sans" panose="020B0602030504020204" pitchFamily="34" charset="0"/>
              </a:rPr>
              <a:t>Silvermans</a:t>
            </a:r>
            <a:r>
              <a:rPr lang="cy-GB" sz="1200" dirty="0" smtClean="0">
                <a:latin typeface="Lucida Sans" panose="020B0602030504020204" pitchFamily="34" charset="0"/>
              </a:rPr>
              <a:t> </a:t>
            </a:r>
            <a:r>
              <a:rPr lang="cy-GB" sz="1200" dirty="0">
                <a:latin typeface="Lucida Sans" panose="020B0602030504020204" pitchFamily="34" charset="0"/>
              </a:rPr>
              <a:t>(2019) </a:t>
            </a:r>
            <a:r>
              <a:rPr lang="cy-GB" sz="1200" i="1" dirty="0" smtClean="0">
                <a:latin typeface="Lucida Sans" panose="020B0602030504020204" pitchFamily="34" charset="0"/>
              </a:rPr>
              <a:t>Welsh </a:t>
            </a:r>
            <a:r>
              <a:rPr lang="cy-GB" sz="1200" i="1" dirty="0" err="1">
                <a:latin typeface="Lucida Sans" panose="020B0602030504020204" pitchFamily="34" charset="0"/>
              </a:rPr>
              <a:t>G</a:t>
            </a:r>
            <a:r>
              <a:rPr lang="cy-GB" sz="1200" i="1" dirty="0" err="1" smtClean="0">
                <a:latin typeface="Lucida Sans" panose="020B0602030504020204" pitchFamily="34" charset="0"/>
              </a:rPr>
              <a:t>uards</a:t>
            </a:r>
            <a:r>
              <a:rPr lang="cy-GB" sz="1200" i="1" dirty="0" smtClean="0">
                <a:latin typeface="Lucida Sans" panose="020B0602030504020204" pitchFamily="34" charset="0"/>
              </a:rPr>
              <a:t> cap </a:t>
            </a:r>
            <a:r>
              <a:rPr lang="cy-GB" sz="1200" i="1" dirty="0" err="1" smtClean="0">
                <a:latin typeface="Lucida Sans" panose="020B0602030504020204" pitchFamily="34" charset="0"/>
              </a:rPr>
              <a:t>badge</a:t>
            </a:r>
            <a:r>
              <a:rPr lang="cy-GB" sz="1200" i="1" dirty="0" smtClean="0">
                <a:latin typeface="Lucida Sans" panose="020B0602030504020204" pitchFamily="34" charset="0"/>
              </a:rPr>
              <a:t>, </a:t>
            </a:r>
            <a:r>
              <a:rPr lang="cy-GB" sz="1200" dirty="0">
                <a:latin typeface="Lucida Sans" panose="020B0602030504020204" pitchFamily="34" charset="0"/>
                <a:hlinkClick r:id="rId4"/>
              </a:rPr>
              <a:t>https://</a:t>
            </a:r>
            <a:r>
              <a:rPr lang="cy-GB" sz="1200" dirty="0" smtClean="0">
                <a:latin typeface="Lucida Sans" panose="020B0602030504020204" pitchFamily="34" charset="0"/>
                <a:hlinkClick r:id="rId4"/>
              </a:rPr>
              <a:t>www.silvermans.co.uk/products/welsh-guards-cap-badge?variant=4198692291</a:t>
            </a:r>
            <a:r>
              <a:rPr lang="cy-GB" sz="1200" dirty="0" smtClean="0">
                <a:latin typeface="Lucida Sans" panose="020B0602030504020204" pitchFamily="34" charset="0"/>
              </a:rPr>
              <a:t> </a:t>
            </a:r>
            <a:r>
              <a:rPr lang="cy-GB" sz="1200" dirty="0">
                <a:latin typeface="Lucida Sans" panose="020B0602030504020204" pitchFamily="34" charset="0"/>
              </a:rPr>
              <a:t>[</a:t>
            </a:r>
            <a:r>
              <a:rPr lang="cy-GB" sz="1200" dirty="0" err="1">
                <a:latin typeface="Lucida Sans" panose="020B0602030504020204" pitchFamily="34" charset="0"/>
              </a:rPr>
              <a:t>Accessed</a:t>
            </a:r>
            <a:r>
              <a:rPr lang="cy-GB" sz="1200" dirty="0">
                <a:latin typeface="Lucida Sans" panose="020B0602030504020204" pitchFamily="34" charset="0"/>
              </a:rPr>
              <a:t>: </a:t>
            </a:r>
            <a:r>
              <a:rPr lang="cy-GB" sz="1200" dirty="0" err="1">
                <a:latin typeface="Lucida Sans" panose="020B0602030504020204" pitchFamily="34" charset="0"/>
              </a:rPr>
              <a:t>February</a:t>
            </a:r>
            <a:r>
              <a:rPr lang="cy-GB" sz="1200" dirty="0">
                <a:latin typeface="Lucida Sans" panose="020B0602030504020204" pitchFamily="34" charset="0"/>
              </a:rPr>
              <a:t> 2 2021</a:t>
            </a:r>
            <a:r>
              <a:rPr lang="cy-GB" sz="1200" dirty="0" smtClean="0">
                <a:latin typeface="Lucida Sans" panose="020B0602030504020204" pitchFamily="34" charset="0"/>
              </a:rPr>
              <a:t>].</a:t>
            </a:r>
          </a:p>
          <a:p>
            <a:pPr marL="0" indent="0">
              <a:buNone/>
            </a:pPr>
            <a:r>
              <a:rPr lang="cy-GB" sz="1200" dirty="0" smtClean="0">
                <a:latin typeface="Lucida Sans" panose="020B0602030504020204" pitchFamily="34" charset="0"/>
              </a:rPr>
              <a:t>The </a:t>
            </a:r>
            <a:r>
              <a:rPr lang="cy-GB" sz="1200" dirty="0" err="1" smtClean="0">
                <a:latin typeface="Lucida Sans" panose="020B0602030504020204" pitchFamily="34" charset="0"/>
              </a:rPr>
              <a:t>Flag</a:t>
            </a:r>
            <a:r>
              <a:rPr lang="cy-GB" sz="1200" dirty="0" smtClean="0">
                <a:latin typeface="Lucida Sans" panose="020B0602030504020204" pitchFamily="34" charset="0"/>
              </a:rPr>
              <a:t> </a:t>
            </a:r>
            <a:r>
              <a:rPr lang="cy-GB" sz="1200" dirty="0" err="1" smtClean="0">
                <a:latin typeface="Lucida Sans" panose="020B0602030504020204" pitchFamily="34" charset="0"/>
              </a:rPr>
              <a:t>Shop</a:t>
            </a:r>
            <a:r>
              <a:rPr lang="cy-GB" sz="1200" dirty="0" smtClean="0">
                <a:latin typeface="Lucida Sans" panose="020B0602030504020204" pitchFamily="34" charset="0"/>
              </a:rPr>
              <a:t> (</a:t>
            </a:r>
            <a:r>
              <a:rPr lang="cy-GB" sz="1200" dirty="0" err="1" smtClean="0">
                <a:latin typeface="Lucida Sans" panose="020B0602030504020204" pitchFamily="34" charset="0"/>
              </a:rPr>
              <a:t>no</a:t>
            </a:r>
            <a:r>
              <a:rPr lang="cy-GB" sz="1200" dirty="0" smtClean="0">
                <a:latin typeface="Lucida Sans" panose="020B0602030504020204" pitchFamily="34" charset="0"/>
              </a:rPr>
              <a:t> </a:t>
            </a:r>
            <a:r>
              <a:rPr lang="cy-GB" sz="1200" dirty="0" err="1" smtClean="0">
                <a:latin typeface="Lucida Sans" panose="020B0602030504020204" pitchFamily="34" charset="0"/>
              </a:rPr>
              <a:t>date</a:t>
            </a:r>
            <a:r>
              <a:rPr lang="cy-GB" sz="1200" dirty="0" smtClean="0">
                <a:latin typeface="Lucida Sans" panose="020B0602030504020204" pitchFamily="34" charset="0"/>
              </a:rPr>
              <a:t>) </a:t>
            </a:r>
            <a:r>
              <a:rPr lang="cy-GB" sz="1200" i="1" dirty="0" smtClean="0">
                <a:latin typeface="Lucida Sans" panose="020B0602030504020204" pitchFamily="34" charset="0"/>
              </a:rPr>
              <a:t>Wales </a:t>
            </a:r>
            <a:r>
              <a:rPr lang="cy-GB" sz="1200" i="1" dirty="0" err="1" smtClean="0">
                <a:latin typeface="Lucida Sans" panose="020B0602030504020204" pitchFamily="34" charset="0"/>
              </a:rPr>
              <a:t>Flag</a:t>
            </a:r>
            <a:r>
              <a:rPr lang="cy-GB" sz="1200" dirty="0">
                <a:latin typeface="Lucida Sans" panose="020B0602030504020204" pitchFamily="34" charset="0"/>
              </a:rPr>
              <a:t>, </a:t>
            </a:r>
            <a:r>
              <a:rPr lang="cy-GB" sz="1200" dirty="0">
                <a:latin typeface="Lucida Sans" panose="020B0602030504020204" pitchFamily="34" charset="0"/>
                <a:hlinkClick r:id="rId5"/>
              </a:rPr>
              <a:t>https://</a:t>
            </a:r>
            <a:r>
              <a:rPr lang="cy-GB" sz="1200" dirty="0" smtClean="0">
                <a:latin typeface="Lucida Sans" panose="020B0602030504020204" pitchFamily="34" charset="0"/>
                <a:hlinkClick r:id="rId5"/>
              </a:rPr>
              <a:t>www.theflagshop.co.uk/wales-flag-18-x-12-rope-toggle.html</a:t>
            </a:r>
            <a:r>
              <a:rPr lang="cy-GB" sz="1200" dirty="0" smtClean="0">
                <a:latin typeface="Lucida Sans" panose="020B0602030504020204" pitchFamily="34" charset="0"/>
              </a:rPr>
              <a:t> </a:t>
            </a:r>
            <a:r>
              <a:rPr lang="cy-GB" sz="1200" dirty="0">
                <a:latin typeface="Lucida Sans" panose="020B0602030504020204" pitchFamily="34" charset="0"/>
              </a:rPr>
              <a:t>[</a:t>
            </a:r>
            <a:r>
              <a:rPr lang="cy-GB" sz="1200" dirty="0" err="1">
                <a:latin typeface="Lucida Sans" panose="020B0602030504020204" pitchFamily="34" charset="0"/>
              </a:rPr>
              <a:t>Accessed</a:t>
            </a:r>
            <a:r>
              <a:rPr lang="cy-GB" sz="1200" dirty="0">
                <a:latin typeface="Lucida Sans" panose="020B0602030504020204" pitchFamily="34" charset="0"/>
              </a:rPr>
              <a:t>: </a:t>
            </a:r>
            <a:r>
              <a:rPr lang="cy-GB" sz="1200" dirty="0" err="1">
                <a:latin typeface="Lucida Sans" panose="020B0602030504020204" pitchFamily="34" charset="0"/>
              </a:rPr>
              <a:t>February</a:t>
            </a:r>
            <a:r>
              <a:rPr lang="cy-GB" sz="1200" dirty="0">
                <a:latin typeface="Lucida Sans" panose="020B0602030504020204" pitchFamily="34" charset="0"/>
              </a:rPr>
              <a:t> 2 2021</a:t>
            </a:r>
            <a:r>
              <a:rPr lang="cy-GB" sz="1200" dirty="0" smtClean="0">
                <a:latin typeface="Lucida Sans" panose="020B0602030504020204" pitchFamily="34" charset="0"/>
              </a:rPr>
              <a:t>].</a:t>
            </a:r>
          </a:p>
          <a:p>
            <a:pPr marL="0" indent="0">
              <a:buNone/>
            </a:pPr>
            <a:r>
              <a:rPr lang="cy-GB" sz="1200" dirty="0" smtClean="0">
                <a:latin typeface="Lucida Sans" panose="020B0602030504020204" pitchFamily="34" charset="0"/>
              </a:rPr>
              <a:t>UK </a:t>
            </a:r>
            <a:r>
              <a:rPr lang="cy-GB" sz="1200" dirty="0" err="1" smtClean="0">
                <a:latin typeface="Lucida Sans" panose="020B0602030504020204" pitchFamily="34" charset="0"/>
              </a:rPr>
              <a:t>Webcast</a:t>
            </a:r>
            <a:r>
              <a:rPr lang="cy-GB" sz="1200" dirty="0" smtClean="0">
                <a:latin typeface="Lucida Sans" panose="020B0602030504020204" pitchFamily="34" charset="0"/>
              </a:rPr>
              <a:t> (2008) </a:t>
            </a:r>
            <a:r>
              <a:rPr lang="en-GB" sz="1200" i="1" dirty="0">
                <a:latin typeface="Lucida Sans" panose="020B0602030504020204" pitchFamily="34" charset="0"/>
              </a:rPr>
              <a:t>St David of Wales - Legends of Wales, </a:t>
            </a:r>
            <a:r>
              <a:rPr lang="en-GB" sz="1200" dirty="0">
                <a:latin typeface="Lucida Sans" panose="020B0602030504020204" pitchFamily="34" charset="0"/>
                <a:hlinkClick r:id="rId6"/>
              </a:rPr>
              <a:t>https://</a:t>
            </a:r>
            <a:r>
              <a:rPr lang="en-GB" sz="1200" dirty="0" smtClean="0">
                <a:latin typeface="Lucida Sans" panose="020B0602030504020204" pitchFamily="34" charset="0"/>
                <a:hlinkClick r:id="rId6"/>
              </a:rPr>
              <a:t>www.youtube.com/watch?v=vyfXWSVaqUE&amp;t=64s</a:t>
            </a:r>
            <a:r>
              <a:rPr lang="en-GB" sz="1200" dirty="0" smtClean="0">
                <a:latin typeface="Lucida Sans" panose="020B0602030504020204" pitchFamily="34" charset="0"/>
              </a:rPr>
              <a:t> </a:t>
            </a:r>
            <a:r>
              <a:rPr lang="cy-GB" sz="1200" dirty="0">
                <a:latin typeface="Lucida Sans" panose="020B0602030504020204" pitchFamily="34" charset="0"/>
              </a:rPr>
              <a:t>[</a:t>
            </a:r>
            <a:r>
              <a:rPr lang="cy-GB" sz="1200" dirty="0" err="1">
                <a:latin typeface="Lucida Sans" panose="020B0602030504020204" pitchFamily="34" charset="0"/>
              </a:rPr>
              <a:t>Accessed</a:t>
            </a:r>
            <a:r>
              <a:rPr lang="cy-GB" sz="1200" dirty="0">
                <a:latin typeface="Lucida Sans" panose="020B0602030504020204" pitchFamily="34" charset="0"/>
              </a:rPr>
              <a:t>: </a:t>
            </a:r>
            <a:r>
              <a:rPr lang="cy-GB" sz="1200" dirty="0" err="1">
                <a:latin typeface="Lucida Sans" panose="020B0602030504020204" pitchFamily="34" charset="0"/>
              </a:rPr>
              <a:t>February</a:t>
            </a:r>
            <a:r>
              <a:rPr lang="cy-GB" sz="1200" dirty="0">
                <a:latin typeface="Lucida Sans" panose="020B0602030504020204" pitchFamily="34" charset="0"/>
              </a:rPr>
              <a:t> </a:t>
            </a:r>
            <a:r>
              <a:rPr lang="cy-GB" sz="1200" dirty="0" smtClean="0">
                <a:latin typeface="Lucida Sans" panose="020B0602030504020204" pitchFamily="34" charset="0"/>
              </a:rPr>
              <a:t>4 </a:t>
            </a:r>
            <a:r>
              <a:rPr lang="cy-GB" sz="1200" dirty="0">
                <a:latin typeface="Lucida Sans" panose="020B0602030504020204" pitchFamily="34" charset="0"/>
              </a:rPr>
              <a:t>2021</a:t>
            </a:r>
            <a:r>
              <a:rPr lang="cy-GB" sz="1200" dirty="0" smtClean="0">
                <a:latin typeface="Lucida Sans" panose="020B0602030504020204" pitchFamily="34" charset="0"/>
              </a:rPr>
              <a:t>].</a:t>
            </a:r>
          </a:p>
          <a:p>
            <a:pPr marL="0" indent="0">
              <a:buNone/>
            </a:pPr>
            <a:r>
              <a:rPr lang="cy-GB" sz="1200" dirty="0" smtClean="0">
                <a:latin typeface="Lucida Sans" panose="020B0602030504020204" pitchFamily="34" charset="0"/>
              </a:rPr>
              <a:t>Watkins, G. (2018) </a:t>
            </a:r>
            <a:r>
              <a:rPr lang="cy-GB" sz="1200" i="1" dirty="0" smtClean="0">
                <a:latin typeface="Lucida Sans" panose="020B0602030504020204" pitchFamily="34" charset="0"/>
              </a:rPr>
              <a:t>Welsh </a:t>
            </a:r>
            <a:r>
              <a:rPr lang="cy-GB" sz="1200" i="1" dirty="0" err="1" smtClean="0">
                <a:latin typeface="Lucida Sans" panose="020B0602030504020204" pitchFamily="34" charset="0"/>
              </a:rPr>
              <a:t>Legends</a:t>
            </a:r>
            <a:r>
              <a:rPr lang="cy-GB" sz="1200" i="1" dirty="0" smtClean="0">
                <a:latin typeface="Lucida Sans" panose="020B0602030504020204" pitchFamily="34" charset="0"/>
              </a:rPr>
              <a:t> and </a:t>
            </a:r>
            <a:r>
              <a:rPr lang="cy-GB" sz="1200" i="1" dirty="0" err="1" smtClean="0">
                <a:latin typeface="Lucida Sans" panose="020B0602030504020204" pitchFamily="34" charset="0"/>
              </a:rPr>
              <a:t>Myths</a:t>
            </a:r>
            <a:r>
              <a:rPr lang="cy-GB" sz="1200" i="1" dirty="0" smtClean="0">
                <a:latin typeface="Lucida Sans" panose="020B0602030504020204" pitchFamily="34" charset="0"/>
              </a:rPr>
              <a:t>. </a:t>
            </a:r>
            <a:r>
              <a:rPr lang="cy-GB" sz="1200" dirty="0" smtClean="0">
                <a:latin typeface="Lucida Sans" panose="020B0602030504020204" pitchFamily="34" charset="0"/>
              </a:rPr>
              <a:t>[</a:t>
            </a:r>
            <a:r>
              <a:rPr lang="cy-GB" sz="1200" dirty="0" err="1" smtClean="0">
                <a:latin typeface="Lucida Sans" panose="020B0602030504020204" pitchFamily="34" charset="0"/>
              </a:rPr>
              <a:t>on-line</a:t>
            </a:r>
            <a:r>
              <a:rPr lang="cy-GB" sz="1200" dirty="0" smtClean="0">
                <a:latin typeface="Lucida Sans" panose="020B0602030504020204" pitchFamily="34" charset="0"/>
              </a:rPr>
              <a:t>]. </a:t>
            </a:r>
            <a:r>
              <a:rPr lang="cy-GB" sz="1200" dirty="0" err="1" smtClean="0">
                <a:latin typeface="Lucida Sans" panose="020B0602030504020204" pitchFamily="34" charset="0"/>
              </a:rPr>
              <a:t>Available</a:t>
            </a:r>
            <a:r>
              <a:rPr lang="cy-GB" sz="1200" dirty="0" smtClean="0">
                <a:latin typeface="Lucida Sans" panose="020B0602030504020204" pitchFamily="34" charset="0"/>
              </a:rPr>
              <a:t> at</a:t>
            </a:r>
            <a:r>
              <a:rPr lang="cy-GB" sz="1200" dirty="0">
                <a:latin typeface="Lucida Sans" panose="020B0602030504020204" pitchFamily="34" charset="0"/>
              </a:rPr>
              <a:t>: </a:t>
            </a:r>
            <a:r>
              <a:rPr lang="cy-GB" sz="1200" dirty="0">
                <a:latin typeface="Lucida Sans" panose="020B0602030504020204" pitchFamily="34" charset="0"/>
                <a:hlinkClick r:id="rId7"/>
              </a:rPr>
              <a:t>https://</a:t>
            </a:r>
            <a:r>
              <a:rPr lang="cy-GB" sz="1200" dirty="0" smtClean="0">
                <a:latin typeface="Lucida Sans" panose="020B0602030504020204" pitchFamily="34" charset="0"/>
                <a:hlinkClick r:id="rId7"/>
              </a:rPr>
              <a:t>www.amazon.co.uk/gp/product/1291985271/ref=ox_sc_saved_title_8?smid=A3P5ROKL5A1OLE&amp;psc=1</a:t>
            </a:r>
            <a:r>
              <a:rPr lang="cy-GB" sz="1200" dirty="0" smtClean="0">
                <a:latin typeface="Lucida Sans" panose="020B0602030504020204" pitchFamily="34" charset="0"/>
              </a:rPr>
              <a:t> [</a:t>
            </a:r>
            <a:r>
              <a:rPr lang="cy-GB" sz="1200" dirty="0" err="1" smtClean="0">
                <a:latin typeface="Lucida Sans" panose="020B0602030504020204" pitchFamily="34" charset="0"/>
              </a:rPr>
              <a:t>Accessed</a:t>
            </a:r>
            <a:r>
              <a:rPr lang="cy-GB" sz="1200" dirty="0" smtClean="0">
                <a:latin typeface="Lucida Sans" panose="020B0602030504020204" pitchFamily="34" charset="0"/>
              </a:rPr>
              <a:t>: </a:t>
            </a:r>
            <a:r>
              <a:rPr lang="cy-GB" sz="1200" dirty="0" err="1" smtClean="0">
                <a:latin typeface="Lucida Sans" panose="020B0602030504020204" pitchFamily="34" charset="0"/>
              </a:rPr>
              <a:t>February</a:t>
            </a:r>
            <a:r>
              <a:rPr lang="cy-GB" sz="1200" dirty="0" smtClean="0">
                <a:latin typeface="Lucida Sans" panose="020B0602030504020204" pitchFamily="34" charset="0"/>
              </a:rPr>
              <a:t> 8 2021].</a:t>
            </a:r>
            <a:endParaRPr lang="cy-GB" sz="12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cy-GB" sz="1200" dirty="0" err="1" smtClean="0">
                <a:latin typeface="Lucida Sans" panose="020B0602030504020204" pitchFamily="34" charset="0"/>
              </a:rPr>
              <a:t>Wengrzyn</a:t>
            </a:r>
            <a:r>
              <a:rPr lang="cy-GB" sz="1200" dirty="0" smtClean="0">
                <a:latin typeface="Lucida Sans" panose="020B0602030504020204" pitchFamily="34" charset="0"/>
              </a:rPr>
              <a:t>, R. </a:t>
            </a:r>
            <a:r>
              <a:rPr lang="cy-GB" sz="1200" dirty="0">
                <a:latin typeface="Lucida Sans" panose="020B0602030504020204" pitchFamily="34" charset="0"/>
              </a:rPr>
              <a:t>(2017) </a:t>
            </a:r>
            <a:r>
              <a:rPr lang="cy-GB" sz="1200" i="1" dirty="0" err="1">
                <a:latin typeface="Lucida Sans" panose="020B0602030504020204" pitchFamily="34" charset="0"/>
              </a:rPr>
              <a:t>Globalization</a:t>
            </a:r>
            <a:r>
              <a:rPr lang="cy-GB" sz="1200" i="1" dirty="0">
                <a:latin typeface="Lucida Sans" panose="020B0602030504020204" pitchFamily="34" charset="0"/>
              </a:rPr>
              <a:t> and </a:t>
            </a:r>
            <a:r>
              <a:rPr lang="cy-GB" sz="1200" i="1" dirty="0" err="1">
                <a:latin typeface="Lucida Sans" panose="020B0602030504020204" pitchFamily="34" charset="0"/>
              </a:rPr>
              <a:t>Organizational</a:t>
            </a:r>
            <a:r>
              <a:rPr lang="cy-GB" sz="1200" i="1" dirty="0">
                <a:latin typeface="Lucida Sans" panose="020B0602030504020204" pitchFamily="34" charset="0"/>
              </a:rPr>
              <a:t> </a:t>
            </a:r>
            <a:r>
              <a:rPr lang="cy-GB" sz="1200" i="1" dirty="0" err="1" smtClean="0">
                <a:latin typeface="Lucida Sans" panose="020B0602030504020204" pitchFamily="34" charset="0"/>
              </a:rPr>
              <a:t>Culture</a:t>
            </a:r>
            <a:r>
              <a:rPr lang="cy-GB" sz="1200" i="1" dirty="0">
                <a:latin typeface="Lucida Sans" panose="020B0602030504020204" pitchFamily="34" charset="0"/>
              </a:rPr>
              <a:t>, </a:t>
            </a:r>
            <a:r>
              <a:rPr lang="cy-GB" sz="1200" dirty="0">
                <a:latin typeface="Lucida Sans" panose="020B0602030504020204" pitchFamily="34" charset="0"/>
                <a:hlinkClick r:id="rId8"/>
              </a:rPr>
              <a:t>http://</a:t>
            </a:r>
            <a:r>
              <a:rPr lang="cy-GB" sz="1200" dirty="0" smtClean="0">
                <a:latin typeface="Lucida Sans" panose="020B0602030504020204" pitchFamily="34" charset="0"/>
                <a:hlinkClick r:id="rId8"/>
              </a:rPr>
              <a:t>198.23.153.33/academy/lesson/globalization-and-organizational-culture.html</a:t>
            </a:r>
            <a:r>
              <a:rPr lang="cy-GB" sz="1200" dirty="0" smtClean="0">
                <a:latin typeface="Lucida Sans" panose="020B0602030504020204" pitchFamily="34" charset="0"/>
              </a:rPr>
              <a:t> </a:t>
            </a:r>
            <a:r>
              <a:rPr lang="cy-GB" sz="1200" dirty="0">
                <a:latin typeface="Lucida Sans" panose="020B0602030504020204" pitchFamily="34" charset="0"/>
              </a:rPr>
              <a:t>[</a:t>
            </a:r>
            <a:r>
              <a:rPr lang="cy-GB" sz="1200" dirty="0" err="1">
                <a:latin typeface="Lucida Sans" panose="020B0602030504020204" pitchFamily="34" charset="0"/>
              </a:rPr>
              <a:t>Accessed</a:t>
            </a:r>
            <a:r>
              <a:rPr lang="cy-GB" sz="1200" dirty="0">
                <a:latin typeface="Lucida Sans" panose="020B0602030504020204" pitchFamily="34" charset="0"/>
              </a:rPr>
              <a:t>: </a:t>
            </a:r>
            <a:r>
              <a:rPr lang="cy-GB" sz="1200" dirty="0" err="1">
                <a:latin typeface="Lucida Sans" panose="020B0602030504020204" pitchFamily="34" charset="0"/>
              </a:rPr>
              <a:t>February</a:t>
            </a:r>
            <a:r>
              <a:rPr lang="cy-GB" sz="1200" dirty="0">
                <a:latin typeface="Lucida Sans" panose="020B0602030504020204" pitchFamily="34" charset="0"/>
              </a:rPr>
              <a:t> 2 2021].</a:t>
            </a:r>
          </a:p>
          <a:p>
            <a:pPr marL="0" indent="0">
              <a:buNone/>
            </a:pPr>
            <a:endParaRPr lang="cy-GB" sz="2000" dirty="0" smtClean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9056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1154</TotalTime>
  <Words>3182</Words>
  <Application>Microsoft Office PowerPoint</Application>
  <PresentationFormat>On-screen Show (4:3)</PresentationFormat>
  <Paragraphs>639</Paragraphs>
  <Slides>52</Slides>
  <Notes>48</Notes>
  <HiddenSlides>0</HiddenSlides>
  <MMClips>5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52</vt:i4>
      </vt:variant>
    </vt:vector>
  </HeadingPairs>
  <TitlesOfParts>
    <vt:vector size="62" baseType="lpstr">
      <vt:lpstr>ＭＳ Ｐゴシック</vt:lpstr>
      <vt:lpstr>Arial</vt:lpstr>
      <vt:lpstr>Calibri</vt:lpstr>
      <vt:lpstr>Calibri Light</vt:lpstr>
      <vt:lpstr>Lucida Sans</vt:lpstr>
      <vt:lpstr>Myriad Pro</vt:lpstr>
      <vt:lpstr>Times</vt:lpstr>
      <vt:lpstr>Times New Roman</vt:lpstr>
      <vt:lpstr>Office Theme</vt:lpstr>
      <vt:lpstr>1_Office Theme</vt:lpstr>
      <vt:lpstr>PowerPoint Presentation</vt:lpstr>
      <vt:lpstr>Cynnwys Contents</vt:lpstr>
      <vt:lpstr>Tîm y modwl The module team</vt:lpstr>
      <vt:lpstr>Sgiliau Cyflogadwyedd/Trosglwyddadwy Employability/Transferable Skills</vt:lpstr>
      <vt:lpstr>Amcanion y modwl Aims of module</vt:lpstr>
      <vt:lpstr>Deilliannau dysgu Learning outcomes</vt:lpstr>
      <vt:lpstr>Meysydd astudiaeth Topics to be studied</vt:lpstr>
      <vt:lpstr>Asesiadau Assessments</vt:lpstr>
      <vt:lpstr>EAEE4006C EAEE4006</vt:lpstr>
      <vt:lpstr>Disgrifiad o’r aseiniad  Description of the assignment</vt:lpstr>
      <vt:lpstr>Ystyriaethau ymarferol Practical implications</vt:lpstr>
      <vt:lpstr>Strwythur (2il gyflwyniad) Structure (2nd presentation)</vt:lpstr>
      <vt:lpstr>Strwythur Structure</vt:lpstr>
      <vt:lpstr>Strwythur Structure</vt:lpstr>
      <vt:lpstr>Yr asesiad The assessment</vt:lpstr>
      <vt:lpstr>Y recordiad The recording</vt:lpstr>
      <vt:lpstr>Y daflen asesu 1 The assessment sheet 1</vt:lpstr>
      <vt:lpstr>Y daflen asesu 2 The assessment sheet 2</vt:lpstr>
      <vt:lpstr>Y daflen asesu 3 The assessment sheet 3</vt:lpstr>
      <vt:lpstr>Y daflen asesu 4 The assessment sheet 4</vt:lpstr>
      <vt:lpstr>Y daflen asesu 5 The assessment sheet 5</vt:lpstr>
      <vt:lpstr>Amgylchiadau Esgusodol (ECP) Extenuating Circumstances (ECP)</vt:lpstr>
      <vt:lpstr>Cyflwyniadau Hwyr  Late Submissions</vt:lpstr>
      <vt:lpstr>Materion TGCh? ICT issues?</vt:lpstr>
      <vt:lpstr>Cwestiynau am yr aseiniad? Questions about the assignment?</vt:lpstr>
      <vt:lpstr>Diwylliant Culture</vt:lpstr>
      <vt:lpstr>Diwylliant Culture</vt:lpstr>
      <vt:lpstr>Diwylliant cenedlaethol National culture</vt:lpstr>
      <vt:lpstr>Baner Cymru Wales’ flag </vt:lpstr>
      <vt:lpstr>Arwyddlun cenedlaethol – Y Genhinen National emblem – The leek</vt:lpstr>
      <vt:lpstr>PowerPoint Presentation</vt:lpstr>
      <vt:lpstr>Arwyddlun cenedlaethol – Y genhinen Pedr National emblem – The daffodil</vt:lpstr>
      <vt:lpstr>PowerPoint Presentation</vt:lpstr>
      <vt:lpstr>Beth am wledydd eraill? What about other countries?</vt:lpstr>
      <vt:lpstr>Beth am wledydd eraill? What about other countries?</vt:lpstr>
      <vt:lpstr>Beth am wledydd eraill? What about other countries?</vt:lpstr>
      <vt:lpstr>Nawddsant Cymru Patron Saint of Wales</vt:lpstr>
      <vt:lpstr>Dewi Sant Saint David</vt:lpstr>
      <vt:lpstr>Dewi Sant Saint David</vt:lpstr>
      <vt:lpstr>Yr aseiniad? The assignment?</vt:lpstr>
      <vt:lpstr>Traddodiadau i gofio… Traditions to remember…</vt:lpstr>
      <vt:lpstr>Dawnsio traddodiadol eraill Other traditional dances </vt:lpstr>
      <vt:lpstr>Y delyn The harp</vt:lpstr>
      <vt:lpstr>Catrin Finch</vt:lpstr>
      <vt:lpstr>Llwyau caru  Love spoons</vt:lpstr>
      <vt:lpstr>Santes Dwynwen</vt:lpstr>
      <vt:lpstr>Y Fari Lwyd Mari Lwyd (the grey mare or grey Mary)</vt:lpstr>
      <vt:lpstr>‘Calennig’</vt:lpstr>
      <vt:lpstr>Hoff chwedl? Favourite myth/legend?</vt:lpstr>
      <vt:lpstr>Eich aseiniad… Your assignment…</vt:lpstr>
      <vt:lpstr>Cyfeiriadau References</vt:lpstr>
      <vt:lpstr>Cyfeiriadau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Rees-Edwards</cp:lastModifiedBy>
  <cp:revision>84</cp:revision>
  <dcterms:created xsi:type="dcterms:W3CDTF">2015-10-03T11:53:06Z</dcterms:created>
  <dcterms:modified xsi:type="dcterms:W3CDTF">2021-02-11T17:45:22Z</dcterms:modified>
</cp:coreProperties>
</file>