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60" r:id="rId2"/>
    <p:sldId id="261" r:id="rId3"/>
    <p:sldId id="258" r:id="rId4"/>
    <p:sldId id="259" r:id="rId5"/>
    <p:sldId id="269" r:id="rId6"/>
    <p:sldId id="270" r:id="rId7"/>
    <p:sldId id="272" r:id="rId8"/>
    <p:sldId id="273" r:id="rId9"/>
    <p:sldId id="274" r:id="rId10"/>
    <p:sldId id="271" r:id="rId11"/>
    <p:sldId id="282" r:id="rId12"/>
    <p:sldId id="284" r:id="rId13"/>
    <p:sldId id="262" r:id="rId14"/>
    <p:sldId id="285" r:id="rId15"/>
    <p:sldId id="263" r:id="rId16"/>
    <p:sldId id="278" r:id="rId17"/>
    <p:sldId id="276" r:id="rId18"/>
    <p:sldId id="267" r:id="rId19"/>
    <p:sldId id="277" r:id="rId20"/>
    <p:sldId id="279" r:id="rId21"/>
    <p:sldId id="280" r:id="rId22"/>
    <p:sldId id="283" r:id="rId23"/>
    <p:sldId id="26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575"/>
    <p:restoredTop sz="94830"/>
  </p:normalViewPr>
  <p:slideViewPr>
    <p:cSldViewPr snapToGrid="0" snapToObjects="1">
      <p:cViewPr varScale="1">
        <p:scale>
          <a:sx n="107" d="100"/>
          <a:sy n="107" d="100"/>
        </p:scale>
        <p:origin x="168"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4AAE4434-90D2-974F-8A2F-6A191ECE1CAE}"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8267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395247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986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F244D1C-3D7D-F648-9E9D-A1EE1969C195}" type="datetimeFigureOut">
              <a:rPr lang="en-US" smtClean="0"/>
              <a:t>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3375651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F244D1C-3D7D-F648-9E9D-A1EE1969C195}" type="datetimeFigureOut">
              <a:rPr lang="en-US" smtClean="0"/>
              <a:t>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AE4434-90D2-974F-8A2F-6A191ECE1CAE}"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666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F244D1C-3D7D-F648-9E9D-A1EE1969C195}" type="datetimeFigureOut">
              <a:rPr lang="en-US" smtClean="0"/>
              <a:t>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AE4434-90D2-974F-8A2F-6A191ECE1CA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4016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244D1C-3D7D-F648-9E9D-A1EE1969C195}" type="datetimeFigureOut">
              <a:rPr lang="en-US" smtClean="0"/>
              <a:t>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4152091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F244D1C-3D7D-F648-9E9D-A1EE1969C195}" type="datetimeFigureOut">
              <a:rPr lang="en-US" smtClean="0"/>
              <a:t>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AE4434-90D2-974F-8A2F-6A191ECE1CAE}"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2235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F244D1C-3D7D-F648-9E9D-A1EE1969C195}" type="datetimeFigureOut">
              <a:rPr lang="en-US" smtClean="0"/>
              <a:t>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3645024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F244D1C-3D7D-F648-9E9D-A1EE1969C195}" type="datetimeFigureOut">
              <a:rPr lang="en-US" smtClean="0"/>
              <a:t>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3104550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8919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3156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2059678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19777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02671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88419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244D1C-3D7D-F648-9E9D-A1EE1969C195}" type="datetimeFigureOut">
              <a:rPr lang="en-US" smtClean="0"/>
              <a:t>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9974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244D1C-3D7D-F648-9E9D-A1EE1969C195}" type="datetimeFigureOut">
              <a:rPr lang="en-US" smtClean="0"/>
              <a:t>9/20/21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AE4434-90D2-974F-8A2F-6A191ECE1CAE}" type="slidenum">
              <a:rPr lang="en-US" smtClean="0"/>
              <a:t>‹#›</a:t>
            </a:fld>
            <a:endParaRPr lang="en-US"/>
          </a:p>
        </p:txBody>
      </p:sp>
    </p:spTree>
    <p:extLst>
      <p:ext uri="{BB962C8B-B14F-4D97-AF65-F5344CB8AC3E}">
        <p14:creationId xmlns:p14="http://schemas.microsoft.com/office/powerpoint/2010/main" val="23243062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pages.ucsd.edu/~dkjordan/chin/LaoJuang/DawOfCow.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2692398" y="1550505"/>
            <a:ext cx="6815669" cy="1948070"/>
          </a:xfrm>
        </p:spPr>
        <p:txBody>
          <a:bodyPr/>
          <a:lstStyle/>
          <a:p>
            <a:r>
              <a:rPr lang="en-US" altLang="zh-CN" sz="3200" dirty="0"/>
              <a:t>HPCH5010/6010 </a:t>
            </a:r>
            <a:br>
              <a:rPr lang="en-US" altLang="zh-CN" sz="3200" dirty="0"/>
            </a:br>
            <a:r>
              <a:rPr lang="en-US" altLang="zh-CN" sz="3200" dirty="0"/>
              <a:t>Chinese Wellbeing: from Philosophy and Religion to Culture</a:t>
            </a:r>
            <a:br>
              <a:rPr lang="en-US" altLang="zh-CN" sz="3200" dirty="0"/>
            </a:br>
            <a:r>
              <a:rPr lang="en-US" altLang="zh-CN" sz="3200" dirty="0"/>
              <a:t>Week 2-2</a:t>
            </a:r>
            <a:endParaRPr lang="en-US" sz="2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2879206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54F6-188F-D241-9A4A-1C6703EA6F11}"/>
              </a:ext>
            </a:extLst>
          </p:cNvPr>
          <p:cNvSpPr>
            <a:spLocks noGrp="1"/>
          </p:cNvSpPr>
          <p:nvPr>
            <p:ph type="title"/>
          </p:nvPr>
        </p:nvSpPr>
        <p:spPr/>
        <p:txBody>
          <a:bodyPr/>
          <a:lstStyle/>
          <a:p>
            <a:r>
              <a:rPr lang="en-US" altLang="zh-CN" dirty="0"/>
              <a:t>Daoism</a:t>
            </a:r>
            <a:endParaRPr lang="en-US" dirty="0"/>
          </a:p>
        </p:txBody>
      </p:sp>
      <p:sp>
        <p:nvSpPr>
          <p:cNvPr id="3" name="Content Placeholder 2">
            <a:extLst>
              <a:ext uri="{FF2B5EF4-FFF2-40B4-BE49-F238E27FC236}">
                <a16:creationId xmlns:a16="http://schemas.microsoft.com/office/drawing/2014/main" id="{445846D4-D2F8-6B47-92B0-C72D79721844}"/>
              </a:ext>
            </a:extLst>
          </p:cNvPr>
          <p:cNvSpPr>
            <a:spLocks noGrp="1"/>
          </p:cNvSpPr>
          <p:nvPr>
            <p:ph idx="1"/>
          </p:nvPr>
        </p:nvSpPr>
        <p:spPr/>
        <p:txBody>
          <a:bodyPr/>
          <a:lstStyle/>
          <a:p>
            <a:r>
              <a:rPr lang="en-US" altLang="zh-CN" dirty="0"/>
              <a:t>What</a:t>
            </a:r>
            <a:r>
              <a:rPr lang="zh-CN" altLang="en-US" dirty="0"/>
              <a:t> </a:t>
            </a:r>
            <a:r>
              <a:rPr lang="en-US" altLang="zh-CN" dirty="0"/>
              <a:t>is</a:t>
            </a:r>
            <a:r>
              <a:rPr lang="zh-CN" altLang="en-US" dirty="0"/>
              <a:t> </a:t>
            </a:r>
            <a:r>
              <a:rPr lang="en-US" altLang="zh-CN" dirty="0"/>
              <a:t>Daoism</a:t>
            </a:r>
            <a:r>
              <a:rPr lang="zh-CN" altLang="en-US" dirty="0"/>
              <a:t> </a:t>
            </a:r>
            <a:r>
              <a:rPr lang="en-US" altLang="zh-CN" dirty="0"/>
              <a:t>–</a:t>
            </a:r>
            <a:r>
              <a:rPr lang="zh-CN" altLang="en-US" dirty="0"/>
              <a:t> </a:t>
            </a:r>
            <a:r>
              <a:rPr lang="en-US" altLang="zh-CN" dirty="0"/>
              <a:t>Philosophical/religious</a:t>
            </a:r>
          </a:p>
          <a:p>
            <a:r>
              <a:rPr lang="en-US" altLang="zh-CN" dirty="0"/>
              <a:t>Key</a:t>
            </a:r>
            <a:r>
              <a:rPr lang="zh-CN" altLang="en-US" dirty="0"/>
              <a:t> </a:t>
            </a:r>
            <a:r>
              <a:rPr lang="en-US" altLang="zh-CN" dirty="0"/>
              <a:t>people:</a:t>
            </a:r>
            <a:r>
              <a:rPr lang="zh-CN" altLang="en-US" dirty="0"/>
              <a:t> </a:t>
            </a:r>
            <a:r>
              <a:rPr lang="en-US" altLang="zh-CN" dirty="0"/>
              <a:t>Laozi,</a:t>
            </a:r>
            <a:r>
              <a:rPr lang="zh-CN" altLang="en-US" dirty="0"/>
              <a:t> </a:t>
            </a:r>
            <a:r>
              <a:rPr lang="en-US" altLang="zh-CN" dirty="0"/>
              <a:t>Zhuangzi</a:t>
            </a:r>
          </a:p>
          <a:p>
            <a:r>
              <a:rPr lang="en-US" altLang="zh-CN" dirty="0"/>
              <a:t>Key</a:t>
            </a:r>
            <a:r>
              <a:rPr lang="zh-CN" altLang="en-US" dirty="0"/>
              <a:t> </a:t>
            </a:r>
            <a:r>
              <a:rPr lang="en-US" altLang="zh-CN" dirty="0"/>
              <a:t>classics:</a:t>
            </a:r>
            <a:r>
              <a:rPr lang="zh-CN" altLang="en-US" dirty="0"/>
              <a:t> </a:t>
            </a:r>
            <a:r>
              <a:rPr lang="en-US" altLang="zh-CN" dirty="0" err="1"/>
              <a:t>Daodejing</a:t>
            </a:r>
            <a:r>
              <a:rPr lang="en-US" altLang="zh-CN" dirty="0"/>
              <a:t>,</a:t>
            </a:r>
            <a:r>
              <a:rPr lang="zh-CN" altLang="en-US" dirty="0"/>
              <a:t> </a:t>
            </a:r>
            <a:r>
              <a:rPr lang="en-US" altLang="zh-CN" dirty="0"/>
              <a:t>Book</a:t>
            </a:r>
            <a:r>
              <a:rPr lang="zh-CN" altLang="en-US" dirty="0"/>
              <a:t> </a:t>
            </a:r>
            <a:r>
              <a:rPr lang="en-US" altLang="zh-CN" dirty="0"/>
              <a:t>of</a:t>
            </a:r>
            <a:r>
              <a:rPr lang="zh-CN" altLang="en-US" dirty="0"/>
              <a:t> </a:t>
            </a:r>
            <a:r>
              <a:rPr lang="en-US" altLang="zh-CN" dirty="0"/>
              <a:t>Zhuangzi,</a:t>
            </a:r>
            <a:r>
              <a:rPr lang="zh-CN" altLang="en-US" dirty="0"/>
              <a:t> </a:t>
            </a:r>
            <a:r>
              <a:rPr lang="en-US" altLang="zh-CN" dirty="0"/>
              <a:t>Yi</a:t>
            </a:r>
            <a:r>
              <a:rPr lang="zh-CN" altLang="en-US" dirty="0"/>
              <a:t> </a:t>
            </a:r>
            <a:r>
              <a:rPr lang="en-US" altLang="zh-CN" dirty="0"/>
              <a:t>Jing,</a:t>
            </a:r>
            <a:r>
              <a:rPr lang="zh-CN" altLang="en-US" dirty="0"/>
              <a:t> </a:t>
            </a:r>
            <a:r>
              <a:rPr lang="en-US" altLang="zh-CN" dirty="0"/>
              <a:t>Daoist</a:t>
            </a:r>
            <a:r>
              <a:rPr lang="zh-CN" altLang="en-US" dirty="0"/>
              <a:t> </a:t>
            </a:r>
            <a:r>
              <a:rPr lang="en-US" altLang="zh-CN" dirty="0"/>
              <a:t>Canon</a:t>
            </a:r>
          </a:p>
        </p:txBody>
      </p:sp>
    </p:spTree>
    <p:extLst>
      <p:ext uri="{BB962C8B-B14F-4D97-AF65-F5344CB8AC3E}">
        <p14:creationId xmlns:p14="http://schemas.microsoft.com/office/powerpoint/2010/main" val="2834119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A2F35-4310-F245-8D24-4397C05E1AD5}"/>
              </a:ext>
            </a:extLst>
          </p:cNvPr>
          <p:cNvSpPr>
            <a:spLocks noGrp="1"/>
          </p:cNvSpPr>
          <p:nvPr>
            <p:ph type="title"/>
          </p:nvPr>
        </p:nvSpPr>
        <p:spPr/>
        <p:txBody>
          <a:bodyPr/>
          <a:lstStyle/>
          <a:p>
            <a:r>
              <a:rPr lang="zh-CN" altLang="en-US" dirty="0"/>
              <a:t>道德 </a:t>
            </a:r>
            <a:r>
              <a:rPr lang="en-US" altLang="zh-CN" dirty="0"/>
              <a:t>-</a:t>
            </a:r>
            <a:r>
              <a:rPr lang="zh-CN" altLang="en-US" dirty="0"/>
              <a:t> </a:t>
            </a:r>
            <a:r>
              <a:rPr lang="en-US" altLang="zh-CN" dirty="0"/>
              <a:t>Dao</a:t>
            </a:r>
            <a:r>
              <a:rPr lang="zh-CN" altLang="en-US" dirty="0"/>
              <a:t> </a:t>
            </a:r>
            <a:r>
              <a:rPr lang="en-US" altLang="zh-CN" dirty="0"/>
              <a:t>and</a:t>
            </a:r>
            <a:r>
              <a:rPr lang="zh-CN" altLang="en-US" dirty="0"/>
              <a:t> </a:t>
            </a:r>
            <a:r>
              <a:rPr lang="en-US" altLang="zh-CN" dirty="0"/>
              <a:t>De</a:t>
            </a:r>
            <a:endParaRPr lang="en-US" dirty="0"/>
          </a:p>
        </p:txBody>
      </p:sp>
      <p:pic>
        <p:nvPicPr>
          <p:cNvPr id="9" name="Content Placeholder 8" descr="Text, whiteboard&#10;&#10;Description automatically generated">
            <a:extLst>
              <a:ext uri="{FF2B5EF4-FFF2-40B4-BE49-F238E27FC236}">
                <a16:creationId xmlns:a16="http://schemas.microsoft.com/office/drawing/2014/main" id="{52441DE8-C025-0C44-A69C-5A544CB6A025}"/>
              </a:ext>
            </a:extLst>
          </p:cNvPr>
          <p:cNvPicPr>
            <a:picLocks noGrp="1" noChangeAspect="1"/>
          </p:cNvPicPr>
          <p:nvPr>
            <p:ph idx="1"/>
          </p:nvPr>
        </p:nvPicPr>
        <p:blipFill>
          <a:blip r:embed="rId2"/>
          <a:stretch>
            <a:fillRect/>
          </a:stretch>
        </p:blipFill>
        <p:spPr>
          <a:xfrm>
            <a:off x="5268686" y="2499406"/>
            <a:ext cx="5476194" cy="3697126"/>
          </a:xfrm>
        </p:spPr>
      </p:pic>
      <p:sp>
        <p:nvSpPr>
          <p:cNvPr id="3" name="TextBox 2">
            <a:extLst>
              <a:ext uri="{FF2B5EF4-FFF2-40B4-BE49-F238E27FC236}">
                <a16:creationId xmlns:a16="http://schemas.microsoft.com/office/drawing/2014/main" id="{D1323139-E711-9F48-B9C1-175D5019330D}"/>
              </a:ext>
            </a:extLst>
          </p:cNvPr>
          <p:cNvSpPr txBox="1"/>
          <p:nvPr/>
        </p:nvSpPr>
        <p:spPr>
          <a:xfrm>
            <a:off x="653142" y="2499406"/>
            <a:ext cx="4615543" cy="3693319"/>
          </a:xfrm>
          <a:prstGeom prst="rect">
            <a:avLst/>
          </a:prstGeom>
          <a:noFill/>
        </p:spPr>
        <p:txBody>
          <a:bodyPr wrap="square" rtlCol="0">
            <a:spAutoFit/>
          </a:bodyPr>
          <a:lstStyle/>
          <a:p>
            <a:r>
              <a:rPr lang="en-US" u="sng" dirty="0" err="1"/>
              <a:t>道</a:t>
            </a:r>
            <a:r>
              <a:rPr lang="en-US" altLang="zh-CN" u="sng" dirty="0"/>
              <a:t>,</a:t>
            </a:r>
            <a:r>
              <a:rPr lang="zh-CN" altLang="en-US" u="sng" dirty="0"/>
              <a:t> </a:t>
            </a:r>
            <a:r>
              <a:rPr lang="en-US" altLang="zh-CN" u="sng" dirty="0"/>
              <a:t>Dao/Tao,</a:t>
            </a:r>
            <a:r>
              <a:rPr lang="zh-CN" altLang="en-US" u="sng" dirty="0"/>
              <a:t> </a:t>
            </a:r>
            <a:r>
              <a:rPr lang="en-US" altLang="zh-CN" u="sng" dirty="0"/>
              <a:t>The</a:t>
            </a:r>
            <a:r>
              <a:rPr lang="zh-CN" altLang="en-US" u="sng" dirty="0"/>
              <a:t> </a:t>
            </a:r>
            <a:r>
              <a:rPr lang="en-US" altLang="zh-CN" u="sng" dirty="0"/>
              <a:t>Way</a:t>
            </a:r>
          </a:p>
          <a:p>
            <a:r>
              <a:rPr lang="en-US" dirty="0"/>
              <a:t>The</a:t>
            </a:r>
            <a:r>
              <a:rPr lang="zh-CN" altLang="en-US" dirty="0"/>
              <a:t> </a:t>
            </a:r>
            <a:r>
              <a:rPr lang="en-US" altLang="zh-CN" dirty="0"/>
              <a:t>word</a:t>
            </a:r>
            <a:r>
              <a:rPr lang="zh-CN" altLang="en-US" dirty="0"/>
              <a:t> </a:t>
            </a:r>
            <a:r>
              <a:rPr lang="en-US" altLang="zh-CN" dirty="0"/>
              <a:t>“Dao”</a:t>
            </a:r>
            <a:r>
              <a:rPr lang="zh-CN" altLang="en-US" dirty="0"/>
              <a:t> </a:t>
            </a:r>
            <a:r>
              <a:rPr lang="en-US" altLang="zh-CN" dirty="0"/>
              <a:t>from</a:t>
            </a:r>
            <a:r>
              <a:rPr lang="en-US" dirty="0"/>
              <a:t> oracle bone inscriptions refer to the place where people walk in the middle of </a:t>
            </a:r>
            <a:r>
              <a:rPr lang="en-US" altLang="zh-CN" dirty="0"/>
              <a:t>a</a:t>
            </a:r>
            <a:r>
              <a:rPr lang="zh-CN" altLang="en-US" dirty="0"/>
              <a:t> </a:t>
            </a:r>
            <a:r>
              <a:rPr lang="en-US" altLang="zh-CN" dirty="0"/>
              <a:t>road</a:t>
            </a:r>
            <a:r>
              <a:rPr lang="en-US" dirty="0"/>
              <a:t>, </a:t>
            </a:r>
            <a:r>
              <a:rPr lang="en-US" altLang="zh-CN" dirty="0"/>
              <a:t>the</a:t>
            </a:r>
            <a:r>
              <a:rPr lang="zh-CN" altLang="en-US" dirty="0"/>
              <a:t> </a:t>
            </a:r>
            <a:r>
              <a:rPr lang="en-US" altLang="zh-CN" dirty="0"/>
              <a:t>road</a:t>
            </a:r>
            <a:r>
              <a:rPr lang="zh-CN" altLang="en-US" dirty="0"/>
              <a:t> </a:t>
            </a:r>
            <a:r>
              <a:rPr lang="en-US" altLang="zh-CN" dirty="0"/>
              <a:t>which</a:t>
            </a:r>
            <a:r>
              <a:rPr lang="zh-CN" altLang="en-US" dirty="0"/>
              <a:t> </a:t>
            </a:r>
            <a:r>
              <a:rPr lang="en-US" altLang="zh-CN" dirty="0"/>
              <a:t>people</a:t>
            </a:r>
            <a:r>
              <a:rPr lang="zh-CN" altLang="en-US" dirty="0"/>
              <a:t> </a:t>
            </a:r>
            <a:r>
              <a:rPr lang="en-US" altLang="zh-CN" dirty="0"/>
              <a:t>walk</a:t>
            </a:r>
            <a:r>
              <a:rPr lang="zh-CN" altLang="en-US" dirty="0"/>
              <a:t> </a:t>
            </a:r>
            <a:r>
              <a:rPr lang="en-US" altLang="zh-CN" dirty="0"/>
              <a:t>on</a:t>
            </a:r>
            <a:r>
              <a:rPr lang="en-US" dirty="0"/>
              <a:t> is called </a:t>
            </a:r>
            <a:r>
              <a:rPr lang="en-US" altLang="zh-CN" dirty="0"/>
              <a:t>D</a:t>
            </a:r>
            <a:r>
              <a:rPr lang="en-US" dirty="0"/>
              <a:t>ao. </a:t>
            </a:r>
            <a:r>
              <a:rPr lang="en-US" altLang="zh-CN" dirty="0"/>
              <a:t>It</a:t>
            </a:r>
            <a:r>
              <a:rPr lang="zh-CN" altLang="en-US" dirty="0"/>
              <a:t> </a:t>
            </a:r>
            <a:r>
              <a:rPr lang="en-US" altLang="zh-CN" dirty="0"/>
              <a:t>could</a:t>
            </a:r>
            <a:r>
              <a:rPr lang="zh-CN" altLang="en-US" dirty="0"/>
              <a:t> </a:t>
            </a:r>
            <a:r>
              <a:rPr lang="en-US" altLang="zh-CN" dirty="0"/>
              <a:t>be</a:t>
            </a:r>
            <a:r>
              <a:rPr lang="zh-CN" altLang="en-US" dirty="0"/>
              <a:t> </a:t>
            </a:r>
            <a:r>
              <a:rPr lang="en-US" altLang="zh-CN" dirty="0"/>
              <a:t>seen</a:t>
            </a:r>
            <a:r>
              <a:rPr lang="zh-CN" altLang="en-US" dirty="0"/>
              <a:t> </a:t>
            </a:r>
            <a:r>
              <a:rPr lang="en-US" altLang="zh-CN" dirty="0"/>
              <a:t>from</a:t>
            </a:r>
            <a:r>
              <a:rPr lang="zh-CN" altLang="en-US" dirty="0"/>
              <a:t> </a:t>
            </a:r>
            <a:r>
              <a:rPr lang="en-US" altLang="zh-CN" dirty="0"/>
              <a:t>the</a:t>
            </a:r>
            <a:r>
              <a:rPr lang="zh-CN" altLang="en-US" dirty="0"/>
              <a:t> </a:t>
            </a:r>
            <a:r>
              <a:rPr lang="en-US" altLang="zh-CN" dirty="0"/>
              <a:t>original</a:t>
            </a:r>
            <a:r>
              <a:rPr lang="zh-CN" altLang="en-US" dirty="0"/>
              <a:t> </a:t>
            </a:r>
            <a:r>
              <a:rPr lang="en-US" altLang="zh-CN" dirty="0"/>
              <a:t>oracle</a:t>
            </a:r>
            <a:r>
              <a:rPr lang="zh-CN" altLang="en-US" dirty="0"/>
              <a:t> </a:t>
            </a:r>
            <a:r>
              <a:rPr lang="en-US" altLang="zh-CN" dirty="0"/>
              <a:t>bone</a:t>
            </a:r>
            <a:r>
              <a:rPr lang="zh-CN" altLang="en-US" dirty="0"/>
              <a:t> </a:t>
            </a:r>
            <a:r>
              <a:rPr lang="en-US" altLang="zh-CN" dirty="0"/>
              <a:t>inscription</a:t>
            </a:r>
            <a:r>
              <a:rPr lang="zh-CN" altLang="en-US" dirty="0"/>
              <a:t> </a:t>
            </a:r>
            <a:r>
              <a:rPr lang="en-US" altLang="zh-CN" dirty="0"/>
              <a:t>that</a:t>
            </a:r>
            <a:r>
              <a:rPr lang="zh-CN" altLang="en-US" dirty="0"/>
              <a:t> </a:t>
            </a:r>
            <a:r>
              <a:rPr lang="en-US" altLang="zh-CN" dirty="0"/>
              <a:t>D</a:t>
            </a:r>
            <a:r>
              <a:rPr lang="en-US" dirty="0"/>
              <a:t>ao regulates people's behavior.</a:t>
            </a:r>
            <a:endParaRPr lang="en-GB" altLang="zh-CN" dirty="0"/>
          </a:p>
          <a:p>
            <a:endParaRPr lang="en-GB" altLang="zh-CN" dirty="0"/>
          </a:p>
          <a:p>
            <a:r>
              <a:rPr lang="zh-CN" altLang="en-US" u="sng" dirty="0"/>
              <a:t>德</a:t>
            </a:r>
            <a:r>
              <a:rPr lang="en-US" altLang="zh-CN" u="sng" dirty="0"/>
              <a:t>,</a:t>
            </a:r>
            <a:r>
              <a:rPr lang="zh-CN" altLang="en-US" u="sng" dirty="0"/>
              <a:t> </a:t>
            </a:r>
            <a:r>
              <a:rPr lang="en-US" altLang="zh-CN" u="sng" dirty="0"/>
              <a:t>De,</a:t>
            </a:r>
            <a:r>
              <a:rPr lang="zh-CN" altLang="en-US" u="sng" dirty="0"/>
              <a:t> </a:t>
            </a:r>
            <a:r>
              <a:rPr lang="en-US" altLang="zh-CN" u="sng" dirty="0"/>
              <a:t>virtue,</a:t>
            </a:r>
            <a:r>
              <a:rPr lang="zh-CN" altLang="en-US" u="sng" dirty="0"/>
              <a:t> </a:t>
            </a:r>
            <a:r>
              <a:rPr lang="en-US" altLang="zh-CN" u="sng" dirty="0"/>
              <a:t>morality</a:t>
            </a:r>
          </a:p>
          <a:p>
            <a:r>
              <a:rPr lang="en-US" altLang="zh-CN" dirty="0"/>
              <a:t>For</a:t>
            </a:r>
            <a:r>
              <a:rPr lang="zh-CN" altLang="en-US" dirty="0"/>
              <a:t> </a:t>
            </a:r>
            <a:r>
              <a:rPr lang="en-US" altLang="zh-CN" dirty="0"/>
              <a:t>the</a:t>
            </a:r>
            <a:r>
              <a:rPr lang="zh-CN" altLang="en-US" dirty="0"/>
              <a:t> </a:t>
            </a:r>
            <a:r>
              <a:rPr lang="en-US" altLang="zh-CN" dirty="0"/>
              <a:t>word</a:t>
            </a:r>
            <a:r>
              <a:rPr lang="zh-CN" altLang="en-US" dirty="0"/>
              <a:t> </a:t>
            </a:r>
            <a:r>
              <a:rPr lang="en-US" altLang="zh-CN" dirty="0"/>
              <a:t>“De”,</a:t>
            </a:r>
            <a:r>
              <a:rPr lang="zh-CN" altLang="en-US" dirty="0"/>
              <a:t> </a:t>
            </a:r>
            <a:r>
              <a:rPr lang="en-US" altLang="zh-CN" dirty="0"/>
              <a:t>there</a:t>
            </a:r>
            <a:r>
              <a:rPr lang="zh-CN" altLang="en-US" dirty="0"/>
              <a:t> </a:t>
            </a:r>
            <a:r>
              <a:rPr lang="en-US" altLang="zh-CN" dirty="0"/>
              <a:t>is</a:t>
            </a:r>
            <a:r>
              <a:rPr lang="zh-CN" altLang="en-US" dirty="0"/>
              <a:t> </a:t>
            </a:r>
            <a:r>
              <a:rPr lang="en-US" dirty="0"/>
              <a:t>an eye</a:t>
            </a:r>
            <a:r>
              <a:rPr lang="zh-CN" altLang="en-US" dirty="0"/>
              <a:t> </a:t>
            </a:r>
            <a:r>
              <a:rPr lang="en-US" altLang="zh-CN" dirty="0"/>
              <a:t>in</a:t>
            </a:r>
            <a:r>
              <a:rPr lang="zh-CN" altLang="en-US" dirty="0"/>
              <a:t> </a:t>
            </a:r>
            <a:r>
              <a:rPr lang="en-US" altLang="zh-CN" dirty="0"/>
              <a:t>the</a:t>
            </a:r>
            <a:r>
              <a:rPr lang="zh-CN" altLang="en-US" dirty="0"/>
              <a:t> </a:t>
            </a:r>
            <a:r>
              <a:rPr lang="en-US" altLang="zh-CN" dirty="0"/>
              <a:t>middle</a:t>
            </a:r>
            <a:r>
              <a:rPr lang="zh-CN" altLang="en-US" dirty="0"/>
              <a:t> </a:t>
            </a:r>
            <a:r>
              <a:rPr lang="en-US" altLang="zh-CN" dirty="0"/>
              <a:t>of</a:t>
            </a:r>
            <a:r>
              <a:rPr lang="zh-CN" altLang="en-US" dirty="0"/>
              <a:t> </a:t>
            </a:r>
            <a:r>
              <a:rPr lang="en-US" altLang="zh-CN" dirty="0"/>
              <a:t>the</a:t>
            </a:r>
            <a:r>
              <a:rPr lang="zh-CN" altLang="en-US" dirty="0"/>
              <a:t> </a:t>
            </a:r>
            <a:r>
              <a:rPr lang="en-US" altLang="zh-CN" dirty="0"/>
              <a:t>road</a:t>
            </a:r>
            <a:r>
              <a:rPr lang="en-US" dirty="0"/>
              <a:t>. This word means that when we walk </a:t>
            </a:r>
            <a:r>
              <a:rPr lang="en-US" altLang="zh-CN" dirty="0"/>
              <a:t>within</a:t>
            </a:r>
            <a:r>
              <a:rPr lang="en-US" dirty="0"/>
              <a:t> the </a:t>
            </a:r>
            <a:r>
              <a:rPr lang="en-US" altLang="zh-CN" dirty="0"/>
              <a:t>D</a:t>
            </a:r>
            <a:r>
              <a:rPr lang="en-US" dirty="0"/>
              <a:t>ao, we should look at the </a:t>
            </a:r>
            <a:r>
              <a:rPr lang="en-US" altLang="zh-CN" dirty="0"/>
              <a:t>way</a:t>
            </a:r>
            <a:r>
              <a:rPr lang="en-US" dirty="0"/>
              <a:t> </a:t>
            </a:r>
            <a:r>
              <a:rPr lang="en-US" altLang="zh-CN" dirty="0"/>
              <a:t>through</a:t>
            </a:r>
            <a:r>
              <a:rPr lang="en-US" dirty="0"/>
              <a:t> our eyes.</a:t>
            </a:r>
          </a:p>
        </p:txBody>
      </p:sp>
    </p:spTree>
    <p:extLst>
      <p:ext uri="{BB962C8B-B14F-4D97-AF65-F5344CB8AC3E}">
        <p14:creationId xmlns:p14="http://schemas.microsoft.com/office/powerpoint/2010/main" val="455082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AF7C9-0F8B-3D42-930D-F24BADDB8829}"/>
              </a:ext>
            </a:extLst>
          </p:cNvPr>
          <p:cNvSpPr>
            <a:spLocks noGrp="1"/>
          </p:cNvSpPr>
          <p:nvPr>
            <p:ph type="title"/>
          </p:nvPr>
        </p:nvSpPr>
        <p:spPr/>
        <p:txBody>
          <a:bodyPr/>
          <a:lstStyle/>
          <a:p>
            <a:r>
              <a:rPr lang="zh-CN" altLang="en-US" dirty="0"/>
              <a:t>道德 </a:t>
            </a:r>
            <a:r>
              <a:rPr lang="en-US" altLang="zh-CN" dirty="0"/>
              <a:t>-</a:t>
            </a:r>
            <a:r>
              <a:rPr lang="zh-CN" altLang="en-US" dirty="0"/>
              <a:t> </a:t>
            </a:r>
            <a:r>
              <a:rPr lang="en-US" altLang="zh-CN" dirty="0"/>
              <a:t>Dao</a:t>
            </a:r>
            <a:r>
              <a:rPr lang="zh-CN" altLang="en-US" dirty="0"/>
              <a:t> </a:t>
            </a:r>
            <a:r>
              <a:rPr lang="en-US" altLang="zh-CN" dirty="0"/>
              <a:t>and</a:t>
            </a:r>
            <a:r>
              <a:rPr lang="zh-CN" altLang="en-US" dirty="0"/>
              <a:t> </a:t>
            </a:r>
            <a:r>
              <a:rPr lang="en-US" altLang="zh-CN" dirty="0"/>
              <a:t>De</a:t>
            </a:r>
            <a:endParaRPr lang="en-US" dirty="0"/>
          </a:p>
        </p:txBody>
      </p:sp>
      <p:sp>
        <p:nvSpPr>
          <p:cNvPr id="3" name="Content Placeholder 2">
            <a:extLst>
              <a:ext uri="{FF2B5EF4-FFF2-40B4-BE49-F238E27FC236}">
                <a16:creationId xmlns:a16="http://schemas.microsoft.com/office/drawing/2014/main" id="{3BCD68C5-53B0-ED4A-A97B-5AE68351C42D}"/>
              </a:ext>
            </a:extLst>
          </p:cNvPr>
          <p:cNvSpPr>
            <a:spLocks noGrp="1"/>
          </p:cNvSpPr>
          <p:nvPr>
            <p:ph idx="1"/>
          </p:nvPr>
        </p:nvSpPr>
        <p:spPr/>
        <p:txBody>
          <a:bodyPr>
            <a:normAutofit fontScale="92500"/>
          </a:bodyPr>
          <a:lstStyle/>
          <a:p>
            <a:pPr marL="0" indent="0">
              <a:buNone/>
            </a:pPr>
            <a:r>
              <a:rPr lang="en-US" dirty="0"/>
              <a:t>In terms of the oracle bone characters </a:t>
            </a:r>
            <a:r>
              <a:rPr lang="en-US" altLang="zh-CN" dirty="0"/>
              <a:t>for</a:t>
            </a:r>
            <a:r>
              <a:rPr lang="zh-CN" altLang="en-US" dirty="0"/>
              <a:t> </a:t>
            </a:r>
            <a:r>
              <a:rPr lang="en-US" altLang="zh-CN" dirty="0"/>
              <a:t>“Dao”</a:t>
            </a:r>
            <a:r>
              <a:rPr lang="zh-CN" altLang="en-US" dirty="0"/>
              <a:t> </a:t>
            </a:r>
            <a:r>
              <a:rPr lang="en-US" altLang="zh-CN" dirty="0"/>
              <a:t>and</a:t>
            </a:r>
            <a:r>
              <a:rPr lang="zh-CN" altLang="en-US" dirty="0"/>
              <a:t> </a:t>
            </a:r>
            <a:r>
              <a:rPr lang="en-US" altLang="zh-CN" dirty="0"/>
              <a:t>“De”</a:t>
            </a:r>
            <a:r>
              <a:rPr lang="en-US" dirty="0"/>
              <a:t>, it vividly shows that the </a:t>
            </a:r>
            <a:r>
              <a:rPr lang="en-US" altLang="zh-CN" dirty="0"/>
              <a:t>“D</a:t>
            </a:r>
            <a:r>
              <a:rPr lang="en-US" dirty="0"/>
              <a:t>ao</a:t>
            </a:r>
            <a:r>
              <a:rPr lang="en-US" altLang="zh-CN" dirty="0"/>
              <a:t>”</a:t>
            </a:r>
            <a:r>
              <a:rPr lang="en-US" dirty="0"/>
              <a:t> is the </a:t>
            </a:r>
            <a:r>
              <a:rPr lang="en-US" altLang="zh-CN" dirty="0"/>
              <a:t>principle</a:t>
            </a:r>
            <a:r>
              <a:rPr lang="en-US" dirty="0"/>
              <a:t> </a:t>
            </a:r>
            <a:r>
              <a:rPr lang="en-US" altLang="zh-CN" dirty="0"/>
              <a:t>for</a:t>
            </a:r>
            <a:r>
              <a:rPr lang="en-US" dirty="0"/>
              <a:t> human behavior. The word </a:t>
            </a:r>
            <a:r>
              <a:rPr lang="en-US" altLang="zh-CN" dirty="0"/>
              <a:t>“De”</a:t>
            </a:r>
            <a:r>
              <a:rPr lang="zh-CN" altLang="en-US" dirty="0"/>
              <a:t> </a:t>
            </a:r>
            <a:r>
              <a:rPr lang="en-US" dirty="0"/>
              <a:t>indicates that people should observe with their eyes and not deviate from the </a:t>
            </a:r>
            <a:r>
              <a:rPr lang="en-US" altLang="zh-CN" dirty="0"/>
              <a:t>road</a:t>
            </a:r>
            <a:r>
              <a:rPr lang="zh-CN" altLang="en-US" dirty="0"/>
              <a:t> </a:t>
            </a:r>
            <a:r>
              <a:rPr lang="en-US" altLang="zh-CN" dirty="0"/>
              <a:t>or</a:t>
            </a:r>
            <a:r>
              <a:rPr lang="zh-CN" altLang="en-US" dirty="0"/>
              <a:t> </a:t>
            </a:r>
            <a:r>
              <a:rPr lang="en-US" altLang="zh-CN" dirty="0"/>
              <a:t>the</a:t>
            </a:r>
            <a:r>
              <a:rPr lang="zh-CN" altLang="en-US" dirty="0"/>
              <a:t> </a:t>
            </a:r>
            <a:r>
              <a:rPr lang="en-US" altLang="zh-CN" dirty="0"/>
              <a:t>Dao</a:t>
            </a:r>
            <a:r>
              <a:rPr lang="en-US" dirty="0"/>
              <a:t>.</a:t>
            </a:r>
          </a:p>
          <a:p>
            <a:pPr marL="0" indent="0">
              <a:buNone/>
            </a:pPr>
            <a:endParaRPr lang="en-US" dirty="0"/>
          </a:p>
          <a:p>
            <a:pPr marL="0" indent="0">
              <a:buNone/>
            </a:pPr>
            <a:r>
              <a:rPr lang="en-US" altLang="zh-CN" dirty="0"/>
              <a:t>The</a:t>
            </a:r>
            <a:r>
              <a:rPr lang="zh-CN" altLang="en-US" dirty="0"/>
              <a:t> </a:t>
            </a:r>
            <a:r>
              <a:rPr lang="en-US" altLang="zh-CN" dirty="0"/>
              <a:t>two</a:t>
            </a:r>
            <a:r>
              <a:rPr lang="zh-CN" altLang="en-US" dirty="0"/>
              <a:t> </a:t>
            </a:r>
            <a:r>
              <a:rPr lang="en-US" altLang="zh-CN" dirty="0"/>
              <a:t>words</a:t>
            </a:r>
            <a:r>
              <a:rPr lang="zh-CN" altLang="en-US" dirty="0"/>
              <a:t> </a:t>
            </a:r>
            <a:r>
              <a:rPr lang="en-US" altLang="zh-CN" dirty="0"/>
              <a:t>“Dao”</a:t>
            </a:r>
            <a:r>
              <a:rPr lang="zh-CN" altLang="en-US" dirty="0"/>
              <a:t> </a:t>
            </a:r>
            <a:r>
              <a:rPr lang="en-US" altLang="zh-CN" dirty="0"/>
              <a:t>and</a:t>
            </a:r>
            <a:r>
              <a:rPr lang="zh-CN" altLang="en-US" dirty="0"/>
              <a:t> </a:t>
            </a:r>
            <a:r>
              <a:rPr lang="en-US" altLang="zh-CN" dirty="0"/>
              <a:t>“De”</a:t>
            </a:r>
            <a:r>
              <a:rPr lang="zh-CN" altLang="en-US" dirty="0"/>
              <a:t> </a:t>
            </a:r>
            <a:r>
              <a:rPr lang="en-US" altLang="zh-CN" dirty="0"/>
              <a:t>have</a:t>
            </a:r>
            <a:r>
              <a:rPr lang="zh-CN" altLang="en-US" dirty="0"/>
              <a:t> </a:t>
            </a:r>
            <a:r>
              <a:rPr lang="en-US" altLang="zh-CN" dirty="0"/>
              <a:t>always</a:t>
            </a:r>
            <a:r>
              <a:rPr lang="zh-CN" altLang="en-US" dirty="0"/>
              <a:t> </a:t>
            </a:r>
            <a:r>
              <a:rPr lang="en-US" altLang="zh-CN" dirty="0"/>
              <a:t>been</a:t>
            </a:r>
            <a:r>
              <a:rPr lang="zh-CN" altLang="en-US" dirty="0"/>
              <a:t> </a:t>
            </a:r>
            <a:r>
              <a:rPr lang="en-US" altLang="zh-CN" dirty="0"/>
              <a:t>said</a:t>
            </a:r>
            <a:r>
              <a:rPr lang="zh-CN" altLang="en-US" dirty="0"/>
              <a:t> </a:t>
            </a:r>
            <a:r>
              <a:rPr lang="en-US" altLang="zh-CN" dirty="0"/>
              <a:t>together</a:t>
            </a:r>
            <a:r>
              <a:rPr lang="en-US" dirty="0"/>
              <a:t>. </a:t>
            </a:r>
            <a:r>
              <a:rPr lang="en-US" altLang="zh-CN" dirty="0"/>
              <a:t>Lao</a:t>
            </a:r>
            <a:r>
              <a:rPr lang="zh-CN" altLang="en-US" dirty="0"/>
              <a:t> </a:t>
            </a:r>
            <a:r>
              <a:rPr lang="en-US" altLang="zh-CN" dirty="0"/>
              <a:t>Zi</a:t>
            </a:r>
            <a:r>
              <a:rPr lang="zh-CN" altLang="en-US" dirty="0"/>
              <a:t> </a:t>
            </a:r>
            <a:r>
              <a:rPr lang="en-US" dirty="0"/>
              <a:t>used these two words to explain the emergence and development of all things in the world. He divided the things in the world into two categories, one from the attribute of </a:t>
            </a:r>
            <a:r>
              <a:rPr lang="en-US" altLang="zh-CN" dirty="0"/>
              <a:t>D</a:t>
            </a:r>
            <a:r>
              <a:rPr lang="en-US" dirty="0"/>
              <a:t>ao and the other from the attribute of </a:t>
            </a:r>
            <a:r>
              <a:rPr lang="en-US" altLang="zh-CN" dirty="0"/>
              <a:t>De</a:t>
            </a:r>
            <a:r>
              <a:rPr lang="en-US" dirty="0"/>
              <a:t>.</a:t>
            </a:r>
          </a:p>
        </p:txBody>
      </p:sp>
    </p:spTree>
    <p:extLst>
      <p:ext uri="{BB962C8B-B14F-4D97-AF65-F5344CB8AC3E}">
        <p14:creationId xmlns:p14="http://schemas.microsoft.com/office/powerpoint/2010/main" val="2846395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667C6-B032-544F-B2B0-261B0C373B1C}"/>
              </a:ext>
            </a:extLst>
          </p:cNvPr>
          <p:cNvSpPr>
            <a:spLocks noGrp="1"/>
          </p:cNvSpPr>
          <p:nvPr>
            <p:ph type="title"/>
          </p:nvPr>
        </p:nvSpPr>
        <p:spPr/>
        <p:txBody>
          <a:bodyPr/>
          <a:lstStyle/>
          <a:p>
            <a:r>
              <a:rPr lang="zh-CN" altLang="en-US" dirty="0"/>
              <a:t>道 </a:t>
            </a:r>
            <a:r>
              <a:rPr lang="en-US" altLang="zh-CN" dirty="0"/>
              <a:t>-</a:t>
            </a:r>
            <a:r>
              <a:rPr lang="zh-CN" altLang="en-US" dirty="0"/>
              <a:t> </a:t>
            </a:r>
            <a:r>
              <a:rPr lang="en-US" altLang="zh-CN" dirty="0"/>
              <a:t>The</a:t>
            </a:r>
            <a:r>
              <a:rPr lang="zh-CN" altLang="en-US" dirty="0"/>
              <a:t> </a:t>
            </a:r>
            <a:r>
              <a:rPr lang="en-US" altLang="zh-CN" dirty="0"/>
              <a:t>Dao</a:t>
            </a:r>
            <a:endParaRPr lang="en-US" dirty="0"/>
          </a:p>
        </p:txBody>
      </p:sp>
      <p:sp>
        <p:nvSpPr>
          <p:cNvPr id="3" name="Content Placeholder 2">
            <a:extLst>
              <a:ext uri="{FF2B5EF4-FFF2-40B4-BE49-F238E27FC236}">
                <a16:creationId xmlns:a16="http://schemas.microsoft.com/office/drawing/2014/main" id="{ABD8CC7E-B405-2246-99BD-23CC42F99D00}"/>
              </a:ext>
            </a:extLst>
          </p:cNvPr>
          <p:cNvSpPr>
            <a:spLocks noGrp="1"/>
          </p:cNvSpPr>
          <p:nvPr>
            <p:ph idx="1"/>
          </p:nvPr>
        </p:nvSpPr>
        <p:spPr/>
        <p:txBody>
          <a:bodyPr>
            <a:normAutofit fontScale="92500" lnSpcReduction="20000"/>
          </a:bodyPr>
          <a:lstStyle/>
          <a:p>
            <a:pPr marL="0" indent="0">
              <a:buNone/>
            </a:pPr>
            <a:r>
              <a:rPr lang="en-US" altLang="zh-CN" dirty="0"/>
              <a:t>Chapter</a:t>
            </a:r>
            <a:r>
              <a:rPr lang="zh-CN" altLang="en-US" dirty="0"/>
              <a:t> </a:t>
            </a:r>
            <a:r>
              <a:rPr lang="en-US" altLang="zh-CN" dirty="0"/>
              <a:t>1:</a:t>
            </a:r>
          </a:p>
          <a:p>
            <a:pPr marL="0" indent="0">
              <a:buNone/>
            </a:pPr>
            <a:r>
              <a:rPr lang="zh-TW" altLang="en-US" dirty="0"/>
              <a:t>道可道、非常道。名可名、非常名無名天地之始有名萬物之母。故常無欲以觀其妙、常有欲以觀其徵。此兩者同出而異名。同謂之玄。玄之又玄、衆妙之門。</a:t>
            </a:r>
          </a:p>
          <a:p>
            <a:pPr marL="0" indent="0">
              <a:buNone/>
            </a:pPr>
            <a:r>
              <a:rPr lang="en-GB" dirty="0"/>
              <a:t>The Way that can be followed is not the eternal Way. The name that can be named is not the eternal name. The nameless is the origin of heaven and earth While naming is the origin of the myriad things. Therefore, always desireless, you see the mystery. Ever desiring, you see the manifestations. These two are the same— When they appear they are named differently. This sameness is the mystery, Mystery within mystery; The door to all marvels.</a:t>
            </a:r>
          </a:p>
          <a:p>
            <a:pPr marL="0" indent="0">
              <a:buNone/>
            </a:pPr>
            <a:endParaRPr lang="en-US" dirty="0"/>
          </a:p>
        </p:txBody>
      </p:sp>
    </p:spTree>
    <p:extLst>
      <p:ext uri="{BB962C8B-B14F-4D97-AF65-F5344CB8AC3E}">
        <p14:creationId xmlns:p14="http://schemas.microsoft.com/office/powerpoint/2010/main" val="1857758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7E5B2-8788-2249-A3E5-AD96052655B3}"/>
              </a:ext>
            </a:extLst>
          </p:cNvPr>
          <p:cNvSpPr>
            <a:spLocks noGrp="1"/>
          </p:cNvSpPr>
          <p:nvPr>
            <p:ph type="title"/>
          </p:nvPr>
        </p:nvSpPr>
        <p:spPr/>
        <p:txBody>
          <a:bodyPr/>
          <a:lstStyle/>
          <a:p>
            <a:r>
              <a:rPr lang="en-US" dirty="0" err="1"/>
              <a:t>道</a:t>
            </a:r>
            <a:r>
              <a:rPr lang="zh-CN" altLang="en-US" dirty="0"/>
              <a:t> </a:t>
            </a:r>
            <a:r>
              <a:rPr lang="en-US" altLang="zh-CN" dirty="0"/>
              <a:t>-</a:t>
            </a:r>
            <a:r>
              <a:rPr lang="zh-CN" altLang="en-US" dirty="0"/>
              <a:t> </a:t>
            </a:r>
            <a:r>
              <a:rPr lang="en-US" dirty="0"/>
              <a:t>The Dao</a:t>
            </a:r>
          </a:p>
        </p:txBody>
      </p:sp>
      <p:sp>
        <p:nvSpPr>
          <p:cNvPr id="3" name="Content Placeholder 2">
            <a:extLst>
              <a:ext uri="{FF2B5EF4-FFF2-40B4-BE49-F238E27FC236}">
                <a16:creationId xmlns:a16="http://schemas.microsoft.com/office/drawing/2014/main" id="{8B817501-4E8C-AA40-8471-DF1492C814B9}"/>
              </a:ext>
            </a:extLst>
          </p:cNvPr>
          <p:cNvSpPr>
            <a:spLocks noGrp="1"/>
          </p:cNvSpPr>
          <p:nvPr>
            <p:ph idx="1"/>
          </p:nvPr>
        </p:nvSpPr>
        <p:spPr/>
        <p:txBody>
          <a:bodyPr>
            <a:normAutofit lnSpcReduction="10000"/>
          </a:bodyPr>
          <a:lstStyle/>
          <a:p>
            <a:pPr marL="0" indent="0">
              <a:buNone/>
            </a:pPr>
            <a:r>
              <a:rPr lang="en-US" altLang="zh-CN" dirty="0"/>
              <a:t>Chapter</a:t>
            </a:r>
            <a:r>
              <a:rPr lang="zh-CN" altLang="en-US" dirty="0"/>
              <a:t> </a:t>
            </a:r>
            <a:r>
              <a:rPr lang="en-US" altLang="zh-CN" dirty="0"/>
              <a:t>4:</a:t>
            </a:r>
          </a:p>
          <a:p>
            <a:pPr marL="0" indent="0">
              <a:buNone/>
            </a:pPr>
            <a:r>
              <a:rPr lang="zh-TW" altLang="en-US" dirty="0"/>
              <a:t>道沖而用之或不盈。淵兮似萬物之宗。挫其銳、解其紛、和其光、同其塵。湛兮似或存。吾不知誰之子。象帝之先。</a:t>
            </a:r>
          </a:p>
          <a:p>
            <a:pPr marL="0" indent="0">
              <a:buNone/>
            </a:pPr>
            <a:r>
              <a:rPr lang="en-GB" dirty="0"/>
              <a:t>The Way is so vast that when you use it, something is always left.</a:t>
            </a:r>
            <a:r>
              <a:rPr lang="zh-CN" altLang="en-US" dirty="0"/>
              <a:t> </a:t>
            </a:r>
            <a:r>
              <a:rPr lang="en-GB" dirty="0"/>
              <a:t>How deep it is!</a:t>
            </a:r>
            <a:r>
              <a:rPr lang="zh-CN" altLang="en-US" dirty="0"/>
              <a:t> </a:t>
            </a:r>
            <a:r>
              <a:rPr lang="en-GB" dirty="0"/>
              <a:t>It seems to be the ancestor of the myriad things.</a:t>
            </a:r>
            <a:r>
              <a:rPr lang="zh-CN" altLang="en-US" dirty="0"/>
              <a:t> </a:t>
            </a:r>
            <a:r>
              <a:rPr lang="en-GB" dirty="0"/>
              <a:t>It blunts sharpness</a:t>
            </a:r>
            <a:r>
              <a:rPr lang="en-US" altLang="zh-CN" dirty="0"/>
              <a:t>,</a:t>
            </a:r>
            <a:r>
              <a:rPr lang="zh-CN" altLang="en-US" dirty="0"/>
              <a:t> </a:t>
            </a:r>
            <a:r>
              <a:rPr lang="en-GB" dirty="0"/>
              <a:t>Untangles knots</a:t>
            </a:r>
            <a:r>
              <a:rPr lang="en-US" altLang="zh-CN" dirty="0"/>
              <a:t>,</a:t>
            </a:r>
            <a:r>
              <a:rPr lang="zh-CN" altLang="en-US" dirty="0"/>
              <a:t> </a:t>
            </a:r>
            <a:r>
              <a:rPr lang="en-GB" dirty="0"/>
              <a:t>Softens the glare</a:t>
            </a:r>
            <a:r>
              <a:rPr lang="en-US" altLang="zh-CN" dirty="0"/>
              <a:t>,</a:t>
            </a:r>
            <a:r>
              <a:rPr lang="zh-CN" altLang="en-US" dirty="0"/>
              <a:t> </a:t>
            </a:r>
            <a:r>
              <a:rPr lang="en-GB" dirty="0"/>
              <a:t>Unifies with the mundane.</a:t>
            </a:r>
            <a:r>
              <a:rPr lang="zh-CN" altLang="en-US" dirty="0"/>
              <a:t> </a:t>
            </a:r>
            <a:r>
              <a:rPr lang="en-GB" dirty="0"/>
              <a:t>It is so full!</a:t>
            </a:r>
            <a:r>
              <a:rPr lang="zh-CN" altLang="en-US" dirty="0"/>
              <a:t> </a:t>
            </a:r>
            <a:r>
              <a:rPr lang="en-GB" dirty="0"/>
              <a:t>It seems to have remainder.</a:t>
            </a:r>
          </a:p>
          <a:p>
            <a:pPr marL="0" indent="0">
              <a:buNone/>
            </a:pPr>
            <a:r>
              <a:rPr lang="en-GB" dirty="0"/>
              <a:t>It is the child of I-don‘t-know-who.</a:t>
            </a:r>
            <a:r>
              <a:rPr lang="zh-CN" altLang="en-US" dirty="0"/>
              <a:t> </a:t>
            </a:r>
            <a:r>
              <a:rPr lang="en-GB" dirty="0"/>
              <a:t>And prior to the primeval Lord-on-high.</a:t>
            </a:r>
          </a:p>
          <a:p>
            <a:pPr marL="0" indent="0">
              <a:buNone/>
            </a:pPr>
            <a:endParaRPr lang="en-US" dirty="0"/>
          </a:p>
        </p:txBody>
      </p:sp>
    </p:spTree>
    <p:extLst>
      <p:ext uri="{BB962C8B-B14F-4D97-AF65-F5344CB8AC3E}">
        <p14:creationId xmlns:p14="http://schemas.microsoft.com/office/powerpoint/2010/main" val="3883800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77CA2-C794-9841-ABF1-E48C0DDCF827}"/>
              </a:ext>
            </a:extLst>
          </p:cNvPr>
          <p:cNvSpPr>
            <a:spLocks noGrp="1"/>
          </p:cNvSpPr>
          <p:nvPr>
            <p:ph type="title"/>
          </p:nvPr>
        </p:nvSpPr>
        <p:spPr/>
        <p:txBody>
          <a:bodyPr/>
          <a:lstStyle/>
          <a:p>
            <a:r>
              <a:rPr lang="zh-CN" altLang="en-US" dirty="0"/>
              <a:t>道 </a:t>
            </a:r>
            <a:r>
              <a:rPr lang="en-US" altLang="zh-CN" dirty="0"/>
              <a:t>-</a:t>
            </a:r>
            <a:r>
              <a:rPr lang="zh-CN" altLang="en-US" dirty="0"/>
              <a:t> </a:t>
            </a:r>
            <a:r>
              <a:rPr lang="en-US" altLang="zh-CN" dirty="0"/>
              <a:t>The</a:t>
            </a:r>
            <a:r>
              <a:rPr lang="zh-CN" altLang="en-US" dirty="0"/>
              <a:t> </a:t>
            </a:r>
            <a:r>
              <a:rPr lang="en-US" altLang="zh-CN" dirty="0"/>
              <a:t>Dao</a:t>
            </a:r>
            <a:endParaRPr lang="en-US" dirty="0"/>
          </a:p>
        </p:txBody>
      </p:sp>
      <p:sp>
        <p:nvSpPr>
          <p:cNvPr id="3" name="Content Placeholder 2">
            <a:extLst>
              <a:ext uri="{FF2B5EF4-FFF2-40B4-BE49-F238E27FC236}">
                <a16:creationId xmlns:a16="http://schemas.microsoft.com/office/drawing/2014/main" id="{C617EE6A-5C06-0546-9BD1-38760044C141}"/>
              </a:ext>
            </a:extLst>
          </p:cNvPr>
          <p:cNvSpPr>
            <a:spLocks noGrp="1"/>
          </p:cNvSpPr>
          <p:nvPr>
            <p:ph idx="1"/>
          </p:nvPr>
        </p:nvSpPr>
        <p:spPr/>
        <p:txBody>
          <a:bodyPr>
            <a:normAutofit lnSpcReduction="10000"/>
          </a:bodyPr>
          <a:lstStyle/>
          <a:p>
            <a:pPr marL="0" indent="0">
              <a:buNone/>
            </a:pPr>
            <a:r>
              <a:rPr lang="en-US" altLang="zh-CN" dirty="0"/>
              <a:t>Chapter</a:t>
            </a:r>
            <a:r>
              <a:rPr lang="zh-CN" altLang="en-US" dirty="0"/>
              <a:t> </a:t>
            </a:r>
            <a:r>
              <a:rPr lang="en-US" altLang="zh-CN" dirty="0"/>
              <a:t>5:</a:t>
            </a:r>
          </a:p>
          <a:p>
            <a:pPr marL="0" indent="0">
              <a:buNone/>
            </a:pPr>
            <a:r>
              <a:rPr lang="zh-TW" altLang="en-US" dirty="0"/>
              <a:t>天地不仁、以萬物爲芻狗。聖人不仁、以百姓爲芻狗。天地之間、其猶橐龠乎。虛而不屈、動而愈出。多言數窮。不如守中。</a:t>
            </a:r>
          </a:p>
          <a:p>
            <a:pPr marL="0" indent="0">
              <a:buNone/>
            </a:pPr>
            <a:r>
              <a:rPr lang="en-GB" dirty="0"/>
              <a:t>Heaven and Earth are not humane,</a:t>
            </a:r>
            <a:r>
              <a:rPr lang="zh-CN" altLang="en-US" dirty="0"/>
              <a:t> </a:t>
            </a:r>
            <a:r>
              <a:rPr lang="en-GB" dirty="0"/>
              <a:t>And regard the myriad things as straw dogs.</a:t>
            </a:r>
            <a:r>
              <a:rPr lang="zh-CN" altLang="en-US" dirty="0"/>
              <a:t> </a:t>
            </a:r>
            <a:r>
              <a:rPr lang="en-GB" dirty="0"/>
              <a:t>The sage is not humane,</a:t>
            </a:r>
            <a:r>
              <a:rPr lang="zh-CN" altLang="en-US" dirty="0"/>
              <a:t> </a:t>
            </a:r>
            <a:r>
              <a:rPr lang="en-GB" dirty="0"/>
              <a:t>And regards all the people as straw dogs.</a:t>
            </a:r>
            <a:r>
              <a:rPr lang="zh-CN" altLang="en-US" dirty="0"/>
              <a:t> </a:t>
            </a:r>
            <a:r>
              <a:rPr lang="en-GB" dirty="0"/>
              <a:t>The space between Heaven and Earth is just like a bellows:</a:t>
            </a:r>
            <a:r>
              <a:rPr lang="zh-CN" altLang="en-US" dirty="0"/>
              <a:t> </a:t>
            </a:r>
            <a:r>
              <a:rPr lang="en-GB" dirty="0"/>
              <a:t>Empty it, it is not exhausted.</a:t>
            </a:r>
            <a:r>
              <a:rPr lang="zh-CN" altLang="en-US" dirty="0"/>
              <a:t> </a:t>
            </a:r>
            <a:r>
              <a:rPr lang="en-GB" dirty="0"/>
              <a:t>Squeeze it and more comes out.</a:t>
            </a:r>
          </a:p>
          <a:p>
            <a:pPr marL="0" indent="0">
              <a:buNone/>
            </a:pPr>
            <a:r>
              <a:rPr lang="en-GB" dirty="0"/>
              <a:t>Excessive verbiage is usually a dead end</a:t>
            </a:r>
            <a:r>
              <a:rPr lang="en-US" altLang="zh-CN" dirty="0"/>
              <a:t>,</a:t>
            </a:r>
            <a:r>
              <a:rPr lang="zh-CN" altLang="en-US" dirty="0"/>
              <a:t> </a:t>
            </a:r>
            <a:r>
              <a:rPr lang="en-GB" dirty="0"/>
              <a:t>Is not as good as holding to the </a:t>
            </a:r>
            <a:r>
              <a:rPr lang="en-GB" dirty="0" err="1"/>
              <a:t>center</a:t>
            </a:r>
            <a:r>
              <a:rPr lang="en-GB" dirty="0"/>
              <a:t>.</a:t>
            </a:r>
          </a:p>
          <a:p>
            <a:pPr marL="0" indent="0">
              <a:buNone/>
            </a:pPr>
            <a:endParaRPr lang="en-US" dirty="0"/>
          </a:p>
        </p:txBody>
      </p:sp>
    </p:spTree>
    <p:extLst>
      <p:ext uri="{BB962C8B-B14F-4D97-AF65-F5344CB8AC3E}">
        <p14:creationId xmlns:p14="http://schemas.microsoft.com/office/powerpoint/2010/main" val="3592992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C7500-6A0B-B942-ACF7-E1A046AD9D0B}"/>
              </a:ext>
            </a:extLst>
          </p:cNvPr>
          <p:cNvSpPr>
            <a:spLocks noGrp="1"/>
          </p:cNvSpPr>
          <p:nvPr>
            <p:ph type="title"/>
          </p:nvPr>
        </p:nvSpPr>
        <p:spPr/>
        <p:txBody>
          <a:bodyPr/>
          <a:lstStyle/>
          <a:p>
            <a:r>
              <a:rPr lang="en-US" dirty="0" err="1"/>
              <a:t>道</a:t>
            </a:r>
            <a:r>
              <a:rPr lang="zh-CN" altLang="en-US" dirty="0"/>
              <a:t> </a:t>
            </a:r>
            <a:r>
              <a:rPr lang="en-US" altLang="zh-CN" dirty="0"/>
              <a:t>-</a:t>
            </a:r>
            <a:r>
              <a:rPr lang="zh-CN" altLang="en-US" dirty="0"/>
              <a:t> </a:t>
            </a:r>
            <a:r>
              <a:rPr lang="en-US" dirty="0"/>
              <a:t>The</a:t>
            </a:r>
            <a:r>
              <a:rPr lang="zh-CN" altLang="en-US" dirty="0"/>
              <a:t> </a:t>
            </a:r>
            <a:r>
              <a:rPr lang="en-US" altLang="zh-CN" dirty="0"/>
              <a:t>Dao</a:t>
            </a:r>
            <a:endParaRPr lang="en-US" dirty="0"/>
          </a:p>
        </p:txBody>
      </p:sp>
      <p:sp>
        <p:nvSpPr>
          <p:cNvPr id="3" name="Content Placeholder 2">
            <a:extLst>
              <a:ext uri="{FF2B5EF4-FFF2-40B4-BE49-F238E27FC236}">
                <a16:creationId xmlns:a16="http://schemas.microsoft.com/office/drawing/2014/main" id="{9AD452EF-392C-4846-A6EA-13495F425F80}"/>
              </a:ext>
            </a:extLst>
          </p:cNvPr>
          <p:cNvSpPr>
            <a:spLocks noGrp="1"/>
          </p:cNvSpPr>
          <p:nvPr>
            <p:ph idx="1"/>
          </p:nvPr>
        </p:nvSpPr>
        <p:spPr/>
        <p:txBody>
          <a:bodyPr>
            <a:normAutofit fontScale="85000" lnSpcReduction="20000"/>
          </a:bodyPr>
          <a:lstStyle/>
          <a:p>
            <a:pPr marL="0" indent="0">
              <a:buNone/>
            </a:pPr>
            <a:r>
              <a:rPr lang="en-US" altLang="zh-CN" dirty="0"/>
              <a:t>Chapter</a:t>
            </a:r>
            <a:r>
              <a:rPr lang="zh-CN" altLang="en-US" dirty="0"/>
              <a:t> </a:t>
            </a:r>
            <a:r>
              <a:rPr lang="en-US" altLang="zh-CN" dirty="0"/>
              <a:t>6:</a:t>
            </a:r>
          </a:p>
          <a:p>
            <a:pPr marL="0" indent="0">
              <a:buNone/>
            </a:pPr>
            <a:r>
              <a:rPr lang="zh-TW" altLang="en-US" dirty="0"/>
              <a:t>谷神不死。是謂玄牝。玄牝之門、是謂天地之根。係係若存、用之不勤。</a:t>
            </a:r>
          </a:p>
          <a:p>
            <a:pPr marL="0" indent="0">
              <a:buNone/>
            </a:pPr>
            <a:r>
              <a:rPr lang="en-GB" dirty="0"/>
              <a:t>The valley spirit never dies.</a:t>
            </a:r>
          </a:p>
          <a:p>
            <a:pPr marL="0" indent="0">
              <a:buNone/>
            </a:pPr>
            <a:r>
              <a:rPr lang="en-GB" dirty="0"/>
              <a:t>It is called “the mysterious female.”</a:t>
            </a:r>
          </a:p>
          <a:p>
            <a:pPr marL="0" indent="0">
              <a:buNone/>
            </a:pPr>
            <a:r>
              <a:rPr lang="en-GB" dirty="0"/>
              <a:t>The opening of the mysterious female</a:t>
            </a:r>
          </a:p>
          <a:p>
            <a:pPr marL="0" indent="0">
              <a:buNone/>
            </a:pPr>
            <a:r>
              <a:rPr lang="en-GB" dirty="0"/>
              <a:t>Is called “the root of Heaven and Earth.”</a:t>
            </a:r>
          </a:p>
          <a:p>
            <a:pPr marL="0" indent="0">
              <a:buNone/>
            </a:pPr>
            <a:r>
              <a:rPr lang="en-GB" dirty="0"/>
              <a:t>Continuous, seeming to remain.</a:t>
            </a:r>
          </a:p>
          <a:p>
            <a:pPr marL="0" indent="0">
              <a:buNone/>
            </a:pPr>
            <a:r>
              <a:rPr lang="en-GB" dirty="0"/>
              <a:t>Use it without exertion.</a:t>
            </a:r>
          </a:p>
          <a:p>
            <a:pPr marL="0" indent="0">
              <a:buNone/>
            </a:pPr>
            <a:endParaRPr lang="en-US" dirty="0"/>
          </a:p>
        </p:txBody>
      </p:sp>
    </p:spTree>
    <p:extLst>
      <p:ext uri="{BB962C8B-B14F-4D97-AF65-F5344CB8AC3E}">
        <p14:creationId xmlns:p14="http://schemas.microsoft.com/office/powerpoint/2010/main" val="3711726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C7500-6A0B-B942-ACF7-E1A046AD9D0B}"/>
              </a:ext>
            </a:extLst>
          </p:cNvPr>
          <p:cNvSpPr>
            <a:spLocks noGrp="1"/>
          </p:cNvSpPr>
          <p:nvPr>
            <p:ph type="title"/>
          </p:nvPr>
        </p:nvSpPr>
        <p:spPr/>
        <p:txBody>
          <a:bodyPr/>
          <a:lstStyle/>
          <a:p>
            <a:r>
              <a:rPr lang="en-US" dirty="0" err="1"/>
              <a:t>道</a:t>
            </a:r>
            <a:r>
              <a:rPr lang="zh-CN" altLang="en-US" dirty="0"/>
              <a:t> </a:t>
            </a:r>
            <a:r>
              <a:rPr lang="en-US" altLang="zh-CN" dirty="0"/>
              <a:t>-</a:t>
            </a:r>
            <a:r>
              <a:rPr lang="zh-CN" altLang="en-US" dirty="0"/>
              <a:t> </a:t>
            </a:r>
            <a:r>
              <a:rPr lang="en-US" dirty="0"/>
              <a:t>The</a:t>
            </a:r>
            <a:r>
              <a:rPr lang="zh-CN" altLang="en-US" dirty="0"/>
              <a:t> </a:t>
            </a:r>
            <a:r>
              <a:rPr lang="en-US" altLang="zh-CN" dirty="0"/>
              <a:t>Dao</a:t>
            </a:r>
            <a:endParaRPr lang="en-US" dirty="0"/>
          </a:p>
        </p:txBody>
      </p:sp>
      <p:sp>
        <p:nvSpPr>
          <p:cNvPr id="3" name="Content Placeholder 2">
            <a:extLst>
              <a:ext uri="{FF2B5EF4-FFF2-40B4-BE49-F238E27FC236}">
                <a16:creationId xmlns:a16="http://schemas.microsoft.com/office/drawing/2014/main" id="{9AD452EF-392C-4846-A6EA-13495F425F80}"/>
              </a:ext>
            </a:extLst>
          </p:cNvPr>
          <p:cNvSpPr>
            <a:spLocks noGrp="1"/>
          </p:cNvSpPr>
          <p:nvPr>
            <p:ph idx="1"/>
          </p:nvPr>
        </p:nvSpPr>
        <p:spPr/>
        <p:txBody>
          <a:bodyPr/>
          <a:lstStyle/>
          <a:p>
            <a:pPr marL="0" indent="0">
              <a:buNone/>
            </a:pPr>
            <a:r>
              <a:rPr lang="en-US" altLang="zh-CN" dirty="0"/>
              <a:t>Chapter</a:t>
            </a:r>
            <a:r>
              <a:rPr lang="zh-CN" altLang="en-US" dirty="0"/>
              <a:t> </a:t>
            </a:r>
            <a:r>
              <a:rPr lang="en-US" altLang="zh-CN" dirty="0"/>
              <a:t>17,</a:t>
            </a:r>
            <a:r>
              <a:rPr lang="zh-CN" altLang="en-US" dirty="0"/>
              <a:t> </a:t>
            </a:r>
            <a:r>
              <a:rPr lang="en-US" altLang="zh-CN" dirty="0"/>
              <a:t>21,</a:t>
            </a:r>
            <a:r>
              <a:rPr lang="zh-CN" altLang="en-US" dirty="0"/>
              <a:t> </a:t>
            </a:r>
            <a:r>
              <a:rPr lang="en-US" altLang="zh-CN" dirty="0"/>
              <a:t>25,</a:t>
            </a:r>
            <a:r>
              <a:rPr lang="zh-CN" altLang="en-US" dirty="0"/>
              <a:t> </a:t>
            </a:r>
            <a:r>
              <a:rPr lang="en-US" altLang="zh-CN" dirty="0"/>
              <a:t>32,</a:t>
            </a:r>
            <a:r>
              <a:rPr lang="zh-CN" altLang="en-US" dirty="0"/>
              <a:t> </a:t>
            </a:r>
            <a:r>
              <a:rPr lang="en-US" altLang="zh-CN" dirty="0"/>
              <a:t>34,</a:t>
            </a:r>
            <a:r>
              <a:rPr lang="zh-CN" altLang="en-US" dirty="0"/>
              <a:t> </a:t>
            </a:r>
            <a:r>
              <a:rPr lang="en-US" altLang="zh-CN" dirty="0"/>
              <a:t>35,</a:t>
            </a:r>
            <a:r>
              <a:rPr lang="zh-CN" altLang="en-US" dirty="0"/>
              <a:t> </a:t>
            </a:r>
            <a:r>
              <a:rPr lang="en-US" altLang="zh-CN" dirty="0"/>
              <a:t>39,</a:t>
            </a:r>
            <a:r>
              <a:rPr lang="zh-CN" altLang="en-US" dirty="0"/>
              <a:t> </a:t>
            </a:r>
            <a:r>
              <a:rPr lang="en-US" altLang="zh-CN" b="1" dirty="0"/>
              <a:t>40</a:t>
            </a:r>
            <a:r>
              <a:rPr lang="en-US" altLang="zh-CN" dirty="0"/>
              <a:t>,</a:t>
            </a:r>
            <a:r>
              <a:rPr lang="zh-CN" altLang="en-US" dirty="0"/>
              <a:t> </a:t>
            </a:r>
            <a:r>
              <a:rPr lang="en-US" altLang="zh-CN" dirty="0"/>
              <a:t>41,</a:t>
            </a:r>
            <a:r>
              <a:rPr lang="zh-CN" altLang="en-US" dirty="0"/>
              <a:t> </a:t>
            </a:r>
            <a:r>
              <a:rPr lang="en-US" altLang="zh-CN" b="1" dirty="0"/>
              <a:t>42</a:t>
            </a:r>
            <a:r>
              <a:rPr lang="en-US" altLang="zh-CN" dirty="0"/>
              <a:t>,</a:t>
            </a:r>
            <a:r>
              <a:rPr lang="zh-CN" altLang="en-US" dirty="0"/>
              <a:t> </a:t>
            </a:r>
            <a:r>
              <a:rPr lang="en-US" altLang="zh-CN" dirty="0"/>
              <a:t>47,</a:t>
            </a:r>
            <a:r>
              <a:rPr lang="zh-CN" altLang="en-US" dirty="0"/>
              <a:t> </a:t>
            </a:r>
            <a:r>
              <a:rPr lang="en-US" altLang="zh-CN" dirty="0"/>
              <a:t>51,</a:t>
            </a:r>
            <a:r>
              <a:rPr lang="zh-CN" altLang="en-US" dirty="0"/>
              <a:t> </a:t>
            </a:r>
            <a:r>
              <a:rPr lang="en-US" altLang="zh-CN" dirty="0"/>
              <a:t>52,</a:t>
            </a:r>
            <a:r>
              <a:rPr lang="zh-CN" altLang="en-US" dirty="0"/>
              <a:t> </a:t>
            </a:r>
            <a:r>
              <a:rPr lang="en-US" altLang="zh-CN" dirty="0"/>
              <a:t>62,</a:t>
            </a:r>
            <a:r>
              <a:rPr lang="zh-CN" altLang="en-US" dirty="0"/>
              <a:t> </a:t>
            </a:r>
            <a:r>
              <a:rPr lang="en-US" altLang="zh-CN"/>
              <a:t>73</a:t>
            </a:r>
            <a:r>
              <a:rPr lang="zh-CN" altLang="en-US"/>
              <a:t>       </a:t>
            </a:r>
            <a:endParaRPr lang="en-US" dirty="0"/>
          </a:p>
        </p:txBody>
      </p:sp>
    </p:spTree>
    <p:extLst>
      <p:ext uri="{BB962C8B-B14F-4D97-AF65-F5344CB8AC3E}">
        <p14:creationId xmlns:p14="http://schemas.microsoft.com/office/powerpoint/2010/main" val="3270928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E1413-753D-184F-8080-AF6082DA5B68}"/>
              </a:ext>
            </a:extLst>
          </p:cNvPr>
          <p:cNvSpPr>
            <a:spLocks noGrp="1"/>
          </p:cNvSpPr>
          <p:nvPr>
            <p:ph type="title"/>
          </p:nvPr>
        </p:nvSpPr>
        <p:spPr/>
        <p:txBody>
          <a:bodyPr>
            <a:normAutofit fontScale="90000"/>
          </a:bodyPr>
          <a:lstStyle/>
          <a:p>
            <a:r>
              <a:rPr lang="zh-CN" altLang="en-US" dirty="0"/>
              <a:t>对立统一 </a:t>
            </a:r>
            <a:r>
              <a:rPr lang="en-US" altLang="zh-CN" dirty="0"/>
              <a:t>-</a:t>
            </a:r>
            <a:r>
              <a:rPr lang="zh-CN" altLang="en-US" dirty="0"/>
              <a:t> </a:t>
            </a:r>
            <a:r>
              <a:rPr lang="en-US" altLang="zh-CN" dirty="0"/>
              <a:t>Unity</a:t>
            </a:r>
            <a:r>
              <a:rPr lang="zh-CN" altLang="en-US" dirty="0"/>
              <a:t> </a:t>
            </a:r>
            <a:r>
              <a:rPr lang="en-US" altLang="zh-CN" dirty="0"/>
              <a:t>of</a:t>
            </a:r>
            <a:r>
              <a:rPr lang="zh-CN" altLang="en-US" dirty="0"/>
              <a:t> </a:t>
            </a:r>
            <a:r>
              <a:rPr lang="en-US" altLang="zh-CN" dirty="0"/>
              <a:t>Opposites</a:t>
            </a:r>
            <a:r>
              <a:rPr lang="zh-CN" altLang="en-US" dirty="0"/>
              <a:t> </a:t>
            </a:r>
            <a:r>
              <a:rPr lang="en-US" altLang="zh-CN" dirty="0"/>
              <a:t>(Yin</a:t>
            </a:r>
            <a:r>
              <a:rPr lang="zh-CN" altLang="en-US" dirty="0"/>
              <a:t> </a:t>
            </a:r>
            <a:r>
              <a:rPr lang="en-US" altLang="zh-CN" dirty="0"/>
              <a:t>and</a:t>
            </a:r>
            <a:r>
              <a:rPr lang="zh-CN" altLang="en-US" dirty="0"/>
              <a:t> </a:t>
            </a:r>
            <a:r>
              <a:rPr lang="en-US" altLang="zh-CN" dirty="0"/>
              <a:t>Yang)</a:t>
            </a:r>
            <a:endParaRPr lang="en-US" dirty="0"/>
          </a:p>
        </p:txBody>
      </p:sp>
      <p:sp>
        <p:nvSpPr>
          <p:cNvPr id="3" name="Content Placeholder 2">
            <a:extLst>
              <a:ext uri="{FF2B5EF4-FFF2-40B4-BE49-F238E27FC236}">
                <a16:creationId xmlns:a16="http://schemas.microsoft.com/office/drawing/2014/main" id="{93A7D199-4C13-C647-AE25-BF60D59E7626}"/>
              </a:ext>
            </a:extLst>
          </p:cNvPr>
          <p:cNvSpPr>
            <a:spLocks noGrp="1"/>
          </p:cNvSpPr>
          <p:nvPr>
            <p:ph idx="1"/>
          </p:nvPr>
        </p:nvSpPr>
        <p:spPr>
          <a:xfrm>
            <a:off x="1295400" y="2458192"/>
            <a:ext cx="10057409" cy="3728852"/>
          </a:xfrm>
        </p:spPr>
        <p:txBody>
          <a:bodyPr>
            <a:noAutofit/>
          </a:bodyPr>
          <a:lstStyle/>
          <a:p>
            <a:pPr marL="0" indent="0">
              <a:buNone/>
            </a:pPr>
            <a:r>
              <a:rPr lang="en-US" altLang="zh-CN" sz="1600" dirty="0"/>
              <a:t>Chapter</a:t>
            </a:r>
            <a:r>
              <a:rPr lang="zh-CN" altLang="en-US" sz="1600" dirty="0"/>
              <a:t> </a:t>
            </a:r>
            <a:r>
              <a:rPr lang="en-US" altLang="zh-CN" sz="1600" dirty="0"/>
              <a:t>2:</a:t>
            </a:r>
          </a:p>
          <a:p>
            <a:pPr marL="0" indent="0">
              <a:buNone/>
            </a:pPr>
            <a:r>
              <a:rPr lang="zh-TW" altLang="en-US" sz="1600" dirty="0"/>
              <a:t>天下皆知美之爲美。斯惡已。皆知善之爲善。斯不善已。故有無相生、難易相成、長短相較、高下相傾、音聲相和、前後相隨。是以聖人處無爲之事、行不言之教。萬物作焉而不辭、生而不有、爲而不恃、功成而弗居。夫唯弗居、是以不去。</a:t>
            </a:r>
          </a:p>
          <a:p>
            <a:pPr marL="0" indent="0">
              <a:buNone/>
            </a:pPr>
            <a:r>
              <a:rPr lang="en-GB" sz="1600" dirty="0"/>
              <a:t>All in the world recognize the beautiful as beautiful.</a:t>
            </a:r>
            <a:r>
              <a:rPr lang="zh-CN" altLang="en-US" sz="1600" dirty="0"/>
              <a:t> </a:t>
            </a:r>
            <a:r>
              <a:rPr lang="en-GB" sz="1600" dirty="0"/>
              <a:t>Herein lies ugliness.</a:t>
            </a:r>
            <a:r>
              <a:rPr lang="zh-CN" altLang="en-US" sz="1600" dirty="0"/>
              <a:t> </a:t>
            </a:r>
            <a:r>
              <a:rPr lang="en-GB" sz="1600" dirty="0"/>
              <a:t>All recognize the good as good.</a:t>
            </a:r>
            <a:r>
              <a:rPr lang="zh-CN" altLang="en-US" sz="1600" dirty="0"/>
              <a:t> </a:t>
            </a:r>
            <a:r>
              <a:rPr lang="en-GB" sz="1600" dirty="0"/>
              <a:t>Herein lies evil.</a:t>
            </a:r>
          </a:p>
          <a:p>
            <a:pPr marL="0" indent="0">
              <a:buNone/>
            </a:pPr>
            <a:r>
              <a:rPr lang="en-GB" sz="1600" dirty="0"/>
              <a:t>Therefore</a:t>
            </a:r>
            <a:r>
              <a:rPr lang="en-US" altLang="zh-CN" sz="1600" dirty="0"/>
              <a:t>,</a:t>
            </a:r>
            <a:r>
              <a:rPr lang="zh-CN" altLang="en-US" sz="1600" dirty="0"/>
              <a:t> </a:t>
            </a:r>
            <a:r>
              <a:rPr lang="en-US" altLang="zh-CN" sz="1600" dirty="0"/>
              <a:t>p</a:t>
            </a:r>
            <a:r>
              <a:rPr lang="en-GB" sz="1600" dirty="0" err="1"/>
              <a:t>resence</a:t>
            </a:r>
            <a:r>
              <a:rPr lang="en-GB" sz="1600" dirty="0"/>
              <a:t> and absence produce each other.</a:t>
            </a:r>
            <a:r>
              <a:rPr lang="zh-CN" altLang="en-US" sz="1600" dirty="0"/>
              <a:t> </a:t>
            </a:r>
            <a:r>
              <a:rPr lang="en-GB" sz="1600" dirty="0"/>
              <a:t>Difficulty and ease bring about each other.</a:t>
            </a:r>
            <a:r>
              <a:rPr lang="zh-CN" altLang="en-US" sz="1600" dirty="0"/>
              <a:t> </a:t>
            </a:r>
            <a:r>
              <a:rPr lang="en-GB" sz="1600" dirty="0"/>
              <a:t>Long and short delimit each other.</a:t>
            </a:r>
            <a:r>
              <a:rPr lang="zh-CN" altLang="en-US" sz="1600" dirty="0"/>
              <a:t> </a:t>
            </a:r>
            <a:r>
              <a:rPr lang="en-GB" sz="1600" dirty="0"/>
              <a:t>High and low rest on each other.</a:t>
            </a:r>
            <a:r>
              <a:rPr lang="zh-CN" altLang="en-US" sz="1600" dirty="0"/>
              <a:t> </a:t>
            </a:r>
            <a:r>
              <a:rPr lang="en-GB" sz="1600" dirty="0"/>
              <a:t>Sound and voice harmonize each other.</a:t>
            </a:r>
            <a:r>
              <a:rPr lang="zh-CN" altLang="en-US" sz="1600" dirty="0"/>
              <a:t> </a:t>
            </a:r>
            <a:r>
              <a:rPr lang="en-GB" sz="1600" dirty="0"/>
              <a:t>Front and back follow each other.</a:t>
            </a:r>
          </a:p>
          <a:p>
            <a:pPr marL="0" indent="0">
              <a:buNone/>
            </a:pPr>
            <a:r>
              <a:rPr lang="en-GB" sz="1600" dirty="0"/>
              <a:t>Therefore</a:t>
            </a:r>
            <a:r>
              <a:rPr lang="en-US" altLang="zh-CN" sz="1600" dirty="0"/>
              <a:t>,</a:t>
            </a:r>
            <a:r>
              <a:rPr lang="en-GB" sz="1600" dirty="0"/>
              <a:t> the sage abides in the condition of </a:t>
            </a:r>
            <a:r>
              <a:rPr lang="en-GB" sz="1600" i="1" dirty="0" err="1"/>
              <a:t>wu-wei</a:t>
            </a:r>
            <a:r>
              <a:rPr lang="en-GB" sz="1600" dirty="0"/>
              <a:t> (unattached action).</a:t>
            </a:r>
            <a:r>
              <a:rPr lang="zh-CN" altLang="en-US" sz="1600" dirty="0"/>
              <a:t> </a:t>
            </a:r>
            <a:r>
              <a:rPr lang="en-GB" sz="1600" dirty="0"/>
              <a:t>And carries out the wordless teaching.</a:t>
            </a:r>
            <a:r>
              <a:rPr lang="zh-CN" altLang="en-US" sz="1600" dirty="0"/>
              <a:t> </a:t>
            </a:r>
            <a:r>
              <a:rPr lang="en-GB" sz="1600" dirty="0"/>
              <a:t>Here, the myriad things are made, yet not separated.</a:t>
            </a:r>
          </a:p>
          <a:p>
            <a:pPr marL="0" indent="0">
              <a:buNone/>
            </a:pPr>
            <a:r>
              <a:rPr lang="en-GB" sz="1600" dirty="0"/>
              <a:t>Therefore</a:t>
            </a:r>
            <a:r>
              <a:rPr lang="en-US" altLang="zh-CN" sz="1600" dirty="0"/>
              <a:t>,</a:t>
            </a:r>
            <a:r>
              <a:rPr lang="en-GB" sz="1600" dirty="0"/>
              <a:t> the sage produces without possessing,</a:t>
            </a:r>
            <a:r>
              <a:rPr lang="zh-CN" altLang="en-US" sz="1600" dirty="0"/>
              <a:t> </a:t>
            </a:r>
            <a:r>
              <a:rPr lang="en-GB" sz="1600" dirty="0"/>
              <a:t>Acts without expectations</a:t>
            </a:r>
            <a:r>
              <a:rPr lang="zh-CN" altLang="en-US" sz="1600" dirty="0"/>
              <a:t> </a:t>
            </a:r>
            <a:r>
              <a:rPr lang="en-GB" sz="1600" dirty="0"/>
              <a:t>And accomplishes without abiding in her accomplishments.</a:t>
            </a:r>
          </a:p>
          <a:p>
            <a:pPr marL="0" indent="0">
              <a:buNone/>
            </a:pPr>
            <a:r>
              <a:rPr lang="en-GB" sz="1600" dirty="0"/>
              <a:t>It is precisely because she does not abide in them</a:t>
            </a:r>
            <a:r>
              <a:rPr lang="zh-CN" altLang="en-US" sz="1600" dirty="0"/>
              <a:t> </a:t>
            </a:r>
            <a:r>
              <a:rPr lang="en-GB" sz="1600" dirty="0"/>
              <a:t>That they never leave her.</a:t>
            </a:r>
          </a:p>
          <a:p>
            <a:pPr marL="0" indent="0">
              <a:buNone/>
            </a:pPr>
            <a:endParaRPr lang="en-US" sz="1600" dirty="0"/>
          </a:p>
        </p:txBody>
      </p:sp>
    </p:spTree>
    <p:extLst>
      <p:ext uri="{BB962C8B-B14F-4D97-AF65-F5344CB8AC3E}">
        <p14:creationId xmlns:p14="http://schemas.microsoft.com/office/powerpoint/2010/main" val="1671921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327F8-C03E-6444-A47B-6979924EF6C3}"/>
              </a:ext>
            </a:extLst>
          </p:cNvPr>
          <p:cNvSpPr>
            <a:spLocks noGrp="1"/>
          </p:cNvSpPr>
          <p:nvPr>
            <p:ph type="title"/>
          </p:nvPr>
        </p:nvSpPr>
        <p:spPr/>
        <p:txBody>
          <a:bodyPr>
            <a:normAutofit fontScale="90000"/>
          </a:bodyPr>
          <a:lstStyle/>
          <a:p>
            <a:r>
              <a:rPr lang="zh-CN" altLang="en-US" dirty="0"/>
              <a:t>对立统一 </a:t>
            </a:r>
            <a:r>
              <a:rPr lang="en-US" altLang="zh-CN" dirty="0"/>
              <a:t>-</a:t>
            </a:r>
            <a:r>
              <a:rPr lang="zh-CN" altLang="en-US" dirty="0"/>
              <a:t> </a:t>
            </a:r>
            <a:r>
              <a:rPr lang="en-US" altLang="zh-CN" dirty="0"/>
              <a:t>Unity</a:t>
            </a:r>
            <a:r>
              <a:rPr lang="zh-CN" altLang="en-US" dirty="0"/>
              <a:t> </a:t>
            </a:r>
            <a:r>
              <a:rPr lang="en-US" altLang="zh-CN" dirty="0"/>
              <a:t>of</a:t>
            </a:r>
            <a:r>
              <a:rPr lang="zh-CN" altLang="en-US" dirty="0"/>
              <a:t> </a:t>
            </a:r>
            <a:r>
              <a:rPr lang="en-US" altLang="zh-CN" dirty="0"/>
              <a:t>Opposites</a:t>
            </a:r>
            <a:r>
              <a:rPr lang="zh-CN" altLang="en-US" dirty="0"/>
              <a:t> </a:t>
            </a:r>
            <a:r>
              <a:rPr lang="en-US" altLang="zh-CN" dirty="0"/>
              <a:t>(Yin</a:t>
            </a:r>
            <a:r>
              <a:rPr lang="zh-CN" altLang="en-US" dirty="0"/>
              <a:t> </a:t>
            </a:r>
            <a:r>
              <a:rPr lang="en-US" altLang="zh-CN" dirty="0"/>
              <a:t>and</a:t>
            </a:r>
            <a:r>
              <a:rPr lang="zh-CN" altLang="en-US" dirty="0"/>
              <a:t> </a:t>
            </a:r>
            <a:r>
              <a:rPr lang="en-US" altLang="zh-CN" dirty="0"/>
              <a:t>Yang)</a:t>
            </a:r>
            <a:endParaRPr lang="en-US" dirty="0"/>
          </a:p>
        </p:txBody>
      </p:sp>
      <p:sp>
        <p:nvSpPr>
          <p:cNvPr id="3" name="Content Placeholder 2">
            <a:extLst>
              <a:ext uri="{FF2B5EF4-FFF2-40B4-BE49-F238E27FC236}">
                <a16:creationId xmlns:a16="http://schemas.microsoft.com/office/drawing/2014/main" id="{D93FDF4B-F32D-7A48-A9E4-DD85ADA91A50}"/>
              </a:ext>
            </a:extLst>
          </p:cNvPr>
          <p:cNvSpPr>
            <a:spLocks noGrp="1"/>
          </p:cNvSpPr>
          <p:nvPr>
            <p:ph idx="1"/>
          </p:nvPr>
        </p:nvSpPr>
        <p:spPr/>
        <p:txBody>
          <a:bodyPr>
            <a:normAutofit fontScale="92500" lnSpcReduction="20000"/>
          </a:bodyPr>
          <a:lstStyle/>
          <a:p>
            <a:pPr marL="0" indent="0">
              <a:buNone/>
            </a:pPr>
            <a:r>
              <a:rPr lang="en-US" altLang="zh-CN" dirty="0"/>
              <a:t>Chapter</a:t>
            </a:r>
            <a:r>
              <a:rPr lang="zh-CN" altLang="en-US" dirty="0"/>
              <a:t> </a:t>
            </a:r>
            <a:r>
              <a:rPr lang="en-US" altLang="zh-CN" dirty="0"/>
              <a:t>11:</a:t>
            </a:r>
          </a:p>
          <a:p>
            <a:pPr marL="0" indent="0">
              <a:buNone/>
            </a:pPr>
            <a:r>
              <a:rPr lang="zh-TW" altLang="en-US" dirty="0"/>
              <a:t>三十覇共一穀。當其無、有車之用。挺埴以爲器。當其無、有器之用。盤戶漏以爲室。當其無、有室之用。故有之以爲利、無之以爲用。</a:t>
            </a:r>
          </a:p>
          <a:p>
            <a:pPr marL="0" indent="0">
              <a:buNone/>
            </a:pPr>
            <a:endParaRPr lang="zh-TW" altLang="en-US" dirty="0"/>
          </a:p>
          <a:p>
            <a:pPr marL="0" indent="0">
              <a:buNone/>
            </a:pPr>
            <a:r>
              <a:rPr lang="en-US" dirty="0"/>
              <a:t>Thirty spokes join together in the hub.</a:t>
            </a:r>
            <a:r>
              <a:rPr lang="zh-CN" altLang="en-US" dirty="0"/>
              <a:t> </a:t>
            </a:r>
            <a:r>
              <a:rPr lang="en-US" dirty="0"/>
              <a:t>It is because of what is not there that the cart is useful.</a:t>
            </a:r>
            <a:r>
              <a:rPr lang="zh-CN" altLang="en-US" dirty="0"/>
              <a:t> </a:t>
            </a:r>
            <a:r>
              <a:rPr lang="en-US" dirty="0"/>
              <a:t>Clay is formed into a vessel.</a:t>
            </a:r>
            <a:r>
              <a:rPr lang="zh-CN" altLang="en-US" dirty="0"/>
              <a:t> </a:t>
            </a:r>
            <a:r>
              <a:rPr lang="en-US" dirty="0"/>
              <a:t>It is because of its emptiness that the vessel is useful.</a:t>
            </a:r>
            <a:r>
              <a:rPr lang="zh-CN" altLang="en-US" dirty="0"/>
              <a:t> </a:t>
            </a:r>
            <a:r>
              <a:rPr lang="en-US" dirty="0"/>
              <a:t>Cut doors and windows to make a room.</a:t>
            </a:r>
            <a:r>
              <a:rPr lang="zh-CN" altLang="en-US" dirty="0"/>
              <a:t> </a:t>
            </a:r>
            <a:r>
              <a:rPr lang="en-US" dirty="0"/>
              <a:t>It is because of its emptiness that the room is useful.</a:t>
            </a:r>
            <a:r>
              <a:rPr lang="zh-CN" altLang="en-US" dirty="0"/>
              <a:t> </a:t>
            </a:r>
            <a:r>
              <a:rPr lang="en-US" dirty="0"/>
              <a:t>Therefore, what is present is used for profit.</a:t>
            </a:r>
          </a:p>
          <a:p>
            <a:pPr marL="0" indent="0">
              <a:buNone/>
            </a:pPr>
            <a:r>
              <a:rPr lang="en-US" dirty="0"/>
              <a:t> But it is in absence that there is usefulness.</a:t>
            </a:r>
          </a:p>
        </p:txBody>
      </p:sp>
    </p:spTree>
    <p:extLst>
      <p:ext uri="{BB962C8B-B14F-4D97-AF65-F5344CB8AC3E}">
        <p14:creationId xmlns:p14="http://schemas.microsoft.com/office/powerpoint/2010/main" val="4286694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D7D87-170E-C940-996B-CE00B480E13F}"/>
              </a:ext>
            </a:extLst>
          </p:cNvPr>
          <p:cNvSpPr>
            <a:spLocks noGrp="1"/>
          </p:cNvSpPr>
          <p:nvPr>
            <p:ph type="title"/>
          </p:nvPr>
        </p:nvSpPr>
        <p:spPr/>
        <p:txBody>
          <a:bodyPr>
            <a:normAutofit fontScale="90000"/>
          </a:bodyPr>
          <a:lstStyle/>
          <a:p>
            <a:r>
              <a:rPr lang="zh-CN" altLang="en-US" dirty="0"/>
              <a:t>对立统一 </a:t>
            </a:r>
            <a:r>
              <a:rPr lang="en-US" altLang="zh-CN" dirty="0"/>
              <a:t>-</a:t>
            </a:r>
            <a:r>
              <a:rPr lang="zh-CN" altLang="en-US" dirty="0"/>
              <a:t> </a:t>
            </a:r>
            <a:r>
              <a:rPr lang="en-US" altLang="zh-CN" dirty="0"/>
              <a:t>Unity</a:t>
            </a:r>
            <a:r>
              <a:rPr lang="zh-CN" altLang="en-US" dirty="0"/>
              <a:t> </a:t>
            </a:r>
            <a:r>
              <a:rPr lang="en-US" altLang="zh-CN" dirty="0"/>
              <a:t>of</a:t>
            </a:r>
            <a:r>
              <a:rPr lang="zh-CN" altLang="en-US" dirty="0"/>
              <a:t> </a:t>
            </a:r>
            <a:r>
              <a:rPr lang="en-US" altLang="zh-CN" dirty="0"/>
              <a:t>Opposites</a:t>
            </a:r>
            <a:r>
              <a:rPr lang="zh-CN" altLang="en-US" dirty="0"/>
              <a:t> </a:t>
            </a:r>
            <a:r>
              <a:rPr lang="en-US" altLang="zh-CN" dirty="0"/>
              <a:t>(Yin</a:t>
            </a:r>
            <a:r>
              <a:rPr lang="zh-CN" altLang="en-US" dirty="0"/>
              <a:t> </a:t>
            </a:r>
            <a:r>
              <a:rPr lang="en-US" altLang="zh-CN" dirty="0"/>
              <a:t>and</a:t>
            </a:r>
            <a:r>
              <a:rPr lang="zh-CN" altLang="en-US" dirty="0"/>
              <a:t> </a:t>
            </a:r>
            <a:r>
              <a:rPr lang="en-US" altLang="zh-CN" dirty="0"/>
              <a:t>Yang)</a:t>
            </a:r>
            <a:endParaRPr lang="en-US" dirty="0"/>
          </a:p>
        </p:txBody>
      </p:sp>
      <p:sp>
        <p:nvSpPr>
          <p:cNvPr id="3" name="Content Placeholder 2">
            <a:extLst>
              <a:ext uri="{FF2B5EF4-FFF2-40B4-BE49-F238E27FC236}">
                <a16:creationId xmlns:a16="http://schemas.microsoft.com/office/drawing/2014/main" id="{ADF6562A-D2A3-7148-9A09-069872136815}"/>
              </a:ext>
            </a:extLst>
          </p:cNvPr>
          <p:cNvSpPr>
            <a:spLocks noGrp="1"/>
          </p:cNvSpPr>
          <p:nvPr>
            <p:ph idx="1"/>
          </p:nvPr>
        </p:nvSpPr>
        <p:spPr/>
        <p:txBody>
          <a:bodyPr/>
          <a:lstStyle/>
          <a:p>
            <a:pPr marL="0" indent="0">
              <a:buNone/>
            </a:pPr>
            <a:r>
              <a:rPr lang="en-US" altLang="zh-CN" dirty="0"/>
              <a:t>Chapter</a:t>
            </a:r>
            <a:r>
              <a:rPr lang="zh-CN" altLang="en-US" dirty="0"/>
              <a:t> </a:t>
            </a:r>
            <a:r>
              <a:rPr lang="en-US" altLang="zh-CN" dirty="0"/>
              <a:t>18,</a:t>
            </a:r>
            <a:r>
              <a:rPr lang="zh-CN" altLang="en-US" dirty="0"/>
              <a:t> </a:t>
            </a:r>
            <a:r>
              <a:rPr lang="en-US" altLang="zh-CN" dirty="0"/>
              <a:t>20,</a:t>
            </a:r>
            <a:r>
              <a:rPr lang="zh-CN" altLang="en-US" dirty="0"/>
              <a:t> </a:t>
            </a:r>
            <a:r>
              <a:rPr lang="en-US" altLang="zh-CN" b="1" dirty="0"/>
              <a:t>22,</a:t>
            </a:r>
            <a:r>
              <a:rPr lang="zh-CN" altLang="en-US" b="1" dirty="0"/>
              <a:t> </a:t>
            </a:r>
            <a:r>
              <a:rPr lang="en-US" altLang="zh-CN" b="1" dirty="0"/>
              <a:t>23,</a:t>
            </a:r>
            <a:r>
              <a:rPr lang="zh-CN" altLang="en-US" b="1" dirty="0"/>
              <a:t> </a:t>
            </a:r>
            <a:r>
              <a:rPr lang="en-US" altLang="zh-CN" b="1" dirty="0"/>
              <a:t>24,</a:t>
            </a:r>
            <a:r>
              <a:rPr lang="zh-CN" altLang="en-US" b="1" dirty="0"/>
              <a:t> </a:t>
            </a:r>
            <a:r>
              <a:rPr lang="en-US" altLang="zh-CN" b="1" dirty="0"/>
              <a:t>26,</a:t>
            </a:r>
            <a:r>
              <a:rPr lang="zh-CN" altLang="en-US" b="1" dirty="0"/>
              <a:t> </a:t>
            </a:r>
            <a:r>
              <a:rPr lang="en-US" altLang="zh-CN" b="1" dirty="0"/>
              <a:t>28,</a:t>
            </a:r>
            <a:r>
              <a:rPr lang="zh-CN" altLang="en-US" b="1" dirty="0"/>
              <a:t> </a:t>
            </a:r>
            <a:r>
              <a:rPr lang="en-US" altLang="zh-CN" b="1" dirty="0"/>
              <a:t>36</a:t>
            </a:r>
            <a:r>
              <a:rPr lang="en-US" altLang="zh-CN" dirty="0"/>
              <a:t>,</a:t>
            </a:r>
            <a:r>
              <a:rPr lang="zh-CN" altLang="en-US" dirty="0"/>
              <a:t> </a:t>
            </a:r>
            <a:r>
              <a:rPr lang="en-US" altLang="zh-CN" dirty="0"/>
              <a:t>38,</a:t>
            </a:r>
            <a:r>
              <a:rPr lang="zh-CN" altLang="en-US" dirty="0"/>
              <a:t> </a:t>
            </a:r>
            <a:r>
              <a:rPr lang="en-US" altLang="zh-CN" dirty="0"/>
              <a:t>43,</a:t>
            </a:r>
            <a:r>
              <a:rPr lang="zh-CN" altLang="en-US" dirty="0"/>
              <a:t> </a:t>
            </a:r>
            <a:r>
              <a:rPr lang="en-US" altLang="zh-CN" dirty="0"/>
              <a:t>45,</a:t>
            </a:r>
            <a:r>
              <a:rPr lang="zh-CN" altLang="en-US" dirty="0"/>
              <a:t> </a:t>
            </a:r>
            <a:r>
              <a:rPr lang="en-US" altLang="zh-CN" dirty="0"/>
              <a:t>56,</a:t>
            </a:r>
            <a:r>
              <a:rPr lang="zh-CN" altLang="en-US" dirty="0"/>
              <a:t> </a:t>
            </a:r>
            <a:r>
              <a:rPr lang="en-US" altLang="zh-CN" b="1" dirty="0"/>
              <a:t>63</a:t>
            </a:r>
            <a:r>
              <a:rPr lang="en-US" altLang="zh-CN" dirty="0"/>
              <a:t>,</a:t>
            </a:r>
            <a:r>
              <a:rPr lang="zh-CN" altLang="en-US" dirty="0"/>
              <a:t> </a:t>
            </a:r>
            <a:r>
              <a:rPr lang="en-US" altLang="zh-CN" b="1" dirty="0"/>
              <a:t>66</a:t>
            </a:r>
            <a:r>
              <a:rPr lang="en-US" altLang="zh-CN" dirty="0"/>
              <a:t>,</a:t>
            </a:r>
            <a:r>
              <a:rPr lang="zh-CN" altLang="en-US" dirty="0"/>
              <a:t> </a:t>
            </a:r>
            <a:r>
              <a:rPr lang="en-US" altLang="zh-CN" dirty="0"/>
              <a:t>71,</a:t>
            </a:r>
            <a:r>
              <a:rPr lang="zh-CN" altLang="en-US" dirty="0"/>
              <a:t> </a:t>
            </a:r>
            <a:r>
              <a:rPr lang="en-US" altLang="zh-CN" dirty="0"/>
              <a:t>72,</a:t>
            </a:r>
            <a:r>
              <a:rPr lang="zh-CN" altLang="en-US" dirty="0"/>
              <a:t> </a:t>
            </a:r>
            <a:r>
              <a:rPr lang="en-US" altLang="zh-CN" dirty="0"/>
              <a:t>74,</a:t>
            </a:r>
            <a:r>
              <a:rPr lang="zh-CN" altLang="en-US" dirty="0"/>
              <a:t> </a:t>
            </a:r>
            <a:r>
              <a:rPr lang="en-US" altLang="zh-CN" b="1" dirty="0"/>
              <a:t>76</a:t>
            </a:r>
            <a:r>
              <a:rPr lang="en-US" altLang="zh-CN" dirty="0"/>
              <a:t>,</a:t>
            </a:r>
            <a:r>
              <a:rPr lang="zh-CN" altLang="en-US" dirty="0"/>
              <a:t> </a:t>
            </a:r>
            <a:r>
              <a:rPr lang="en-US" altLang="zh-CN" b="1" dirty="0"/>
              <a:t>77</a:t>
            </a:r>
            <a:r>
              <a:rPr lang="en-US" altLang="zh-CN" dirty="0"/>
              <a:t>,</a:t>
            </a:r>
            <a:r>
              <a:rPr lang="zh-CN" altLang="en-US" dirty="0"/>
              <a:t> </a:t>
            </a:r>
            <a:r>
              <a:rPr lang="en-US" altLang="zh-CN" b="1" dirty="0"/>
              <a:t>81</a:t>
            </a:r>
            <a:r>
              <a:rPr lang="zh-CN" altLang="en-US" b="1" dirty="0"/>
              <a:t> </a:t>
            </a:r>
            <a:r>
              <a:rPr lang="zh-CN" altLang="en-US" dirty="0"/>
              <a:t>     </a:t>
            </a:r>
            <a:r>
              <a:rPr lang="zh-CN" altLang="en-US" u="sng" dirty="0"/>
              <a:t>   </a:t>
            </a:r>
            <a:endParaRPr lang="en-US" u="sng" dirty="0"/>
          </a:p>
        </p:txBody>
      </p:sp>
    </p:spTree>
    <p:extLst>
      <p:ext uri="{BB962C8B-B14F-4D97-AF65-F5344CB8AC3E}">
        <p14:creationId xmlns:p14="http://schemas.microsoft.com/office/powerpoint/2010/main" val="1355154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D4591-87C1-5341-A4FC-19B2468B6FDE}"/>
              </a:ext>
            </a:extLst>
          </p:cNvPr>
          <p:cNvSpPr>
            <a:spLocks noGrp="1"/>
          </p:cNvSpPr>
          <p:nvPr>
            <p:ph type="title"/>
          </p:nvPr>
        </p:nvSpPr>
        <p:spPr/>
        <p:txBody>
          <a:bodyPr/>
          <a:lstStyle/>
          <a:p>
            <a:r>
              <a:rPr lang="zh-CN" altLang="en-US" dirty="0"/>
              <a:t>无为 </a:t>
            </a:r>
            <a:r>
              <a:rPr lang="en-US" altLang="zh-CN" dirty="0"/>
              <a:t>-</a:t>
            </a:r>
            <a:r>
              <a:rPr lang="zh-CN" altLang="en-US" dirty="0"/>
              <a:t> </a:t>
            </a:r>
            <a:r>
              <a:rPr lang="en-US" altLang="zh-CN" dirty="0"/>
              <a:t>Non-Action</a:t>
            </a:r>
            <a:endParaRPr lang="en-US" dirty="0"/>
          </a:p>
        </p:txBody>
      </p:sp>
      <p:sp>
        <p:nvSpPr>
          <p:cNvPr id="3" name="Content Placeholder 2">
            <a:extLst>
              <a:ext uri="{FF2B5EF4-FFF2-40B4-BE49-F238E27FC236}">
                <a16:creationId xmlns:a16="http://schemas.microsoft.com/office/drawing/2014/main" id="{63CA592C-8B60-E944-8C9C-BFB6981C0910}"/>
              </a:ext>
            </a:extLst>
          </p:cNvPr>
          <p:cNvSpPr>
            <a:spLocks noGrp="1"/>
          </p:cNvSpPr>
          <p:nvPr>
            <p:ph idx="1"/>
          </p:nvPr>
        </p:nvSpPr>
        <p:spPr/>
        <p:txBody>
          <a:bodyPr>
            <a:normAutofit fontScale="70000" lnSpcReduction="20000"/>
          </a:bodyPr>
          <a:lstStyle/>
          <a:p>
            <a:pPr marL="0" indent="0">
              <a:buNone/>
            </a:pPr>
            <a:r>
              <a:rPr lang="en-US" altLang="zh-CN" dirty="0"/>
              <a:t>Chapter</a:t>
            </a:r>
            <a:r>
              <a:rPr lang="zh-CN" altLang="en-US" dirty="0"/>
              <a:t> </a:t>
            </a:r>
            <a:r>
              <a:rPr lang="en-US" altLang="zh-CN" dirty="0"/>
              <a:t>3</a:t>
            </a:r>
          </a:p>
          <a:p>
            <a:pPr marL="0" indent="0">
              <a:buNone/>
            </a:pPr>
            <a:r>
              <a:rPr lang="zh-TW" altLang="en-US" dirty="0"/>
              <a:t>不尚賢、使民不爭。不貴難得之貨、使民不爲盜。不見可欲、使民心不亂。是以聖人之治、虛其心、實其腹、弱其志、強其骨。常使民無知無欲、使夫知者不敢爲也。爲無爲、則無不治。</a:t>
            </a:r>
          </a:p>
          <a:p>
            <a:pPr marL="0" indent="0">
              <a:buNone/>
            </a:pPr>
            <a:r>
              <a:rPr lang="en-GB" dirty="0"/>
              <a:t>If you do not adulate the worthy, you will make others non-contentious.</a:t>
            </a:r>
            <a:r>
              <a:rPr lang="zh-CN" altLang="en-US" dirty="0"/>
              <a:t>  </a:t>
            </a:r>
            <a:r>
              <a:rPr lang="en-GB" dirty="0"/>
              <a:t>If you do not value rare treasures, you will stop others from stealing.</a:t>
            </a:r>
            <a:r>
              <a:rPr lang="zh-CN" altLang="en-US" dirty="0"/>
              <a:t> </a:t>
            </a:r>
            <a:r>
              <a:rPr lang="en-GB" dirty="0"/>
              <a:t>If people do not see desirables, they will not be agitated.</a:t>
            </a:r>
          </a:p>
          <a:p>
            <a:pPr marL="0" indent="0">
              <a:buNone/>
            </a:pPr>
            <a:r>
              <a:rPr lang="en-GB" dirty="0"/>
              <a:t>Therefore, when the sage governs,</a:t>
            </a:r>
            <a:r>
              <a:rPr lang="zh-CN" altLang="en-US" dirty="0"/>
              <a:t> </a:t>
            </a:r>
            <a:r>
              <a:rPr lang="en-GB" dirty="0"/>
              <a:t>He clears people‘s minds,</a:t>
            </a:r>
            <a:r>
              <a:rPr lang="zh-CN" altLang="en-US" dirty="0"/>
              <a:t> </a:t>
            </a:r>
            <a:r>
              <a:rPr lang="en-GB" dirty="0"/>
              <a:t>Fills their bellies,</a:t>
            </a:r>
            <a:r>
              <a:rPr lang="zh-CN" altLang="en-US" dirty="0"/>
              <a:t> </a:t>
            </a:r>
            <a:r>
              <a:rPr lang="en-GB" dirty="0"/>
              <a:t>Weakens their ambition and</a:t>
            </a:r>
            <a:r>
              <a:rPr lang="zh-CN" altLang="en-US" dirty="0"/>
              <a:t> </a:t>
            </a:r>
            <a:r>
              <a:rPr lang="en-GB" dirty="0"/>
              <a:t>Strengthens their bones.</a:t>
            </a:r>
          </a:p>
          <a:p>
            <a:pPr marL="0" indent="0">
              <a:buNone/>
            </a:pPr>
            <a:r>
              <a:rPr lang="en-GB" dirty="0"/>
              <a:t>If the people are kept without cleverness and desire</a:t>
            </a:r>
            <a:r>
              <a:rPr lang="en-US" altLang="zh-CN" dirty="0"/>
              <a:t>,</a:t>
            </a:r>
            <a:r>
              <a:rPr lang="zh-CN" altLang="en-US" dirty="0"/>
              <a:t> </a:t>
            </a:r>
            <a:r>
              <a:rPr lang="en-GB" dirty="0"/>
              <a:t>It will make the intellectuals not dare to meddle.</a:t>
            </a:r>
          </a:p>
          <a:p>
            <a:pPr marL="0" indent="0">
              <a:buNone/>
            </a:pPr>
            <a:r>
              <a:rPr lang="en-GB" dirty="0"/>
              <a:t>Acting without contrivance, there is no lack of manageability.</a:t>
            </a:r>
          </a:p>
          <a:p>
            <a:pPr marL="0" indent="0">
              <a:buNone/>
            </a:pPr>
            <a:endParaRPr lang="en-US" dirty="0"/>
          </a:p>
        </p:txBody>
      </p:sp>
    </p:spTree>
    <p:extLst>
      <p:ext uri="{BB962C8B-B14F-4D97-AF65-F5344CB8AC3E}">
        <p14:creationId xmlns:p14="http://schemas.microsoft.com/office/powerpoint/2010/main" val="1143384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066BD-75E0-2746-A8FD-7014BACDD0B9}"/>
              </a:ext>
            </a:extLst>
          </p:cNvPr>
          <p:cNvSpPr>
            <a:spLocks noGrp="1"/>
          </p:cNvSpPr>
          <p:nvPr>
            <p:ph type="title"/>
          </p:nvPr>
        </p:nvSpPr>
        <p:spPr/>
        <p:txBody>
          <a:bodyPr/>
          <a:lstStyle/>
          <a:p>
            <a:r>
              <a:rPr lang="zh-CN" altLang="en-US" dirty="0"/>
              <a:t>无为 </a:t>
            </a:r>
            <a:r>
              <a:rPr lang="en-US" altLang="zh-CN" dirty="0"/>
              <a:t>-</a:t>
            </a:r>
            <a:r>
              <a:rPr lang="zh-CN" altLang="en-US" dirty="0"/>
              <a:t> </a:t>
            </a:r>
            <a:r>
              <a:rPr lang="en-US" altLang="zh-CN" dirty="0"/>
              <a:t>Non-Action</a:t>
            </a:r>
            <a:endParaRPr lang="en-US" dirty="0"/>
          </a:p>
        </p:txBody>
      </p:sp>
      <p:sp>
        <p:nvSpPr>
          <p:cNvPr id="3" name="Content Placeholder 2">
            <a:extLst>
              <a:ext uri="{FF2B5EF4-FFF2-40B4-BE49-F238E27FC236}">
                <a16:creationId xmlns:a16="http://schemas.microsoft.com/office/drawing/2014/main" id="{BF266ED4-51AE-684A-9F14-32C80A9E2F0B}"/>
              </a:ext>
            </a:extLst>
          </p:cNvPr>
          <p:cNvSpPr>
            <a:spLocks noGrp="1"/>
          </p:cNvSpPr>
          <p:nvPr>
            <p:ph idx="1"/>
          </p:nvPr>
        </p:nvSpPr>
        <p:spPr/>
        <p:txBody>
          <a:bodyPr/>
          <a:lstStyle/>
          <a:p>
            <a:pPr marL="0" indent="0">
              <a:buNone/>
            </a:pPr>
            <a:r>
              <a:rPr lang="en-US" altLang="zh-CN" dirty="0"/>
              <a:t>Chapter</a:t>
            </a:r>
            <a:r>
              <a:rPr lang="zh-CN" altLang="en-US" dirty="0"/>
              <a:t> </a:t>
            </a:r>
            <a:r>
              <a:rPr lang="en-US" altLang="zh-CN" dirty="0"/>
              <a:t>19,</a:t>
            </a:r>
            <a:r>
              <a:rPr lang="zh-CN" altLang="en-US" dirty="0"/>
              <a:t> </a:t>
            </a:r>
            <a:r>
              <a:rPr lang="en-US" altLang="zh-CN" b="1" dirty="0"/>
              <a:t>37</a:t>
            </a:r>
            <a:r>
              <a:rPr lang="en-US" altLang="zh-CN" dirty="0"/>
              <a:t>,</a:t>
            </a:r>
            <a:r>
              <a:rPr lang="zh-CN" altLang="en-US" dirty="0"/>
              <a:t> </a:t>
            </a:r>
            <a:r>
              <a:rPr lang="en-US" altLang="zh-CN" dirty="0"/>
              <a:t>48,</a:t>
            </a:r>
            <a:r>
              <a:rPr lang="zh-CN" altLang="en-US" dirty="0"/>
              <a:t> </a:t>
            </a:r>
            <a:r>
              <a:rPr lang="en-US" altLang="zh-CN" dirty="0"/>
              <a:t>57,</a:t>
            </a:r>
            <a:r>
              <a:rPr lang="zh-CN" altLang="en-US" dirty="0"/>
              <a:t> </a:t>
            </a:r>
            <a:r>
              <a:rPr lang="en-US" altLang="zh-CN" dirty="0"/>
              <a:t>58,</a:t>
            </a:r>
            <a:r>
              <a:rPr lang="zh-CN" altLang="en-US" dirty="0"/>
              <a:t> </a:t>
            </a:r>
            <a:r>
              <a:rPr lang="en-US" altLang="zh-CN" b="1" dirty="0"/>
              <a:t>64</a:t>
            </a:r>
            <a:r>
              <a:rPr lang="en-US" altLang="zh-CN" dirty="0"/>
              <a:t>,</a:t>
            </a:r>
            <a:r>
              <a:rPr lang="zh-CN" altLang="en-US" dirty="0"/>
              <a:t> </a:t>
            </a:r>
            <a:r>
              <a:rPr lang="en-US" altLang="zh-CN" b="1" dirty="0"/>
              <a:t>65</a:t>
            </a:r>
            <a:r>
              <a:rPr lang="zh-CN" altLang="en-US" dirty="0"/>
              <a:t>    </a:t>
            </a:r>
            <a:endParaRPr lang="en-US" dirty="0"/>
          </a:p>
        </p:txBody>
      </p:sp>
    </p:spTree>
    <p:extLst>
      <p:ext uri="{BB962C8B-B14F-4D97-AF65-F5344CB8AC3E}">
        <p14:creationId xmlns:p14="http://schemas.microsoft.com/office/powerpoint/2010/main" val="2477601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71469-9B7E-7546-9BAB-13C4A97FD2EF}"/>
              </a:ext>
            </a:extLst>
          </p:cNvPr>
          <p:cNvSpPr>
            <a:spLocks noGrp="1"/>
          </p:cNvSpPr>
          <p:nvPr>
            <p:ph type="title"/>
          </p:nvPr>
        </p:nvSpPr>
        <p:spPr/>
        <p:txBody>
          <a:bodyPr/>
          <a:lstStyle/>
          <a:p>
            <a:r>
              <a:rPr lang="zh-CN" altLang="en-US" dirty="0"/>
              <a:t>三宝 </a:t>
            </a:r>
            <a:r>
              <a:rPr lang="en-US" altLang="zh-CN" dirty="0"/>
              <a:t>-</a:t>
            </a:r>
            <a:r>
              <a:rPr lang="zh-CN" altLang="en-US" dirty="0"/>
              <a:t> </a:t>
            </a:r>
            <a:r>
              <a:rPr lang="en-US" altLang="zh-CN" dirty="0"/>
              <a:t>Three</a:t>
            </a:r>
            <a:r>
              <a:rPr lang="zh-CN" altLang="en-US" dirty="0"/>
              <a:t> </a:t>
            </a:r>
            <a:r>
              <a:rPr lang="en-US" altLang="zh-CN" dirty="0"/>
              <a:t>Treasures</a:t>
            </a:r>
            <a:endParaRPr lang="en-US" dirty="0"/>
          </a:p>
        </p:txBody>
      </p:sp>
      <p:sp>
        <p:nvSpPr>
          <p:cNvPr id="3" name="Content Placeholder 2">
            <a:extLst>
              <a:ext uri="{FF2B5EF4-FFF2-40B4-BE49-F238E27FC236}">
                <a16:creationId xmlns:a16="http://schemas.microsoft.com/office/drawing/2014/main" id="{A0110FA3-04C5-FF48-ADFA-44DC1C711287}"/>
              </a:ext>
            </a:extLst>
          </p:cNvPr>
          <p:cNvSpPr>
            <a:spLocks noGrp="1"/>
          </p:cNvSpPr>
          <p:nvPr>
            <p:ph idx="1"/>
          </p:nvPr>
        </p:nvSpPr>
        <p:spPr/>
        <p:txBody>
          <a:bodyPr>
            <a:normAutofit fontScale="32500" lnSpcReduction="20000"/>
          </a:bodyPr>
          <a:lstStyle/>
          <a:p>
            <a:pPr marL="0" indent="0">
              <a:buNone/>
            </a:pPr>
            <a:r>
              <a:rPr lang="en-US" altLang="zh-CN" sz="3800" dirty="0"/>
              <a:t>Chapter</a:t>
            </a:r>
            <a:r>
              <a:rPr lang="zh-CN" altLang="en-US" sz="3800" dirty="0"/>
              <a:t> </a:t>
            </a:r>
            <a:r>
              <a:rPr lang="en-US" altLang="zh-CN" sz="3800" dirty="0"/>
              <a:t>67:</a:t>
            </a:r>
          </a:p>
          <a:p>
            <a:pPr marL="0" indent="0">
              <a:buNone/>
            </a:pPr>
            <a:r>
              <a:rPr lang="zh-TW" altLang="en-US" sz="3800" dirty="0"/>
              <a:t>天下皆謂我道大似不肖。夫唯大、故似不肖。若肖、久矣、其細也夫。我有三寶、持而保之。一日慈、二日儉、三日不敢爲天下先。慈、故能勇。儉、故能廣。不敢 爲天下先、故能成器長。今舍慈且勇、舍儉且廣、舍後且先、死矣。夫慈以戰則勝、以守則固 天將救之、以慈衞之。</a:t>
            </a:r>
          </a:p>
          <a:p>
            <a:pPr marL="0" indent="0">
              <a:buNone/>
            </a:pPr>
            <a:endParaRPr lang="zh-TW" altLang="en-US" sz="3800" dirty="0"/>
          </a:p>
          <a:p>
            <a:pPr marL="0" indent="0">
              <a:buNone/>
            </a:pPr>
            <a:r>
              <a:rPr lang="en-US" sz="3800" dirty="0"/>
              <a:t>The reason everybody calls my Way great</a:t>
            </a:r>
            <a:r>
              <a:rPr lang="zh-CN" altLang="en-US" sz="3800" dirty="0"/>
              <a:t> </a:t>
            </a:r>
            <a:r>
              <a:rPr lang="en-US" sz="3800" dirty="0"/>
              <a:t>Is because there is nothing quite like it.</a:t>
            </a:r>
            <a:r>
              <a:rPr lang="zh-CN" altLang="en-US" sz="3800" dirty="0"/>
              <a:t> </a:t>
            </a:r>
            <a:r>
              <a:rPr lang="en-US" sz="3800" dirty="0"/>
              <a:t>It is exactly because it </a:t>
            </a:r>
            <a:r>
              <a:rPr lang="en-US" sz="3800" dirty="0" err="1"/>
              <a:t>isgreat</a:t>
            </a:r>
            <a:r>
              <a:rPr lang="zh-CN" altLang="en-US" sz="3800" dirty="0"/>
              <a:t> </a:t>
            </a:r>
            <a:r>
              <a:rPr lang="en-US" sz="3800" dirty="0"/>
              <a:t>That there is nothing quite like it.</a:t>
            </a:r>
            <a:r>
              <a:rPr lang="zh-CN" altLang="en-US" sz="3800" dirty="0"/>
              <a:t> </a:t>
            </a:r>
            <a:r>
              <a:rPr lang="en-US" sz="3800" dirty="0"/>
              <a:t>If there were something that were consistently like it</a:t>
            </a:r>
          </a:p>
          <a:p>
            <a:pPr marL="0" indent="0">
              <a:buNone/>
            </a:pPr>
            <a:r>
              <a:rPr lang="en-US" sz="3800" dirty="0"/>
              <a:t>How could it be small?</a:t>
            </a:r>
          </a:p>
          <a:p>
            <a:pPr marL="0" indent="0">
              <a:buNone/>
            </a:pPr>
            <a:r>
              <a:rPr lang="en-US" sz="3800" dirty="0"/>
              <a:t>I have three treasures </a:t>
            </a:r>
            <a:r>
              <a:rPr lang="en-US" sz="3800" dirty="0" err="1"/>
              <a:t>thatI</a:t>
            </a:r>
            <a:r>
              <a:rPr lang="en-US" sz="3800" dirty="0"/>
              <a:t> hold and cherish.</a:t>
            </a:r>
            <a:r>
              <a:rPr lang="zh-CN" altLang="en-US" sz="3800" dirty="0"/>
              <a:t> </a:t>
            </a:r>
            <a:r>
              <a:rPr lang="en-US" sz="3800" dirty="0"/>
              <a:t>The first is compassion,</a:t>
            </a:r>
            <a:r>
              <a:rPr lang="zh-CN" altLang="en-US" sz="3800" dirty="0"/>
              <a:t> </a:t>
            </a:r>
            <a:r>
              <a:rPr lang="en-US" sz="3800" dirty="0"/>
              <a:t>The second is frugality,</a:t>
            </a:r>
            <a:r>
              <a:rPr lang="zh-CN" altLang="en-US" sz="3800" dirty="0"/>
              <a:t> </a:t>
            </a:r>
            <a:r>
              <a:rPr lang="en-US" sz="3800" dirty="0"/>
              <a:t>The third is not daring to put myself ahead of everybody.</a:t>
            </a:r>
          </a:p>
          <a:p>
            <a:pPr marL="0" indent="0">
              <a:buNone/>
            </a:pPr>
            <a:r>
              <a:rPr lang="en-US" sz="3800" dirty="0"/>
              <a:t>Having compassion, I can be brave.</a:t>
            </a:r>
            <a:r>
              <a:rPr lang="zh-CN" altLang="en-US" sz="3800" dirty="0"/>
              <a:t> </a:t>
            </a:r>
            <a:r>
              <a:rPr lang="en-US" sz="3800" dirty="0"/>
              <a:t>Having frugality, I can be generous.</a:t>
            </a:r>
            <a:r>
              <a:rPr lang="zh-CN" altLang="en-US" sz="3800" dirty="0"/>
              <a:t> </a:t>
            </a:r>
            <a:r>
              <a:rPr lang="en-US" sz="3800" dirty="0"/>
              <a:t>Not daring to put myself ahead of everybody</a:t>
            </a:r>
            <a:r>
              <a:rPr lang="zh-CN" altLang="en-US" sz="3800" dirty="0"/>
              <a:t> </a:t>
            </a:r>
            <a:r>
              <a:rPr lang="en-US" sz="3800" dirty="0"/>
              <a:t>I can take the time to perfect my abilities.</a:t>
            </a:r>
            <a:r>
              <a:rPr lang="zh-CN" altLang="en-US" sz="3800" dirty="0"/>
              <a:t> </a:t>
            </a:r>
            <a:r>
              <a:rPr lang="en-US" sz="3800" dirty="0"/>
              <a:t>Now if I am brave without compassion</a:t>
            </a:r>
            <a:r>
              <a:rPr lang="zh-CN" altLang="en-US" sz="3800" dirty="0"/>
              <a:t> </a:t>
            </a:r>
            <a:r>
              <a:rPr lang="en-US" sz="3800" dirty="0"/>
              <a:t>Generous without frugality, or</a:t>
            </a:r>
            <a:r>
              <a:rPr lang="zh-CN" altLang="en-US" sz="3800" dirty="0"/>
              <a:t> </a:t>
            </a:r>
            <a:r>
              <a:rPr lang="en-US" sz="3800" dirty="0"/>
              <a:t>Go to the fore without putting my own concerns last,</a:t>
            </a:r>
            <a:r>
              <a:rPr lang="zh-CN" altLang="en-US" sz="3800" dirty="0"/>
              <a:t> </a:t>
            </a:r>
            <a:r>
              <a:rPr lang="en-US" sz="3800" dirty="0"/>
              <a:t>I might as well be dead.</a:t>
            </a:r>
          </a:p>
          <a:p>
            <a:pPr marL="0" indent="0">
              <a:buNone/>
            </a:pPr>
            <a:r>
              <a:rPr lang="en-US" sz="3800" dirty="0"/>
              <a:t>If you wage war with compassion you will win.</a:t>
            </a:r>
            <a:r>
              <a:rPr lang="zh-CN" altLang="en-US" sz="3800" dirty="0"/>
              <a:t> </a:t>
            </a:r>
            <a:r>
              <a:rPr lang="en-US" sz="3800" dirty="0"/>
              <a:t>If you protect yourself with compassion you will be impervious.</a:t>
            </a:r>
            <a:r>
              <a:rPr lang="zh-CN" altLang="en-US" sz="3800" dirty="0"/>
              <a:t> </a:t>
            </a:r>
            <a:r>
              <a:rPr lang="en-US" sz="3800" dirty="0"/>
              <a:t>Heaven will take care of you,</a:t>
            </a:r>
          </a:p>
          <a:p>
            <a:pPr marL="0" indent="0">
              <a:buNone/>
            </a:pPr>
            <a:r>
              <a:rPr lang="en-US" sz="3800" dirty="0"/>
              <a:t>Protecting you with compassion.</a:t>
            </a:r>
          </a:p>
          <a:p>
            <a:pPr marL="0" indent="0">
              <a:buNone/>
            </a:pPr>
            <a:endParaRPr lang="en-US" dirty="0"/>
          </a:p>
        </p:txBody>
      </p:sp>
    </p:spTree>
    <p:extLst>
      <p:ext uri="{BB962C8B-B14F-4D97-AF65-F5344CB8AC3E}">
        <p14:creationId xmlns:p14="http://schemas.microsoft.com/office/powerpoint/2010/main" val="2093085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EDC25-415F-C049-AB1C-B0105BE1D78F}"/>
              </a:ext>
            </a:extLst>
          </p:cNvPr>
          <p:cNvSpPr>
            <a:spLocks noGrp="1"/>
          </p:cNvSpPr>
          <p:nvPr>
            <p:ph type="title"/>
          </p:nvPr>
        </p:nvSpPr>
        <p:spPr/>
        <p:txBody>
          <a:bodyPr/>
          <a:lstStyle/>
          <a:p>
            <a:r>
              <a:rPr lang="en-US" dirty="0" err="1"/>
              <a:t>善</a:t>
            </a:r>
            <a:r>
              <a:rPr lang="zh-CN" altLang="en-US" dirty="0"/>
              <a:t> </a:t>
            </a:r>
            <a:r>
              <a:rPr lang="en-US" altLang="zh-CN" dirty="0"/>
              <a:t>-</a:t>
            </a:r>
            <a:r>
              <a:rPr lang="zh-CN" altLang="en-US" dirty="0"/>
              <a:t> </a:t>
            </a:r>
            <a:r>
              <a:rPr lang="en-US" altLang="zh-CN" dirty="0"/>
              <a:t>Goodness</a:t>
            </a:r>
            <a:endParaRPr lang="en-US" dirty="0"/>
          </a:p>
        </p:txBody>
      </p:sp>
      <p:sp>
        <p:nvSpPr>
          <p:cNvPr id="3" name="Content Placeholder 2">
            <a:extLst>
              <a:ext uri="{FF2B5EF4-FFF2-40B4-BE49-F238E27FC236}">
                <a16:creationId xmlns:a16="http://schemas.microsoft.com/office/drawing/2014/main" id="{9FD1B04B-9196-0F4B-9EE0-534291F37CFF}"/>
              </a:ext>
            </a:extLst>
          </p:cNvPr>
          <p:cNvSpPr>
            <a:spLocks noGrp="1"/>
          </p:cNvSpPr>
          <p:nvPr>
            <p:ph idx="1"/>
          </p:nvPr>
        </p:nvSpPr>
        <p:spPr/>
        <p:txBody>
          <a:bodyPr>
            <a:normAutofit fontScale="92500" lnSpcReduction="10000"/>
          </a:bodyPr>
          <a:lstStyle/>
          <a:p>
            <a:pPr marL="0" indent="0">
              <a:buNone/>
            </a:pPr>
            <a:r>
              <a:rPr lang="en-US" altLang="zh-CN" dirty="0"/>
              <a:t>Chapter</a:t>
            </a:r>
            <a:r>
              <a:rPr lang="zh-CN" altLang="en-US" dirty="0"/>
              <a:t> </a:t>
            </a:r>
            <a:r>
              <a:rPr lang="en-US" altLang="zh-CN" dirty="0"/>
              <a:t>8:</a:t>
            </a:r>
          </a:p>
          <a:p>
            <a:pPr marL="0" indent="0">
              <a:buNone/>
            </a:pPr>
            <a:r>
              <a:rPr lang="zh-TW" altLang="en-US" dirty="0"/>
              <a:t>上善若水。水善利萬物而不爭、處衆人之所惡。故幾於道。居善地、心善淵、與善仁、言善信、正善治、事善能、動善時。夫唯不爭、故無尤。</a:t>
            </a:r>
          </a:p>
          <a:p>
            <a:pPr marL="0" indent="0">
              <a:buNone/>
            </a:pPr>
            <a:endParaRPr lang="zh-TW" altLang="en-US" dirty="0"/>
          </a:p>
          <a:p>
            <a:pPr marL="0" indent="0">
              <a:buNone/>
            </a:pPr>
            <a:r>
              <a:rPr lang="en-US" altLang="zh-CN" dirty="0"/>
              <a:t>The highest goodness is like water.</a:t>
            </a:r>
            <a:r>
              <a:rPr lang="zh-CN" altLang="en-US" dirty="0"/>
              <a:t> </a:t>
            </a:r>
            <a:r>
              <a:rPr lang="en-US" altLang="zh-CN" dirty="0"/>
              <a:t>Water easily benefits all things without struggle.</a:t>
            </a:r>
            <a:r>
              <a:rPr lang="zh-CN" altLang="en-US" dirty="0"/>
              <a:t> </a:t>
            </a:r>
            <a:r>
              <a:rPr lang="en-US" altLang="zh-CN" dirty="0"/>
              <a:t>Yet it abides in places that men hate.</a:t>
            </a:r>
            <a:r>
              <a:rPr lang="zh-CN" altLang="en-US" dirty="0"/>
              <a:t> </a:t>
            </a:r>
            <a:r>
              <a:rPr lang="en-US" altLang="zh-CN" dirty="0"/>
              <a:t>Therefore it is like the Way.</a:t>
            </a:r>
            <a:r>
              <a:rPr lang="zh-CN" altLang="en-US" dirty="0"/>
              <a:t> </a:t>
            </a:r>
            <a:r>
              <a:rPr lang="en-US" altLang="zh-CN" dirty="0"/>
              <a:t>For dwelling, the Earth is good.</a:t>
            </a:r>
            <a:r>
              <a:rPr lang="zh-CN" altLang="en-US" dirty="0"/>
              <a:t> </a:t>
            </a:r>
            <a:r>
              <a:rPr lang="en-US" altLang="zh-CN" dirty="0"/>
              <a:t>For the mind, depth is good.</a:t>
            </a:r>
            <a:r>
              <a:rPr lang="zh-CN" altLang="en-US" dirty="0"/>
              <a:t> </a:t>
            </a:r>
            <a:r>
              <a:rPr lang="en-US" altLang="zh-CN" dirty="0"/>
              <a:t>The goodness of giving is in the timing.</a:t>
            </a:r>
            <a:r>
              <a:rPr lang="zh-CN" altLang="en-US" dirty="0"/>
              <a:t> </a:t>
            </a:r>
            <a:r>
              <a:rPr lang="en-US" altLang="zh-CN" dirty="0"/>
              <a:t>The goodness of speech is in honesty.</a:t>
            </a:r>
            <a:r>
              <a:rPr lang="zh-CN" altLang="en-US" dirty="0"/>
              <a:t> </a:t>
            </a:r>
            <a:r>
              <a:rPr lang="en-US" altLang="zh-CN" dirty="0"/>
              <a:t>In government, self-mastery is good.</a:t>
            </a:r>
            <a:r>
              <a:rPr lang="zh-CN" altLang="en-US" dirty="0"/>
              <a:t> </a:t>
            </a:r>
            <a:r>
              <a:rPr lang="en-US" altLang="zh-CN" dirty="0"/>
              <a:t>In handling affairs, ability is good.</a:t>
            </a:r>
            <a:r>
              <a:rPr lang="zh-CN" altLang="en-US" dirty="0"/>
              <a:t> </a:t>
            </a:r>
            <a:r>
              <a:rPr lang="en-US" altLang="zh-CN" dirty="0"/>
              <a:t>If you do not wrangle, you will not be blamed.</a:t>
            </a:r>
          </a:p>
          <a:p>
            <a:pPr marL="0" indent="0">
              <a:buNone/>
            </a:pPr>
            <a:endParaRPr lang="en-US" altLang="zh-CN" dirty="0"/>
          </a:p>
        </p:txBody>
      </p:sp>
    </p:spTree>
    <p:extLst>
      <p:ext uri="{BB962C8B-B14F-4D97-AF65-F5344CB8AC3E}">
        <p14:creationId xmlns:p14="http://schemas.microsoft.com/office/powerpoint/2010/main" val="1995292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EDC25-415F-C049-AB1C-B0105BE1D78F}"/>
              </a:ext>
            </a:extLst>
          </p:cNvPr>
          <p:cNvSpPr>
            <a:spLocks noGrp="1"/>
          </p:cNvSpPr>
          <p:nvPr>
            <p:ph type="title"/>
          </p:nvPr>
        </p:nvSpPr>
        <p:spPr/>
        <p:txBody>
          <a:bodyPr/>
          <a:lstStyle/>
          <a:p>
            <a:r>
              <a:rPr lang="en-US" dirty="0" err="1"/>
              <a:t>善</a:t>
            </a:r>
            <a:r>
              <a:rPr lang="zh-CN" altLang="en-US" dirty="0"/>
              <a:t> </a:t>
            </a:r>
            <a:r>
              <a:rPr lang="en-US" altLang="zh-CN" dirty="0"/>
              <a:t>-</a:t>
            </a:r>
            <a:r>
              <a:rPr lang="zh-CN" altLang="en-US" dirty="0"/>
              <a:t> </a:t>
            </a:r>
            <a:r>
              <a:rPr lang="en-US" altLang="zh-CN" dirty="0"/>
              <a:t>Goodness</a:t>
            </a:r>
            <a:endParaRPr lang="en-US" dirty="0"/>
          </a:p>
        </p:txBody>
      </p:sp>
      <p:sp>
        <p:nvSpPr>
          <p:cNvPr id="3" name="Content Placeholder 2">
            <a:extLst>
              <a:ext uri="{FF2B5EF4-FFF2-40B4-BE49-F238E27FC236}">
                <a16:creationId xmlns:a16="http://schemas.microsoft.com/office/drawing/2014/main" id="{9FD1B04B-9196-0F4B-9EE0-534291F37CFF}"/>
              </a:ext>
            </a:extLst>
          </p:cNvPr>
          <p:cNvSpPr>
            <a:spLocks noGrp="1"/>
          </p:cNvSpPr>
          <p:nvPr>
            <p:ph idx="1"/>
          </p:nvPr>
        </p:nvSpPr>
        <p:spPr/>
        <p:txBody>
          <a:bodyPr/>
          <a:lstStyle/>
          <a:p>
            <a:pPr marL="0" indent="0">
              <a:buNone/>
            </a:pPr>
            <a:r>
              <a:rPr lang="en-US" altLang="zh-CN" dirty="0"/>
              <a:t>Chapter</a:t>
            </a:r>
            <a:r>
              <a:rPr lang="zh-CN" altLang="en-US" dirty="0"/>
              <a:t> </a:t>
            </a:r>
            <a:r>
              <a:rPr lang="en-US" altLang="zh-CN" dirty="0"/>
              <a:t>8,</a:t>
            </a:r>
            <a:r>
              <a:rPr lang="zh-CN" altLang="en-US" dirty="0"/>
              <a:t> </a:t>
            </a:r>
            <a:r>
              <a:rPr lang="en-US" altLang="zh-CN" dirty="0"/>
              <a:t>27,</a:t>
            </a:r>
            <a:r>
              <a:rPr lang="zh-CN" altLang="en-US" dirty="0"/>
              <a:t> </a:t>
            </a:r>
            <a:r>
              <a:rPr lang="en-US" altLang="zh-CN" dirty="0"/>
              <a:t>29,</a:t>
            </a:r>
            <a:r>
              <a:rPr lang="zh-CN" altLang="en-US" dirty="0"/>
              <a:t> </a:t>
            </a:r>
            <a:r>
              <a:rPr lang="en-US" altLang="zh-CN" dirty="0">
                <a:solidFill>
                  <a:srgbClr val="7030A0"/>
                </a:solidFill>
              </a:rPr>
              <a:t>31</a:t>
            </a:r>
            <a:r>
              <a:rPr lang="en-US" altLang="zh-CN" dirty="0"/>
              <a:t>,</a:t>
            </a:r>
            <a:r>
              <a:rPr lang="zh-CN" altLang="en-US" dirty="0"/>
              <a:t> </a:t>
            </a:r>
            <a:r>
              <a:rPr lang="en-US" altLang="zh-CN" u="sng" dirty="0"/>
              <a:t>33</a:t>
            </a:r>
            <a:r>
              <a:rPr lang="en-US" altLang="zh-CN" dirty="0"/>
              <a:t>,</a:t>
            </a:r>
            <a:r>
              <a:rPr lang="zh-CN" altLang="en-US" dirty="0"/>
              <a:t> </a:t>
            </a:r>
            <a:r>
              <a:rPr lang="en-US" altLang="zh-CN" dirty="0"/>
              <a:t>46,</a:t>
            </a:r>
            <a:r>
              <a:rPr lang="zh-CN" altLang="en-US" dirty="0"/>
              <a:t> </a:t>
            </a:r>
            <a:r>
              <a:rPr lang="en-US" altLang="zh-CN" dirty="0"/>
              <a:t>49,</a:t>
            </a:r>
            <a:r>
              <a:rPr lang="zh-CN" altLang="en-US" dirty="0"/>
              <a:t> </a:t>
            </a:r>
            <a:r>
              <a:rPr lang="en-US" altLang="zh-CN" dirty="0">
                <a:solidFill>
                  <a:srgbClr val="7030A0"/>
                </a:solidFill>
              </a:rPr>
              <a:t>53</a:t>
            </a:r>
            <a:r>
              <a:rPr lang="en-US" altLang="zh-CN" dirty="0"/>
              <a:t>,</a:t>
            </a:r>
            <a:r>
              <a:rPr lang="zh-CN" altLang="en-US" dirty="0"/>
              <a:t> </a:t>
            </a:r>
            <a:r>
              <a:rPr lang="en-US" altLang="zh-CN" dirty="0">
                <a:solidFill>
                  <a:srgbClr val="7030A0"/>
                </a:solidFill>
              </a:rPr>
              <a:t>54</a:t>
            </a:r>
            <a:r>
              <a:rPr lang="en-US" altLang="zh-CN" dirty="0"/>
              <a:t>,</a:t>
            </a:r>
            <a:r>
              <a:rPr lang="zh-CN" altLang="en-US" dirty="0"/>
              <a:t> </a:t>
            </a:r>
            <a:r>
              <a:rPr lang="en-US" altLang="zh-CN" dirty="0"/>
              <a:t>60,</a:t>
            </a:r>
            <a:r>
              <a:rPr lang="zh-CN" altLang="en-US" dirty="0"/>
              <a:t> </a:t>
            </a:r>
            <a:r>
              <a:rPr lang="en-US" altLang="zh-CN" dirty="0"/>
              <a:t>61,</a:t>
            </a:r>
            <a:r>
              <a:rPr lang="zh-CN" altLang="en-US" dirty="0"/>
              <a:t> </a:t>
            </a:r>
            <a:r>
              <a:rPr lang="en-US" altLang="zh-CN" dirty="0"/>
              <a:t>68,</a:t>
            </a:r>
            <a:r>
              <a:rPr lang="zh-CN" altLang="en-US" dirty="0"/>
              <a:t> </a:t>
            </a:r>
            <a:r>
              <a:rPr lang="en-US" altLang="zh-CN" dirty="0"/>
              <a:t>69,</a:t>
            </a:r>
            <a:r>
              <a:rPr lang="zh-CN" altLang="en-US" dirty="0"/>
              <a:t> </a:t>
            </a:r>
            <a:r>
              <a:rPr lang="en-US" altLang="zh-CN" dirty="0"/>
              <a:t>70,</a:t>
            </a:r>
            <a:r>
              <a:rPr lang="zh-CN" altLang="en-US" dirty="0"/>
              <a:t> </a:t>
            </a:r>
            <a:r>
              <a:rPr lang="en-US" altLang="zh-CN" b="1" dirty="0"/>
              <a:t>75</a:t>
            </a:r>
            <a:r>
              <a:rPr lang="en-US" altLang="zh-CN" dirty="0"/>
              <a:t>,</a:t>
            </a:r>
            <a:r>
              <a:rPr lang="zh-CN" altLang="en-US" dirty="0"/>
              <a:t> </a:t>
            </a:r>
            <a:r>
              <a:rPr lang="en-US" altLang="zh-CN" b="1" dirty="0"/>
              <a:t>78</a:t>
            </a:r>
            <a:r>
              <a:rPr lang="en-US" altLang="zh-CN" dirty="0"/>
              <a:t>,</a:t>
            </a:r>
            <a:r>
              <a:rPr lang="zh-CN" altLang="en-US" dirty="0"/>
              <a:t> </a:t>
            </a:r>
            <a:r>
              <a:rPr lang="en-US" altLang="zh-CN" b="1" dirty="0"/>
              <a:t>79</a:t>
            </a:r>
            <a:r>
              <a:rPr lang="en-US" altLang="zh-CN" dirty="0"/>
              <a:t>,</a:t>
            </a:r>
            <a:r>
              <a:rPr lang="zh-CN" altLang="en-US" dirty="0"/>
              <a:t> </a:t>
            </a:r>
            <a:r>
              <a:rPr lang="en-US" altLang="zh-CN" b="1" dirty="0"/>
              <a:t>80</a:t>
            </a:r>
            <a:r>
              <a:rPr lang="zh-CN" altLang="en-US" dirty="0"/>
              <a:t>      </a:t>
            </a:r>
            <a:endParaRPr lang="en-US" dirty="0"/>
          </a:p>
        </p:txBody>
      </p:sp>
    </p:spTree>
    <p:extLst>
      <p:ext uri="{BB962C8B-B14F-4D97-AF65-F5344CB8AC3E}">
        <p14:creationId xmlns:p14="http://schemas.microsoft.com/office/powerpoint/2010/main" val="2422505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6FA5E-55DE-9644-B6AA-3BBAD8280CA3}"/>
              </a:ext>
            </a:extLst>
          </p:cNvPr>
          <p:cNvSpPr>
            <a:spLocks noGrp="1"/>
          </p:cNvSpPr>
          <p:nvPr>
            <p:ph type="title"/>
          </p:nvPr>
        </p:nvSpPr>
        <p:spPr/>
        <p:txBody>
          <a:bodyPr/>
          <a:lstStyle/>
          <a:p>
            <a:r>
              <a:rPr lang="en-US" dirty="0" err="1"/>
              <a:t>长生久视之道</a:t>
            </a:r>
            <a:r>
              <a:rPr lang="zh-CN" altLang="en-US" dirty="0"/>
              <a:t> </a:t>
            </a:r>
            <a:r>
              <a:rPr lang="en-US" altLang="zh-CN" dirty="0"/>
              <a:t>-</a:t>
            </a:r>
            <a:r>
              <a:rPr lang="zh-CN" altLang="en-US" dirty="0"/>
              <a:t> </a:t>
            </a:r>
            <a:r>
              <a:rPr lang="en-US" dirty="0"/>
              <a:t>The</a:t>
            </a:r>
            <a:r>
              <a:rPr lang="zh-CN" altLang="en-US" dirty="0"/>
              <a:t> </a:t>
            </a:r>
            <a:r>
              <a:rPr lang="en-US" altLang="zh-CN" dirty="0"/>
              <a:t>Dao</a:t>
            </a:r>
            <a:r>
              <a:rPr lang="zh-CN" altLang="en-US" dirty="0"/>
              <a:t> </a:t>
            </a:r>
            <a:r>
              <a:rPr lang="en-US" altLang="zh-CN" dirty="0"/>
              <a:t>to</a:t>
            </a:r>
            <a:r>
              <a:rPr lang="zh-CN" altLang="en-US" dirty="0"/>
              <a:t> </a:t>
            </a:r>
            <a:r>
              <a:rPr lang="en-US" altLang="zh-CN" dirty="0"/>
              <a:t>Longevity</a:t>
            </a:r>
            <a:endParaRPr lang="en-US" dirty="0"/>
          </a:p>
        </p:txBody>
      </p:sp>
      <p:sp>
        <p:nvSpPr>
          <p:cNvPr id="3" name="Content Placeholder 2">
            <a:extLst>
              <a:ext uri="{FF2B5EF4-FFF2-40B4-BE49-F238E27FC236}">
                <a16:creationId xmlns:a16="http://schemas.microsoft.com/office/drawing/2014/main" id="{B0CB5A01-7627-7440-A98D-BA0868AAB584}"/>
              </a:ext>
            </a:extLst>
          </p:cNvPr>
          <p:cNvSpPr>
            <a:spLocks noGrp="1"/>
          </p:cNvSpPr>
          <p:nvPr>
            <p:ph idx="1"/>
          </p:nvPr>
        </p:nvSpPr>
        <p:spPr/>
        <p:txBody>
          <a:bodyPr>
            <a:normAutofit fontScale="62500" lnSpcReduction="20000"/>
          </a:bodyPr>
          <a:lstStyle/>
          <a:p>
            <a:pPr marL="0" indent="0">
              <a:buNone/>
            </a:pPr>
            <a:r>
              <a:rPr lang="en-US" altLang="zh-CN" dirty="0"/>
              <a:t>Chapter</a:t>
            </a:r>
            <a:r>
              <a:rPr lang="zh-CN" altLang="en-US" dirty="0"/>
              <a:t> </a:t>
            </a:r>
            <a:r>
              <a:rPr lang="en-US" altLang="zh-CN" dirty="0"/>
              <a:t>7:</a:t>
            </a:r>
          </a:p>
          <a:p>
            <a:pPr marL="0" indent="0">
              <a:buNone/>
            </a:pPr>
            <a:r>
              <a:rPr lang="zh-TW" altLang="en-US" dirty="0"/>
              <a:t>天長地久。天地所以能長且久者、以其不自生。故能長生 是以聖人、後其身而身先、外其身而身 非以其無私耶。故能成其私。</a:t>
            </a:r>
          </a:p>
          <a:p>
            <a:pPr marL="0" indent="0">
              <a:buNone/>
            </a:pPr>
            <a:r>
              <a:rPr lang="en-GB" dirty="0"/>
              <a:t>Heaven and Earth last forever.</a:t>
            </a:r>
          </a:p>
          <a:p>
            <a:pPr marL="0" indent="0">
              <a:buNone/>
            </a:pPr>
            <a:r>
              <a:rPr lang="en-GB" dirty="0"/>
              <a:t>The reason that Heaven and Earth are able to last forever</a:t>
            </a:r>
          </a:p>
          <a:p>
            <a:pPr marL="0" indent="0">
              <a:buNone/>
            </a:pPr>
            <a:r>
              <a:rPr lang="en-GB" dirty="0"/>
              <a:t>Is because they do not give birth to themselves.</a:t>
            </a:r>
          </a:p>
          <a:p>
            <a:pPr marL="0" indent="0">
              <a:buNone/>
            </a:pPr>
            <a:r>
              <a:rPr lang="en-GB" dirty="0"/>
              <a:t>Therefore, they are always alive.</a:t>
            </a:r>
          </a:p>
          <a:p>
            <a:pPr marL="0" indent="0">
              <a:buNone/>
            </a:pPr>
            <a:r>
              <a:rPr lang="en-GB" dirty="0"/>
              <a:t>Hence, the sage puts herself last and is first.</a:t>
            </a:r>
          </a:p>
          <a:p>
            <a:pPr marL="0" indent="0">
              <a:buNone/>
            </a:pPr>
            <a:r>
              <a:rPr lang="en-GB" dirty="0"/>
              <a:t>She is outside herself and therefore her self lasts.</a:t>
            </a:r>
          </a:p>
          <a:p>
            <a:pPr marL="0" indent="0">
              <a:buNone/>
            </a:pPr>
            <a:r>
              <a:rPr lang="en-GB" dirty="0"/>
              <a:t>Is it not through her selflessness</a:t>
            </a:r>
          </a:p>
          <a:p>
            <a:pPr marL="0" indent="0">
              <a:buNone/>
            </a:pPr>
            <a:r>
              <a:rPr lang="en-GB" dirty="0"/>
              <a:t>That she is able to perfect herself?</a:t>
            </a:r>
          </a:p>
          <a:p>
            <a:pPr marL="0" indent="0">
              <a:buNone/>
            </a:pPr>
            <a:endParaRPr lang="en-US" dirty="0"/>
          </a:p>
        </p:txBody>
      </p:sp>
    </p:spTree>
    <p:extLst>
      <p:ext uri="{BB962C8B-B14F-4D97-AF65-F5344CB8AC3E}">
        <p14:creationId xmlns:p14="http://schemas.microsoft.com/office/powerpoint/2010/main" val="1814344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6FA5E-55DE-9644-B6AA-3BBAD8280CA3}"/>
              </a:ext>
            </a:extLst>
          </p:cNvPr>
          <p:cNvSpPr>
            <a:spLocks noGrp="1"/>
          </p:cNvSpPr>
          <p:nvPr>
            <p:ph type="title"/>
          </p:nvPr>
        </p:nvSpPr>
        <p:spPr/>
        <p:txBody>
          <a:bodyPr/>
          <a:lstStyle/>
          <a:p>
            <a:r>
              <a:rPr lang="en-US" dirty="0" err="1"/>
              <a:t>长生久视之道</a:t>
            </a:r>
            <a:r>
              <a:rPr lang="zh-CN" altLang="en-US" dirty="0"/>
              <a:t> </a:t>
            </a:r>
            <a:r>
              <a:rPr lang="en-US" altLang="zh-CN" dirty="0"/>
              <a:t>-</a:t>
            </a:r>
            <a:r>
              <a:rPr lang="zh-CN" altLang="en-US" dirty="0"/>
              <a:t> </a:t>
            </a:r>
            <a:r>
              <a:rPr lang="en-US" dirty="0"/>
              <a:t>The</a:t>
            </a:r>
            <a:r>
              <a:rPr lang="zh-CN" altLang="en-US" dirty="0"/>
              <a:t> </a:t>
            </a:r>
            <a:r>
              <a:rPr lang="en-US" altLang="zh-CN" dirty="0"/>
              <a:t>Dao</a:t>
            </a:r>
            <a:r>
              <a:rPr lang="zh-CN" altLang="en-US" dirty="0"/>
              <a:t> </a:t>
            </a:r>
            <a:r>
              <a:rPr lang="en-US" altLang="zh-CN" dirty="0"/>
              <a:t>to</a:t>
            </a:r>
            <a:r>
              <a:rPr lang="zh-CN" altLang="en-US" dirty="0"/>
              <a:t> </a:t>
            </a:r>
            <a:r>
              <a:rPr lang="en-US" altLang="zh-CN" dirty="0"/>
              <a:t>Longevity</a:t>
            </a:r>
            <a:endParaRPr lang="en-US" dirty="0"/>
          </a:p>
        </p:txBody>
      </p:sp>
      <p:sp>
        <p:nvSpPr>
          <p:cNvPr id="3" name="Content Placeholder 2">
            <a:extLst>
              <a:ext uri="{FF2B5EF4-FFF2-40B4-BE49-F238E27FC236}">
                <a16:creationId xmlns:a16="http://schemas.microsoft.com/office/drawing/2014/main" id="{B0CB5A01-7627-7440-A98D-BA0868AAB584}"/>
              </a:ext>
            </a:extLst>
          </p:cNvPr>
          <p:cNvSpPr>
            <a:spLocks noGrp="1"/>
          </p:cNvSpPr>
          <p:nvPr>
            <p:ph idx="1"/>
          </p:nvPr>
        </p:nvSpPr>
        <p:spPr/>
        <p:txBody>
          <a:bodyPr>
            <a:normAutofit fontScale="70000" lnSpcReduction="20000"/>
          </a:bodyPr>
          <a:lstStyle/>
          <a:p>
            <a:pPr marL="0" indent="0">
              <a:buNone/>
            </a:pPr>
            <a:r>
              <a:rPr lang="en-US" altLang="zh-CN" dirty="0"/>
              <a:t>Chapter</a:t>
            </a:r>
            <a:r>
              <a:rPr lang="zh-CN" altLang="en-US" dirty="0"/>
              <a:t> </a:t>
            </a:r>
            <a:r>
              <a:rPr lang="en-US" altLang="zh-CN" dirty="0"/>
              <a:t>9:</a:t>
            </a:r>
          </a:p>
          <a:p>
            <a:pPr marL="0" indent="0">
              <a:buNone/>
            </a:pPr>
            <a:r>
              <a:rPr lang="zh-TW" altLang="en-US" dirty="0"/>
              <a:t>持而盈之、不如其已。揣而梲之、不可長保。 金玉滿堂、莫之能守。 富貴而驕、自遺其咎。 功遂身退、天之道。</a:t>
            </a:r>
          </a:p>
          <a:p>
            <a:pPr marL="0" indent="0">
              <a:buNone/>
            </a:pPr>
            <a:endParaRPr lang="zh-TW" altLang="en-US" dirty="0"/>
          </a:p>
          <a:p>
            <a:pPr marL="0" indent="0">
              <a:buNone/>
            </a:pPr>
            <a:r>
              <a:rPr lang="en-US" dirty="0"/>
              <a:t>To hold until full is not as good as stopping.</a:t>
            </a:r>
          </a:p>
          <a:p>
            <a:pPr marL="0" indent="0">
              <a:buNone/>
            </a:pPr>
            <a:r>
              <a:rPr lang="en-US" dirty="0"/>
              <a:t>An </a:t>
            </a:r>
            <a:r>
              <a:rPr lang="en-US" dirty="0" err="1"/>
              <a:t>oversharpened</a:t>
            </a:r>
            <a:r>
              <a:rPr lang="en-US" dirty="0"/>
              <a:t> sword cannot last long.</a:t>
            </a:r>
          </a:p>
          <a:p>
            <a:pPr marL="0" indent="0">
              <a:buNone/>
            </a:pPr>
            <a:r>
              <a:rPr lang="en-US" dirty="0"/>
              <a:t>A room filled with gold and jewels cannot be protected.</a:t>
            </a:r>
          </a:p>
          <a:p>
            <a:pPr marL="0" indent="0">
              <a:buNone/>
            </a:pPr>
            <a:r>
              <a:rPr lang="en-US" dirty="0"/>
              <a:t>Boasting of wealth and virtue brings your demise.</a:t>
            </a:r>
          </a:p>
          <a:p>
            <a:pPr marL="0" indent="0">
              <a:buNone/>
            </a:pPr>
            <a:r>
              <a:rPr lang="en-US" dirty="0"/>
              <a:t>After finishing the work, withdraw.</a:t>
            </a:r>
          </a:p>
          <a:p>
            <a:pPr marL="0" indent="0">
              <a:buNone/>
            </a:pPr>
            <a:r>
              <a:rPr lang="en-US" dirty="0"/>
              <a:t>This is the Way of Heaven.</a:t>
            </a:r>
          </a:p>
        </p:txBody>
      </p:sp>
    </p:spTree>
    <p:extLst>
      <p:ext uri="{BB962C8B-B14F-4D97-AF65-F5344CB8AC3E}">
        <p14:creationId xmlns:p14="http://schemas.microsoft.com/office/powerpoint/2010/main" val="11938544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2E64-185D-454B-9435-A281E36C3AB1}"/>
              </a:ext>
            </a:extLst>
          </p:cNvPr>
          <p:cNvSpPr>
            <a:spLocks noGrp="1"/>
          </p:cNvSpPr>
          <p:nvPr>
            <p:ph type="title"/>
          </p:nvPr>
        </p:nvSpPr>
        <p:spPr/>
        <p:txBody>
          <a:bodyPr/>
          <a:lstStyle/>
          <a:p>
            <a:r>
              <a:rPr lang="en-US" dirty="0" err="1"/>
              <a:t>长生久视之道</a:t>
            </a:r>
            <a:r>
              <a:rPr lang="zh-CN" altLang="en-US" dirty="0"/>
              <a:t> </a:t>
            </a:r>
            <a:r>
              <a:rPr lang="en-US" altLang="zh-CN" dirty="0"/>
              <a:t>-</a:t>
            </a:r>
            <a:r>
              <a:rPr lang="zh-CN" altLang="en-US" dirty="0"/>
              <a:t> </a:t>
            </a:r>
            <a:r>
              <a:rPr lang="en-US" dirty="0"/>
              <a:t>The</a:t>
            </a:r>
            <a:r>
              <a:rPr lang="zh-CN" altLang="en-US" dirty="0"/>
              <a:t> </a:t>
            </a:r>
            <a:r>
              <a:rPr lang="en-US" altLang="zh-CN" dirty="0"/>
              <a:t>Dao</a:t>
            </a:r>
            <a:r>
              <a:rPr lang="zh-CN" altLang="en-US" dirty="0"/>
              <a:t> </a:t>
            </a:r>
            <a:r>
              <a:rPr lang="en-US" altLang="zh-CN" dirty="0"/>
              <a:t>to</a:t>
            </a:r>
            <a:r>
              <a:rPr lang="zh-CN" altLang="en-US" dirty="0"/>
              <a:t> </a:t>
            </a:r>
            <a:r>
              <a:rPr lang="en-US" altLang="zh-CN" dirty="0"/>
              <a:t>Longevity</a:t>
            </a:r>
            <a:endParaRPr lang="en-US" dirty="0"/>
          </a:p>
        </p:txBody>
      </p:sp>
      <p:sp>
        <p:nvSpPr>
          <p:cNvPr id="3" name="Content Placeholder 2">
            <a:extLst>
              <a:ext uri="{FF2B5EF4-FFF2-40B4-BE49-F238E27FC236}">
                <a16:creationId xmlns:a16="http://schemas.microsoft.com/office/drawing/2014/main" id="{C2CA1C41-454D-C949-A0E8-9E3E6B2F6A85}"/>
              </a:ext>
            </a:extLst>
          </p:cNvPr>
          <p:cNvSpPr>
            <a:spLocks noGrp="1"/>
          </p:cNvSpPr>
          <p:nvPr>
            <p:ph idx="1"/>
          </p:nvPr>
        </p:nvSpPr>
        <p:spPr/>
        <p:txBody>
          <a:bodyPr>
            <a:normAutofit fontScale="62500" lnSpcReduction="20000"/>
          </a:bodyPr>
          <a:lstStyle/>
          <a:p>
            <a:pPr marL="0" indent="0">
              <a:buNone/>
            </a:pPr>
            <a:r>
              <a:rPr lang="en-US" altLang="zh-CN" dirty="0"/>
              <a:t>Chapter</a:t>
            </a:r>
            <a:r>
              <a:rPr lang="zh-CN" altLang="en-US" dirty="0"/>
              <a:t> </a:t>
            </a:r>
            <a:r>
              <a:rPr lang="en-US" altLang="zh-CN" dirty="0"/>
              <a:t>10:</a:t>
            </a:r>
          </a:p>
          <a:p>
            <a:pPr marL="0" indent="0">
              <a:buNone/>
            </a:pPr>
            <a:r>
              <a:rPr lang="zh-TW" altLang="en-US" dirty="0"/>
              <a:t>載營塊抱一、能無離乎。專氣致柔、能嬰兒乎。濃除玄覽、能無疲乎。愛民治國、能無爲乎。天門開鬪、能爲雌乎。明白四達、能無知乎。生之、畜之。生而不有、 爲而不侍、長而不宰。是謂玄德</a:t>
            </a:r>
          </a:p>
          <a:p>
            <a:pPr marL="0" indent="0">
              <a:buNone/>
            </a:pPr>
            <a:endParaRPr lang="zh-TW" altLang="en-US" dirty="0"/>
          </a:p>
          <a:p>
            <a:pPr marL="0" indent="0">
              <a:buNone/>
            </a:pPr>
            <a:r>
              <a:rPr lang="en-US" dirty="0"/>
              <a:t>Pacifying the agitated material soul and holding to oneness:</a:t>
            </a:r>
            <a:r>
              <a:rPr lang="zh-CN" altLang="en-US" dirty="0"/>
              <a:t> </a:t>
            </a:r>
            <a:r>
              <a:rPr lang="en-US" dirty="0"/>
              <a:t>Are you able to avoid separation?</a:t>
            </a:r>
            <a:r>
              <a:rPr lang="zh-CN" altLang="en-US" dirty="0"/>
              <a:t> </a:t>
            </a:r>
            <a:r>
              <a:rPr lang="en-US" dirty="0"/>
              <a:t>Focusing your energy on the release of tension:</a:t>
            </a:r>
            <a:r>
              <a:rPr lang="zh-CN" altLang="en-US" dirty="0"/>
              <a:t> </a:t>
            </a:r>
            <a:r>
              <a:rPr lang="en-US" dirty="0"/>
              <a:t>Can you be like an infant?</a:t>
            </a:r>
            <a:r>
              <a:rPr lang="zh-CN" altLang="en-US" dirty="0"/>
              <a:t> </a:t>
            </a:r>
            <a:r>
              <a:rPr lang="en-US" dirty="0"/>
              <a:t>In purifying your insight:</a:t>
            </a:r>
            <a:r>
              <a:rPr lang="zh-CN" altLang="en-US" dirty="0"/>
              <a:t> </a:t>
            </a:r>
            <a:r>
              <a:rPr lang="en-US" dirty="0"/>
              <a:t>Can you un-obstruct it?</a:t>
            </a:r>
            <a:r>
              <a:rPr lang="zh-CN" altLang="en-US" dirty="0"/>
              <a:t> </a:t>
            </a:r>
            <a:r>
              <a:rPr lang="en-US" dirty="0"/>
              <a:t>Loving the people and ruling the state:</a:t>
            </a:r>
            <a:r>
              <a:rPr lang="zh-CN" altLang="en-US" dirty="0"/>
              <a:t> </a:t>
            </a:r>
            <a:r>
              <a:rPr lang="en-US" dirty="0"/>
              <a:t>Can you avoid over-manipulation?</a:t>
            </a:r>
            <a:r>
              <a:rPr lang="zh-CN" altLang="en-US" dirty="0"/>
              <a:t> </a:t>
            </a:r>
            <a:r>
              <a:rPr lang="en-US" dirty="0"/>
              <a:t>In opening and closing the gate of Heaven:</a:t>
            </a:r>
            <a:r>
              <a:rPr lang="zh-CN" altLang="en-US" dirty="0"/>
              <a:t> </a:t>
            </a:r>
            <a:r>
              <a:rPr lang="en-US" dirty="0"/>
              <a:t>Can you be the female?</a:t>
            </a:r>
            <a:r>
              <a:rPr lang="zh-CN" altLang="en-US" dirty="0"/>
              <a:t> </a:t>
            </a:r>
            <a:r>
              <a:rPr lang="en-US" dirty="0"/>
              <a:t>In illuminating the whole universe:</a:t>
            </a:r>
            <a:r>
              <a:rPr lang="zh-CN" altLang="en-US" dirty="0"/>
              <a:t> </a:t>
            </a:r>
            <a:r>
              <a:rPr lang="en-US" dirty="0"/>
              <a:t>Can you be free of rationality?</a:t>
            </a:r>
          </a:p>
          <a:p>
            <a:pPr marL="0" indent="0">
              <a:buNone/>
            </a:pPr>
            <a:r>
              <a:rPr lang="en-US" dirty="0"/>
              <a:t> </a:t>
            </a:r>
          </a:p>
          <a:p>
            <a:pPr marL="0" indent="0">
              <a:buNone/>
            </a:pPr>
            <a:r>
              <a:rPr lang="en-US" dirty="0"/>
              <a:t>Give birth to it and nourish it.</a:t>
            </a:r>
            <a:r>
              <a:rPr lang="zh-CN" altLang="en-US" dirty="0"/>
              <a:t> </a:t>
            </a:r>
            <a:r>
              <a:rPr lang="en-US" dirty="0"/>
              <a:t>Produce it but don‘t possess it.</a:t>
            </a:r>
            <a:r>
              <a:rPr lang="zh-CN" altLang="en-US" dirty="0"/>
              <a:t> </a:t>
            </a:r>
            <a:r>
              <a:rPr lang="en-US" dirty="0"/>
              <a:t>Act without expectation.</a:t>
            </a:r>
            <a:r>
              <a:rPr lang="zh-CN" altLang="en-US" dirty="0"/>
              <a:t> </a:t>
            </a:r>
            <a:r>
              <a:rPr lang="en-US" dirty="0"/>
              <a:t>Excel, but don't take charge.</a:t>
            </a:r>
          </a:p>
          <a:p>
            <a:pPr marL="0" indent="0">
              <a:buNone/>
            </a:pPr>
            <a:r>
              <a:rPr lang="en-US" dirty="0"/>
              <a:t> </a:t>
            </a:r>
          </a:p>
          <a:p>
            <a:pPr marL="0" indent="0">
              <a:buNone/>
            </a:pPr>
            <a:r>
              <a:rPr lang="en-US" dirty="0"/>
              <a:t>This is called Mysterious Virtue.</a:t>
            </a:r>
          </a:p>
        </p:txBody>
      </p:sp>
    </p:spTree>
    <p:extLst>
      <p:ext uri="{BB962C8B-B14F-4D97-AF65-F5344CB8AC3E}">
        <p14:creationId xmlns:p14="http://schemas.microsoft.com/office/powerpoint/2010/main" val="1109508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2E64-185D-454B-9435-A281E36C3AB1}"/>
              </a:ext>
            </a:extLst>
          </p:cNvPr>
          <p:cNvSpPr>
            <a:spLocks noGrp="1"/>
          </p:cNvSpPr>
          <p:nvPr>
            <p:ph type="title"/>
          </p:nvPr>
        </p:nvSpPr>
        <p:spPr/>
        <p:txBody>
          <a:bodyPr/>
          <a:lstStyle/>
          <a:p>
            <a:r>
              <a:rPr lang="en-US" dirty="0" err="1"/>
              <a:t>长生久视之道</a:t>
            </a:r>
            <a:r>
              <a:rPr lang="zh-CN" altLang="en-US" dirty="0"/>
              <a:t> </a:t>
            </a:r>
            <a:r>
              <a:rPr lang="en-US" altLang="zh-CN" dirty="0"/>
              <a:t>-</a:t>
            </a:r>
            <a:r>
              <a:rPr lang="zh-CN" altLang="en-US" dirty="0"/>
              <a:t> </a:t>
            </a:r>
            <a:r>
              <a:rPr lang="en-US" dirty="0"/>
              <a:t>The</a:t>
            </a:r>
            <a:r>
              <a:rPr lang="zh-CN" altLang="en-US" dirty="0"/>
              <a:t> </a:t>
            </a:r>
            <a:r>
              <a:rPr lang="en-US" altLang="zh-CN" dirty="0"/>
              <a:t>Dao</a:t>
            </a:r>
            <a:r>
              <a:rPr lang="zh-CN" altLang="en-US" dirty="0"/>
              <a:t> </a:t>
            </a:r>
            <a:r>
              <a:rPr lang="en-US" altLang="zh-CN" dirty="0"/>
              <a:t>to</a:t>
            </a:r>
            <a:r>
              <a:rPr lang="zh-CN" altLang="en-US" dirty="0"/>
              <a:t> </a:t>
            </a:r>
            <a:r>
              <a:rPr lang="en-US" altLang="zh-CN" dirty="0"/>
              <a:t>Longevity</a:t>
            </a:r>
            <a:endParaRPr lang="en-US" dirty="0"/>
          </a:p>
        </p:txBody>
      </p:sp>
      <p:sp>
        <p:nvSpPr>
          <p:cNvPr id="3" name="Content Placeholder 2">
            <a:extLst>
              <a:ext uri="{FF2B5EF4-FFF2-40B4-BE49-F238E27FC236}">
                <a16:creationId xmlns:a16="http://schemas.microsoft.com/office/drawing/2014/main" id="{C2CA1C41-454D-C949-A0E8-9E3E6B2F6A85}"/>
              </a:ext>
            </a:extLst>
          </p:cNvPr>
          <p:cNvSpPr>
            <a:spLocks noGrp="1"/>
          </p:cNvSpPr>
          <p:nvPr>
            <p:ph idx="1"/>
          </p:nvPr>
        </p:nvSpPr>
        <p:spPr/>
        <p:txBody>
          <a:bodyPr>
            <a:normAutofit fontScale="92500" lnSpcReduction="20000"/>
          </a:bodyPr>
          <a:lstStyle/>
          <a:p>
            <a:pPr marL="0" indent="0">
              <a:buNone/>
            </a:pPr>
            <a:r>
              <a:rPr lang="en-US" altLang="zh-CN" dirty="0"/>
              <a:t>Chapter</a:t>
            </a:r>
            <a:r>
              <a:rPr lang="zh-CN" altLang="en-US" dirty="0"/>
              <a:t> </a:t>
            </a:r>
            <a:r>
              <a:rPr lang="en-US" altLang="zh-CN" dirty="0"/>
              <a:t>12:</a:t>
            </a:r>
          </a:p>
          <a:p>
            <a:pPr marL="0" indent="0">
              <a:buNone/>
            </a:pPr>
            <a:r>
              <a:rPr lang="zh-TW" altLang="en-US" dirty="0"/>
              <a:t>五色令人目盲。五音令人耳聾。五味令人口爽。馳騁畋獵、令人心發狂。難得之貨、令人行妨。是以聖人、爲腹不爲目。故去彼取此。</a:t>
            </a:r>
          </a:p>
          <a:p>
            <a:pPr marL="0" indent="0">
              <a:buNone/>
            </a:pPr>
            <a:endParaRPr lang="zh-TW" altLang="en-US" dirty="0"/>
          </a:p>
          <a:p>
            <a:pPr marL="0" indent="0">
              <a:buNone/>
            </a:pPr>
            <a:r>
              <a:rPr lang="en-US" dirty="0"/>
              <a:t>The five colors blind our eyes.</a:t>
            </a:r>
            <a:r>
              <a:rPr lang="zh-CN" altLang="en-US" dirty="0"/>
              <a:t> </a:t>
            </a:r>
            <a:r>
              <a:rPr lang="en-US" dirty="0"/>
              <a:t>The five tones deafen our ears.</a:t>
            </a:r>
            <a:r>
              <a:rPr lang="zh-CN" altLang="en-US" dirty="0"/>
              <a:t> </a:t>
            </a:r>
            <a:r>
              <a:rPr lang="en-US" dirty="0"/>
              <a:t>The five flavors confuse our taste.</a:t>
            </a:r>
            <a:r>
              <a:rPr lang="zh-CN" altLang="en-US" dirty="0"/>
              <a:t> </a:t>
            </a:r>
            <a:r>
              <a:rPr lang="en-US" dirty="0"/>
              <a:t>Racing and hunting madden our minds.</a:t>
            </a:r>
            <a:r>
              <a:rPr lang="zh-CN" altLang="en-US" dirty="0"/>
              <a:t> </a:t>
            </a:r>
            <a:r>
              <a:rPr lang="en-US" dirty="0"/>
              <a:t>Possessing rare treasures brings about harmful behavior.</a:t>
            </a:r>
            <a:r>
              <a:rPr lang="zh-CN" altLang="en-US" dirty="0"/>
              <a:t> </a:t>
            </a:r>
            <a:r>
              <a:rPr lang="en-US" dirty="0"/>
              <a:t>Therefore the sage acts from his gut, and not from his eyes.</a:t>
            </a:r>
          </a:p>
          <a:p>
            <a:pPr marL="0" indent="0">
              <a:buNone/>
            </a:pPr>
            <a:r>
              <a:rPr lang="en-US" dirty="0"/>
              <a:t> </a:t>
            </a:r>
          </a:p>
          <a:p>
            <a:pPr marL="0" indent="0">
              <a:buNone/>
            </a:pPr>
            <a:r>
              <a:rPr lang="en-US" dirty="0"/>
              <a:t>He lets go of that and chooses this.</a:t>
            </a:r>
          </a:p>
        </p:txBody>
      </p:sp>
    </p:spTree>
    <p:extLst>
      <p:ext uri="{BB962C8B-B14F-4D97-AF65-F5344CB8AC3E}">
        <p14:creationId xmlns:p14="http://schemas.microsoft.com/office/powerpoint/2010/main" val="25913556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77AC8-66ED-1546-A767-9EA9E3773163}"/>
              </a:ext>
            </a:extLst>
          </p:cNvPr>
          <p:cNvSpPr>
            <a:spLocks noGrp="1"/>
          </p:cNvSpPr>
          <p:nvPr>
            <p:ph type="title"/>
          </p:nvPr>
        </p:nvSpPr>
        <p:spPr/>
        <p:txBody>
          <a:bodyPr/>
          <a:lstStyle/>
          <a:p>
            <a:r>
              <a:rPr lang="en-US" dirty="0" err="1"/>
              <a:t>长生久视之道</a:t>
            </a:r>
            <a:r>
              <a:rPr lang="zh-CN" altLang="en-US" dirty="0"/>
              <a:t> </a:t>
            </a:r>
            <a:r>
              <a:rPr lang="en-US" altLang="zh-CN" dirty="0"/>
              <a:t>-</a:t>
            </a:r>
            <a:r>
              <a:rPr lang="zh-CN" altLang="en-US" dirty="0"/>
              <a:t> </a:t>
            </a:r>
            <a:r>
              <a:rPr lang="en-US" dirty="0"/>
              <a:t>The</a:t>
            </a:r>
            <a:r>
              <a:rPr lang="zh-CN" altLang="en-US" dirty="0"/>
              <a:t> </a:t>
            </a:r>
            <a:r>
              <a:rPr lang="en-US" altLang="zh-CN" dirty="0"/>
              <a:t>Dao</a:t>
            </a:r>
            <a:r>
              <a:rPr lang="zh-CN" altLang="en-US" dirty="0"/>
              <a:t> </a:t>
            </a:r>
            <a:r>
              <a:rPr lang="en-US" altLang="zh-CN" dirty="0"/>
              <a:t>to</a:t>
            </a:r>
            <a:r>
              <a:rPr lang="zh-CN" altLang="en-US" dirty="0"/>
              <a:t> </a:t>
            </a:r>
            <a:r>
              <a:rPr lang="en-US" altLang="zh-CN" dirty="0"/>
              <a:t>Longevity</a:t>
            </a:r>
            <a:endParaRPr lang="en-US" dirty="0"/>
          </a:p>
        </p:txBody>
      </p:sp>
      <p:sp>
        <p:nvSpPr>
          <p:cNvPr id="3" name="Content Placeholder 2">
            <a:extLst>
              <a:ext uri="{FF2B5EF4-FFF2-40B4-BE49-F238E27FC236}">
                <a16:creationId xmlns:a16="http://schemas.microsoft.com/office/drawing/2014/main" id="{65147354-2033-304E-BF0D-7B549D6A80DD}"/>
              </a:ext>
            </a:extLst>
          </p:cNvPr>
          <p:cNvSpPr>
            <a:spLocks noGrp="1"/>
          </p:cNvSpPr>
          <p:nvPr>
            <p:ph idx="1"/>
          </p:nvPr>
        </p:nvSpPr>
        <p:spPr/>
        <p:txBody>
          <a:bodyPr/>
          <a:lstStyle/>
          <a:p>
            <a:pPr marL="0" indent="0">
              <a:buNone/>
            </a:pPr>
            <a:r>
              <a:rPr lang="en-US" dirty="0"/>
              <a:t>Chapter</a:t>
            </a:r>
            <a:r>
              <a:rPr lang="zh-CN" altLang="en-US" dirty="0"/>
              <a:t> </a:t>
            </a:r>
            <a:r>
              <a:rPr lang="en-US" altLang="zh-CN" dirty="0"/>
              <a:t>15,</a:t>
            </a:r>
            <a:r>
              <a:rPr lang="zh-CN" altLang="en-US" dirty="0"/>
              <a:t> </a:t>
            </a:r>
            <a:r>
              <a:rPr lang="en-US" altLang="zh-CN" dirty="0"/>
              <a:t>16,</a:t>
            </a:r>
            <a:r>
              <a:rPr lang="zh-CN" altLang="en-US" dirty="0"/>
              <a:t> </a:t>
            </a:r>
            <a:r>
              <a:rPr lang="en-US" altLang="zh-CN" dirty="0"/>
              <a:t>30,</a:t>
            </a:r>
            <a:r>
              <a:rPr lang="zh-CN" altLang="en-US" dirty="0"/>
              <a:t> </a:t>
            </a:r>
            <a:r>
              <a:rPr lang="en-US" altLang="zh-CN" dirty="0"/>
              <a:t>44,</a:t>
            </a:r>
            <a:r>
              <a:rPr lang="zh-CN" altLang="en-US" dirty="0"/>
              <a:t> </a:t>
            </a:r>
            <a:r>
              <a:rPr lang="en-US" altLang="zh-CN" b="1" dirty="0"/>
              <a:t>50</a:t>
            </a:r>
            <a:r>
              <a:rPr lang="en-US" altLang="zh-CN" dirty="0"/>
              <a:t>,</a:t>
            </a:r>
            <a:r>
              <a:rPr lang="zh-CN" altLang="en-US" dirty="0"/>
              <a:t> </a:t>
            </a:r>
            <a:r>
              <a:rPr lang="en-US" altLang="zh-CN" b="1" dirty="0"/>
              <a:t>55</a:t>
            </a:r>
            <a:r>
              <a:rPr lang="en-US" altLang="zh-CN" dirty="0"/>
              <a:t>,</a:t>
            </a:r>
            <a:r>
              <a:rPr lang="zh-CN" altLang="en-US" dirty="0"/>
              <a:t> </a:t>
            </a:r>
            <a:r>
              <a:rPr lang="en-US" altLang="zh-CN" dirty="0"/>
              <a:t>59</a:t>
            </a:r>
            <a:r>
              <a:rPr lang="zh-CN" altLang="en-US" dirty="0"/>
              <a:t>    </a:t>
            </a:r>
            <a:endParaRPr lang="en-US" dirty="0"/>
          </a:p>
        </p:txBody>
      </p:sp>
    </p:spTree>
    <p:extLst>
      <p:ext uri="{BB962C8B-B14F-4D97-AF65-F5344CB8AC3E}">
        <p14:creationId xmlns:p14="http://schemas.microsoft.com/office/powerpoint/2010/main" val="2013106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77FC1-45B1-9944-BE6C-9E466DC18D61}"/>
              </a:ext>
            </a:extLst>
          </p:cNvPr>
          <p:cNvSpPr>
            <a:spLocks noGrp="1"/>
          </p:cNvSpPr>
          <p:nvPr>
            <p:ph type="title"/>
          </p:nvPr>
        </p:nvSpPr>
        <p:spPr/>
        <p:txBody>
          <a:bodyPr/>
          <a:lstStyle/>
          <a:p>
            <a:r>
              <a:rPr lang="zh-CN" altLang="en-US" dirty="0"/>
              <a:t>庖丁解牛 </a:t>
            </a:r>
            <a:r>
              <a:rPr lang="en-US" altLang="zh-CN" dirty="0"/>
              <a:t>–</a:t>
            </a:r>
            <a:r>
              <a:rPr lang="zh-CN" altLang="en-US" dirty="0"/>
              <a:t> </a:t>
            </a:r>
            <a:r>
              <a:rPr lang="en-US" altLang="zh-CN" dirty="0"/>
              <a:t>The</a:t>
            </a:r>
            <a:r>
              <a:rPr lang="zh-CN" altLang="en-US" dirty="0"/>
              <a:t> </a:t>
            </a:r>
            <a:r>
              <a:rPr lang="en-US" altLang="zh-CN" dirty="0"/>
              <a:t>Dao</a:t>
            </a:r>
            <a:r>
              <a:rPr lang="zh-CN" altLang="en-US" dirty="0"/>
              <a:t> </a:t>
            </a:r>
            <a:r>
              <a:rPr lang="en-US" altLang="zh-CN" dirty="0"/>
              <a:t>of</a:t>
            </a:r>
            <a:r>
              <a:rPr lang="zh-CN" altLang="en-US" dirty="0"/>
              <a:t> </a:t>
            </a:r>
            <a:r>
              <a:rPr lang="en-US" altLang="zh-CN" dirty="0"/>
              <a:t>Cutting</a:t>
            </a:r>
            <a:r>
              <a:rPr lang="zh-CN" altLang="en-US" dirty="0"/>
              <a:t> </a:t>
            </a:r>
            <a:r>
              <a:rPr lang="en-US" altLang="zh-CN" dirty="0"/>
              <a:t>up</a:t>
            </a:r>
            <a:r>
              <a:rPr lang="zh-CN" altLang="en-US" dirty="0"/>
              <a:t> </a:t>
            </a:r>
            <a:r>
              <a:rPr lang="en-US" altLang="zh-CN" dirty="0"/>
              <a:t>a</a:t>
            </a:r>
            <a:r>
              <a:rPr lang="zh-CN" altLang="en-US" dirty="0"/>
              <a:t> </a:t>
            </a:r>
            <a:r>
              <a:rPr lang="en-US" altLang="zh-CN" dirty="0"/>
              <a:t>Cow</a:t>
            </a:r>
            <a:endParaRPr lang="en-US" dirty="0"/>
          </a:p>
        </p:txBody>
      </p:sp>
      <p:sp>
        <p:nvSpPr>
          <p:cNvPr id="3" name="Content Placeholder 2">
            <a:extLst>
              <a:ext uri="{FF2B5EF4-FFF2-40B4-BE49-F238E27FC236}">
                <a16:creationId xmlns:a16="http://schemas.microsoft.com/office/drawing/2014/main" id="{65626B3D-40CF-574F-B5FE-A0A74B8EE810}"/>
              </a:ext>
            </a:extLst>
          </p:cNvPr>
          <p:cNvSpPr>
            <a:spLocks noGrp="1"/>
          </p:cNvSpPr>
          <p:nvPr>
            <p:ph idx="1"/>
          </p:nvPr>
        </p:nvSpPr>
        <p:spPr/>
        <p:txBody>
          <a:bodyPr/>
          <a:lstStyle/>
          <a:p>
            <a:pPr marL="0" indent="0">
              <a:buNone/>
            </a:pPr>
            <a:r>
              <a:rPr lang="en-US" altLang="zh-CN" dirty="0"/>
              <a:t>From</a:t>
            </a:r>
            <a:r>
              <a:rPr lang="zh-CN" altLang="en-US" dirty="0"/>
              <a:t> </a:t>
            </a:r>
            <a:r>
              <a:rPr lang="en-US" altLang="zh-CN" dirty="0"/>
              <a:t>the</a:t>
            </a:r>
            <a:r>
              <a:rPr lang="zh-CN" altLang="en-US" dirty="0"/>
              <a:t> 养生主 </a:t>
            </a:r>
            <a:r>
              <a:rPr lang="en-US" altLang="zh-CN" dirty="0" err="1"/>
              <a:t>Yangshengzhu</a:t>
            </a:r>
            <a:r>
              <a:rPr lang="zh-CN" altLang="en-US" dirty="0"/>
              <a:t> </a:t>
            </a:r>
            <a:r>
              <a:rPr lang="en-US" altLang="zh-CN" dirty="0"/>
              <a:t>in</a:t>
            </a:r>
            <a:r>
              <a:rPr lang="zh-CN" altLang="en-US" dirty="0"/>
              <a:t> </a:t>
            </a:r>
            <a:r>
              <a:rPr lang="en-US" altLang="zh-CN" dirty="0"/>
              <a:t>the</a:t>
            </a:r>
            <a:r>
              <a:rPr lang="zh-CN" altLang="en-US" dirty="0"/>
              <a:t> </a:t>
            </a:r>
            <a:r>
              <a:rPr lang="en-US" altLang="zh-CN" dirty="0"/>
              <a:t>Book</a:t>
            </a:r>
            <a:r>
              <a:rPr lang="zh-CN" altLang="en-US" dirty="0"/>
              <a:t> </a:t>
            </a:r>
            <a:r>
              <a:rPr lang="en-US" altLang="zh-CN" dirty="0"/>
              <a:t>of</a:t>
            </a:r>
            <a:r>
              <a:rPr lang="zh-CN" altLang="en-US" dirty="0"/>
              <a:t> </a:t>
            </a:r>
            <a:r>
              <a:rPr lang="en-US" altLang="zh-CN" dirty="0"/>
              <a:t>Zhuangzi.</a:t>
            </a:r>
          </a:p>
          <a:p>
            <a:pPr marL="0" indent="0">
              <a:buNone/>
            </a:pPr>
            <a:r>
              <a:rPr lang="en-US" dirty="0">
                <a:hlinkClick r:id="rId2"/>
              </a:rPr>
              <a:t>https://pages.ucsd.edu/~dkjordan/chin/LaoJuang/DawOfCow.html</a:t>
            </a:r>
            <a:endParaRPr lang="en-US" dirty="0"/>
          </a:p>
          <a:p>
            <a:pPr marL="0" indent="0">
              <a:buNone/>
            </a:pPr>
            <a:endParaRPr lang="en-US" dirty="0"/>
          </a:p>
        </p:txBody>
      </p:sp>
    </p:spTree>
    <p:extLst>
      <p:ext uri="{BB962C8B-B14F-4D97-AF65-F5344CB8AC3E}">
        <p14:creationId xmlns:p14="http://schemas.microsoft.com/office/powerpoint/2010/main" val="29597033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{0BCC9E90-A864-7E4F-A2C7-1166C33B5D98}tf10001064</Template>
  <TotalTime>4132</TotalTime>
  <Words>2569</Words>
  <Application>Microsoft Macintosh PowerPoint</Application>
  <PresentationFormat>Widescreen</PresentationFormat>
  <Paragraphs>127</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Garamond</vt:lpstr>
      <vt:lpstr>Organic</vt:lpstr>
      <vt:lpstr>HPCH5010/6010  Chinese Wellbeing: from Philosophy and Religion to Culture Week 2-2</vt:lpstr>
      <vt:lpstr>Daoism</vt:lpstr>
      <vt:lpstr>道德 - Dao and De</vt:lpstr>
      <vt:lpstr>道德 - Dao and De</vt:lpstr>
      <vt:lpstr>道 - The Dao</vt:lpstr>
      <vt:lpstr>道 - The Dao</vt:lpstr>
      <vt:lpstr>道 - The Dao</vt:lpstr>
      <vt:lpstr>道 - The Dao</vt:lpstr>
      <vt:lpstr>道 - The Dao</vt:lpstr>
      <vt:lpstr>对立统一 - Unity of Opposites (Yin and Yang)</vt:lpstr>
      <vt:lpstr>对立统一 - Unity of Opposites (Yin and Yang)</vt:lpstr>
      <vt:lpstr>对立统一 - Unity of Opposites (Yin and Yang)</vt:lpstr>
      <vt:lpstr>无为 - Non-Action</vt:lpstr>
      <vt:lpstr>无为 - Non-Action</vt:lpstr>
      <vt:lpstr>三宝 - Three Treasures</vt:lpstr>
      <vt:lpstr>善 - Goodness</vt:lpstr>
      <vt:lpstr>善 - Goodness</vt:lpstr>
      <vt:lpstr>长生久视之道 - The Dao to Longevity</vt:lpstr>
      <vt:lpstr>长生久视之道 - The Dao to Longevity</vt:lpstr>
      <vt:lpstr>长生久视之道 - The Dao to Longevity</vt:lpstr>
      <vt:lpstr>长生久视之道 - The Dao to Longevity</vt:lpstr>
      <vt:lpstr>长生久视之道 - The Dao to Longevity</vt:lpstr>
      <vt:lpstr>庖丁解牛 – The Dao of Cutting up a Cow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Yiying Jiao</dc:creator>
  <cp:lastModifiedBy>Yiying Jiao</cp:lastModifiedBy>
  <cp:revision>7</cp:revision>
  <dcterms:created xsi:type="dcterms:W3CDTF">2021-08-31T09:11:17Z</dcterms:created>
  <dcterms:modified xsi:type="dcterms:W3CDTF">2021-09-21T08:53:08Z</dcterms:modified>
</cp:coreProperties>
</file>