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charts/chart1.xml" ContentType="application/vnd.openxmlformats-officedocument.drawingml.chart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notesMasterIdLst>
    <p:notesMasterId r:id="rId3"/>
  </p:notesMasterIdLst>
  <p:sldSz cx="7562088" cy="10689336"/>
  <p:notesSz cx="10689336" cy="7562088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notesMaster" Target="notesMasters/notesMaster1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/Relationships>
</file>

<file path=ppt/charts/_rels/chart1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roundedCorners val="1"/>
  <c:chart>
    <c:title>
      <c:tx>
        <c:rich>
          <a:bodyPr/>
          <a:lstStyle/>
          <a:p>
            <a:pPr>
              <a:defRPr sz="900" b="0" i="0" u="none" strike="noStrike">
                <a:solidFill>
                  <a:srgbClr val="1B2430"/>
                </a:solidFill>
                <a:latin typeface="Calibri"/>
              </a:defRPr>
            </a:pPr>
            <a:r>
              <a:rPr sz="900" b="0" i="0" u="none" strike="noStrike">
                <a:solidFill>
                  <a:srgbClr val="1B2430"/>
                </a:solidFill>
                <a:latin typeface="Calibri"/>
              </a:rPr>
              <a:t>EI–grade correlation (ρ) by EI measure</a:t>
            </a:r>
          </a:p>
        </c:rich>
      </c:tx>
      <c:layout/>
      <c:overlay val="0"/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Correlation with grades (ρ)</c:v>
                </c:pt>
              </c:strCache>
            </c:strRef>
          </c:tx>
          <c:spPr>
            <a:solidFill>
              <a:srgbClr val="1E5B5A"/>
            </a:solidFill>
            <a:effectLst/>
          </c:spPr>
          <c:invertIfNegative val="0"/>
          <c:dLbls>
            <c:numFmt formatCode=".00" sourceLinked="0"/>
            <c:txPr>
              <a:bodyPr/>
              <a:lstStyle/>
              <a:p>
                <a:pPr>
                  <a:defRPr b="0" i="0" strike="noStrike" sz="800" u="none">
                    <a:solidFill>
                      <a:srgbClr val="1B2430"/>
                    </a:solidFill>
                    <a:latin typeface="Calibri"/>
                  </a:defRPr>
                </a:p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</c:dLbls>
          <c:cat>
            <c:multiLvlStrRef>
              <c:f>Sheet1!$A$2:$A$5</c:f>
              <c:multiLvlStrCache>
                <c:ptCount val="4"/>
                <c:lvl>
                  <c:pt idx="0">
                    <c:v>Ability EI</c:v>
                  </c:pt>
                  <c:pt idx="1">
                    <c:v>Mixed EI</c:v>
                  </c:pt>
                  <c:pt idx="2">
                    <c:v>Self-rated EI</c:v>
                  </c:pt>
                  <c:pt idx="3">
                    <c:v>Overall</c:v>
                  </c:pt>
                </c:lvl>
              </c:multiLvlStrCache>
            </c:multiLvl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0.24</c:v>
                </c:pt>
                <c:pt idx="1">
                  <c:v>0.19</c:v>
                </c:pt>
                <c:pt idx="2">
                  <c:v>0.12</c:v>
                </c:pt>
                <c:pt idx="3">
                  <c:v>0.2</c:v>
                </c:pt>
              </c:numCache>
            </c:numRef>
          </c:val>
        </c:ser>
        <c:dLbls>
          <c:numFmt formatCode=".00" sourceLinked="0"/>
          <c:txPr>
            <a:bodyPr/>
            <a:lstStyle/>
            <a:p>
              <a:pPr>
                <a:defRPr b="0" i="0" strike="noStrike" sz="800" u="none">
                  <a:solidFill>
                    <a:srgbClr val="1B2430"/>
                  </a:solidFill>
                  <a:latin typeface="Calibri"/>
                </a:defRPr>
              </a:pPr>
            </a:p>
          </c:txPr>
          <c:showLegendKey val="0"/>
          <c:showVal val="1"/>
          <c:showCatName val="0"/>
          <c:showSerName val="0"/>
          <c:showPercent val="0"/>
          <c:showBubbleSize val="0"/>
          <c:showLeaderLines val="0"/>
        </c:dLbls>
        <c:gapWidth val="60"/>
        <c:overlap val="0"/>
        <c:axId val="2094734554"/>
        <c:axId val="2094734552"/>
        <c:axId val="2094734556"/>
      </c:barChart>
      <c:catAx>
        <c:axId val="2094734554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800" b="0" i="0" u="none" strike="noStrike">
                <a:solidFill>
                  <a:srgbClr val="1B2430"/>
                </a:solidFill>
                <a:latin typeface="Calibri"/>
              </a:defRPr>
            </a:pPr>
            <a:endParaRPr lang="en-US"/>
          </a:p>
        </c:txPr>
        <c:crossAx val="2094734552"/>
        <c:crosses val="autoZero"/>
        <c:auto val="1"/>
        <c:lblAlgn val="ctr"/>
        <c:noMultiLvlLbl val="1"/>
      </c:catAx>
      <c:valAx>
        <c:axId val="2094734552"/>
        <c:scaling>
          <c:orientation val="minMax"/>
          <c:max val="0.3"/>
          <c:min val="0"/>
        </c:scaling>
        <c:delete val="1"/>
        <c:axPos val="b"/>
        <c:numFmt formatCode="General" sourceLinked="0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Talk plan (10 min): Introduction &amp; Method ~2 min; Q1 ~2.5 min; Q2 ~2.5 min; Q3 &amp; Conclusion ~3 min. Then 5 min Q&amp;A.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chart" Target="/ppt/charts/chart1.xml"/><Relationship Id="rId1" Type="http://schemas.openxmlformats.org/officeDocument/2006/relationships/image" Target="../media/image-1-1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4F1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274320" y="274320"/>
            <a:ext cx="7013448" cy="1261872"/>
          </a:xfrm>
          <a:prstGeom prst="roundRect">
            <a:avLst>
              <a:gd name="adj" fmla="val 3623"/>
            </a:avLst>
          </a:prstGeom>
          <a:solidFill>
            <a:srgbClr val="1E5B5A"/>
          </a:solidFill>
          <a:ln w="12700">
            <a:solidFill>
              <a:srgbClr val="1E5B5A"/>
            </a:solidFill>
            <a:prstDash val="solid"/>
          </a:ln>
        </p:spPr>
      </p:sp>
      <p:pic>
        <p:nvPicPr>
          <p:cNvPr id="3" name="Image 0" descr="Head with heart icon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1480" y="521208"/>
            <a:ext cx="777240" cy="777240"/>
          </a:xfrm>
          <a:prstGeom prst="rect">
            <a:avLst/>
          </a:prstGeom>
        </p:spPr>
      </p:pic>
      <p:sp>
        <p:nvSpPr>
          <p:cNvPr id="4" name="Text 1"/>
          <p:cNvSpPr txBox="1"/>
          <p:nvPr/>
        </p:nvSpPr>
        <p:spPr>
          <a:xfrm>
            <a:off x="1325880" y="384048"/>
            <a:ext cx="58521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Feeling to Think: Using Emotional Intelligence to Improve Judgement, Learning and Academic Success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1325880" y="950976"/>
            <a:ext cx="5989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850" i="1" dirty="0">
                <a:solidFill>
                  <a:srgbClr val="E4EF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“Emotional intelligence involves monitoring one’s emotions and using them to guide thinking and decision-making” (Salovey, 1997)</a:t>
            </a:r>
            <a:endParaRPr lang="en-US" sz="850" dirty="0"/>
          </a:p>
        </p:txBody>
      </p:sp>
      <p:sp>
        <p:nvSpPr>
          <p:cNvPr id="6" name="Text 3"/>
          <p:cNvSpPr txBox="1"/>
          <p:nvPr/>
        </p:nvSpPr>
        <p:spPr>
          <a:xfrm>
            <a:off x="1325880" y="1261872"/>
            <a:ext cx="60350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Vineta Didzus</a:t>
            </a:r>
            <a:pPr indent="0" marL="0">
              <a:buNone/>
            </a:pPr>
            <a:r>
              <a:rPr lang="en-US" sz="7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|  Student No: [STUDENT NUMBER]  |  [MODULE CODE] Developing Emotional Intelligence Skills  |  Lecturer: [LECTURER NAME]</a:t>
            </a:r>
            <a:endParaRPr lang="en-US" sz="750" dirty="0"/>
          </a:p>
        </p:txBody>
      </p:sp>
      <p:sp>
        <p:nvSpPr>
          <p:cNvPr id="7" name="Shape 4"/>
          <p:cNvSpPr/>
          <p:nvPr/>
        </p:nvSpPr>
        <p:spPr>
          <a:xfrm>
            <a:off x="274320" y="1664208"/>
            <a:ext cx="2264664" cy="1517904"/>
          </a:xfrm>
          <a:prstGeom prst="rect">
            <a:avLst/>
          </a:prstGeom>
          <a:solidFill>
            <a:srgbClr val="FFFFFF"/>
          </a:solidFill>
          <a:ln w="9525">
            <a:solidFill>
              <a:srgbClr val="D5D0C4"/>
            </a:solidFill>
            <a:prstDash val="solid"/>
          </a:ln>
        </p:spPr>
      </p:sp>
      <p:sp>
        <p:nvSpPr>
          <p:cNvPr id="8" name="Shape 5"/>
          <p:cNvSpPr/>
          <p:nvPr/>
        </p:nvSpPr>
        <p:spPr>
          <a:xfrm>
            <a:off x="274320" y="1664208"/>
            <a:ext cx="2264664" cy="256032"/>
          </a:xfrm>
          <a:prstGeom prst="rect">
            <a:avLst/>
          </a:prstGeom>
          <a:solidFill>
            <a:srgbClr val="1E5B5A"/>
          </a:solidFill>
          <a:ln w="9525">
            <a:solidFill>
              <a:srgbClr val="1E5B5A"/>
            </a:solidFill>
            <a:prstDash val="solid"/>
          </a:ln>
        </p:spPr>
      </p:sp>
      <p:sp>
        <p:nvSpPr>
          <p:cNvPr id="9" name="Text 6"/>
          <p:cNvSpPr txBox="1"/>
          <p:nvPr/>
        </p:nvSpPr>
        <p:spPr>
          <a:xfrm>
            <a:off x="365760" y="1664208"/>
            <a:ext cx="208178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</a:t>
            </a:r>
            <a:endParaRPr lang="en-US" sz="1000" dirty="0"/>
          </a:p>
        </p:txBody>
      </p:sp>
      <p:sp>
        <p:nvSpPr>
          <p:cNvPr id="10" name="Text 7"/>
          <p:cNvSpPr txBox="1"/>
          <p:nvPr/>
        </p:nvSpPr>
        <p:spPr>
          <a:xfrm>
            <a:off x="365760" y="1993392"/>
            <a:ext cx="2081784" cy="1152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spcAft>
                <a:spcPts val="300"/>
              </a:spcAft>
              <a:buNone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Emotional intelligence (EI) is the ability to perceive, understand, use and manage emotions (Mayer and Salovey, 1997). Emotions are not the opposite of reason: they supply information that shapes attention, memory and choice (Damasio, 1994). This poster analyses my emotional awareness, evaluates EI in academic success and reflects on mindfulness as a regulation tool.</a:t>
            </a:r>
            <a:endParaRPr lang="en-US" sz="850" dirty="0"/>
          </a:p>
        </p:txBody>
      </p:sp>
      <p:sp>
        <p:nvSpPr>
          <p:cNvPr id="11" name="Shape 8"/>
          <p:cNvSpPr/>
          <p:nvPr/>
        </p:nvSpPr>
        <p:spPr>
          <a:xfrm>
            <a:off x="274320" y="3291840"/>
            <a:ext cx="2264664" cy="1627632"/>
          </a:xfrm>
          <a:prstGeom prst="rect">
            <a:avLst/>
          </a:prstGeom>
          <a:solidFill>
            <a:srgbClr val="FFFFFF"/>
          </a:solidFill>
          <a:ln w="9525">
            <a:solidFill>
              <a:srgbClr val="D5D0C4"/>
            </a:solidFill>
            <a:prstDash val="solid"/>
          </a:ln>
        </p:spPr>
      </p:sp>
      <p:sp>
        <p:nvSpPr>
          <p:cNvPr id="12" name="Shape 9"/>
          <p:cNvSpPr/>
          <p:nvPr/>
        </p:nvSpPr>
        <p:spPr>
          <a:xfrm>
            <a:off x="274320" y="3291840"/>
            <a:ext cx="2264664" cy="256032"/>
          </a:xfrm>
          <a:prstGeom prst="rect">
            <a:avLst/>
          </a:prstGeom>
          <a:solidFill>
            <a:srgbClr val="1E5B5A"/>
          </a:solidFill>
          <a:ln w="9525">
            <a:solidFill>
              <a:srgbClr val="1E5B5A"/>
            </a:solidFill>
            <a:prstDash val="solid"/>
          </a:ln>
        </p:spPr>
      </p:sp>
      <p:sp>
        <p:nvSpPr>
          <p:cNvPr id="13" name="Text 10"/>
          <p:cNvSpPr txBox="1"/>
          <p:nvPr/>
        </p:nvSpPr>
        <p:spPr>
          <a:xfrm>
            <a:off x="365760" y="3291840"/>
            <a:ext cx="208178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Method</a:t>
            </a:r>
            <a:endParaRPr lang="en-US" sz="1000" dirty="0"/>
          </a:p>
        </p:txBody>
      </p:sp>
      <p:sp>
        <p:nvSpPr>
          <p:cNvPr id="14" name="Text 11"/>
          <p:cNvSpPr txBox="1"/>
          <p:nvPr/>
        </p:nvSpPr>
        <p:spPr>
          <a:xfrm>
            <a:off x="365760" y="3621024"/>
            <a:ext cx="2081784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spcAft>
                <a:spcPts val="400"/>
              </a:spcAft>
              <a:buNone/>
            </a:pPr>
            <a:r>
              <a:rPr lang="en-US" sz="8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  Literature search </a:t>
            </a:r>
            <a:pPr indent="0" marL="0">
              <a:spcAft>
                <a:spcPts val="400"/>
              </a:spcAft>
              <a:buNone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Google Scholar and the university library using “emotional intelligence”, “emotion regulation”, “academic performance”, “procrastination” and “mindfulness students”.</a:t>
            </a:r>
            <a:endParaRPr lang="en-US" sz="850" dirty="0"/>
          </a:p>
          <a:p>
            <a:pPr indent="0" marL="0">
              <a:spcAft>
                <a:spcPts val="400"/>
              </a:spcAft>
              <a:buNone/>
            </a:pPr>
            <a:r>
              <a:rPr lang="en-US" sz="8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 Source selection: </a:t>
            </a:r>
            <a:pPr indent="0" marL="0">
              <a:spcAft>
                <a:spcPts val="400"/>
              </a:spcAft>
              <a:buNone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peer-reviewed studies, meta-analyses and core texts.</a:t>
            </a:r>
            <a:endParaRPr lang="en-US" sz="850" dirty="0"/>
          </a:p>
          <a:p>
            <a:pPr indent="0" marL="0">
              <a:spcAft>
                <a:spcPts val="400"/>
              </a:spcAft>
              <a:buNone/>
            </a:pPr>
            <a:r>
              <a:rPr lang="en-US" sz="8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 Personal reflection: </a:t>
            </a:r>
            <a:pPr indent="0" marL="0">
              <a:spcAft>
                <a:spcPts val="400"/>
              </a:spcAft>
              <a:buNone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study journal analysed with Gibbs’ (1988) reflective cycle.</a:t>
            </a:r>
            <a:endParaRPr lang="en-US" sz="850" dirty="0"/>
          </a:p>
        </p:txBody>
      </p:sp>
      <p:sp>
        <p:nvSpPr>
          <p:cNvPr id="15" name="Shape 12"/>
          <p:cNvSpPr/>
          <p:nvPr/>
        </p:nvSpPr>
        <p:spPr>
          <a:xfrm>
            <a:off x="274320" y="5010912"/>
            <a:ext cx="2264664" cy="3877056"/>
          </a:xfrm>
          <a:prstGeom prst="rect">
            <a:avLst/>
          </a:prstGeom>
          <a:solidFill>
            <a:srgbClr val="FFFFFF"/>
          </a:solidFill>
          <a:ln w="9525">
            <a:solidFill>
              <a:srgbClr val="D5D0C4"/>
            </a:solidFill>
            <a:prstDash val="solid"/>
          </a:ln>
        </p:spPr>
      </p:sp>
      <p:sp>
        <p:nvSpPr>
          <p:cNvPr id="16" name="Shape 13"/>
          <p:cNvSpPr/>
          <p:nvPr/>
        </p:nvSpPr>
        <p:spPr>
          <a:xfrm>
            <a:off x="274320" y="5010912"/>
            <a:ext cx="2264664" cy="256032"/>
          </a:xfrm>
          <a:prstGeom prst="rect">
            <a:avLst/>
          </a:prstGeom>
          <a:solidFill>
            <a:srgbClr val="1E5B5A"/>
          </a:solidFill>
          <a:ln w="9525">
            <a:solidFill>
              <a:srgbClr val="1E5B5A"/>
            </a:solidFill>
            <a:prstDash val="solid"/>
          </a:ln>
        </p:spPr>
      </p:sp>
      <p:sp>
        <p:nvSpPr>
          <p:cNvPr id="17" name="Text 14"/>
          <p:cNvSpPr txBox="1"/>
          <p:nvPr/>
        </p:nvSpPr>
        <p:spPr>
          <a:xfrm>
            <a:off x="365760" y="5010912"/>
            <a:ext cx="208178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1. Analyse Emotional Awareness</a:t>
            </a:r>
            <a:endParaRPr lang="en-US" sz="1000" dirty="0"/>
          </a:p>
        </p:txBody>
      </p:sp>
      <p:sp>
        <p:nvSpPr>
          <p:cNvPr id="18" name="Text 15"/>
          <p:cNvSpPr txBox="1"/>
          <p:nvPr/>
        </p:nvSpPr>
        <p:spPr>
          <a:xfrm>
            <a:off x="365760" y="5340096"/>
            <a:ext cx="2081784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spcAft>
                <a:spcPts val="300"/>
              </a:spcAft>
              <a:buNone/>
            </a:pPr>
            <a:r>
              <a:rPr lang="en-US" sz="850" b="1" dirty="0">
                <a:solidFill>
                  <a:srgbClr val="A85A1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far do emotions shape my thinking?</a:t>
            </a:r>
            <a:endParaRPr lang="en-US" sz="850" dirty="0"/>
          </a:p>
          <a:p>
            <a:pPr indent="0" marL="0">
              <a:spcAft>
                <a:spcPts val="300"/>
              </a:spcAft>
              <a:buNone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More than I assumed. Anxiety narrows attention to threats and pushes me towards “safe” choices; excitement or anger speeds up risky ones (Lerner et al., 2015). Under deadline stress I have made rushed decisions, such as submitting work without proofreading.</a:t>
            </a:r>
            <a:endParaRPr lang="en-US" sz="850" dirty="0"/>
          </a:p>
          <a:p>
            <a:pPr indent="0" marL="0">
              <a:spcAft>
                <a:spcPts val="300"/>
              </a:spcAft>
              <a:buNone/>
            </a:pPr>
            <a:r>
              <a:rPr lang="en-US" sz="850" b="1" dirty="0">
                <a:solidFill>
                  <a:srgbClr val="A85A1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Developing awareness for self-regulation</a:t>
            </a:r>
            <a:endParaRPr lang="en-US" sz="850" dirty="0"/>
          </a:p>
        </p:txBody>
      </p:sp>
      <p:sp>
        <p:nvSpPr>
          <p:cNvPr id="19" name="Shape 16"/>
          <p:cNvSpPr/>
          <p:nvPr/>
        </p:nvSpPr>
        <p:spPr>
          <a:xfrm>
            <a:off x="365760" y="6601968"/>
            <a:ext cx="1013460" cy="457200"/>
          </a:xfrm>
          <a:prstGeom prst="roundRect">
            <a:avLst>
              <a:gd name="adj" fmla="val 8000"/>
            </a:avLst>
          </a:prstGeom>
          <a:solidFill>
            <a:srgbClr val="E3EEED"/>
          </a:solidFill>
          <a:ln w="12700">
            <a:solidFill>
              <a:srgbClr val="E3EEED"/>
            </a:solidFill>
            <a:prstDash val="solid"/>
          </a:ln>
        </p:spPr>
      </p:sp>
      <p:sp>
        <p:nvSpPr>
          <p:cNvPr id="20" name="Text 17"/>
          <p:cNvSpPr txBox="1"/>
          <p:nvPr/>
        </p:nvSpPr>
        <p:spPr>
          <a:xfrm>
            <a:off x="420624" y="6629400"/>
            <a:ext cx="903732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8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 Notice</a:t>
            </a:r>
            <a:endParaRPr lang="en-US" sz="850" dirty="0"/>
          </a:p>
          <a:p>
            <a:pPr indent="0" marL="0">
              <a:buNone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body signals, e.g. tension</a:t>
            </a:r>
            <a:endParaRPr lang="en-US" sz="850" dirty="0"/>
          </a:p>
        </p:txBody>
      </p:sp>
      <p:sp>
        <p:nvSpPr>
          <p:cNvPr id="21" name="Shape 18"/>
          <p:cNvSpPr/>
          <p:nvPr/>
        </p:nvSpPr>
        <p:spPr>
          <a:xfrm>
            <a:off x="1434084" y="6601968"/>
            <a:ext cx="1013460" cy="457200"/>
          </a:xfrm>
          <a:prstGeom prst="roundRect">
            <a:avLst>
              <a:gd name="adj" fmla="val 8000"/>
            </a:avLst>
          </a:prstGeom>
          <a:solidFill>
            <a:srgbClr val="E3EEED"/>
          </a:solidFill>
          <a:ln w="12700">
            <a:solidFill>
              <a:srgbClr val="E3EEED"/>
            </a:solidFill>
            <a:prstDash val="solid"/>
          </a:ln>
        </p:spPr>
      </p:sp>
      <p:sp>
        <p:nvSpPr>
          <p:cNvPr id="22" name="Text 19"/>
          <p:cNvSpPr txBox="1"/>
          <p:nvPr/>
        </p:nvSpPr>
        <p:spPr>
          <a:xfrm>
            <a:off x="1488948" y="6629400"/>
            <a:ext cx="903732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8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Name</a:t>
            </a:r>
            <a:endParaRPr lang="en-US" sz="850" dirty="0"/>
          </a:p>
          <a:p>
            <a:pPr indent="0" marL="0">
              <a:buNone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label the emotion precisely</a:t>
            </a:r>
            <a:endParaRPr lang="en-US" sz="850" dirty="0"/>
          </a:p>
        </p:txBody>
      </p:sp>
      <p:sp>
        <p:nvSpPr>
          <p:cNvPr id="23" name="Shape 20"/>
          <p:cNvSpPr/>
          <p:nvPr/>
        </p:nvSpPr>
        <p:spPr>
          <a:xfrm>
            <a:off x="365760" y="7114032"/>
            <a:ext cx="1013460" cy="457200"/>
          </a:xfrm>
          <a:prstGeom prst="roundRect">
            <a:avLst>
              <a:gd name="adj" fmla="val 8000"/>
            </a:avLst>
          </a:prstGeom>
          <a:solidFill>
            <a:srgbClr val="E3EEED"/>
          </a:solidFill>
          <a:ln w="12700">
            <a:solidFill>
              <a:srgbClr val="E3EEED"/>
            </a:solidFill>
            <a:prstDash val="solid"/>
          </a:ln>
        </p:spPr>
      </p:sp>
      <p:sp>
        <p:nvSpPr>
          <p:cNvPr id="24" name="Text 21"/>
          <p:cNvSpPr txBox="1"/>
          <p:nvPr/>
        </p:nvSpPr>
        <p:spPr>
          <a:xfrm>
            <a:off x="420624" y="7141464"/>
            <a:ext cx="903732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8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Choose</a:t>
            </a:r>
            <a:endParaRPr lang="en-US" sz="850" dirty="0"/>
          </a:p>
          <a:p>
            <a:pPr indent="0" marL="0">
              <a:buNone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 on goals, not impulse</a:t>
            </a:r>
            <a:endParaRPr lang="en-US" sz="850" dirty="0"/>
          </a:p>
        </p:txBody>
      </p:sp>
      <p:sp>
        <p:nvSpPr>
          <p:cNvPr id="25" name="Shape 22"/>
          <p:cNvSpPr/>
          <p:nvPr/>
        </p:nvSpPr>
        <p:spPr>
          <a:xfrm>
            <a:off x="1434084" y="7114032"/>
            <a:ext cx="1013460" cy="457200"/>
          </a:xfrm>
          <a:prstGeom prst="roundRect">
            <a:avLst>
              <a:gd name="adj" fmla="val 8000"/>
            </a:avLst>
          </a:prstGeom>
          <a:solidFill>
            <a:srgbClr val="E3EEED"/>
          </a:solidFill>
          <a:ln w="12700">
            <a:solidFill>
              <a:srgbClr val="E3EEED"/>
            </a:solidFill>
            <a:prstDash val="solid"/>
          </a:ln>
        </p:spPr>
      </p:sp>
      <p:sp>
        <p:nvSpPr>
          <p:cNvPr id="26" name="Text 23"/>
          <p:cNvSpPr txBox="1"/>
          <p:nvPr/>
        </p:nvSpPr>
        <p:spPr>
          <a:xfrm>
            <a:off x="1488948" y="7141464"/>
            <a:ext cx="903732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8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Pause</a:t>
            </a:r>
            <a:endParaRPr lang="en-US" sz="850" dirty="0"/>
          </a:p>
          <a:p>
            <a:pPr indent="0" marL="0">
              <a:buNone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reappraise the situation</a:t>
            </a:r>
            <a:endParaRPr lang="en-US" sz="850" dirty="0"/>
          </a:p>
        </p:txBody>
      </p:sp>
      <p:sp>
        <p:nvSpPr>
          <p:cNvPr id="27" name="Text 24"/>
          <p:cNvSpPr txBox="1"/>
          <p:nvPr/>
        </p:nvSpPr>
        <p:spPr>
          <a:xfrm>
            <a:off x="365760" y="7607808"/>
            <a:ext cx="208178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spcAft>
                <a:spcPts val="300"/>
              </a:spcAft>
              <a:buNone/>
            </a:pPr>
            <a:r>
              <a:rPr lang="en-US" sz="800" i="1" dirty="0">
                <a:solidFill>
                  <a:srgbClr val="4A52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1. My awareness-to-regulation loop (based on Gross, 1998).</a:t>
            </a:r>
            <a:endParaRPr lang="en-US" sz="800" dirty="0"/>
          </a:p>
        </p:txBody>
      </p:sp>
      <p:sp>
        <p:nvSpPr>
          <p:cNvPr id="28" name="Text 25"/>
          <p:cNvSpPr txBox="1"/>
          <p:nvPr/>
        </p:nvSpPr>
        <p:spPr>
          <a:xfrm>
            <a:off x="365760" y="7900416"/>
            <a:ext cx="2081784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14300" indent="-114300">
              <a:spcAft>
                <a:spcPts val="400"/>
              </a:spcAft>
              <a:buSzPct val="100000"/>
              <a:buChar char="•"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Putting feelings into words reduces amygdala activity (Lieberman et al., 2007).</a:t>
            </a:r>
            <a:endParaRPr lang="en-US" sz="850" dirty="0"/>
          </a:p>
          <a:p>
            <a:pPr marL="114300" indent="-114300">
              <a:spcAft>
                <a:spcPts val="400"/>
              </a:spcAft>
              <a:buSzPct val="100000"/>
              <a:buChar char="•"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Reappraising early works better than suppressing emotion (Gross, 1998).</a:t>
            </a:r>
            <a:endParaRPr lang="en-US" sz="850" dirty="0"/>
          </a:p>
          <a:p>
            <a:pPr marL="114300" indent="-114300">
              <a:spcAft>
                <a:spcPts val="400"/>
              </a:spcAft>
              <a:buSzPct val="100000"/>
              <a:buChar char="•"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daily mood journal turns patterns into evidence for better judgement.</a:t>
            </a:r>
            <a:endParaRPr lang="en-US" sz="850" dirty="0"/>
          </a:p>
        </p:txBody>
      </p:sp>
      <p:sp>
        <p:nvSpPr>
          <p:cNvPr id="29" name="Shape 26"/>
          <p:cNvSpPr/>
          <p:nvPr/>
        </p:nvSpPr>
        <p:spPr>
          <a:xfrm>
            <a:off x="2648712" y="1664208"/>
            <a:ext cx="2264664" cy="7223760"/>
          </a:xfrm>
          <a:prstGeom prst="rect">
            <a:avLst/>
          </a:prstGeom>
          <a:solidFill>
            <a:srgbClr val="FFFFFF"/>
          </a:solidFill>
          <a:ln w="9525">
            <a:solidFill>
              <a:srgbClr val="D5D0C4"/>
            </a:solidFill>
            <a:prstDash val="solid"/>
          </a:ln>
        </p:spPr>
      </p:sp>
      <p:sp>
        <p:nvSpPr>
          <p:cNvPr id="30" name="Shape 27"/>
          <p:cNvSpPr/>
          <p:nvPr/>
        </p:nvSpPr>
        <p:spPr>
          <a:xfrm>
            <a:off x="2648712" y="1664208"/>
            <a:ext cx="2264664" cy="256032"/>
          </a:xfrm>
          <a:prstGeom prst="rect">
            <a:avLst/>
          </a:prstGeom>
          <a:solidFill>
            <a:srgbClr val="1E5B5A"/>
          </a:solidFill>
          <a:ln w="9525">
            <a:solidFill>
              <a:srgbClr val="1E5B5A"/>
            </a:solidFill>
            <a:prstDash val="solid"/>
          </a:ln>
        </p:spPr>
      </p:sp>
      <p:sp>
        <p:nvSpPr>
          <p:cNvPr id="31" name="Text 28"/>
          <p:cNvSpPr txBox="1"/>
          <p:nvPr/>
        </p:nvSpPr>
        <p:spPr>
          <a:xfrm>
            <a:off x="2740152" y="1664208"/>
            <a:ext cx="208178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2. EI in Academic Success</a:t>
            </a:r>
            <a:endParaRPr lang="en-US" sz="1000" dirty="0"/>
          </a:p>
        </p:txBody>
      </p:sp>
      <p:sp>
        <p:nvSpPr>
          <p:cNvPr id="32" name="Text 29"/>
          <p:cNvSpPr txBox="1"/>
          <p:nvPr/>
        </p:nvSpPr>
        <p:spPr>
          <a:xfrm>
            <a:off x="2740152" y="1993392"/>
            <a:ext cx="2081784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spcAft>
                <a:spcPts val="300"/>
              </a:spcAft>
              <a:buNone/>
            </a:pPr>
            <a:r>
              <a:rPr lang="en-US" sz="850" b="1" dirty="0">
                <a:solidFill>
                  <a:srgbClr val="A85A1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emotional factors</a:t>
            </a:r>
            <a:endParaRPr lang="en-US" sz="850" dirty="0"/>
          </a:p>
          <a:p>
            <a:pPr indent="0" marL="0">
              <a:spcAft>
                <a:spcPts val="300"/>
              </a:spcAft>
              <a:buNone/>
            </a:pPr>
            <a:r>
              <a:rPr lang="en-US" sz="8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Stress: </a:t>
            </a:r>
            <a:pPr indent="0" marL="0">
              <a:spcAft>
                <a:spcPts val="300"/>
              </a:spcAft>
              <a:buNone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moderate pressure focuses effort, but chronic stress impairs concentration and memory.</a:t>
            </a:r>
            <a:endParaRPr lang="en-US" sz="850" dirty="0"/>
          </a:p>
          <a:p>
            <a:pPr indent="0" marL="0">
              <a:spcAft>
                <a:spcPts val="300"/>
              </a:spcAft>
              <a:buNone/>
            </a:pPr>
            <a:r>
              <a:rPr lang="en-US" sz="8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Motivation: </a:t>
            </a:r>
            <a:pPr indent="0" marL="0">
              <a:spcAft>
                <a:spcPts val="300"/>
              </a:spcAft>
              <a:buNone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intrinsic, self-chosen motivation sustains deeper learning (Ryan and Deci, 2000).</a:t>
            </a:r>
            <a:endParaRPr lang="en-US" sz="850" dirty="0"/>
          </a:p>
          <a:p>
            <a:pPr indent="0" marL="0">
              <a:spcAft>
                <a:spcPts val="300"/>
              </a:spcAft>
              <a:buNone/>
            </a:pPr>
            <a:r>
              <a:rPr lang="en-US" sz="8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Resilience: </a:t>
            </a:r>
            <a:pPr indent="0" marL="0">
              <a:spcAft>
                <a:spcPts val="300"/>
              </a:spcAft>
              <a:buNone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treating setbacks and feedback as chances to grow (Dweck, 2006).</a:t>
            </a:r>
            <a:endParaRPr lang="en-US" sz="850" dirty="0"/>
          </a:p>
        </p:txBody>
      </p:sp>
      <p:sp>
        <p:nvSpPr>
          <p:cNvPr id="33" name="Shape 30"/>
          <p:cNvSpPr/>
          <p:nvPr/>
        </p:nvSpPr>
        <p:spPr>
          <a:xfrm>
            <a:off x="2740152" y="3236976"/>
            <a:ext cx="2081784" cy="2240280"/>
          </a:xfrm>
          <a:prstGeom prst="rect">
            <a:avLst/>
          </a:prstGeom>
          <a:solidFill>
            <a:srgbClr val="F7F4ED"/>
          </a:solidFill>
          <a:ln w="9525">
            <a:solidFill>
              <a:srgbClr val="E2DCCF"/>
            </a:solidFill>
            <a:prstDash val="solid"/>
          </a:ln>
        </p:spPr>
      </p:sp>
      <p:graphicFrame>
        <p:nvGraphicFramePr>
          <p:cNvPr id="34" name="Chart 0" descr=""/>
          <p:cNvGraphicFramePr/>
          <p:nvPr/>
        </p:nvGraphicFramePr>
        <p:xfrm>
          <a:off x="2767584" y="3264408"/>
          <a:ext cx="2026920" cy="1691640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2"/>
          </a:graphicData>
        </a:graphic>
      </p:graphicFrame>
      <p:sp>
        <p:nvSpPr>
          <p:cNvPr id="35" name="Text 31"/>
          <p:cNvSpPr txBox="1"/>
          <p:nvPr/>
        </p:nvSpPr>
        <p:spPr>
          <a:xfrm>
            <a:off x="2795016" y="4974336"/>
            <a:ext cx="1972056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spcAft>
                <a:spcPts val="300"/>
              </a:spcAft>
              <a:buNone/>
            </a:pPr>
            <a:r>
              <a:rPr lang="en-US" sz="800" i="1" dirty="0">
                <a:solidFill>
                  <a:srgbClr val="4A52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2. Meta-analysis of 158 studies, 42,529 students (MacCann et al., 2020). EI predicts grades over and above intelligence and personality.</a:t>
            </a:r>
            <a:endParaRPr lang="en-US" sz="800" dirty="0"/>
          </a:p>
        </p:txBody>
      </p:sp>
      <p:sp>
        <p:nvSpPr>
          <p:cNvPr id="36" name="Text 32"/>
          <p:cNvSpPr txBox="1"/>
          <p:nvPr/>
        </p:nvSpPr>
        <p:spPr>
          <a:xfrm>
            <a:off x="2740152" y="5614416"/>
            <a:ext cx="208178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spcAft>
                <a:spcPts val="300"/>
              </a:spcAft>
              <a:buNone/>
            </a:pPr>
            <a:r>
              <a:rPr lang="en-US" sz="850" b="1" dirty="0">
                <a:solidFill>
                  <a:srgbClr val="A85A1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Applying EI to common challenges</a:t>
            </a:r>
            <a:endParaRPr lang="en-US" sz="850" dirty="0"/>
          </a:p>
        </p:txBody>
      </p:sp>
      <p:sp>
        <p:nvSpPr>
          <p:cNvPr id="37" name="Shape 33"/>
          <p:cNvSpPr/>
          <p:nvPr/>
        </p:nvSpPr>
        <p:spPr>
          <a:xfrm>
            <a:off x="2740152" y="5852160"/>
            <a:ext cx="2081784" cy="1097280"/>
          </a:xfrm>
          <a:prstGeom prst="roundRect">
            <a:avLst>
              <a:gd name="adj" fmla="val 3333"/>
            </a:avLst>
          </a:prstGeom>
          <a:solidFill>
            <a:srgbClr val="E3EEED"/>
          </a:solidFill>
          <a:ln w="12700">
            <a:solidFill>
              <a:srgbClr val="E3EEED"/>
            </a:solidFill>
            <a:prstDash val="solid"/>
          </a:ln>
        </p:spPr>
      </p:sp>
      <p:sp>
        <p:nvSpPr>
          <p:cNvPr id="38" name="Text 34"/>
          <p:cNvSpPr txBox="1"/>
          <p:nvPr/>
        </p:nvSpPr>
        <p:spPr>
          <a:xfrm>
            <a:off x="2813304" y="5916168"/>
            <a:ext cx="1935480" cy="9875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8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Procrastination </a:t>
            </a:r>
            <a:pPr indent="0" marL="0">
              <a:buNone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 short-term mood repair: avoiding the task to feel better now (Sirois and Pychyl, 2013); 80–95% of students do it (Steel, 2007). </a:t>
            </a:r>
            <a:pPr indent="0" marL="0">
              <a:buNone/>
            </a:pPr>
            <a:r>
              <a:rPr lang="en-US" sz="850" i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EI response:</a:t>
            </a:r>
            <a:pPr indent="0" marL="0">
              <a:buNone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name the feeling, start a 10-minute first step, reward progress.</a:t>
            </a:r>
            <a:endParaRPr lang="en-US" sz="850" dirty="0"/>
          </a:p>
        </p:txBody>
      </p:sp>
      <p:sp>
        <p:nvSpPr>
          <p:cNvPr id="39" name="Shape 35"/>
          <p:cNvSpPr/>
          <p:nvPr/>
        </p:nvSpPr>
        <p:spPr>
          <a:xfrm>
            <a:off x="2740152" y="7059168"/>
            <a:ext cx="2081784" cy="658368"/>
          </a:xfrm>
          <a:prstGeom prst="roundRect">
            <a:avLst>
              <a:gd name="adj" fmla="val 5556"/>
            </a:avLst>
          </a:prstGeom>
          <a:solidFill>
            <a:srgbClr val="E3EEED"/>
          </a:solidFill>
          <a:ln w="12700">
            <a:solidFill>
              <a:srgbClr val="E3EEED"/>
            </a:solidFill>
            <a:prstDash val="solid"/>
          </a:ln>
        </p:spPr>
      </p:sp>
      <p:sp>
        <p:nvSpPr>
          <p:cNvPr id="40" name="Text 36"/>
          <p:cNvSpPr txBox="1"/>
          <p:nvPr/>
        </p:nvSpPr>
        <p:spPr>
          <a:xfrm>
            <a:off x="2813304" y="7123176"/>
            <a:ext cx="19354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8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Anxiety: </a:t>
            </a:r>
            <a:pPr indent="0" marL="0">
              <a:buNone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reappraise arousal as readiness, use slow breathing, break tasks into steps and seek support early.</a:t>
            </a:r>
            <a:endParaRPr lang="en-US" sz="850" dirty="0"/>
          </a:p>
        </p:txBody>
      </p:sp>
      <p:sp>
        <p:nvSpPr>
          <p:cNvPr id="41" name="Shape 37"/>
          <p:cNvSpPr/>
          <p:nvPr/>
        </p:nvSpPr>
        <p:spPr>
          <a:xfrm>
            <a:off x="2740152" y="7827264"/>
            <a:ext cx="2081784" cy="566928"/>
          </a:xfrm>
          <a:prstGeom prst="roundRect">
            <a:avLst>
              <a:gd name="adj" fmla="val 6452"/>
            </a:avLst>
          </a:prstGeom>
          <a:solidFill>
            <a:srgbClr val="E3EEED"/>
          </a:solidFill>
          <a:ln w="12700">
            <a:solidFill>
              <a:srgbClr val="E3EEED"/>
            </a:solidFill>
            <a:prstDash val="solid"/>
          </a:ln>
        </p:spPr>
      </p:sp>
      <p:sp>
        <p:nvSpPr>
          <p:cNvPr id="42" name="Text 38"/>
          <p:cNvSpPr txBox="1"/>
          <p:nvPr/>
        </p:nvSpPr>
        <p:spPr>
          <a:xfrm>
            <a:off x="2813304" y="7891272"/>
            <a:ext cx="19354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8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 motivation: </a:t>
            </a:r>
            <a:pPr indent="0" marL="0">
              <a:buNone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link each task to a personal goal, set SMART targets and study alongside peers.</a:t>
            </a:r>
            <a:endParaRPr lang="en-US" sz="850" dirty="0"/>
          </a:p>
        </p:txBody>
      </p:sp>
      <p:sp>
        <p:nvSpPr>
          <p:cNvPr id="43" name="Shape 39"/>
          <p:cNvSpPr/>
          <p:nvPr/>
        </p:nvSpPr>
        <p:spPr>
          <a:xfrm>
            <a:off x="5023104" y="1664208"/>
            <a:ext cx="2264664" cy="6153912"/>
          </a:xfrm>
          <a:prstGeom prst="rect">
            <a:avLst/>
          </a:prstGeom>
          <a:solidFill>
            <a:srgbClr val="FFFFFF"/>
          </a:solidFill>
          <a:ln w="9525">
            <a:solidFill>
              <a:srgbClr val="D5D0C4"/>
            </a:solidFill>
            <a:prstDash val="solid"/>
          </a:ln>
        </p:spPr>
      </p:sp>
      <p:sp>
        <p:nvSpPr>
          <p:cNvPr id="44" name="Shape 40"/>
          <p:cNvSpPr/>
          <p:nvPr/>
        </p:nvSpPr>
        <p:spPr>
          <a:xfrm>
            <a:off x="5023104" y="1664208"/>
            <a:ext cx="2264664" cy="256032"/>
          </a:xfrm>
          <a:prstGeom prst="rect">
            <a:avLst/>
          </a:prstGeom>
          <a:solidFill>
            <a:srgbClr val="1E5B5A"/>
          </a:solidFill>
          <a:ln w="9525">
            <a:solidFill>
              <a:srgbClr val="1E5B5A"/>
            </a:solidFill>
            <a:prstDash val="solid"/>
          </a:ln>
        </p:spPr>
      </p:sp>
      <p:sp>
        <p:nvSpPr>
          <p:cNvPr id="45" name="Text 41"/>
          <p:cNvSpPr txBox="1"/>
          <p:nvPr/>
        </p:nvSpPr>
        <p:spPr>
          <a:xfrm>
            <a:off x="5114544" y="1664208"/>
            <a:ext cx="208178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3. Critical Reflection</a:t>
            </a:r>
            <a:endParaRPr lang="en-US" sz="1000" dirty="0"/>
          </a:p>
        </p:txBody>
      </p:sp>
      <p:sp>
        <p:nvSpPr>
          <p:cNvPr id="46" name="Text 42"/>
          <p:cNvSpPr txBox="1"/>
          <p:nvPr/>
        </p:nvSpPr>
        <p:spPr>
          <a:xfrm>
            <a:off x="5114544" y="1993392"/>
            <a:ext cx="2081784" cy="3108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spcAft>
                <a:spcPts val="300"/>
              </a:spcAft>
              <a:buNone/>
            </a:pPr>
            <a:r>
              <a:rPr lang="en-US" sz="850" b="1" dirty="0">
                <a:solidFill>
                  <a:srgbClr val="A85A1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 mindfulness and regulation improve my learning?</a:t>
            </a:r>
            <a:endParaRPr lang="en-US" sz="850" dirty="0"/>
          </a:p>
          <a:p>
            <a:pPr indent="0" marL="0">
              <a:spcAft>
                <a:spcPts val="300"/>
              </a:spcAft>
              <a:buNone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Mindfulness is deliberate, non-judgemental attention to the present moment (Kabat-Zinn, 1990).</a:t>
            </a:r>
            <a:endParaRPr lang="en-US" sz="850" dirty="0"/>
          </a:p>
          <a:p>
            <a:pPr indent="0" marL="0">
              <a:spcAft>
                <a:spcPts val="300"/>
              </a:spcAft>
              <a:buNone/>
            </a:pPr>
            <a:r>
              <a:rPr lang="en-US" sz="8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Description: </a:t>
            </a:r>
            <a:pPr indent="0" marL="0">
              <a:spcAft>
                <a:spcPts val="300"/>
              </a:spcAft>
              <a:buNone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assessment weeks I felt overwhelmed and delayed starting essays.</a:t>
            </a:r>
            <a:endParaRPr lang="en-US" sz="850" dirty="0"/>
          </a:p>
          <a:p>
            <a:pPr indent="0" marL="0">
              <a:spcAft>
                <a:spcPts val="300"/>
              </a:spcAft>
              <a:buNone/>
            </a:pPr>
            <a:r>
              <a:rPr lang="en-US" sz="8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Feelings: </a:t>
            </a:r>
            <a:pPr indent="0" marL="0">
              <a:spcAft>
                <a:spcPts val="300"/>
              </a:spcAft>
              <a:buNone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anxious and self-critical.</a:t>
            </a:r>
            <a:endParaRPr lang="en-US" sz="850" dirty="0"/>
          </a:p>
          <a:p>
            <a:pPr indent="0" marL="0">
              <a:spcAft>
                <a:spcPts val="300"/>
              </a:spcAft>
              <a:buNone/>
            </a:pPr>
            <a:r>
              <a:rPr lang="en-US" sz="8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Evaluation: </a:t>
            </a:r>
            <a:pPr indent="0" marL="0">
              <a:spcAft>
                <a:spcPts val="300"/>
              </a:spcAft>
              <a:buNone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avoidance gave relief but raised pressure later.</a:t>
            </a:r>
            <a:endParaRPr lang="en-US" sz="850" dirty="0"/>
          </a:p>
          <a:p>
            <a:pPr indent="0" marL="0">
              <a:spcAft>
                <a:spcPts val="300"/>
              </a:spcAft>
              <a:buNone/>
            </a:pPr>
            <a:r>
              <a:rPr lang="en-US" sz="8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Analysis: </a:t>
            </a:r>
            <a:pPr indent="0" marL="0">
              <a:spcAft>
                <a:spcPts val="300"/>
              </a:spcAft>
              <a:buNone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five minutes of mindful breathing and naming my emotions before studying helped me start sooner and focus longer.</a:t>
            </a:r>
            <a:endParaRPr lang="en-US" sz="850" dirty="0"/>
          </a:p>
          <a:p>
            <a:pPr indent="0" marL="0">
              <a:spcAft>
                <a:spcPts val="300"/>
              </a:spcAft>
              <a:buNone/>
            </a:pPr>
            <a:r>
              <a:rPr lang="en-US" sz="8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Action plan: </a:t>
            </a:r>
            <a:pPr indent="0" marL="0">
              <a:spcAft>
                <a:spcPts val="300"/>
              </a:spcAft>
              <a:buNone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keep a daily practice, a weekly mood log and planned study blocks.</a:t>
            </a:r>
            <a:endParaRPr lang="en-US" sz="850" dirty="0"/>
          </a:p>
          <a:p>
            <a:pPr indent="0" marL="0">
              <a:spcAft>
                <a:spcPts val="300"/>
              </a:spcAft>
              <a:buNone/>
            </a:pPr>
            <a:r>
              <a:rPr lang="en-US" sz="800" i="1" dirty="0">
                <a:solidFill>
                  <a:srgbClr val="4A52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Applied with Gibbs’ (1988) reflective cycle.</a:t>
            </a:r>
            <a:endParaRPr lang="en-US" sz="850" dirty="0"/>
          </a:p>
        </p:txBody>
      </p:sp>
      <p:sp>
        <p:nvSpPr>
          <p:cNvPr id="47" name="Text 43"/>
          <p:cNvSpPr txBox="1"/>
          <p:nvPr/>
        </p:nvSpPr>
        <p:spPr>
          <a:xfrm>
            <a:off x="5114544" y="4544568"/>
            <a:ext cx="2081784" cy="2377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spcAft>
                <a:spcPts val="400"/>
              </a:spcAft>
              <a:buNone/>
            </a:pPr>
            <a:r>
              <a:rPr lang="en-US" sz="850" b="1" dirty="0">
                <a:solidFill>
                  <a:srgbClr val="A85A1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evaluation</a:t>
            </a:r>
            <a:endParaRPr lang="en-US" sz="850" dirty="0"/>
          </a:p>
          <a:p>
            <a:pPr marL="114300" indent="-114300">
              <a:spcAft>
                <a:spcPts val="400"/>
              </a:spcAft>
              <a:buSzPct val="100000"/>
              <a:buChar char="•"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Mindfulness and cognitive-behavioural programmes reduce student stress and anxiety (Regehr et al., 2013).</a:t>
            </a:r>
            <a:endParaRPr lang="en-US" sz="850" dirty="0"/>
          </a:p>
          <a:p>
            <a:pPr marL="114300" indent="-114300">
              <a:spcAft>
                <a:spcPts val="400"/>
              </a:spcAft>
              <a:buSzPct val="100000"/>
              <a:buChar char="•"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Benefits depend on regular practice; mindfulness is not a substitute for time management, or for professional help when distress is severe.</a:t>
            </a:r>
            <a:endParaRPr lang="en-US" sz="850" dirty="0"/>
          </a:p>
          <a:p>
            <a:pPr marL="114300" indent="-114300">
              <a:spcAft>
                <a:spcPts val="400"/>
              </a:spcAft>
              <a:buSzPct val="100000"/>
              <a:buChar char="•"/>
            </a:pPr>
            <a:r>
              <a:rPr lang="en-US" sz="8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Self-rated EI predicts grades weakly (Fig. 2): feeling emotionally intelligent is not the same as using EI skills well.</a:t>
            </a:r>
            <a:endParaRPr lang="en-US" sz="850" dirty="0"/>
          </a:p>
        </p:txBody>
      </p:sp>
      <p:sp>
        <p:nvSpPr>
          <p:cNvPr id="48" name="Shape 44"/>
          <p:cNvSpPr/>
          <p:nvPr/>
        </p:nvSpPr>
        <p:spPr>
          <a:xfrm>
            <a:off x="5023104" y="7927848"/>
            <a:ext cx="2264664" cy="960120"/>
          </a:xfrm>
          <a:prstGeom prst="roundRect">
            <a:avLst>
              <a:gd name="adj" fmla="val 3810"/>
            </a:avLst>
          </a:prstGeom>
          <a:solidFill>
            <a:srgbClr val="1E5B5A"/>
          </a:solidFill>
          <a:ln w="12700">
            <a:solidFill>
              <a:srgbClr val="1E5B5A"/>
            </a:solidFill>
            <a:prstDash val="solid"/>
          </a:ln>
        </p:spPr>
      </p:sp>
      <p:sp>
        <p:nvSpPr>
          <p:cNvPr id="49" name="Text 45"/>
          <p:cNvSpPr txBox="1"/>
          <p:nvPr/>
        </p:nvSpPr>
        <p:spPr>
          <a:xfrm>
            <a:off x="5114544" y="8001000"/>
            <a:ext cx="2081784" cy="832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spcAft>
                <a:spcPts val="300"/>
              </a:spcAft>
              <a:buNone/>
            </a:pPr>
            <a:r>
              <a:rPr lang="en-US" sz="1050" b="1" dirty="0">
                <a:solidFill>
                  <a:srgbClr val="F2C27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</a:t>
            </a:r>
            <a:endParaRPr lang="en-US" sz="850" dirty="0"/>
          </a:p>
          <a:p>
            <a:pPr indent="0" marL="0">
              <a:spcAft>
                <a:spcPts val="300"/>
              </a:spcAft>
              <a:buNone/>
            </a:pPr>
            <a:r>
              <a:rPr lang="en-US" sz="8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Emotions strongly guide my thinking. Academic success comes from monitoring and using them, not removing them, as Salovey (1997) suggests. Mindfulness helps when practised consistently.</a:t>
            </a:r>
            <a:endParaRPr lang="en-US" sz="850" dirty="0"/>
          </a:p>
        </p:txBody>
      </p:sp>
      <p:sp>
        <p:nvSpPr>
          <p:cNvPr id="50" name="Shape 46"/>
          <p:cNvSpPr/>
          <p:nvPr/>
        </p:nvSpPr>
        <p:spPr>
          <a:xfrm>
            <a:off x="274320" y="8997696"/>
            <a:ext cx="7013448" cy="1417320"/>
          </a:xfrm>
          <a:prstGeom prst="rect">
            <a:avLst/>
          </a:prstGeom>
          <a:solidFill>
            <a:srgbClr val="FFFFFF"/>
          </a:solidFill>
          <a:ln w="9525">
            <a:solidFill>
              <a:srgbClr val="D5D0C4"/>
            </a:solidFill>
            <a:prstDash val="solid"/>
          </a:ln>
        </p:spPr>
      </p:sp>
      <p:sp>
        <p:nvSpPr>
          <p:cNvPr id="51" name="Text 47"/>
          <p:cNvSpPr txBox="1"/>
          <p:nvPr/>
        </p:nvSpPr>
        <p:spPr>
          <a:xfrm>
            <a:off x="365760" y="9043416"/>
            <a:ext cx="27432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b="1" dirty="0">
                <a:solidFill>
                  <a:srgbClr val="1E5B5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900" dirty="0"/>
          </a:p>
        </p:txBody>
      </p:sp>
      <p:sp>
        <p:nvSpPr>
          <p:cNvPr id="52" name="Text 48"/>
          <p:cNvSpPr txBox="1"/>
          <p:nvPr/>
        </p:nvSpPr>
        <p:spPr>
          <a:xfrm>
            <a:off x="365760" y="9235440"/>
            <a:ext cx="2127504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spcAft>
                <a:spcPts val="150"/>
              </a:spcAft>
              <a:buNone/>
            </a:pPr>
            <a:r>
              <a:rPr lang="en-US" sz="650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Damasio, A.R. (1994) </a:t>
            </a:r>
            <a:pPr indent="0" marL="0">
              <a:spcAft>
                <a:spcPts val="150"/>
              </a:spcAft>
              <a:buNone/>
            </a:pPr>
            <a:r>
              <a:rPr lang="en-US" sz="650" i="1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Descartes’ error: emotion, reason and the human brain</a:t>
            </a:r>
            <a:pPr indent="0" marL="0">
              <a:spcAft>
                <a:spcPts val="150"/>
              </a:spcAft>
              <a:buNone/>
            </a:pPr>
            <a:r>
              <a:rPr lang="en-US" sz="650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New York: Putnam.</a:t>
            </a:r>
            <a:endParaRPr lang="en-US" sz="650" dirty="0"/>
          </a:p>
          <a:p>
            <a:pPr indent="0" marL="0">
              <a:spcAft>
                <a:spcPts val="150"/>
              </a:spcAft>
              <a:buNone/>
            </a:pPr>
            <a:r>
              <a:rPr lang="en-US" sz="650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Dweck, C.S. (2006) </a:t>
            </a:r>
            <a:pPr indent="0" marL="0">
              <a:spcAft>
                <a:spcPts val="150"/>
              </a:spcAft>
              <a:buNone/>
            </a:pPr>
            <a:r>
              <a:rPr lang="en-US" sz="650" i="1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Mindset: the new psychology of success</a:t>
            </a:r>
            <a:pPr indent="0" marL="0">
              <a:spcAft>
                <a:spcPts val="150"/>
              </a:spcAft>
              <a:buNone/>
            </a:pPr>
            <a:r>
              <a:rPr lang="en-US" sz="650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New York: Random House.</a:t>
            </a:r>
            <a:endParaRPr lang="en-US" sz="650" dirty="0"/>
          </a:p>
          <a:p>
            <a:pPr indent="0" marL="0">
              <a:spcAft>
                <a:spcPts val="150"/>
              </a:spcAft>
              <a:buNone/>
            </a:pPr>
            <a:r>
              <a:rPr lang="en-US" sz="650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Gibbs, G. (1988) </a:t>
            </a:r>
            <a:pPr indent="0" marL="0">
              <a:spcAft>
                <a:spcPts val="150"/>
              </a:spcAft>
              <a:buNone/>
            </a:pPr>
            <a:r>
              <a:rPr lang="en-US" sz="650" i="1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Learning by doing: a guide to teaching and learning methods</a:t>
            </a:r>
            <a:pPr indent="0" marL="0">
              <a:spcAft>
                <a:spcPts val="150"/>
              </a:spcAft>
              <a:buNone/>
            </a:pPr>
            <a:r>
              <a:rPr lang="en-US" sz="650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Oxford: Further Education Unit.</a:t>
            </a:r>
            <a:endParaRPr lang="en-US" sz="650" dirty="0"/>
          </a:p>
          <a:p>
            <a:pPr indent="0" marL="0">
              <a:spcAft>
                <a:spcPts val="150"/>
              </a:spcAft>
              <a:buNone/>
            </a:pPr>
            <a:r>
              <a:rPr lang="en-US" sz="650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Gross, J.J. (1998) ‘The emerging field of emotion regulation: an integrative review’, </a:t>
            </a:r>
            <a:pPr indent="0" marL="0">
              <a:spcAft>
                <a:spcPts val="150"/>
              </a:spcAft>
              <a:buNone/>
            </a:pPr>
            <a:r>
              <a:rPr lang="en-US" sz="650" i="1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 of General Psychology</a:t>
            </a:r>
            <a:pPr indent="0" marL="0">
              <a:spcAft>
                <a:spcPts val="150"/>
              </a:spcAft>
              <a:buNone/>
            </a:pPr>
            <a:r>
              <a:rPr lang="en-US" sz="650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2(3), pp. 271–299.</a:t>
            </a:r>
            <a:endParaRPr lang="en-US" sz="650" dirty="0"/>
          </a:p>
          <a:p>
            <a:pPr indent="0" marL="0">
              <a:spcAft>
                <a:spcPts val="150"/>
              </a:spcAft>
              <a:buNone/>
            </a:pPr>
            <a:r>
              <a:rPr lang="en-US" sz="650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Kabat-Zinn, J. (1990) </a:t>
            </a:r>
            <a:pPr indent="0" marL="0">
              <a:spcAft>
                <a:spcPts val="150"/>
              </a:spcAft>
              <a:buNone/>
            </a:pPr>
            <a:r>
              <a:rPr lang="en-US" sz="650" i="1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catastrophe living</a:t>
            </a:r>
            <a:pPr indent="0" marL="0">
              <a:spcAft>
                <a:spcPts val="150"/>
              </a:spcAft>
              <a:buNone/>
            </a:pPr>
            <a:r>
              <a:rPr lang="en-US" sz="650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New York: Delacorte.</a:t>
            </a:r>
            <a:endParaRPr lang="en-US" sz="650" dirty="0"/>
          </a:p>
        </p:txBody>
      </p:sp>
      <p:sp>
        <p:nvSpPr>
          <p:cNvPr id="53" name="Text 49"/>
          <p:cNvSpPr txBox="1"/>
          <p:nvPr/>
        </p:nvSpPr>
        <p:spPr>
          <a:xfrm>
            <a:off x="2740152" y="9235440"/>
            <a:ext cx="2127504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spcAft>
                <a:spcPts val="150"/>
              </a:spcAft>
              <a:buNone/>
            </a:pPr>
            <a:r>
              <a:rPr lang="en-US" sz="650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Lerner, J.S., Li, Y., Valdesolo, P. and Kassam, K.S. (2015) ‘Emotion and decision making’, </a:t>
            </a:r>
            <a:pPr indent="0" marL="0">
              <a:spcAft>
                <a:spcPts val="150"/>
              </a:spcAft>
              <a:buNone/>
            </a:pPr>
            <a:r>
              <a:rPr lang="en-US" sz="650" i="1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Annual Review of Psychology</a:t>
            </a:r>
            <a:pPr indent="0" marL="0">
              <a:spcAft>
                <a:spcPts val="150"/>
              </a:spcAft>
              <a:buNone/>
            </a:pPr>
            <a:r>
              <a:rPr lang="en-US" sz="650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66, pp. 799–823.</a:t>
            </a:r>
            <a:endParaRPr lang="en-US" sz="650" dirty="0"/>
          </a:p>
          <a:p>
            <a:pPr indent="0" marL="0">
              <a:spcAft>
                <a:spcPts val="150"/>
              </a:spcAft>
              <a:buNone/>
            </a:pPr>
            <a:r>
              <a:rPr lang="en-US" sz="650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Lieberman, M.D. et al. (2007) ‘Putting feelings into words’, </a:t>
            </a:r>
            <a:pPr indent="0" marL="0">
              <a:spcAft>
                <a:spcPts val="150"/>
              </a:spcAft>
              <a:buNone/>
            </a:pPr>
            <a:r>
              <a:rPr lang="en-US" sz="650" i="1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Psychological Science</a:t>
            </a:r>
            <a:pPr indent="0" marL="0">
              <a:spcAft>
                <a:spcPts val="150"/>
              </a:spcAft>
              <a:buNone/>
            </a:pPr>
            <a:r>
              <a:rPr lang="en-US" sz="650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18(5), pp. 421–428.</a:t>
            </a:r>
            <a:endParaRPr lang="en-US" sz="650" dirty="0"/>
          </a:p>
          <a:p>
            <a:pPr indent="0" marL="0">
              <a:spcAft>
                <a:spcPts val="150"/>
              </a:spcAft>
              <a:buNone/>
            </a:pPr>
            <a:r>
              <a:rPr lang="en-US" sz="650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MacCann, C. et al. (2020) ‘Emotional intelligence predicts academic performance: a meta-analysis’, </a:t>
            </a:r>
            <a:pPr indent="0" marL="0">
              <a:spcAft>
                <a:spcPts val="150"/>
              </a:spcAft>
              <a:buNone/>
            </a:pPr>
            <a:r>
              <a:rPr lang="en-US" sz="650" i="1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Psychological Bulletin</a:t>
            </a:r>
            <a:pPr indent="0" marL="0">
              <a:spcAft>
                <a:spcPts val="150"/>
              </a:spcAft>
              <a:buNone/>
            </a:pPr>
            <a:r>
              <a:rPr lang="en-US" sz="650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146(2), pp. 150–186.</a:t>
            </a:r>
            <a:endParaRPr lang="en-US" sz="650" dirty="0"/>
          </a:p>
          <a:p>
            <a:pPr indent="0" marL="0">
              <a:spcAft>
                <a:spcPts val="150"/>
              </a:spcAft>
              <a:buNone/>
            </a:pPr>
            <a:r>
              <a:rPr lang="en-US" sz="650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Mayer, J.D. and Salovey, P. (1997) ‘What is emotional intelligence?’, in Salovey, P. and Sluyter, D.J. (eds) </a:t>
            </a:r>
            <a:pPr indent="0" marL="0">
              <a:spcAft>
                <a:spcPts val="150"/>
              </a:spcAft>
              <a:buNone/>
            </a:pPr>
            <a:r>
              <a:rPr lang="en-US" sz="650" i="1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Emotional development and emotional intelligence</a:t>
            </a:r>
            <a:pPr indent="0" marL="0">
              <a:spcAft>
                <a:spcPts val="150"/>
              </a:spcAft>
              <a:buNone/>
            </a:pPr>
            <a:r>
              <a:rPr lang="en-US" sz="650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New York: Basic Books, pp. 3–31.</a:t>
            </a:r>
            <a:endParaRPr lang="en-US" sz="650" dirty="0"/>
          </a:p>
        </p:txBody>
      </p:sp>
      <p:sp>
        <p:nvSpPr>
          <p:cNvPr id="54" name="Text 50"/>
          <p:cNvSpPr txBox="1"/>
          <p:nvPr/>
        </p:nvSpPr>
        <p:spPr>
          <a:xfrm>
            <a:off x="5114544" y="9235440"/>
            <a:ext cx="2127504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spcAft>
                <a:spcPts val="150"/>
              </a:spcAft>
              <a:buNone/>
            </a:pPr>
            <a:r>
              <a:rPr lang="en-US" sz="650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Regehr, C., Glancy, D. and Pitts, A. (2013) ‘Interventions to reduce stress in university students: a review and meta-analysis’, </a:t>
            </a:r>
            <a:pPr indent="0" marL="0">
              <a:spcAft>
                <a:spcPts val="150"/>
              </a:spcAft>
              <a:buNone/>
            </a:pPr>
            <a:r>
              <a:rPr lang="en-US" sz="650" i="1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Journal of Affective Disorders</a:t>
            </a:r>
            <a:pPr indent="0" marL="0">
              <a:spcAft>
                <a:spcPts val="150"/>
              </a:spcAft>
              <a:buNone/>
            </a:pPr>
            <a:r>
              <a:rPr lang="en-US" sz="650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148(1), pp. 1–11.</a:t>
            </a:r>
            <a:endParaRPr lang="en-US" sz="650" dirty="0"/>
          </a:p>
          <a:p>
            <a:pPr indent="0" marL="0">
              <a:spcAft>
                <a:spcPts val="150"/>
              </a:spcAft>
              <a:buNone/>
            </a:pPr>
            <a:r>
              <a:rPr lang="en-US" sz="650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Ryan, R.M. and Deci, E.L. (2000) ‘Self-determination theory and the facilitation of intrinsic motivation, social development, and well-being’, </a:t>
            </a:r>
            <a:pPr indent="0" marL="0">
              <a:spcAft>
                <a:spcPts val="150"/>
              </a:spcAft>
              <a:buNone/>
            </a:pPr>
            <a:r>
              <a:rPr lang="en-US" sz="650" i="1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American Psychologist</a:t>
            </a:r>
            <a:pPr indent="0" marL="0">
              <a:spcAft>
                <a:spcPts val="150"/>
              </a:spcAft>
              <a:buNone/>
            </a:pPr>
            <a:r>
              <a:rPr lang="en-US" sz="650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55(1), pp. 68–78.</a:t>
            </a:r>
            <a:endParaRPr lang="en-US" sz="650" dirty="0"/>
          </a:p>
          <a:p>
            <a:pPr indent="0" marL="0">
              <a:spcAft>
                <a:spcPts val="150"/>
              </a:spcAft>
              <a:buNone/>
            </a:pPr>
            <a:r>
              <a:rPr lang="en-US" sz="650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Sirois, F. and Pychyl, T. (2013) ‘Procrastination and the priority of short-term mood regulation’, </a:t>
            </a:r>
            <a:pPr indent="0" marL="0">
              <a:spcAft>
                <a:spcPts val="150"/>
              </a:spcAft>
              <a:buNone/>
            </a:pPr>
            <a:r>
              <a:rPr lang="en-US" sz="650" i="1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and Personality Psychology Compass</a:t>
            </a:r>
            <a:pPr indent="0" marL="0">
              <a:spcAft>
                <a:spcPts val="150"/>
              </a:spcAft>
              <a:buNone/>
            </a:pPr>
            <a:r>
              <a:rPr lang="en-US" sz="650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7(2), pp. 115–127.</a:t>
            </a:r>
            <a:endParaRPr lang="en-US" sz="650" dirty="0"/>
          </a:p>
          <a:p>
            <a:pPr indent="0" marL="0">
              <a:spcAft>
                <a:spcPts val="150"/>
              </a:spcAft>
              <a:buNone/>
            </a:pPr>
            <a:r>
              <a:rPr lang="en-US" sz="650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Steel, P. (2007) ‘The nature of procrastination: a meta-analytic and theoretical review’, </a:t>
            </a:r>
            <a:pPr indent="0" marL="0">
              <a:spcAft>
                <a:spcPts val="150"/>
              </a:spcAft>
              <a:buNone/>
            </a:pPr>
            <a:r>
              <a:rPr lang="en-US" sz="650" i="1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Psychological Bulletin</a:t>
            </a:r>
            <a:pPr indent="0" marL="0">
              <a:spcAft>
                <a:spcPts val="150"/>
              </a:spcAft>
              <a:buNone/>
            </a:pPr>
            <a:r>
              <a:rPr lang="en-US" sz="650" dirty="0">
                <a:solidFill>
                  <a:srgbClr val="2A30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133(1), pp. 65–94.</a:t>
            </a:r>
            <a:endParaRPr lang="en-US" sz="6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mbria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Slide 1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Emotional Intelligence Poster - Vineta Didzus</dc:title>
  <dc:subject>PptxGenJS Presentation</dc:subject>
  <dc:creator>Vineta Didzus</dc:creator>
  <cp:lastModifiedBy>Vineta Didzus</cp:lastModifiedBy>
  <cp:revision>1</cp:revision>
  <dcterms:created xsi:type="dcterms:W3CDTF">2026-10-04T09:44:47Z</dcterms:created>
  <dcterms:modified xsi:type="dcterms:W3CDTF">2026-10-04T09:44:47Z</dcterms:modified>
</cp:coreProperties>
</file>