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63" r:id="rId3"/>
    <p:sldId id="264" r:id="rId4"/>
    <p:sldId id="265" r:id="rId5"/>
    <p:sldId id="266" r:id="rId6"/>
    <p:sldId id="267" r:id="rId7"/>
    <p:sldId id="268" r:id="rId8"/>
    <p:sldId id="269" r:id="rId9"/>
    <p:sldId id="271" r:id="rId10"/>
    <p:sldId id="270" r:id="rId11"/>
    <p:sldId id="272" r:id="rId12"/>
    <p:sldId id="273" r:id="rId13"/>
    <p:sldId id="257" r:id="rId14"/>
    <p:sldId id="258" r:id="rId15"/>
    <p:sldId id="261" r:id="rId16"/>
    <p:sldId id="262" r:id="rId17"/>
    <p:sldId id="259" r:id="rId18"/>
    <p:sldId id="26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111" d="100"/>
          <a:sy n="111" d="100"/>
        </p:scale>
        <p:origin x="76" y="6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4/27/2026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715583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4/27/2026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89431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4/27/2026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47873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4/27/2026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149519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4/27/2026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778438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4/27/2026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23468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4/27/2026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418099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4/27/2026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028296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4/27/2026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251908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4/27/2026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613476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4/27/2026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56798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4/27/2026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3659654"/>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gov.uk/government/publications/civil-service-capabilities-plan-leading-and-managing-change/civil-service-capabilities-plan-leading-and-managing-change" TargetMode="External"/><Relationship Id="rId7" Type="http://schemas.openxmlformats.org/officeDocument/2006/relationships/hyperlink" Target="https://www.cipd.org/uk/the-people-profession/the-future/role-organisational-culture-future-workplace-trends/" TargetMode="External"/><Relationship Id="rId2" Type="http://schemas.openxmlformats.org/officeDocument/2006/relationships/hyperlink" Target="https://www.ijfmr.com/papers/2023/6/10001.pdf" TargetMode="External"/><Relationship Id="rId1" Type="http://schemas.openxmlformats.org/officeDocument/2006/relationships/slideLayout" Target="../slideLayouts/slideLayout2.xml"/><Relationship Id="rId6" Type="http://schemas.openxmlformats.org/officeDocument/2006/relationships/hyperlink" Target="https://www.cipd.org/uk/views-and-insights/thought-leadership/insight/quantifying-impact-generative-ai/" TargetMode="External"/><Relationship Id="rId5" Type="http://schemas.openxmlformats.org/officeDocument/2006/relationships/hyperlink" Target="https://www.cipd.org/uk/knowledge/reports/industrial-change-organisational-agility-trend/" TargetMode="External"/><Relationship Id="rId4" Type="http://schemas.openxmlformats.org/officeDocument/2006/relationships/hyperlink" Target="https://www.cipd.org/uk/knowledge/guides/responsible-investment-technology/"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moodle.uwtsd.ac.uk/pluginfile.php/1172597/mod_resource/content/1/People%20Profession%202030.pdf" TargetMode="External"/><Relationship Id="rId3" Type="http://schemas.openxmlformats.org/officeDocument/2006/relationships/hyperlink" Target="https://www.cipd.org/uk/the-people-profession/the-future/role-organisational-culture-future-workplace-trends/" TargetMode="External"/><Relationship Id="rId7" Type="http://schemas.openxmlformats.org/officeDocument/2006/relationships/hyperlink" Target="https://www.cipd.org/uk/the-people-profession/the-profession-map/explore-the-profession-map/specialist-knowledge/organisational-development-design/" TargetMode="External"/><Relationship Id="rId2" Type="http://schemas.openxmlformats.org/officeDocument/2006/relationships/hyperlink" Target="https://www.cipd.org/uk/knowledge/reports/people-profession-survey-2023/" TargetMode="External"/><Relationship Id="rId1" Type="http://schemas.openxmlformats.org/officeDocument/2006/relationships/slideLayout" Target="../slideLayouts/slideLayout2.xml"/><Relationship Id="rId6" Type="http://schemas.openxmlformats.org/officeDocument/2006/relationships/hyperlink" Target="https://www.cipd.org/uk/views-and-insights/thought-leadership/cipd-voice/impact-ageing-workforce/" TargetMode="External"/><Relationship Id="rId5" Type="http://schemas.openxmlformats.org/officeDocument/2006/relationships/hyperlink" Target="https://www.cipd.org/uk/views-and-insights/thought-leadership/insight/investment-early-talent/" TargetMode="External"/><Relationship Id="rId4" Type="http://schemas.openxmlformats.org/officeDocument/2006/relationships/hyperlink" Target="https://www.cipd.org/uk/knowledge/bitesize-research/digital-transformation/"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cipd.org/uk/about/press-releases/one-in-six-employers-say-ai-shrink-headcount-autumn-labour-market-outlook/#:~:text=One%20in%20six%20%2817%25%29%20employers%2A%20expect%20AI%20to,employers%20on%20their%20hiring%2C%20redundancy%20and%20pay%20plans." TargetMode="External"/><Relationship Id="rId2" Type="http://schemas.openxmlformats.org/officeDocument/2006/relationships/hyperlink" Target="https://moodle.uwtsd.ac.uk/pluginfile.php/1172597/mod_resource/content/1/People%20Profession%202030.pdf" TargetMode="External"/><Relationship Id="rId1" Type="http://schemas.openxmlformats.org/officeDocument/2006/relationships/slideLayout" Target="../slideLayouts/slideLayout2.xml"/><Relationship Id="rId6" Type="http://schemas.openxmlformats.org/officeDocument/2006/relationships/hyperlink" Target="https://www.gov.uk/government/news/landmark-government-trial-shows-ai-could-save-civil-servants-nearly-2-weeks-a-year" TargetMode="External"/><Relationship Id="rId5" Type="http://schemas.openxmlformats.org/officeDocument/2006/relationships/hyperlink" Target="https://www.gov.uk/government/publications/civil-servants-terms-and-conditions" TargetMode="External"/><Relationship Id="rId4" Type="http://schemas.openxmlformats.org/officeDocument/2006/relationships/hyperlink" Target="https://www.cipd.org/uk/knowledge/case-studies/return-on-ai-investment/"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gov.uk/government/publications/assessment-of-ai-capabilities-and-the-impact-on-the-uk-labour-market/assessment-of-ai-capabilities-and-the-impact-on-the-uk-labour-market" TargetMode="External"/><Relationship Id="rId7" Type="http://schemas.openxmlformats.org/officeDocument/2006/relationships/hyperlink" Target="https://www.gov.uk/government/organisations/driver-and-vehicle-licensing-agency/about" TargetMode="External"/><Relationship Id="rId2" Type="http://schemas.openxmlformats.org/officeDocument/2006/relationships/hyperlink" Target="https://www.gov.uk/government/publications/ai-skills-for-life-and-work-stakeholder-engagement/ai-skills-for-life-and-work-stakeholder-engagement-report"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dvla-business-plan-2025-to-2026/dvla-business-plan-2025-to-2026" TargetMode="External"/><Relationship Id="rId5" Type="http://schemas.openxmlformats.org/officeDocument/2006/relationships/hyperlink" Target="https://www.gov.uk/government/publications/dvla-annual-report-and-accounts-2022-to-2023" TargetMode="External"/><Relationship Id="rId4" Type="http://schemas.openxmlformats.org/officeDocument/2006/relationships/hyperlink" Target="https://www.gov.uk/guidance/planning-and-preparing-for-artificial-intelligence-implementation"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gov.uk/government/publications/civil-service-people-plan-2024-2027/civil-service-people-plan-2024-2027-html" TargetMode="External"/><Relationship Id="rId7" Type="http://schemas.openxmlformats.org/officeDocument/2006/relationships/hyperlink" Target="https://www.nao.org.uk/press-releases/investigation-into-the-management-of-backlogs-in-driving-licence-applications/" TargetMode="External"/><Relationship Id="rId2" Type="http://schemas.openxmlformats.org/officeDocument/2006/relationships/hyperlink" Target="https://emlaw.co.uk/software-support-and-maintenance-agreements/#:~:text=Software%20support%20and%20maintenance%20agreements%20%E2%80%93%20service%20levels,mandated%20downtime%20per%20contract%20year." TargetMode="External"/><Relationship Id="rId1" Type="http://schemas.openxmlformats.org/officeDocument/2006/relationships/slideLayout" Target="../slideLayouts/slideLayout2.xml"/><Relationship Id="rId6" Type="http://schemas.openxmlformats.org/officeDocument/2006/relationships/hyperlink" Target="https://lsi.ac.uk/insight/cost-of-ai-implementation" TargetMode="External"/><Relationship Id="rId5" Type="http://schemas.openxmlformats.org/officeDocument/2006/relationships/hyperlink" Target="https://jacobian.org/2021/mar/5/exec-status-update/#:~:text=An%20overall%20summary%20about%20how,%E2%80%9CAny%20questions?%E2%80%9D" TargetMode="External"/><Relationship Id="rId4" Type="http://schemas.openxmlformats.org/officeDocument/2006/relationships/hyperlink" Target="https://ico.org.uk/media2/migrated/4022651/a-guide-to-ai-audits.pdf"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reports.weforum.org/docs/WEF_Global_Risks_Report_2026.pdf," TargetMode="External"/><Relationship Id="rId3" Type="http://schemas.openxmlformats.org/officeDocument/2006/relationships/hyperlink" Target="https://www.oecd.org/en/topics/sub-issues/ai-principles.html" TargetMode="External"/><Relationship Id="rId7" Type="http://schemas.openxmlformats.org/officeDocument/2006/relationships/hyperlink" Target="https://onlinelibrary.wiley.com/doi/10.1002/aaai.70014?msockid=15997ee214546453348d6be5159f6518" TargetMode="External"/><Relationship Id="rId2" Type="http://schemas.openxmlformats.org/officeDocument/2006/relationships/hyperlink" Target="https://www.nao.org.uk/reports/investigation-into-the-management-of-backlogs-in-driving-licence-applications/" TargetMode="External"/><Relationship Id="rId1" Type="http://schemas.openxmlformats.org/officeDocument/2006/relationships/slideLayout" Target="../slideLayouts/slideLayout2.xml"/><Relationship Id="rId6" Type="http://schemas.openxmlformats.org/officeDocument/2006/relationships/hyperlink" Target="https://www.unep.org/news-and-stories/story/ai-has-environmental-problem-heres-what-world-can-do-about" TargetMode="External"/><Relationship Id="rId5" Type="http://schemas.openxmlformats.org/officeDocument/2006/relationships/hyperlink" Target="https://committees.parliament.uk/committee/127/public-accounts-committee/news/194224/lost-jobs-and-income-among-serious-repercussions-after-major-dvla-delays/" TargetMode="External"/><Relationship Id="rId4" Type="http://schemas.openxmlformats.org/officeDocument/2006/relationships/hyperlink" Target="https://www.regplates.com/blog/2024/06/06/a-history-of-the-dvla-from-local-councils-to-road-safety-champ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33" name="Straight Connector 1032">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32" name="Straight Connector 103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034" name="Rectangle 103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36" name="Straight Connector 1035">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Rectangle 2">
            <a:extLst>
              <a:ext uri="{FF2B5EF4-FFF2-40B4-BE49-F238E27FC236}">
                <a16:creationId xmlns:a16="http://schemas.microsoft.com/office/drawing/2014/main" id="{3996A228-9171-5F8E-BB0D-B73F2AA650D4}"/>
              </a:ext>
            </a:extLst>
          </p:cNvPr>
          <p:cNvSpPr>
            <a:spLocks noChangeArrowheads="1"/>
          </p:cNvSpPr>
          <p:nvPr/>
        </p:nvSpPr>
        <p:spPr bwMode="auto">
          <a:xfrm>
            <a:off x="704088" y="715219"/>
            <a:ext cx="5195889" cy="544783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228600" fontAlgn="base">
              <a:lnSpc>
                <a:spcPct val="110000"/>
              </a:lnSpc>
              <a:spcBef>
                <a:spcPct val="0"/>
              </a:spcBef>
              <a:spcAft>
                <a:spcPts val="600"/>
              </a:spcAft>
              <a:buClrTx/>
              <a:buSzTx/>
              <a:buFont typeface="Arial" panose="020B0604020202020204" pitchFamily="34" charset="0"/>
              <a:buChar char="•"/>
              <a:tabLst/>
            </a:pPr>
            <a:r>
              <a:rPr kumimoji="0" lang="en-US" altLang="en-US" b="1" i="0" u="none" strike="noStrike" cap="none" normalizeH="0" baseline="0" dirty="0">
                <a:ln>
                  <a:noFill/>
                </a:ln>
                <a:effectLst/>
              </a:rPr>
              <a:t>Developing People in </a:t>
            </a:r>
            <a:r>
              <a:rPr kumimoji="0" lang="en-US" altLang="en-US" b="1" i="0" u="none" strike="noStrike" cap="none" normalizeH="0" baseline="0" dirty="0" err="1">
                <a:ln>
                  <a:noFill/>
                </a:ln>
                <a:effectLst/>
              </a:rPr>
              <a:t>Organisations</a:t>
            </a:r>
            <a:r>
              <a:rPr kumimoji="0" lang="en-US" altLang="en-US" b="1" i="0" u="none" strike="noStrike" cap="none" normalizeH="0" baseline="0" dirty="0">
                <a:ln>
                  <a:noFill/>
                </a:ln>
                <a:effectLst/>
              </a:rPr>
              <a:t> and the Implementation of AI into business plan: 2026-2027</a:t>
            </a:r>
          </a:p>
          <a:p>
            <a:pPr marL="0" marR="0" lvl="0" indent="-228600" fontAlgn="base">
              <a:lnSpc>
                <a:spcPct val="110000"/>
              </a:lnSpc>
              <a:spcBef>
                <a:spcPct val="0"/>
              </a:spcBef>
              <a:spcAft>
                <a:spcPts val="600"/>
              </a:spcAft>
              <a:buClrTx/>
              <a:buSzTx/>
              <a:buFont typeface="Arial" panose="020B0604020202020204" pitchFamily="34" charset="0"/>
              <a:buChar char="•"/>
              <a:tabLst/>
            </a:pPr>
            <a:endParaRPr kumimoji="0" lang="en-US" altLang="en-US" b="0" i="0" u="none" strike="noStrike" cap="none" normalizeH="0" baseline="0" dirty="0">
              <a:ln>
                <a:noFill/>
              </a:ln>
              <a:effectLst/>
            </a:endParaRPr>
          </a:p>
          <a:p>
            <a:pPr marL="0" marR="0" lvl="0" indent="-228600" fontAlgn="base">
              <a:lnSpc>
                <a:spcPct val="110000"/>
              </a:lnSpc>
              <a:spcBef>
                <a:spcPct val="0"/>
              </a:spcBef>
              <a:spcAft>
                <a:spcPts val="600"/>
              </a:spcAft>
              <a:buClrTx/>
              <a:buSzTx/>
              <a:buFont typeface="Arial" panose="020B0604020202020204" pitchFamily="34" charset="0"/>
              <a:buChar char="•"/>
              <a:tabLst/>
            </a:pPr>
            <a:r>
              <a:rPr kumimoji="0" lang="en-US" altLang="en-US" b="0" i="0" u="none" strike="noStrike" cap="none" normalizeH="0" baseline="0" dirty="0">
                <a:ln>
                  <a:noFill/>
                </a:ln>
                <a:effectLst/>
              </a:rPr>
              <a:t>Business: DVLA</a:t>
            </a:r>
          </a:p>
          <a:p>
            <a:pPr marL="0" marR="0" lvl="0" indent="-228600" fontAlgn="base">
              <a:lnSpc>
                <a:spcPct val="110000"/>
              </a:lnSpc>
              <a:spcBef>
                <a:spcPct val="0"/>
              </a:spcBef>
              <a:spcAft>
                <a:spcPts val="600"/>
              </a:spcAft>
              <a:buClrTx/>
              <a:buSzTx/>
              <a:buFont typeface="Arial" panose="020B0604020202020204" pitchFamily="34" charset="0"/>
              <a:buChar char="•"/>
              <a:tabLst/>
            </a:pPr>
            <a:endParaRPr kumimoji="0" lang="en-US" altLang="en-US" b="0" i="0" u="none" strike="noStrike" cap="none" normalizeH="0" baseline="0" dirty="0">
              <a:ln>
                <a:noFill/>
              </a:ln>
              <a:effectLst/>
            </a:endParaRPr>
          </a:p>
          <a:p>
            <a:pPr marL="0" marR="0" lvl="0" indent="-228600" fontAlgn="base">
              <a:lnSpc>
                <a:spcPct val="110000"/>
              </a:lnSpc>
              <a:spcBef>
                <a:spcPct val="0"/>
              </a:spcBef>
              <a:spcAft>
                <a:spcPts val="600"/>
              </a:spcAft>
              <a:buClrTx/>
              <a:buSzTx/>
              <a:buFont typeface="Arial" panose="020B0604020202020204" pitchFamily="34" charset="0"/>
              <a:buChar char="•"/>
              <a:tabLst/>
            </a:pPr>
            <a:r>
              <a:rPr kumimoji="0" lang="en-US" altLang="en-US" b="0" i="0" u="none" strike="noStrike" cap="none" normalizeH="0" baseline="0" dirty="0">
                <a:ln>
                  <a:noFill/>
                </a:ln>
                <a:effectLst/>
              </a:rPr>
              <a:t>Department: Drivers Medical</a:t>
            </a:r>
          </a:p>
          <a:p>
            <a:pPr marL="0" marR="0" lvl="0" indent="-228600" fontAlgn="base">
              <a:lnSpc>
                <a:spcPct val="110000"/>
              </a:lnSpc>
              <a:spcBef>
                <a:spcPct val="0"/>
              </a:spcBef>
              <a:spcAft>
                <a:spcPts val="600"/>
              </a:spcAft>
              <a:buClrTx/>
              <a:buSzTx/>
              <a:buFont typeface="Arial" panose="020B0604020202020204" pitchFamily="34" charset="0"/>
              <a:buChar char="•"/>
              <a:tabLst/>
            </a:pPr>
            <a:endParaRPr kumimoji="0" lang="en-US" altLang="en-US" b="0" i="0" u="none" strike="noStrike" cap="none" normalizeH="0" baseline="0" dirty="0">
              <a:ln>
                <a:noFill/>
              </a:ln>
              <a:effectLst/>
            </a:endParaRPr>
          </a:p>
          <a:p>
            <a:pPr marL="0" marR="0" lvl="0" indent="-228600" fontAlgn="base">
              <a:lnSpc>
                <a:spcPct val="110000"/>
              </a:lnSpc>
              <a:spcBef>
                <a:spcPct val="0"/>
              </a:spcBef>
              <a:spcAft>
                <a:spcPts val="600"/>
              </a:spcAft>
              <a:buClrTx/>
              <a:buSzTx/>
              <a:buFont typeface="Arial" panose="020B0604020202020204" pitchFamily="34" charset="0"/>
              <a:buChar char="•"/>
              <a:tabLst/>
            </a:pPr>
            <a:r>
              <a:rPr kumimoji="0" lang="en-US" altLang="en-US" b="0" i="0" u="none" strike="noStrike" cap="none" normalizeH="0" baseline="0" dirty="0">
                <a:ln>
                  <a:noFill/>
                </a:ln>
                <a:effectLst/>
              </a:rPr>
              <a:t>MA Leadership </a:t>
            </a:r>
          </a:p>
          <a:p>
            <a:pPr marL="0" marR="0" lvl="0" indent="-228600" fontAlgn="base">
              <a:lnSpc>
                <a:spcPct val="110000"/>
              </a:lnSpc>
              <a:spcBef>
                <a:spcPct val="0"/>
              </a:spcBef>
              <a:spcAft>
                <a:spcPts val="600"/>
              </a:spcAft>
              <a:buClrTx/>
              <a:buSzTx/>
              <a:buFont typeface="Arial" panose="020B0604020202020204" pitchFamily="34" charset="0"/>
              <a:buChar char="•"/>
              <a:tabLst/>
            </a:pPr>
            <a:endParaRPr kumimoji="0" lang="en-US" altLang="en-US" b="0" i="0" u="none" strike="noStrike" cap="none" normalizeH="0" baseline="0" dirty="0">
              <a:ln>
                <a:noFill/>
              </a:ln>
              <a:effectLst/>
            </a:endParaRPr>
          </a:p>
          <a:p>
            <a:pPr marL="0" marR="0" lvl="0" indent="-228600" fontAlgn="base">
              <a:lnSpc>
                <a:spcPct val="110000"/>
              </a:lnSpc>
              <a:spcBef>
                <a:spcPct val="0"/>
              </a:spcBef>
              <a:spcAft>
                <a:spcPts val="600"/>
              </a:spcAft>
              <a:buClrTx/>
              <a:buSzTx/>
              <a:buFont typeface="Arial" panose="020B0604020202020204" pitchFamily="34" charset="0"/>
              <a:buChar char="•"/>
              <a:tabLst/>
            </a:pPr>
            <a:r>
              <a:rPr kumimoji="0" lang="en-US" altLang="en-US" b="0" i="0" u="none" strike="noStrike" cap="none" normalizeH="0" baseline="0" dirty="0">
                <a:ln>
                  <a:noFill/>
                </a:ln>
                <a:effectLst/>
              </a:rPr>
              <a:t>Version 1.0</a:t>
            </a:r>
          </a:p>
          <a:p>
            <a:pPr marL="0" marR="0" lvl="0" indent="-228600" fontAlgn="base">
              <a:lnSpc>
                <a:spcPct val="110000"/>
              </a:lnSpc>
              <a:spcBef>
                <a:spcPct val="0"/>
              </a:spcBef>
              <a:spcAft>
                <a:spcPts val="600"/>
              </a:spcAft>
              <a:buClrTx/>
              <a:buSzTx/>
              <a:buFont typeface="Arial" panose="020B0604020202020204" pitchFamily="34" charset="0"/>
              <a:buChar char="•"/>
              <a:tabLst/>
            </a:pPr>
            <a:endParaRPr kumimoji="0" lang="en-US" altLang="en-US" b="0" i="0" u="none" strike="noStrike" cap="none" normalizeH="0" baseline="0" dirty="0">
              <a:ln>
                <a:noFill/>
              </a:ln>
              <a:effectLst/>
            </a:endParaRPr>
          </a:p>
        </p:txBody>
      </p:sp>
      <p:pic>
        <p:nvPicPr>
          <p:cNvPr id="1025" name="Picture 1">
            <a:extLst>
              <a:ext uri="{FF2B5EF4-FFF2-40B4-BE49-F238E27FC236}">
                <a16:creationId xmlns:a16="http://schemas.microsoft.com/office/drawing/2014/main" id="{B83DC5F3-2AFB-7FC0-C291-55098D9956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0543" r="24090"/>
          <a:stretch>
            <a:fillRect/>
          </a:stretch>
        </p:blipFill>
        <p:spPr bwMode="auto">
          <a:xfrm>
            <a:off x="6420752" y="731520"/>
            <a:ext cx="5055865" cy="54223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5252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6FB9D-270D-0F60-4E6C-3D81F8E20A1C}"/>
              </a:ext>
            </a:extLst>
          </p:cNvPr>
          <p:cNvSpPr>
            <a:spLocks noGrp="1"/>
          </p:cNvSpPr>
          <p:nvPr>
            <p:ph type="title"/>
          </p:nvPr>
        </p:nvSpPr>
        <p:spPr/>
        <p:txBody>
          <a:bodyPr>
            <a:normAutofit fontScale="90000"/>
          </a:bodyPr>
          <a:lstStyle/>
          <a:p>
            <a:r>
              <a:rPr lang="en-GB" dirty="0"/>
              <a:t>The Driver Vehicle Licensing Agency - Background</a:t>
            </a:r>
          </a:p>
        </p:txBody>
      </p:sp>
      <p:sp>
        <p:nvSpPr>
          <p:cNvPr id="3" name="Content Placeholder 2">
            <a:extLst>
              <a:ext uri="{FF2B5EF4-FFF2-40B4-BE49-F238E27FC236}">
                <a16:creationId xmlns:a16="http://schemas.microsoft.com/office/drawing/2014/main" id="{825A67AA-3A71-8E51-3B13-15F8710E34D0}"/>
              </a:ext>
            </a:extLst>
          </p:cNvPr>
          <p:cNvSpPr>
            <a:spLocks noGrp="1"/>
          </p:cNvSpPr>
          <p:nvPr>
            <p:ph idx="1"/>
          </p:nvPr>
        </p:nvSpPr>
        <p:spPr/>
        <p:txBody>
          <a:bodyPr/>
          <a:lstStyle/>
          <a:p>
            <a:r>
              <a:rPr lang="en-GB" dirty="0"/>
              <a:t>Since around 1965 the Drivers Vehicle Licensing Facility has existed in Swansea.</a:t>
            </a:r>
          </a:p>
          <a:p>
            <a:r>
              <a:rPr lang="en-GB" dirty="0"/>
              <a:t>Prior to that date, Vehicle and Driver records were kept and maintained by each of the local Councils on paper card records requiring anyone who wished to check for or on the status of a licence to request a member of the Councils administrative staff to attend large storerooms and look through filed records which were hopefully in alphabetical order.  These records were sometimes mislaid, not kept up to date or in a few instances not in existence, which created havoc for both the Court and Police Systems of their day. Goodwood(</a:t>
            </a:r>
            <a:r>
              <a:rPr lang="en-GB" dirty="0" err="1"/>
              <a:t>n.d</a:t>
            </a:r>
            <a:r>
              <a:rPr lang="en-GB" dirty="0"/>
              <a:t>)</a:t>
            </a:r>
          </a:p>
        </p:txBody>
      </p:sp>
    </p:spTree>
    <p:extLst>
      <p:ext uri="{BB962C8B-B14F-4D97-AF65-F5344CB8AC3E}">
        <p14:creationId xmlns:p14="http://schemas.microsoft.com/office/powerpoint/2010/main" val="13590558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B9E901-55EC-ADCE-ECC4-6DAA216B925B}"/>
              </a:ext>
            </a:extLst>
          </p:cNvPr>
          <p:cNvSpPr>
            <a:spLocks noGrp="1"/>
          </p:cNvSpPr>
          <p:nvPr>
            <p:ph idx="1"/>
          </p:nvPr>
        </p:nvSpPr>
        <p:spPr>
          <a:xfrm>
            <a:off x="700635" y="1035170"/>
            <a:ext cx="10691265" cy="4926718"/>
          </a:xfrm>
        </p:spPr>
        <p:txBody>
          <a:bodyPr>
            <a:normAutofit fontScale="92500" lnSpcReduction="20000"/>
          </a:bodyPr>
          <a:lstStyle/>
          <a:p>
            <a:r>
              <a:rPr lang="en-GB" dirty="0"/>
              <a:t>By centralising the record system it afforded the Department of Transport the opportunity to provide both Courts and Police with data in a more timely and reliable fashion, to support law enforcement, enforcement of vehicle excise duty and in turn make the roads a safer place to be, with drivers required to be in possession of a licence to drive their vehicle having undertaken some form of driver training and test.</a:t>
            </a:r>
          </a:p>
          <a:p>
            <a:r>
              <a:rPr lang="en-GB" dirty="0"/>
              <a:t>In the early days of the DVLA (DVLC as formerly known), staff were recruited from across the region to input data held nationally onto large mainframe computers, some of which were punch card systems, others </a:t>
            </a:r>
            <a:r>
              <a:rPr lang="en-GB" dirty="0" err="1"/>
              <a:t>ms</a:t>
            </a:r>
            <a:r>
              <a:rPr lang="en-GB" dirty="0"/>
              <a:t>. With the data held within one or two sites causing it to be vulnerable to loss or contamination.</a:t>
            </a:r>
          </a:p>
          <a:p>
            <a:r>
              <a:rPr lang="en-GB" dirty="0"/>
              <a:t>The staff that were recruited were not necessarily experienced or trained in such areas and many of the roles were entry level or second level administrators.  Those staff, later went on to remain within the DVLA and progress to roles within the agency without gaining experience in fields externally thus creating a culture of its very own.</a:t>
            </a:r>
          </a:p>
          <a:p>
            <a:r>
              <a:rPr lang="en-GB" dirty="0"/>
              <a:t>As a consequence that culture nurtured recruitment of friends and family and reinforced values.</a:t>
            </a:r>
          </a:p>
          <a:p>
            <a:r>
              <a:rPr lang="en-GB" dirty="0"/>
              <a:t>Anonymous (2022)</a:t>
            </a:r>
          </a:p>
        </p:txBody>
      </p:sp>
    </p:spTree>
    <p:extLst>
      <p:ext uri="{BB962C8B-B14F-4D97-AF65-F5344CB8AC3E}">
        <p14:creationId xmlns:p14="http://schemas.microsoft.com/office/powerpoint/2010/main" val="7941259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A9AE16-C9F5-B9FB-786D-839A26F39130}"/>
              </a:ext>
            </a:extLst>
          </p:cNvPr>
          <p:cNvSpPr>
            <a:spLocks noGrp="1"/>
          </p:cNvSpPr>
          <p:nvPr>
            <p:ph idx="1"/>
          </p:nvPr>
        </p:nvSpPr>
        <p:spPr>
          <a:xfrm>
            <a:off x="700635" y="1109932"/>
            <a:ext cx="10691265" cy="4851956"/>
          </a:xfrm>
        </p:spPr>
        <p:txBody>
          <a:bodyPr/>
          <a:lstStyle/>
          <a:p>
            <a:r>
              <a:rPr lang="en-GB" dirty="0"/>
              <a:t>To ensure that the Agencies staff remained content and valued, social activities, such as an on site bar, outings, associations and benefits were provided together with a supplemented canteen all welcomed but in turn helped create an environment of a community and workplace set apart from the remainder of the Civil Service and indeed the community as a whole.</a:t>
            </a:r>
          </a:p>
          <a:p>
            <a:r>
              <a:rPr lang="en-GB" dirty="0"/>
              <a:t>Unfortunately, such work environments can be the breeding ground for complacency, lack of appetite to change or take on new ideas which is to be considered when moving forward with change as it is not just a business change in this instance but a cultural change, however the Civil Service has produced advisory documents for managers to facilitate change in such cultures. Cabinet Office (2014)</a:t>
            </a:r>
          </a:p>
        </p:txBody>
      </p:sp>
    </p:spTree>
    <p:extLst>
      <p:ext uri="{BB962C8B-B14F-4D97-AF65-F5344CB8AC3E}">
        <p14:creationId xmlns:p14="http://schemas.microsoft.com/office/powerpoint/2010/main" val="7342662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FEAE3-3A49-7490-AEE6-96E7D28C2D98}"/>
              </a:ext>
            </a:extLst>
          </p:cNvPr>
          <p:cNvSpPr>
            <a:spLocks noGrp="1"/>
          </p:cNvSpPr>
          <p:nvPr>
            <p:ph type="title"/>
          </p:nvPr>
        </p:nvSpPr>
        <p:spPr/>
        <p:txBody>
          <a:bodyPr/>
          <a:lstStyle/>
          <a:p>
            <a:r>
              <a:rPr lang="en-GB" dirty="0"/>
              <a:t>Purpose (Why?)</a:t>
            </a:r>
          </a:p>
        </p:txBody>
      </p:sp>
      <p:sp>
        <p:nvSpPr>
          <p:cNvPr id="3" name="Content Placeholder 2">
            <a:extLst>
              <a:ext uri="{FF2B5EF4-FFF2-40B4-BE49-F238E27FC236}">
                <a16:creationId xmlns:a16="http://schemas.microsoft.com/office/drawing/2014/main" id="{44E2137C-FC78-5C5A-7FC0-4E1EE9C089A7}"/>
              </a:ext>
            </a:extLst>
          </p:cNvPr>
          <p:cNvSpPr>
            <a:spLocks noGrp="1"/>
          </p:cNvSpPr>
          <p:nvPr>
            <p:ph idx="1"/>
          </p:nvPr>
        </p:nvSpPr>
        <p:spPr/>
        <p:txBody>
          <a:bodyPr/>
          <a:lstStyle/>
          <a:p>
            <a:r>
              <a:rPr lang="en-GB" dirty="0"/>
              <a:t>To introduce Automation to the Drivers Medical Department</a:t>
            </a:r>
          </a:p>
          <a:p>
            <a:r>
              <a:rPr lang="en-GB" dirty="0"/>
              <a:t>Following the Covid Pandemic of 2020-2022 it became apparent that the DVLA underperformed in this area</a:t>
            </a:r>
          </a:p>
          <a:p>
            <a:r>
              <a:rPr lang="en-GB" dirty="0"/>
              <a:t>Problems that were identified were that many of the staff worked from home, yet many of the tasks undertaken by staff had to be completed on site and whilst they arranged for home working facilities the applications continued to be submitted but were not processed in a timely fashion, resulting in unacceptable delays, stress and loss of earning. </a:t>
            </a:r>
          </a:p>
          <a:p>
            <a:r>
              <a:rPr lang="en-GB" dirty="0"/>
              <a:t>To improve performance, public delivery and satisfaction and to create a workforce and environment that is up to date with modern technology and trends. National Audit Office(2022)</a:t>
            </a:r>
          </a:p>
          <a:p>
            <a:endParaRPr lang="en-GB" dirty="0">
              <a:highlight>
                <a:srgbClr val="FFFF00"/>
              </a:highlight>
            </a:endParaRPr>
          </a:p>
        </p:txBody>
      </p:sp>
    </p:spTree>
    <p:extLst>
      <p:ext uri="{BB962C8B-B14F-4D97-AF65-F5344CB8AC3E}">
        <p14:creationId xmlns:p14="http://schemas.microsoft.com/office/powerpoint/2010/main" val="11752107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348CE-1245-95FC-1537-C42383758B9F}"/>
              </a:ext>
            </a:extLst>
          </p:cNvPr>
          <p:cNvSpPr>
            <a:spLocks noGrp="1"/>
          </p:cNvSpPr>
          <p:nvPr>
            <p:ph type="title"/>
          </p:nvPr>
        </p:nvSpPr>
        <p:spPr/>
        <p:txBody>
          <a:bodyPr/>
          <a:lstStyle/>
          <a:p>
            <a:r>
              <a:rPr lang="en-GB" dirty="0"/>
              <a:t>How?</a:t>
            </a:r>
          </a:p>
        </p:txBody>
      </p:sp>
      <p:sp>
        <p:nvSpPr>
          <p:cNvPr id="3" name="Content Placeholder 2">
            <a:extLst>
              <a:ext uri="{FF2B5EF4-FFF2-40B4-BE49-F238E27FC236}">
                <a16:creationId xmlns:a16="http://schemas.microsoft.com/office/drawing/2014/main" id="{5CAA6E1B-A851-7F88-FEC4-486178004FD6}"/>
              </a:ext>
            </a:extLst>
          </p:cNvPr>
          <p:cNvSpPr>
            <a:spLocks noGrp="1"/>
          </p:cNvSpPr>
          <p:nvPr>
            <p:ph idx="1"/>
          </p:nvPr>
        </p:nvSpPr>
        <p:spPr/>
        <p:txBody>
          <a:bodyPr/>
          <a:lstStyle/>
          <a:p>
            <a:r>
              <a:rPr lang="en-GB" dirty="0"/>
              <a:t>Following the automation of Drivers Licences in 2022 Harland (2022) the automation and Artificial Intelligence is to be further developed to provide a screening check and test facility for applications (both electronic and handwritten) that are submitted to the Drivers Medical Team</a:t>
            </a:r>
          </a:p>
          <a:p>
            <a:r>
              <a:rPr lang="en-GB" dirty="0"/>
              <a:t>This system will run 24/7. 365 on a pilot trial of 30% of the business</a:t>
            </a:r>
          </a:p>
          <a:p>
            <a:r>
              <a:rPr lang="en-GB" dirty="0"/>
              <a:t>Base on DL experience the system is expected to perform with in excess of 80% accuracy Harland (2022)</a:t>
            </a:r>
          </a:p>
          <a:p>
            <a:r>
              <a:rPr lang="en-GB" dirty="0"/>
              <a:t>The Trial will last 12 months with reporting junctures at 3, 6 and 12 months to senior management team and staff</a:t>
            </a:r>
          </a:p>
        </p:txBody>
      </p:sp>
    </p:spTree>
    <p:extLst>
      <p:ext uri="{BB962C8B-B14F-4D97-AF65-F5344CB8AC3E}">
        <p14:creationId xmlns:p14="http://schemas.microsoft.com/office/powerpoint/2010/main" val="41456642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5DF1F-53AF-1D30-B6BC-8E3AFC428D52}"/>
              </a:ext>
            </a:extLst>
          </p:cNvPr>
          <p:cNvSpPr>
            <a:spLocks noGrp="1"/>
          </p:cNvSpPr>
          <p:nvPr>
            <p:ph type="title"/>
          </p:nvPr>
        </p:nvSpPr>
        <p:spPr/>
        <p:txBody>
          <a:bodyPr/>
          <a:lstStyle/>
          <a:p>
            <a:r>
              <a:rPr lang="en-GB" dirty="0"/>
              <a:t>Who?</a:t>
            </a:r>
          </a:p>
        </p:txBody>
      </p:sp>
      <p:sp>
        <p:nvSpPr>
          <p:cNvPr id="3" name="Content Placeholder 2">
            <a:extLst>
              <a:ext uri="{FF2B5EF4-FFF2-40B4-BE49-F238E27FC236}">
                <a16:creationId xmlns:a16="http://schemas.microsoft.com/office/drawing/2014/main" id="{1F39C629-1EFD-36D1-0719-97EBE73DCBDD}"/>
              </a:ext>
            </a:extLst>
          </p:cNvPr>
          <p:cNvSpPr>
            <a:spLocks noGrp="1"/>
          </p:cNvSpPr>
          <p:nvPr>
            <p:ph idx="1"/>
          </p:nvPr>
        </p:nvSpPr>
        <p:spPr/>
        <p:txBody>
          <a:bodyPr/>
          <a:lstStyle/>
          <a:p>
            <a:r>
              <a:rPr lang="en-GB" dirty="0"/>
              <a:t>Existing staff will remain in role with two being recruited to undertake check and test roles on the project</a:t>
            </a:r>
          </a:p>
          <a:p>
            <a:r>
              <a:rPr lang="en-GB" dirty="0"/>
              <a:t>Project manager will be recruited from the existing DL automation team</a:t>
            </a:r>
          </a:p>
          <a:p>
            <a:r>
              <a:rPr lang="en-GB" dirty="0"/>
              <a:t>Existing staff will be supported in application and future development and those who are successful with undertake the Civil Service Prince 2 training </a:t>
            </a:r>
          </a:p>
        </p:txBody>
      </p:sp>
    </p:spTree>
    <p:extLst>
      <p:ext uri="{BB962C8B-B14F-4D97-AF65-F5344CB8AC3E}">
        <p14:creationId xmlns:p14="http://schemas.microsoft.com/office/powerpoint/2010/main" val="41242395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2DDE932-3E9F-5E5F-2C06-AA82BD820714}"/>
              </a:ext>
            </a:extLst>
          </p:cNvPr>
          <p:cNvSpPr>
            <a:spLocks noGrp="1"/>
          </p:cNvSpPr>
          <p:nvPr>
            <p:ph idx="1"/>
          </p:nvPr>
        </p:nvSpPr>
        <p:spPr>
          <a:xfrm>
            <a:off x="700635" y="1115683"/>
            <a:ext cx="10691265" cy="4846205"/>
          </a:xfrm>
        </p:spPr>
        <p:txBody>
          <a:bodyPr/>
          <a:lstStyle/>
          <a:p>
            <a:r>
              <a:rPr lang="en-GB" sz="4000" dirty="0"/>
              <a:t>What?</a:t>
            </a:r>
          </a:p>
          <a:p>
            <a:r>
              <a:rPr lang="en-GB" dirty="0"/>
              <a:t>The Automated system will be introduced to scan, check and test applications, rejecting any that are incomplete or require further supporting information with those that are complete progressing to a medical practitioner for review and advice followed by final review by decision maker prior to authorisation of license.</a:t>
            </a:r>
          </a:p>
          <a:p>
            <a:r>
              <a:rPr lang="en-GB" dirty="0"/>
              <a:t>Research undertaken within the Civil Service has shown that the use of AI in general business has saved as much as two working days for the agencies </a:t>
            </a:r>
            <a:r>
              <a:rPr lang="en-GB" dirty="0">
                <a:highlight>
                  <a:srgbClr val="FFFF00"/>
                </a:highlight>
              </a:rPr>
              <a:t>Citation (     )</a:t>
            </a:r>
          </a:p>
        </p:txBody>
      </p:sp>
    </p:spTree>
    <p:extLst>
      <p:ext uri="{BB962C8B-B14F-4D97-AF65-F5344CB8AC3E}">
        <p14:creationId xmlns:p14="http://schemas.microsoft.com/office/powerpoint/2010/main" val="34623959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5454EE-9FA5-52BD-77FD-4550C29FDE3D}"/>
              </a:ext>
            </a:extLst>
          </p:cNvPr>
          <p:cNvSpPr>
            <a:spLocks noGrp="1"/>
          </p:cNvSpPr>
          <p:nvPr>
            <p:ph idx="1"/>
          </p:nvPr>
        </p:nvSpPr>
        <p:spPr>
          <a:xfrm>
            <a:off x="700635" y="1161691"/>
            <a:ext cx="10691265" cy="4800197"/>
          </a:xfrm>
        </p:spPr>
        <p:txBody>
          <a:bodyPr>
            <a:normAutofit lnSpcReduction="10000"/>
          </a:bodyPr>
          <a:lstStyle/>
          <a:p>
            <a:r>
              <a:rPr lang="en-GB" sz="4000" dirty="0"/>
              <a:t>When?</a:t>
            </a:r>
          </a:p>
          <a:p>
            <a:r>
              <a:rPr lang="en-GB" dirty="0"/>
              <a:t>Firstly, the existing DL system needs to be adapted for the purposes of processing drivers medical</a:t>
            </a:r>
          </a:p>
          <a:p>
            <a:r>
              <a:rPr lang="en-GB" dirty="0"/>
              <a:t>To facilitate matters and to ensure compliance with ICO, a small pilot will run which is not public facing alongside the existing application.</a:t>
            </a:r>
          </a:p>
          <a:p>
            <a:r>
              <a:rPr lang="en-GB" dirty="0"/>
              <a:t>Once staff have been recruited the system will be implemented over the next 3 months on 30% of existing business, starting in the first month at 10%, building gradually up to 30% with twice daily check and testing for efficacy.</a:t>
            </a:r>
          </a:p>
          <a:p>
            <a:r>
              <a:rPr lang="en-GB" dirty="0"/>
              <a:t>This process is in line with the current DVLA strategy </a:t>
            </a:r>
          </a:p>
          <a:p>
            <a:r>
              <a:rPr lang="en-GB" dirty="0"/>
              <a:t>ICO (</a:t>
            </a:r>
            <a:r>
              <a:rPr lang="en-GB" dirty="0" err="1"/>
              <a:t>n.d</a:t>
            </a:r>
            <a:r>
              <a:rPr lang="en-GB" dirty="0"/>
              <a:t>)</a:t>
            </a:r>
          </a:p>
          <a:p>
            <a:r>
              <a:rPr lang="en-GB" dirty="0"/>
              <a:t>DVLA(2024-2026)</a:t>
            </a:r>
          </a:p>
        </p:txBody>
      </p:sp>
    </p:spTree>
    <p:extLst>
      <p:ext uri="{BB962C8B-B14F-4D97-AF65-F5344CB8AC3E}">
        <p14:creationId xmlns:p14="http://schemas.microsoft.com/office/powerpoint/2010/main" val="1579745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FDDF41-E8D9-DA6A-A369-7150F3B0A63D}"/>
              </a:ext>
            </a:extLst>
          </p:cNvPr>
          <p:cNvSpPr>
            <a:spLocks noGrp="1"/>
          </p:cNvSpPr>
          <p:nvPr>
            <p:ph idx="1"/>
          </p:nvPr>
        </p:nvSpPr>
        <p:spPr>
          <a:xfrm>
            <a:off x="700635" y="1132936"/>
            <a:ext cx="10691265" cy="4828952"/>
          </a:xfrm>
        </p:spPr>
        <p:txBody>
          <a:bodyPr>
            <a:normAutofit fontScale="85000" lnSpcReduction="10000"/>
          </a:bodyPr>
          <a:lstStyle/>
          <a:p>
            <a:r>
              <a:rPr lang="en-GB" sz="4000" dirty="0"/>
              <a:t>Why?</a:t>
            </a:r>
          </a:p>
          <a:p>
            <a:endParaRPr lang="en-GB" dirty="0"/>
          </a:p>
          <a:p>
            <a:r>
              <a:rPr lang="en-GB" dirty="0"/>
              <a:t>To ensure that the Agency is able to deliver a service that is acceptable, in a timely and professional manner</a:t>
            </a:r>
          </a:p>
          <a:p>
            <a:r>
              <a:rPr lang="en-GB" dirty="0"/>
              <a:t>To Utilise AI facilities as required by central government objectives</a:t>
            </a:r>
          </a:p>
          <a:p>
            <a:r>
              <a:rPr lang="en-GB" dirty="0"/>
              <a:t>To create a workforce that is able to work and continue to work within this evolving field</a:t>
            </a:r>
          </a:p>
          <a:p>
            <a:r>
              <a:rPr lang="en-GB" dirty="0"/>
              <a:t>To ensure that the organisation has an effective document system and that staff and systems are able to protect the publics information from fraud, abuse, cyber attack and,</a:t>
            </a:r>
          </a:p>
          <a:p>
            <a:r>
              <a:rPr lang="en-GB" dirty="0"/>
              <a:t>To ensure that law enforcement agencies, insurance companies and Court’s have up to date information when dealing with the motorist which in turn will contribute to safer road networks.</a:t>
            </a:r>
          </a:p>
          <a:p>
            <a:r>
              <a:rPr lang="en-GB" dirty="0"/>
              <a:t>AI lack of skills and understanding is ranked 6</a:t>
            </a:r>
            <a:r>
              <a:rPr lang="en-GB" baseline="30000" dirty="0"/>
              <a:t>th</a:t>
            </a:r>
            <a:r>
              <a:rPr lang="en-GB" dirty="0"/>
              <a:t> highest risk to organisations</a:t>
            </a:r>
          </a:p>
          <a:p>
            <a:r>
              <a:rPr lang="en-GB" dirty="0" err="1"/>
              <a:t>Wollowski</a:t>
            </a:r>
            <a:r>
              <a:rPr lang="en-GB" dirty="0"/>
              <a:t>(2025)</a:t>
            </a:r>
          </a:p>
          <a:p>
            <a:r>
              <a:rPr lang="en-GB" dirty="0"/>
              <a:t>World Economic Forum (2026)</a:t>
            </a:r>
          </a:p>
        </p:txBody>
      </p:sp>
    </p:spTree>
    <p:extLst>
      <p:ext uri="{BB962C8B-B14F-4D97-AF65-F5344CB8AC3E}">
        <p14:creationId xmlns:p14="http://schemas.microsoft.com/office/powerpoint/2010/main" val="39040483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125E2F-3A4A-BD4D-BDCB-AFD00470FA13}"/>
              </a:ext>
            </a:extLst>
          </p:cNvPr>
          <p:cNvSpPr>
            <a:spLocks noGrp="1"/>
          </p:cNvSpPr>
          <p:nvPr>
            <p:ph idx="1"/>
          </p:nvPr>
        </p:nvSpPr>
        <p:spPr>
          <a:xfrm>
            <a:off x="700635" y="1190445"/>
            <a:ext cx="10691265" cy="4771443"/>
          </a:xfrm>
        </p:spPr>
        <p:txBody>
          <a:bodyPr>
            <a:normAutofit fontScale="70000" lnSpcReduction="20000"/>
          </a:bodyPr>
          <a:lstStyle/>
          <a:p>
            <a:r>
              <a:rPr lang="en-GB" sz="4300" dirty="0"/>
              <a:t>Welfare</a:t>
            </a:r>
          </a:p>
          <a:p>
            <a:r>
              <a:rPr lang="en-GB" dirty="0"/>
              <a:t>It is acknowledged that any change within a business area creates stress for employees and managers and it is imperative at this time that staff are supported therefore access to Employee support services, Human Resources and Guildhall meetings will be facilitated.</a:t>
            </a:r>
          </a:p>
          <a:p>
            <a:r>
              <a:rPr lang="en-GB" dirty="0"/>
              <a:t>Staff directly affected will continue to have weekly meetings with managers but will also be offered additional support should it be required</a:t>
            </a:r>
          </a:p>
          <a:p>
            <a:r>
              <a:rPr lang="en-GB" dirty="0" err="1"/>
              <a:t>Engagment</a:t>
            </a:r>
            <a:r>
              <a:rPr lang="en-GB" dirty="0"/>
              <a:t> will take place with Unions</a:t>
            </a:r>
          </a:p>
          <a:p>
            <a:r>
              <a:rPr lang="en-GB" dirty="0"/>
              <a:t>Internal communications will be used to keep staff updated to avoid misinformation and,</a:t>
            </a:r>
          </a:p>
          <a:p>
            <a:r>
              <a:rPr lang="en-GB" dirty="0"/>
              <a:t>Public facing communications will ensure that the public are informed so as to avoid any unnecessary communications or interactions.</a:t>
            </a:r>
          </a:p>
          <a:p>
            <a:r>
              <a:rPr lang="en-GB" dirty="0"/>
              <a:t>Redeployment options will be explored, as will re training and where appropriate exit from the organisation where roles cease to exist, where staff will engage with HR, be able to seek legal advice and make informed choices.</a:t>
            </a:r>
          </a:p>
          <a:p>
            <a:r>
              <a:rPr lang="en-GB" dirty="0"/>
              <a:t>It is estimated across all organisations as much as 17% reduction will be made in the workforce due to automation / use of Artificial Intelligence</a:t>
            </a:r>
          </a:p>
          <a:p>
            <a:r>
              <a:rPr lang="en-GB" dirty="0"/>
              <a:t>However, its introduction must be ethical</a:t>
            </a:r>
          </a:p>
          <a:p>
            <a:r>
              <a:rPr lang="en-GB" dirty="0"/>
              <a:t>OECD(2026)</a:t>
            </a:r>
          </a:p>
          <a:p>
            <a:r>
              <a:rPr lang="en-GB" dirty="0"/>
              <a:t>CIPD(2025)</a:t>
            </a:r>
          </a:p>
        </p:txBody>
      </p:sp>
    </p:spTree>
    <p:extLst>
      <p:ext uri="{BB962C8B-B14F-4D97-AF65-F5344CB8AC3E}">
        <p14:creationId xmlns:p14="http://schemas.microsoft.com/office/powerpoint/2010/main" val="38464580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FF2008-DBEB-F3C4-0E37-2B0241DD1F09}"/>
              </a:ext>
            </a:extLst>
          </p:cNvPr>
          <p:cNvSpPr>
            <a:spLocks noGrp="1"/>
          </p:cNvSpPr>
          <p:nvPr>
            <p:ph idx="1"/>
          </p:nvPr>
        </p:nvSpPr>
        <p:spPr>
          <a:xfrm>
            <a:off x="700635" y="1040921"/>
            <a:ext cx="10691265" cy="4920967"/>
          </a:xfrm>
        </p:spPr>
        <p:txBody>
          <a:bodyPr>
            <a:normAutofit/>
          </a:bodyPr>
          <a:lstStyle/>
          <a:p>
            <a:r>
              <a:rPr lang="en-GB" sz="4000" dirty="0"/>
              <a:t>The future</a:t>
            </a:r>
          </a:p>
          <a:p>
            <a:r>
              <a:rPr lang="en-GB" dirty="0"/>
              <a:t>It is imperative that the AI and system to process this business change is supported going forward and that all contractual agreements with the provider reflect the opportunity to revisit the product and develop further, both for sustaining this work and to consider wider opportunities and ensure that the package is future proof for the next 5 years.</a:t>
            </a:r>
          </a:p>
          <a:p>
            <a:r>
              <a:rPr lang="en-GB" dirty="0"/>
              <a:t>Should this project be successful, consideration may be given to replicating in further areas.</a:t>
            </a:r>
          </a:p>
          <a:p>
            <a:r>
              <a:rPr lang="en-GB" dirty="0"/>
              <a:t>EM Law(2021)</a:t>
            </a:r>
          </a:p>
          <a:p>
            <a:r>
              <a:rPr lang="en-GB" dirty="0"/>
              <a:t>DVLA(2024-2026)</a:t>
            </a:r>
          </a:p>
        </p:txBody>
      </p:sp>
    </p:spTree>
    <p:extLst>
      <p:ext uri="{BB962C8B-B14F-4D97-AF65-F5344CB8AC3E}">
        <p14:creationId xmlns:p14="http://schemas.microsoft.com/office/powerpoint/2010/main" val="13185148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242910-7DCB-FC5D-89A1-669EF60775C9}"/>
              </a:ext>
            </a:extLst>
          </p:cNvPr>
          <p:cNvSpPr>
            <a:spLocks noGrp="1"/>
          </p:cNvSpPr>
          <p:nvPr>
            <p:ph idx="1"/>
          </p:nvPr>
        </p:nvSpPr>
        <p:spPr>
          <a:xfrm>
            <a:off x="700635" y="822385"/>
            <a:ext cx="10691265" cy="5139503"/>
          </a:xfrm>
        </p:spPr>
        <p:txBody>
          <a:bodyPr>
            <a:normAutofit fontScale="70000" lnSpcReduction="20000"/>
          </a:bodyPr>
          <a:lstStyle/>
          <a:p>
            <a:r>
              <a:rPr lang="en-GB" b="1" dirty="0"/>
              <a:t>Bibliography</a:t>
            </a:r>
          </a:p>
          <a:p>
            <a:pPr marL="0" indent="0">
              <a:buNone/>
            </a:pPr>
            <a:endParaRPr lang="en-GB" dirty="0"/>
          </a:p>
          <a:p>
            <a:r>
              <a:rPr lang="en-GB" dirty="0"/>
              <a:t>Anonymous (2022), Verbal disclosure during a social event when recounting her recruitment into the DVLA (formerly DVLC) when it was first established in Swansea in the 1960’s.</a:t>
            </a:r>
          </a:p>
          <a:p>
            <a:r>
              <a:rPr lang="en-GB" dirty="0"/>
              <a:t>Article 4 Artificial Intelligence  Act 2025 </a:t>
            </a:r>
          </a:p>
          <a:p>
            <a:r>
              <a:rPr lang="en-GB" dirty="0" err="1"/>
              <a:t>Badhurunnisa</a:t>
            </a:r>
            <a:r>
              <a:rPr lang="en-GB" dirty="0"/>
              <a:t> and Dass(2025), “Challenges and opportunities involved in implementing AI in the workplace”, PDF, available at: International Journal for Multidisciplinary Research (IJFMR) E-ISSN: 2582-2160 .</a:t>
            </a:r>
            <a:r>
              <a:rPr lang="en-GB" u="sng" dirty="0">
                <a:hlinkClick r:id="rId2"/>
              </a:rPr>
              <a:t>10001.pdf</a:t>
            </a:r>
            <a:endParaRPr lang="en-GB" dirty="0"/>
          </a:p>
          <a:p>
            <a:r>
              <a:rPr lang="en-GB" dirty="0"/>
              <a:t>Cabinet Office (2014), “Civil service Capabilities Plan: Leading and Managing change”, Available at: </a:t>
            </a:r>
            <a:r>
              <a:rPr lang="en-GB" u="sng" dirty="0">
                <a:hlinkClick r:id="rId3"/>
              </a:rPr>
              <a:t>Civil Service Capabilities Plan: leading and managing change - GOV.UK</a:t>
            </a:r>
            <a:r>
              <a:rPr lang="en-GB" dirty="0"/>
              <a:t>, (Accessed:26.4.2026)</a:t>
            </a:r>
          </a:p>
          <a:p>
            <a:r>
              <a:rPr lang="en-GB" i="1" dirty="0"/>
              <a:t>CIPD | How to choose the right technology for your business</a:t>
            </a:r>
            <a:r>
              <a:rPr lang="en-GB" dirty="0"/>
              <a:t>. (2024, September 25). CIPD. Available at: </a:t>
            </a:r>
            <a:r>
              <a:rPr lang="en-GB" u="sng" dirty="0">
                <a:hlinkClick r:id="rId4"/>
              </a:rPr>
              <a:t>https://www.cipd.org/uk/knowledge/guides/responsible-investment-technology/</a:t>
            </a:r>
            <a:r>
              <a:rPr lang="en-GB" dirty="0"/>
              <a:t>, (Accessed 24.4.26)</a:t>
            </a:r>
          </a:p>
          <a:p>
            <a:r>
              <a:rPr lang="en-GB" dirty="0"/>
              <a:t>CIPD ( 2025)  “Workforce technology report”, pp18-21</a:t>
            </a:r>
          </a:p>
          <a:p>
            <a:r>
              <a:rPr lang="en-GB" dirty="0"/>
              <a:t>CIPD, ( 2025 )  “Workforce technology report”, pp18-21</a:t>
            </a:r>
          </a:p>
          <a:p>
            <a:r>
              <a:rPr lang="en-GB" dirty="0"/>
              <a:t>CIPD (2025 ) “Hackathon”, Available at: </a:t>
            </a:r>
            <a:r>
              <a:rPr lang="en-GB" u="sng" dirty="0">
                <a:hlinkClick r:id="rId5"/>
              </a:rPr>
              <a:t>Industrial change and organisational agility | CIPD</a:t>
            </a:r>
            <a:r>
              <a:rPr lang="en-GB" dirty="0"/>
              <a:t>, (Accessed 27.4.2026)</a:t>
            </a:r>
          </a:p>
          <a:p>
            <a:r>
              <a:rPr lang="en-GB" dirty="0"/>
              <a:t>CIPD (2025 ), “Working example of automation of job roles and tasks”, available at: </a:t>
            </a:r>
            <a:r>
              <a:rPr lang="en-GB" u="sng" dirty="0">
                <a:hlinkClick r:id="rId6"/>
              </a:rPr>
              <a:t>Analysis | Quantifying the impact of generative AI on HR | CIPD</a:t>
            </a:r>
            <a:r>
              <a:rPr lang="en-GB" dirty="0"/>
              <a:t>, (Accessed 27.4.2026)</a:t>
            </a:r>
          </a:p>
          <a:p>
            <a:r>
              <a:rPr lang="en-GB" dirty="0"/>
              <a:t>CIPD (2025) “People profession, 2030”, Available at: </a:t>
            </a:r>
            <a:r>
              <a:rPr lang="en-GB" u="sng" dirty="0">
                <a:hlinkClick r:id="rId7"/>
              </a:rPr>
              <a:t>People Profession 2030: the role of organisational culture in future workplace trends | CIPD</a:t>
            </a:r>
            <a:r>
              <a:rPr lang="en-GB" dirty="0"/>
              <a:t>, (Accessed 27.4.26)</a:t>
            </a:r>
          </a:p>
          <a:p>
            <a:endParaRPr lang="en-GB" dirty="0"/>
          </a:p>
        </p:txBody>
      </p:sp>
    </p:spTree>
    <p:extLst>
      <p:ext uri="{BB962C8B-B14F-4D97-AF65-F5344CB8AC3E}">
        <p14:creationId xmlns:p14="http://schemas.microsoft.com/office/powerpoint/2010/main" val="1818884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825ECA-4EF7-95CE-5730-E587B65A056D}"/>
              </a:ext>
            </a:extLst>
          </p:cNvPr>
          <p:cNvSpPr>
            <a:spLocks noGrp="1"/>
          </p:cNvSpPr>
          <p:nvPr>
            <p:ph idx="1"/>
          </p:nvPr>
        </p:nvSpPr>
        <p:spPr>
          <a:xfrm>
            <a:off x="700635" y="776377"/>
            <a:ext cx="10691265" cy="5185511"/>
          </a:xfrm>
        </p:spPr>
        <p:txBody>
          <a:bodyPr>
            <a:normAutofit fontScale="32500" lnSpcReduction="20000"/>
          </a:bodyPr>
          <a:lstStyle/>
          <a:p>
            <a:r>
              <a:rPr lang="en-GB" sz="4000" dirty="0"/>
              <a:t>CIPD (2020), “People profession survey”, Available at: </a:t>
            </a:r>
            <a:r>
              <a:rPr lang="en-GB" sz="4000" u="sng" dirty="0">
                <a:hlinkClick r:id="rId2"/>
              </a:rPr>
              <a:t>People Profession 2023: International survey report | CIPD</a:t>
            </a:r>
            <a:r>
              <a:rPr lang="en-GB" sz="4000" dirty="0"/>
              <a:t>, (Accessed 27.4.2026)</a:t>
            </a:r>
          </a:p>
          <a:p>
            <a:r>
              <a:rPr lang="en-GB" sz="4000" dirty="0"/>
              <a:t>CIPD (2025 )  People profession 2030, Available </a:t>
            </a:r>
            <a:r>
              <a:rPr lang="en-GB" sz="4000" dirty="0" err="1"/>
              <a:t>at:</a:t>
            </a:r>
            <a:r>
              <a:rPr lang="en-GB" sz="4000" u="sng" dirty="0" err="1">
                <a:hlinkClick r:id="rId3"/>
              </a:rPr>
              <a:t>People</a:t>
            </a:r>
            <a:r>
              <a:rPr lang="en-GB" sz="4000" u="sng" dirty="0">
                <a:hlinkClick r:id="rId3"/>
              </a:rPr>
              <a:t> Profession 2030: the role of organisational culture in future workplace trends | CIPD</a:t>
            </a:r>
            <a:r>
              <a:rPr lang="en-GB" sz="4000" dirty="0"/>
              <a:t>, (Accessed 27.4.2026)</a:t>
            </a:r>
          </a:p>
          <a:p>
            <a:r>
              <a:rPr lang="en-GB" sz="4000" dirty="0"/>
              <a:t>CIPD ( 2020 ) Develop digital skills, Available at: </a:t>
            </a:r>
            <a:r>
              <a:rPr lang="en-GB" sz="4000" u="sng" dirty="0">
                <a:hlinkClick r:id="rId4"/>
              </a:rPr>
              <a:t>The path to digital transformation | CIPD</a:t>
            </a:r>
            <a:r>
              <a:rPr lang="en-GB" sz="4000" dirty="0"/>
              <a:t>,(Accessed 27.4.2026)</a:t>
            </a:r>
          </a:p>
          <a:p>
            <a:r>
              <a:rPr lang="en-GB" sz="4000" dirty="0"/>
              <a:t>CIPD (2024) Skills for the future, Available at: </a:t>
            </a:r>
            <a:r>
              <a:rPr lang="en-GB" sz="4000" u="sng" dirty="0">
                <a:hlinkClick r:id="rId5"/>
              </a:rPr>
              <a:t>Analysis | Skills for the future: Why investment in early talent is crucial for workforce success | CIPD</a:t>
            </a:r>
            <a:r>
              <a:rPr lang="en-GB" sz="4000" dirty="0"/>
              <a:t>, (Accessed 27.4.2026)</a:t>
            </a:r>
          </a:p>
          <a:p>
            <a:r>
              <a:rPr lang="en-GB" sz="4000" dirty="0"/>
              <a:t>CIPD (   ) Ageing workforce, Available at: </a:t>
            </a:r>
            <a:r>
              <a:rPr lang="en-GB" sz="4000" u="sng" dirty="0">
                <a:hlinkClick r:id="rId6"/>
              </a:rPr>
              <a:t>The impact of an ageing workforce | CIPD</a:t>
            </a:r>
            <a:r>
              <a:rPr lang="en-GB" sz="4000" dirty="0"/>
              <a:t>, (Accessed 27.4.2026)</a:t>
            </a:r>
          </a:p>
          <a:p>
            <a:r>
              <a:rPr lang="en-GB" sz="4000" dirty="0"/>
              <a:t>CIPD (2020) “ Best to good practice HR: Developing principles for the profession report, Available at: </a:t>
            </a:r>
            <a:r>
              <a:rPr lang="en-GB" sz="4000" u="sng" dirty="0">
                <a:hlinkClick r:id="rId7"/>
              </a:rPr>
              <a:t>The Profession Map / Specialist knowledge / Organisation development and design | CIPD</a:t>
            </a:r>
            <a:r>
              <a:rPr lang="en-GB" sz="4000" dirty="0"/>
              <a:t>, (Accessed:27.4.2026)</a:t>
            </a:r>
          </a:p>
          <a:p>
            <a:r>
              <a:rPr lang="en-GB" sz="4000" dirty="0"/>
              <a:t>CIPD (2020) “The workplace is becoming a place to socialise” Available at: </a:t>
            </a:r>
            <a:r>
              <a:rPr lang="en-GB" sz="4000" u="sng" dirty="0">
                <a:hlinkClick r:id="rId8"/>
              </a:rPr>
              <a:t>https://moodle.uwtsd.ac.uk/pluginfile.php/1172597/mod_resource/content/1/People%20Profession%202030.pdf</a:t>
            </a:r>
            <a:r>
              <a:rPr lang="en-GB" sz="4000" dirty="0"/>
              <a:t>, (Accessed 20.4.206)</a:t>
            </a:r>
          </a:p>
          <a:p>
            <a:r>
              <a:rPr lang="en-GB" sz="4000" dirty="0"/>
              <a:t>CIPD (2020) “Developing vital teams, Available at: </a:t>
            </a:r>
            <a:r>
              <a:rPr lang="en-GB" sz="4000" u="sng" dirty="0">
                <a:hlinkClick r:id="rId8"/>
              </a:rPr>
              <a:t>https://moodle.uwtsd.ac.uk/pluginfile.php/1172597/mod_resource/content/1/People%20Profession%202030.pdf</a:t>
            </a:r>
            <a:r>
              <a:rPr lang="en-GB" sz="4000" dirty="0"/>
              <a:t>, (Accessed 20.4.206)</a:t>
            </a:r>
          </a:p>
          <a:p>
            <a:r>
              <a:rPr lang="en-GB" sz="4000" dirty="0"/>
              <a:t>CIPD (2020), “No appetite for falseness” Available at: </a:t>
            </a:r>
            <a:r>
              <a:rPr lang="en-GB" sz="4000" u="sng" dirty="0">
                <a:hlinkClick r:id="rId8"/>
              </a:rPr>
              <a:t>https://moodle.uwtsd.ac.uk/pluginfile.php/1172597/mod_resource/content/1/People%20Profession%202030.pdf</a:t>
            </a:r>
            <a:r>
              <a:rPr lang="en-GB" sz="4000" dirty="0"/>
              <a:t>, (Accessed 20.4.206)</a:t>
            </a:r>
          </a:p>
          <a:p>
            <a:r>
              <a:rPr lang="en-GB" sz="4000" dirty="0"/>
              <a:t>CIPD (2020), Ecological costs of AI, Available at: </a:t>
            </a:r>
            <a:r>
              <a:rPr lang="en-GB" sz="4000" u="sng" dirty="0">
                <a:hlinkClick r:id="rId8"/>
              </a:rPr>
              <a:t>https://moodle.uwtsd.ac.uk/pluginfile.php/1172597/mod_resource/content/1/People%20Profession%202030.pdf</a:t>
            </a:r>
            <a:r>
              <a:rPr lang="en-GB" sz="4000" dirty="0"/>
              <a:t>, (Accessed 20.4.206)</a:t>
            </a:r>
          </a:p>
          <a:p>
            <a:r>
              <a:rPr lang="en-GB" sz="4000" dirty="0"/>
              <a:t>CIPD (   ), Bite size learning is more effective, Available at: </a:t>
            </a:r>
            <a:r>
              <a:rPr lang="en-GB" sz="4000" u="sng" dirty="0">
                <a:hlinkClick r:id="rId8"/>
              </a:rPr>
              <a:t>https://moodle.uwtsd.ac.uk/pluginfile.php/1172597/mod_resource/content/1/People%20Profession%202030.pdf</a:t>
            </a:r>
            <a:r>
              <a:rPr lang="en-GB" sz="4000" dirty="0"/>
              <a:t>, (Accessed 20.4.206)</a:t>
            </a:r>
          </a:p>
          <a:p>
            <a:r>
              <a:rPr lang="en-GB" sz="4000" dirty="0"/>
              <a:t> </a:t>
            </a:r>
          </a:p>
          <a:p>
            <a:endParaRPr lang="en-GB" dirty="0"/>
          </a:p>
        </p:txBody>
      </p:sp>
    </p:spTree>
    <p:extLst>
      <p:ext uri="{BB962C8B-B14F-4D97-AF65-F5344CB8AC3E}">
        <p14:creationId xmlns:p14="http://schemas.microsoft.com/office/powerpoint/2010/main" val="22545050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0B7925-EF44-891F-1E05-6A66FACCD9E9}"/>
              </a:ext>
            </a:extLst>
          </p:cNvPr>
          <p:cNvSpPr>
            <a:spLocks noGrp="1"/>
          </p:cNvSpPr>
          <p:nvPr>
            <p:ph idx="1"/>
          </p:nvPr>
        </p:nvSpPr>
        <p:spPr>
          <a:xfrm>
            <a:off x="700635" y="1029419"/>
            <a:ext cx="10691265" cy="4932469"/>
          </a:xfrm>
        </p:spPr>
        <p:txBody>
          <a:bodyPr>
            <a:normAutofit fontScale="92500" lnSpcReduction="20000"/>
          </a:bodyPr>
          <a:lstStyle/>
          <a:p>
            <a:r>
              <a:rPr lang="en-GB" dirty="0"/>
              <a:t>CIPD (2024) How to choose the right technology for your business, Available at: </a:t>
            </a:r>
            <a:r>
              <a:rPr lang="en-GB" u="sng" dirty="0">
                <a:hlinkClick r:id="rId2"/>
              </a:rPr>
              <a:t>https://moodle.uwtsd.ac.uk/pluginfile.php/1172597/mod_resource/content/1/People%20Profession%202030.pdf</a:t>
            </a:r>
            <a:r>
              <a:rPr lang="en-GB" dirty="0"/>
              <a:t>, (Accessed 20.4.206)</a:t>
            </a:r>
          </a:p>
          <a:p>
            <a:r>
              <a:rPr lang="en-GB" dirty="0"/>
              <a:t>CIPD (   ) Employee attraction and retention – inside and outside of EU, Available at: </a:t>
            </a:r>
            <a:r>
              <a:rPr lang="en-GB" u="sng" dirty="0">
                <a:hlinkClick r:id="rId2"/>
              </a:rPr>
              <a:t>https://moodle.uwtsd.ac.uk/pluginfile.php/1172597/mod_resource/content/1/People%20Profession%202030.pdf</a:t>
            </a:r>
            <a:r>
              <a:rPr lang="en-GB" dirty="0"/>
              <a:t>, (Accessed 20.4.206)</a:t>
            </a:r>
          </a:p>
          <a:p>
            <a:r>
              <a:rPr lang="en-GB" dirty="0"/>
              <a:t>CIPD(2025), “One in six…”, Available at: </a:t>
            </a:r>
            <a:r>
              <a:rPr lang="en-GB" u="sng" dirty="0">
                <a:hlinkClick r:id="rId3"/>
              </a:rPr>
              <a:t>One in six employers say AI will shrink headcount as hiring confidence remains at record low | CIPD</a:t>
            </a:r>
            <a:r>
              <a:rPr lang="en-GB" dirty="0"/>
              <a:t>, (Accessed:27.4.2026)</a:t>
            </a:r>
          </a:p>
          <a:p>
            <a:r>
              <a:rPr lang="en-GB" dirty="0"/>
              <a:t>CIPD(</a:t>
            </a:r>
            <a:r>
              <a:rPr lang="en-GB" dirty="0" err="1"/>
              <a:t>nd</a:t>
            </a:r>
            <a:r>
              <a:rPr lang="en-GB" dirty="0"/>
              <a:t>), “How a lack of employee participation threatened return on AI investment, Available </a:t>
            </a:r>
            <a:r>
              <a:rPr lang="en-GB" dirty="0" err="1"/>
              <a:t>at:</a:t>
            </a:r>
            <a:r>
              <a:rPr lang="en-GB" u="sng" dirty="0" err="1">
                <a:hlinkClick r:id="rId4"/>
              </a:rPr>
              <a:t>How</a:t>
            </a:r>
            <a:r>
              <a:rPr lang="en-GB" u="sng" dirty="0">
                <a:hlinkClick r:id="rId4"/>
              </a:rPr>
              <a:t> a lack of employee participation threatened return on AI investment | CIPD</a:t>
            </a:r>
            <a:r>
              <a:rPr lang="en-GB" dirty="0"/>
              <a:t>, (Accessed 26.4.2026)</a:t>
            </a:r>
          </a:p>
          <a:p>
            <a:r>
              <a:rPr lang="en-GB" dirty="0"/>
              <a:t>Civil Service(2016 – updated 2026), “Civil Service Management Code”, Available at: </a:t>
            </a:r>
            <a:r>
              <a:rPr lang="en-GB" u="sng" dirty="0">
                <a:hlinkClick r:id="rId5"/>
              </a:rPr>
              <a:t>Civil Service management code - GOV.UK</a:t>
            </a:r>
            <a:r>
              <a:rPr lang="en-GB" dirty="0"/>
              <a:t>, (27.4.2026)</a:t>
            </a:r>
          </a:p>
          <a:p>
            <a:r>
              <a:rPr lang="en-GB" dirty="0"/>
              <a:t>Department for Science, Innovation and Technology(2025), Available at: </a:t>
            </a:r>
            <a:r>
              <a:rPr lang="en-GB" u="sng" dirty="0">
                <a:hlinkClick r:id="rId6"/>
              </a:rPr>
              <a:t>Landmark government trial shows AI could save civil servants nearly 2 weeks a year - GOV.UK</a:t>
            </a:r>
            <a:r>
              <a:rPr lang="en-GB" dirty="0"/>
              <a:t>, (Accessed:20.4.2026)</a:t>
            </a:r>
          </a:p>
          <a:p>
            <a:endParaRPr lang="en-GB" dirty="0"/>
          </a:p>
        </p:txBody>
      </p:sp>
    </p:spTree>
    <p:extLst>
      <p:ext uri="{BB962C8B-B14F-4D97-AF65-F5344CB8AC3E}">
        <p14:creationId xmlns:p14="http://schemas.microsoft.com/office/powerpoint/2010/main" val="36109429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241CB9-3211-0E6D-E906-6A91A0FD950C}"/>
              </a:ext>
            </a:extLst>
          </p:cNvPr>
          <p:cNvSpPr>
            <a:spLocks noGrp="1"/>
          </p:cNvSpPr>
          <p:nvPr>
            <p:ph idx="1"/>
          </p:nvPr>
        </p:nvSpPr>
        <p:spPr>
          <a:xfrm>
            <a:off x="700635" y="799381"/>
            <a:ext cx="10691265" cy="5162507"/>
          </a:xfrm>
        </p:spPr>
        <p:txBody>
          <a:bodyPr>
            <a:normAutofit fontScale="85000" lnSpcReduction="20000"/>
          </a:bodyPr>
          <a:lstStyle/>
          <a:p>
            <a:r>
              <a:rPr lang="en-GB" dirty="0"/>
              <a:t>Department for Culture Media and Sport (2025), “AI Skills for life”, Available </a:t>
            </a:r>
            <a:r>
              <a:rPr lang="en-GB" dirty="0" err="1"/>
              <a:t>at:</a:t>
            </a:r>
            <a:r>
              <a:rPr lang="en-GB" u="sng" dirty="0" err="1">
                <a:hlinkClick r:id="rId2"/>
              </a:rPr>
              <a:t>AI</a:t>
            </a:r>
            <a:r>
              <a:rPr lang="en-GB" u="sng" dirty="0">
                <a:hlinkClick r:id="rId2"/>
              </a:rPr>
              <a:t> Skills for Life and Work: Stakeholder Engagement Report - GOV.UK</a:t>
            </a:r>
            <a:r>
              <a:rPr lang="en-GB" dirty="0"/>
              <a:t>, (Accessed:26.4.2026)</a:t>
            </a:r>
          </a:p>
          <a:p>
            <a:r>
              <a:rPr lang="en-GB" dirty="0"/>
              <a:t>Department for Science, Innovation and Technology (2026), “Assessment of AI capabilities and impact on the UK labour market”, Available at: </a:t>
            </a:r>
            <a:r>
              <a:rPr lang="en-GB" u="sng" dirty="0">
                <a:hlinkClick r:id="rId3"/>
              </a:rPr>
              <a:t>Assessment of AI capabilities and the impact on the UK labour market - GOV.UK</a:t>
            </a:r>
            <a:r>
              <a:rPr lang="en-GB" dirty="0"/>
              <a:t>, (Accessed:27.04.2026)</a:t>
            </a:r>
          </a:p>
          <a:p>
            <a:r>
              <a:rPr lang="en-GB" dirty="0"/>
              <a:t>Department for Science, Innovation and Technology (2019), “Planning and preparing for artificial intelligence implementation”, Available at: </a:t>
            </a:r>
            <a:r>
              <a:rPr lang="en-GB" u="sng" dirty="0">
                <a:hlinkClick r:id="rId4"/>
              </a:rPr>
              <a:t>Planning and preparing for artificial intelligence implementation - GOV.UK</a:t>
            </a:r>
            <a:r>
              <a:rPr lang="en-GB" dirty="0"/>
              <a:t>, (Accessed:26.4.2026)</a:t>
            </a:r>
          </a:p>
          <a:p>
            <a:r>
              <a:rPr lang="en-GB" dirty="0"/>
              <a:t>Department for Science, Innovation and Technology (2026), “Assessment of AI capabilities and impact on the UK labour market”, Available at: </a:t>
            </a:r>
            <a:r>
              <a:rPr lang="en-GB" u="sng" dirty="0">
                <a:hlinkClick r:id="rId3"/>
              </a:rPr>
              <a:t>Assessment of AI capabilities and the impact on the UK labour market - GOV.UK</a:t>
            </a:r>
            <a:r>
              <a:rPr lang="en-GB" dirty="0"/>
              <a:t>, (Accessed:27.04.2026)</a:t>
            </a:r>
          </a:p>
          <a:p>
            <a:r>
              <a:rPr lang="en-GB" dirty="0"/>
              <a:t>DVLA(2022), Annual </a:t>
            </a:r>
            <a:r>
              <a:rPr lang="en-GB" dirty="0" err="1"/>
              <a:t>report,Availabe</a:t>
            </a:r>
            <a:r>
              <a:rPr lang="en-GB" dirty="0"/>
              <a:t> at: </a:t>
            </a:r>
            <a:r>
              <a:rPr lang="en-GB" u="sng" dirty="0">
                <a:hlinkClick r:id="rId5"/>
              </a:rPr>
              <a:t>https://www.gov.uk/government/publications/dvla-annual-report-and-accounts-2022-to-2023</a:t>
            </a:r>
            <a:r>
              <a:rPr lang="en-GB" dirty="0"/>
              <a:t>, (Accessed 27.4.2026)</a:t>
            </a:r>
          </a:p>
          <a:p>
            <a:r>
              <a:rPr lang="en-GB" dirty="0"/>
              <a:t>DVLA (2025-26), Business plan, Available at: </a:t>
            </a:r>
            <a:r>
              <a:rPr lang="en-GB" u="sng" dirty="0">
                <a:hlinkClick r:id="rId6"/>
              </a:rPr>
              <a:t>https://www.gov.uk/government/publications/dvla-business-plan-2025-to-2026/dvla-business-plan-2025-to-2026</a:t>
            </a:r>
            <a:r>
              <a:rPr lang="en-GB" dirty="0"/>
              <a:t>, (Accessed:20.4.2026)</a:t>
            </a:r>
          </a:p>
          <a:p>
            <a:r>
              <a:rPr lang="en-GB" dirty="0"/>
              <a:t>DVLA (</a:t>
            </a:r>
            <a:r>
              <a:rPr lang="en-GB" dirty="0" err="1"/>
              <a:t>nd</a:t>
            </a:r>
            <a:r>
              <a:rPr lang="en-GB" dirty="0"/>
              <a:t>),”About us”, Available at: </a:t>
            </a:r>
            <a:r>
              <a:rPr lang="en-GB" u="sng" dirty="0">
                <a:hlinkClick r:id="rId7"/>
              </a:rPr>
              <a:t>About us - Driver and Vehicle Licensing Agency - GOV.UK</a:t>
            </a:r>
            <a:r>
              <a:rPr lang="en-GB" dirty="0"/>
              <a:t>,(Accessed 27.4.2026) </a:t>
            </a:r>
          </a:p>
          <a:p>
            <a:endParaRPr lang="en-GB" dirty="0"/>
          </a:p>
          <a:p>
            <a:endParaRPr lang="en-GB" dirty="0"/>
          </a:p>
        </p:txBody>
      </p:sp>
    </p:spTree>
    <p:extLst>
      <p:ext uri="{BB962C8B-B14F-4D97-AF65-F5344CB8AC3E}">
        <p14:creationId xmlns:p14="http://schemas.microsoft.com/office/powerpoint/2010/main" val="19960220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E04A1A-EB95-01AC-30E7-4111992D5E63}"/>
              </a:ext>
            </a:extLst>
          </p:cNvPr>
          <p:cNvSpPr>
            <a:spLocks noGrp="1"/>
          </p:cNvSpPr>
          <p:nvPr>
            <p:ph idx="1"/>
          </p:nvPr>
        </p:nvSpPr>
        <p:spPr>
          <a:xfrm>
            <a:off x="700635" y="787879"/>
            <a:ext cx="10691265" cy="5174009"/>
          </a:xfrm>
        </p:spPr>
        <p:txBody>
          <a:bodyPr>
            <a:normAutofit fontScale="40000" lnSpcReduction="20000"/>
          </a:bodyPr>
          <a:lstStyle/>
          <a:p>
            <a:r>
              <a:rPr lang="en-GB" sz="4000" dirty="0"/>
              <a:t>EM Law(2021), Software and Technology, Available at: </a:t>
            </a:r>
            <a:r>
              <a:rPr lang="en-GB" sz="4000" u="sng" dirty="0">
                <a:hlinkClick r:id="rId2"/>
              </a:rPr>
              <a:t>Software Support and Maintenance Agreements - Our Guide</a:t>
            </a:r>
            <a:r>
              <a:rPr lang="en-GB" sz="4000" dirty="0"/>
              <a:t>, (Accessed:26.4.2026)</a:t>
            </a:r>
          </a:p>
          <a:p>
            <a:r>
              <a:rPr lang="en-GB" sz="4000" dirty="0"/>
              <a:t>Government People Group(2024), “Civil Service People Plan”, Available at: </a:t>
            </a:r>
            <a:r>
              <a:rPr lang="en-GB" sz="4000" u="sng" dirty="0">
                <a:hlinkClick r:id="rId3"/>
              </a:rPr>
              <a:t>Civil Service People Plan 2024-2027 (HTML) - GOV.UK</a:t>
            </a:r>
            <a:r>
              <a:rPr lang="en-GB" sz="4000" dirty="0"/>
              <a:t>, (Accessed:26.4.2026)</a:t>
            </a:r>
          </a:p>
          <a:p>
            <a:r>
              <a:rPr lang="en-GB" sz="4000" dirty="0"/>
              <a:t>Google (2019- 2020), “Self-directed learning is popular and effective”</a:t>
            </a:r>
          </a:p>
          <a:p>
            <a:r>
              <a:rPr lang="en-GB" sz="4000" dirty="0"/>
              <a:t>Harland, S (2022), Verbal briefing on automation of Drivers licences (Project manager)</a:t>
            </a:r>
          </a:p>
          <a:p>
            <a:r>
              <a:rPr lang="en-GB" sz="4000" dirty="0" err="1"/>
              <a:t>Humbered</a:t>
            </a:r>
            <a:r>
              <a:rPr lang="en-GB" sz="4000" dirty="0"/>
              <a:t>, Clair and Rouse (2020), Harvard business review, “Employee demographics do not need to be at odds with employers identities”</a:t>
            </a:r>
          </a:p>
          <a:p>
            <a:r>
              <a:rPr lang="en-GB" sz="4000" dirty="0"/>
              <a:t>Information Commissioner Office (</a:t>
            </a:r>
            <a:r>
              <a:rPr lang="en-GB" sz="4000" dirty="0" err="1"/>
              <a:t>nd</a:t>
            </a:r>
            <a:r>
              <a:rPr lang="en-GB" sz="4000" dirty="0"/>
              <a:t>), A Guide to ICO Audit. Artificial Intelligence audits, Available at: </a:t>
            </a:r>
            <a:r>
              <a:rPr lang="en-GB" sz="4000" u="sng" dirty="0">
                <a:hlinkClick r:id="rId4"/>
              </a:rPr>
              <a:t>A Guide to ICO Audit Artificial Intelligence (AI) Audits</a:t>
            </a:r>
            <a:r>
              <a:rPr lang="en-GB" sz="4000" dirty="0"/>
              <a:t>, (Accessed:27.4.2026)</a:t>
            </a:r>
          </a:p>
          <a:p>
            <a:r>
              <a:rPr lang="en-GB" sz="4000" dirty="0"/>
              <a:t>Kaplan-Moss(2021), “How to Give a Status update..”, Available at: </a:t>
            </a:r>
            <a:r>
              <a:rPr lang="en-GB" sz="4000" u="sng" dirty="0">
                <a:hlinkClick r:id="rId5"/>
              </a:rPr>
              <a:t>How to Give a Status Update To Executives - Jacob Kaplan-Moss</a:t>
            </a:r>
            <a:r>
              <a:rPr lang="en-GB" sz="4000" dirty="0"/>
              <a:t>, (Accessed:27.4.2026)</a:t>
            </a:r>
          </a:p>
          <a:p>
            <a:r>
              <a:rPr lang="en-GB" sz="4000" dirty="0"/>
              <a:t>Lewis (2021), Verbal disclosure during social event when recounting experiences within department at DVLA.</a:t>
            </a:r>
          </a:p>
          <a:p>
            <a:r>
              <a:rPr lang="en-GB" sz="4000" dirty="0"/>
              <a:t>London School of Innovation(2026), “The AI-Native Organisation”, Available at: </a:t>
            </a:r>
            <a:r>
              <a:rPr lang="en-GB" sz="4000" u="sng" dirty="0">
                <a:hlinkClick r:id="rId6"/>
              </a:rPr>
              <a:t>Are you underestimating or overestimating the cost of AI implementation? | Insights | London School of Innovation</a:t>
            </a:r>
            <a:r>
              <a:rPr lang="en-GB" sz="4000" dirty="0"/>
              <a:t>, (Accessed:27.4.2026)</a:t>
            </a:r>
          </a:p>
          <a:p>
            <a:r>
              <a:rPr lang="en-GB" sz="4000" dirty="0"/>
              <a:t>National Audit Office(2022), Investigation into backlogs at the DVLA, Available at: </a:t>
            </a:r>
            <a:r>
              <a:rPr lang="en-GB" sz="4000" u="sng" dirty="0">
                <a:hlinkClick r:id="rId7"/>
              </a:rPr>
              <a:t>Investigation into the management of backlogs in driving licence applications  - NAO press release</a:t>
            </a:r>
            <a:r>
              <a:rPr lang="en-GB" sz="4000" dirty="0"/>
              <a:t>, (Accessed:26.4.2026)</a:t>
            </a:r>
          </a:p>
          <a:p>
            <a:endParaRPr lang="en-GB" dirty="0"/>
          </a:p>
        </p:txBody>
      </p:sp>
    </p:spTree>
    <p:extLst>
      <p:ext uri="{BB962C8B-B14F-4D97-AF65-F5344CB8AC3E}">
        <p14:creationId xmlns:p14="http://schemas.microsoft.com/office/powerpoint/2010/main" val="34845136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121FA5-93FC-2F0D-F481-E493670763A7}"/>
              </a:ext>
            </a:extLst>
          </p:cNvPr>
          <p:cNvSpPr>
            <a:spLocks noGrp="1"/>
          </p:cNvSpPr>
          <p:nvPr>
            <p:ph idx="1"/>
          </p:nvPr>
        </p:nvSpPr>
        <p:spPr>
          <a:xfrm>
            <a:off x="700635" y="1351472"/>
            <a:ext cx="10691265" cy="4610416"/>
          </a:xfrm>
        </p:spPr>
        <p:txBody>
          <a:bodyPr>
            <a:normAutofit fontScale="77500" lnSpcReduction="20000"/>
          </a:bodyPr>
          <a:lstStyle/>
          <a:p>
            <a:r>
              <a:rPr lang="en-GB" dirty="0"/>
              <a:t>National Audit Office (2022) “Investigation into the management of backlogs in Driving licence applications”, Available at: </a:t>
            </a:r>
            <a:r>
              <a:rPr lang="en-GB" u="sng" dirty="0">
                <a:hlinkClick r:id="rId2"/>
              </a:rPr>
              <a:t>Investigation into the management of backlogs in driving licence applications  - NAO report</a:t>
            </a:r>
            <a:r>
              <a:rPr lang="en-GB" dirty="0"/>
              <a:t>, (Acccessed:20.4.2026)</a:t>
            </a:r>
          </a:p>
          <a:p>
            <a:r>
              <a:rPr lang="en-GB" dirty="0"/>
              <a:t>OECD(2026), AI Principles, Available at: </a:t>
            </a:r>
            <a:r>
              <a:rPr lang="en-GB" u="sng" dirty="0">
                <a:hlinkClick r:id="rId3"/>
              </a:rPr>
              <a:t>https://www.oecd.org/en/topics/sub-issues/ai-principles.html</a:t>
            </a:r>
            <a:r>
              <a:rPr lang="en-GB" dirty="0"/>
              <a:t>, (Accessed 24.4.26)</a:t>
            </a:r>
          </a:p>
          <a:p>
            <a:r>
              <a:rPr lang="en-GB" dirty="0"/>
              <a:t>Private Number Plate Blog(</a:t>
            </a:r>
            <a:r>
              <a:rPr lang="en-GB" dirty="0" err="1"/>
              <a:t>nd</a:t>
            </a:r>
            <a:r>
              <a:rPr lang="en-GB" dirty="0"/>
              <a:t>), Available at: </a:t>
            </a:r>
            <a:r>
              <a:rPr lang="en-GB" u="sng" dirty="0">
                <a:hlinkClick r:id="rId4"/>
              </a:rPr>
              <a:t>A History of the DVLA – From Local Councils to Road Safety Champion | Personalised Private Registration Number Plate Blog</a:t>
            </a:r>
            <a:r>
              <a:rPr lang="en-GB" dirty="0"/>
              <a:t>, (Accessed 27.4.2026)</a:t>
            </a:r>
          </a:p>
          <a:p>
            <a:r>
              <a:rPr lang="en-GB" dirty="0"/>
              <a:t>UK Parliament Committees(2023), “Lost Jobs and income…”, Available </a:t>
            </a:r>
            <a:r>
              <a:rPr lang="en-GB" dirty="0" err="1"/>
              <a:t>at:</a:t>
            </a:r>
            <a:r>
              <a:rPr lang="en-GB" u="sng" dirty="0" err="1">
                <a:hlinkClick r:id="rId5"/>
              </a:rPr>
              <a:t>Lost</a:t>
            </a:r>
            <a:r>
              <a:rPr lang="en-GB" u="sng" dirty="0">
                <a:hlinkClick r:id="rId5"/>
              </a:rPr>
              <a:t> jobs and income among serious repercussions after major DVLA delays - Committees - UK Parliament</a:t>
            </a:r>
            <a:r>
              <a:rPr lang="en-GB" dirty="0"/>
              <a:t>, (Accessed:26.4.2026)</a:t>
            </a:r>
          </a:p>
          <a:p>
            <a:r>
              <a:rPr lang="en-GB" dirty="0"/>
              <a:t>UN Environment Programme (2024), “AI has an environmental problem”, Available at: </a:t>
            </a:r>
            <a:r>
              <a:rPr lang="en-GB" u="sng" dirty="0">
                <a:hlinkClick r:id="rId6"/>
              </a:rPr>
              <a:t>AI has an environmental problem. Here’s what the world can do about that.</a:t>
            </a:r>
            <a:r>
              <a:rPr lang="en-GB" dirty="0"/>
              <a:t>, (Accessed:27.4.2026)</a:t>
            </a:r>
          </a:p>
          <a:p>
            <a:r>
              <a:rPr lang="en-GB" dirty="0" err="1"/>
              <a:t>Wollowski</a:t>
            </a:r>
            <a:r>
              <a:rPr lang="en-GB" dirty="0"/>
              <a:t>(2025), </a:t>
            </a:r>
            <a:r>
              <a:rPr lang="en-GB" dirty="0" err="1"/>
              <a:t>Attacting</a:t>
            </a:r>
            <a:r>
              <a:rPr lang="en-GB" dirty="0"/>
              <a:t> Artificial Intelligence Talent, Available </a:t>
            </a:r>
            <a:r>
              <a:rPr lang="en-GB" dirty="0" err="1"/>
              <a:t>at:</a:t>
            </a:r>
            <a:r>
              <a:rPr lang="en-GB" u="sng" dirty="0" err="1">
                <a:hlinkClick r:id="rId7"/>
              </a:rPr>
              <a:t>Attracting</a:t>
            </a:r>
            <a:r>
              <a:rPr lang="en-GB" u="sng" dirty="0">
                <a:hlinkClick r:id="rId7"/>
              </a:rPr>
              <a:t> artificial intelligence talent in the time of generative AI - </a:t>
            </a:r>
            <a:r>
              <a:rPr lang="en-GB" u="sng" dirty="0" err="1">
                <a:hlinkClick r:id="rId7"/>
              </a:rPr>
              <a:t>Wollowski</a:t>
            </a:r>
            <a:r>
              <a:rPr lang="en-GB" u="sng" dirty="0">
                <a:hlinkClick r:id="rId7"/>
              </a:rPr>
              <a:t> - 2025 - AI Magazine - Wiley Online Library</a:t>
            </a:r>
            <a:r>
              <a:rPr lang="en-GB" dirty="0"/>
              <a:t>, (Accessed 26.4.2026)</a:t>
            </a:r>
          </a:p>
          <a:p>
            <a:r>
              <a:rPr lang="en-GB" dirty="0"/>
              <a:t>World Economic Forum (2026), “Global risks”, available at: </a:t>
            </a:r>
            <a:r>
              <a:rPr lang="en-GB" u="sng" dirty="0">
                <a:hlinkClick r:id="rId8"/>
              </a:rPr>
              <a:t>https://reports.weforum.org/docs/WEF_Global_Risks_Report_2026.pdf, </a:t>
            </a:r>
            <a:r>
              <a:rPr lang="en-GB" dirty="0"/>
              <a:t> (Accessed 20.4.2026)</a:t>
            </a:r>
          </a:p>
          <a:p>
            <a:r>
              <a:rPr lang="en-GB" dirty="0"/>
              <a:t> </a:t>
            </a:r>
          </a:p>
          <a:p>
            <a:endParaRPr lang="en-GB" dirty="0"/>
          </a:p>
        </p:txBody>
      </p:sp>
    </p:spTree>
    <p:extLst>
      <p:ext uri="{BB962C8B-B14F-4D97-AF65-F5344CB8AC3E}">
        <p14:creationId xmlns:p14="http://schemas.microsoft.com/office/powerpoint/2010/main" val="369338643"/>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otalTime>0</TotalTime>
  <Words>3114</Words>
  <Application>Microsoft Office PowerPoint</Application>
  <PresentationFormat>Widescreen</PresentationFormat>
  <Paragraphs>124</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Calisto MT</vt:lpstr>
      <vt:lpstr>Univers Condensed</vt:lpstr>
      <vt:lpstr>ChronicleVTI</vt:lpstr>
      <vt:lpstr>PowerPoint Presentation</vt:lpstr>
      <vt:lpstr>The Driver Vehicle Licensing Agency - Background</vt:lpstr>
      <vt:lpstr>PowerPoint Presentation</vt:lpstr>
      <vt:lpstr>PowerPoint Presentation</vt:lpstr>
      <vt:lpstr>Purpose (Why?)</vt:lpstr>
      <vt:lpstr>How?</vt:lpstr>
      <vt:lpstr>Who?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18</cp:revision>
  <dcterms:created xsi:type="dcterms:W3CDTF">2026-04-27T19:39:17Z</dcterms:created>
  <dcterms:modified xsi:type="dcterms:W3CDTF">2026-04-27T21:20:10Z</dcterms:modified>
</cp:coreProperties>
</file>