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3" r:id="rId3"/>
    <p:sldId id="257" r:id="rId4"/>
    <p:sldId id="258" r:id="rId5"/>
    <p:sldId id="274" r:id="rId6"/>
    <p:sldId id="263" r:id="rId7"/>
    <p:sldId id="275" r:id="rId8"/>
    <p:sldId id="276" r:id="rId9"/>
    <p:sldId id="277" r:id="rId10"/>
    <p:sldId id="265" r:id="rId11"/>
    <p:sldId id="266" r:id="rId12"/>
    <p:sldId id="267" r:id="rId13"/>
    <p:sldId id="268" r:id="rId14"/>
    <p:sldId id="282" r:id="rId15"/>
    <p:sldId id="270" r:id="rId16"/>
    <p:sldId id="281" r:id="rId17"/>
    <p:sldId id="271" r:id="rId18"/>
    <p:sldId id="272" r:id="rId19"/>
    <p:sldId id="278" r:id="rId20"/>
    <p:sldId id="279" r:id="rId21"/>
    <p:sldId id="28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F889E3-5E0D-4D0D-B4C3-4FD346ADA66E}" v="3" dt="2021-11-17T13:55:19.761"/>
    <p1510:client id="{216BB959-A054-4113-A17B-C2E2FF8D05EB}" v="94" dt="2021-11-17T14:03:46.199"/>
    <p1510:client id="{2C41A7D0-DCFC-4A3B-8C66-9F4D86AB50BE}" v="2" dt="2021-11-17T14:15:58.844"/>
    <p1510:client id="{6269D2BD-3D82-4FC3-A5FF-7E764B4EC597}" v="96" dt="2021-11-17T14:31:44.830"/>
    <p1510:client id="{651486F9-221E-41FE-8A75-3C1157A80BC9}" v="306" dt="2021-11-17T18:32:05.404"/>
    <p1510:client id="{A0FF68D7-F04E-4251-BF5F-CE9E5FA52B3C}" v="109" dt="2021-11-17T16:27:22.390"/>
    <p1510:client id="{EA8208A2-CF78-4AC1-A5EE-37216B330108}" v="113" dt="2021-11-17T14:56:11.8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u Sasco (2026429)" userId="S::2026429@student.uwtsd.ac.uk::6daa9207-33b3-4b39-b5d1-4b2038eeb613" providerId="AD" clId="Web-{6269D2BD-3D82-4FC3-A5FF-7E764B4EC597}"/>
    <pc:docChg chg="modSld">
      <pc:chgData name="Alexandru Sasco (2026429)" userId="S::2026429@student.uwtsd.ac.uk::6daa9207-33b3-4b39-b5d1-4b2038eeb613" providerId="AD" clId="Web-{6269D2BD-3D82-4FC3-A5FF-7E764B4EC597}" dt="2021-11-17T14:31:44.830" v="93" actId="20577"/>
      <pc:docMkLst>
        <pc:docMk/>
      </pc:docMkLst>
      <pc:sldChg chg="modSp">
        <pc:chgData name="Alexandru Sasco (2026429)" userId="S::2026429@student.uwtsd.ac.uk::6daa9207-33b3-4b39-b5d1-4b2038eeb613" providerId="AD" clId="Web-{6269D2BD-3D82-4FC3-A5FF-7E764B4EC597}" dt="2021-11-17T14:31:21.564" v="92" actId="20577"/>
        <pc:sldMkLst>
          <pc:docMk/>
          <pc:sldMk cId="4182298455" sldId="265"/>
        </pc:sldMkLst>
        <pc:spChg chg="mod">
          <ac:chgData name="Alexandru Sasco (2026429)" userId="S::2026429@student.uwtsd.ac.uk::6daa9207-33b3-4b39-b5d1-4b2038eeb613" providerId="AD" clId="Web-{6269D2BD-3D82-4FC3-A5FF-7E764B4EC597}" dt="2021-11-17T14:28:16.983" v="11" actId="20577"/>
          <ac:spMkLst>
            <pc:docMk/>
            <pc:sldMk cId="4182298455" sldId="265"/>
            <ac:spMk id="2" creationId="{8ED5AE4A-E585-AB4C-858B-295949C4552F}"/>
          </ac:spMkLst>
        </pc:spChg>
        <pc:spChg chg="mod">
          <ac:chgData name="Alexandru Sasco (2026429)" userId="S::2026429@student.uwtsd.ac.uk::6daa9207-33b3-4b39-b5d1-4b2038eeb613" providerId="AD" clId="Web-{6269D2BD-3D82-4FC3-A5FF-7E764B4EC597}" dt="2021-11-17T14:31:21.564" v="92" actId="20577"/>
          <ac:spMkLst>
            <pc:docMk/>
            <pc:sldMk cId="4182298455" sldId="265"/>
            <ac:spMk id="9" creationId="{1859DD2F-C913-7741-9E9D-1A031B2CF6A9}"/>
          </ac:spMkLst>
        </pc:spChg>
      </pc:sldChg>
      <pc:sldChg chg="modSp">
        <pc:chgData name="Alexandru Sasco (2026429)" userId="S::2026429@student.uwtsd.ac.uk::6daa9207-33b3-4b39-b5d1-4b2038eeb613" providerId="AD" clId="Web-{6269D2BD-3D82-4FC3-A5FF-7E764B4EC597}" dt="2021-11-17T14:31:44.830" v="93" actId="20577"/>
        <pc:sldMkLst>
          <pc:docMk/>
          <pc:sldMk cId="4003520547" sldId="267"/>
        </pc:sldMkLst>
        <pc:spChg chg="mod">
          <ac:chgData name="Alexandru Sasco (2026429)" userId="S::2026429@student.uwtsd.ac.uk::6daa9207-33b3-4b39-b5d1-4b2038eeb613" providerId="AD" clId="Web-{6269D2BD-3D82-4FC3-A5FF-7E764B4EC597}" dt="2021-11-17T14:31:44.830" v="93" actId="20577"/>
          <ac:spMkLst>
            <pc:docMk/>
            <pc:sldMk cId="4003520547" sldId="267"/>
            <ac:spMk id="3" creationId="{39141CA0-8244-C649-808A-3B7A0311F7A8}"/>
          </ac:spMkLst>
        </pc:spChg>
      </pc:sldChg>
    </pc:docChg>
  </pc:docChgLst>
  <pc:docChgLst>
    <pc:chgData name="Alexandru Sasco (2026429)" userId="S::2026429@student.uwtsd.ac.uk::6daa9207-33b3-4b39-b5d1-4b2038eeb613" providerId="AD" clId="Web-{EA8208A2-CF78-4AC1-A5EE-37216B330108}"/>
    <pc:docChg chg="modSld">
      <pc:chgData name="Alexandru Sasco (2026429)" userId="S::2026429@student.uwtsd.ac.uk::6daa9207-33b3-4b39-b5d1-4b2038eeb613" providerId="AD" clId="Web-{EA8208A2-CF78-4AC1-A5EE-37216B330108}" dt="2021-11-17T14:56:07.503" v="111" actId="20577"/>
      <pc:docMkLst>
        <pc:docMk/>
      </pc:docMkLst>
      <pc:sldChg chg="modSp">
        <pc:chgData name="Alexandru Sasco (2026429)" userId="S::2026429@student.uwtsd.ac.uk::6daa9207-33b3-4b39-b5d1-4b2038eeb613" providerId="AD" clId="Web-{EA8208A2-CF78-4AC1-A5EE-37216B330108}" dt="2021-11-17T14:38:02.070" v="16" actId="20577"/>
        <pc:sldMkLst>
          <pc:docMk/>
          <pc:sldMk cId="4003520547" sldId="267"/>
        </pc:sldMkLst>
        <pc:spChg chg="mod">
          <ac:chgData name="Alexandru Sasco (2026429)" userId="S::2026429@student.uwtsd.ac.uk::6daa9207-33b3-4b39-b5d1-4b2038eeb613" providerId="AD" clId="Web-{EA8208A2-CF78-4AC1-A5EE-37216B330108}" dt="2021-11-17T14:38:02.070" v="16" actId="20577"/>
          <ac:spMkLst>
            <pc:docMk/>
            <pc:sldMk cId="4003520547" sldId="267"/>
            <ac:spMk id="3" creationId="{39141CA0-8244-C649-808A-3B7A0311F7A8}"/>
          </ac:spMkLst>
        </pc:spChg>
      </pc:sldChg>
      <pc:sldChg chg="modSp">
        <pc:chgData name="Alexandru Sasco (2026429)" userId="S::2026429@student.uwtsd.ac.uk::6daa9207-33b3-4b39-b5d1-4b2038eeb613" providerId="AD" clId="Web-{EA8208A2-CF78-4AC1-A5EE-37216B330108}" dt="2021-11-17T14:56:07.503" v="111" actId="20577"/>
        <pc:sldMkLst>
          <pc:docMk/>
          <pc:sldMk cId="2350668242" sldId="269"/>
        </pc:sldMkLst>
        <pc:spChg chg="mod">
          <ac:chgData name="Alexandru Sasco (2026429)" userId="S::2026429@student.uwtsd.ac.uk::6daa9207-33b3-4b39-b5d1-4b2038eeb613" providerId="AD" clId="Web-{EA8208A2-CF78-4AC1-A5EE-37216B330108}" dt="2021-11-17T14:56:07.503" v="111" actId="20577"/>
          <ac:spMkLst>
            <pc:docMk/>
            <pc:sldMk cId="2350668242" sldId="269"/>
            <ac:spMk id="3" creationId="{E841BC55-4021-A248-876A-0CBAB527731B}"/>
          </ac:spMkLst>
        </pc:spChg>
        <pc:picChg chg="mod">
          <ac:chgData name="Alexandru Sasco (2026429)" userId="S::2026429@student.uwtsd.ac.uk::6daa9207-33b3-4b39-b5d1-4b2038eeb613" providerId="AD" clId="Web-{EA8208A2-CF78-4AC1-A5EE-37216B330108}" dt="2021-11-17T14:38:22.523" v="17" actId="1076"/>
          <ac:picMkLst>
            <pc:docMk/>
            <pc:sldMk cId="2350668242" sldId="269"/>
            <ac:picMk id="6" creationId="{54AC9A35-360F-9E42-929F-B21A1EF5BDB2}"/>
          </ac:picMkLst>
        </pc:picChg>
      </pc:sldChg>
    </pc:docChg>
  </pc:docChgLst>
  <pc:docChgLst>
    <pc:chgData name="Alexandru Sasco (2026429)" userId="S::2026429@student.uwtsd.ac.uk::6daa9207-33b3-4b39-b5d1-4b2038eeb613" providerId="AD" clId="Web-{02F889E3-5E0D-4D0D-B4C3-4FD346ADA66E}"/>
    <pc:docChg chg="modSld">
      <pc:chgData name="Alexandru Sasco (2026429)" userId="S::2026429@student.uwtsd.ac.uk::6daa9207-33b3-4b39-b5d1-4b2038eeb613" providerId="AD" clId="Web-{02F889E3-5E0D-4D0D-B4C3-4FD346ADA66E}" dt="2021-11-17T13:55:19.761" v="2" actId="20577"/>
      <pc:docMkLst>
        <pc:docMk/>
      </pc:docMkLst>
      <pc:sldChg chg="modSp">
        <pc:chgData name="Alexandru Sasco (2026429)" userId="S::2026429@student.uwtsd.ac.uk::6daa9207-33b3-4b39-b5d1-4b2038eeb613" providerId="AD" clId="Web-{02F889E3-5E0D-4D0D-B4C3-4FD346ADA66E}" dt="2021-11-17T13:55:19.761" v="2" actId="20577"/>
        <pc:sldMkLst>
          <pc:docMk/>
          <pc:sldMk cId="756912200" sldId="256"/>
        </pc:sldMkLst>
        <pc:spChg chg="mod">
          <ac:chgData name="Alexandru Sasco (2026429)" userId="S::2026429@student.uwtsd.ac.uk::6daa9207-33b3-4b39-b5d1-4b2038eeb613" providerId="AD" clId="Web-{02F889E3-5E0D-4D0D-B4C3-4FD346ADA66E}" dt="2021-11-17T13:55:19.761" v="2" actId="20577"/>
          <ac:spMkLst>
            <pc:docMk/>
            <pc:sldMk cId="756912200" sldId="256"/>
            <ac:spMk id="2" creationId="{F657BB09-206D-3D49-A9B5-1C4C98476B90}"/>
          </ac:spMkLst>
        </pc:spChg>
      </pc:sldChg>
    </pc:docChg>
  </pc:docChgLst>
  <pc:docChgLst>
    <pc:chgData name="Alexandru Sasco (2026429)" userId="S::2026429@student.uwtsd.ac.uk::6daa9207-33b3-4b39-b5d1-4b2038eeb613" providerId="AD" clId="Web-{A0FF68D7-F04E-4251-BF5F-CE9E5FA52B3C}"/>
    <pc:docChg chg="modSld">
      <pc:chgData name="Alexandru Sasco (2026429)" userId="S::2026429@student.uwtsd.ac.uk::6daa9207-33b3-4b39-b5d1-4b2038eeb613" providerId="AD" clId="Web-{A0FF68D7-F04E-4251-BF5F-CE9E5FA52B3C}" dt="2021-11-17T16:27:22.390" v="108" actId="1076"/>
      <pc:docMkLst>
        <pc:docMk/>
      </pc:docMkLst>
      <pc:sldChg chg="modSp">
        <pc:chgData name="Alexandru Sasco (2026429)" userId="S::2026429@student.uwtsd.ac.uk::6daa9207-33b3-4b39-b5d1-4b2038eeb613" providerId="AD" clId="Web-{A0FF68D7-F04E-4251-BF5F-CE9E5FA52B3C}" dt="2021-11-17T16:05:48.094" v="85" actId="20577"/>
        <pc:sldMkLst>
          <pc:docMk/>
          <pc:sldMk cId="4182298455" sldId="265"/>
        </pc:sldMkLst>
        <pc:spChg chg="mod">
          <ac:chgData name="Alexandru Sasco (2026429)" userId="S::2026429@student.uwtsd.ac.uk::6daa9207-33b3-4b39-b5d1-4b2038eeb613" providerId="AD" clId="Web-{A0FF68D7-F04E-4251-BF5F-CE9E5FA52B3C}" dt="2021-11-17T16:05:48.094" v="85" actId="20577"/>
          <ac:spMkLst>
            <pc:docMk/>
            <pc:sldMk cId="4182298455" sldId="265"/>
            <ac:spMk id="9" creationId="{1859DD2F-C913-7741-9E9D-1A031B2CF6A9}"/>
          </ac:spMkLst>
        </pc:spChg>
      </pc:sldChg>
      <pc:sldChg chg="modSp">
        <pc:chgData name="Alexandru Sasco (2026429)" userId="S::2026429@student.uwtsd.ac.uk::6daa9207-33b3-4b39-b5d1-4b2038eeb613" providerId="AD" clId="Web-{A0FF68D7-F04E-4251-BF5F-CE9E5FA52B3C}" dt="2021-11-17T16:02:34.230" v="80" actId="20577"/>
        <pc:sldMkLst>
          <pc:docMk/>
          <pc:sldMk cId="4003520547" sldId="267"/>
        </pc:sldMkLst>
        <pc:spChg chg="mod">
          <ac:chgData name="Alexandru Sasco (2026429)" userId="S::2026429@student.uwtsd.ac.uk::6daa9207-33b3-4b39-b5d1-4b2038eeb613" providerId="AD" clId="Web-{A0FF68D7-F04E-4251-BF5F-CE9E5FA52B3C}" dt="2021-11-17T16:02:34.230" v="80" actId="20577"/>
          <ac:spMkLst>
            <pc:docMk/>
            <pc:sldMk cId="4003520547" sldId="267"/>
            <ac:spMk id="3" creationId="{39141CA0-8244-C649-808A-3B7A0311F7A8}"/>
          </ac:spMkLst>
        </pc:spChg>
      </pc:sldChg>
      <pc:sldChg chg="modSp">
        <pc:chgData name="Alexandru Sasco (2026429)" userId="S::2026429@student.uwtsd.ac.uk::6daa9207-33b3-4b39-b5d1-4b2038eeb613" providerId="AD" clId="Web-{A0FF68D7-F04E-4251-BF5F-CE9E5FA52B3C}" dt="2021-11-17T16:27:22.390" v="108" actId="1076"/>
        <pc:sldMkLst>
          <pc:docMk/>
          <pc:sldMk cId="1935267847" sldId="270"/>
        </pc:sldMkLst>
        <pc:spChg chg="mod">
          <ac:chgData name="Alexandru Sasco (2026429)" userId="S::2026429@student.uwtsd.ac.uk::6daa9207-33b3-4b39-b5d1-4b2038eeb613" providerId="AD" clId="Web-{A0FF68D7-F04E-4251-BF5F-CE9E5FA52B3C}" dt="2021-11-17T16:12:28.290" v="98" actId="20577"/>
          <ac:spMkLst>
            <pc:docMk/>
            <pc:sldMk cId="1935267847" sldId="270"/>
            <ac:spMk id="3" creationId="{9C55A534-478A-BD4C-8748-7C3A0CCFF54B}"/>
          </ac:spMkLst>
        </pc:spChg>
        <pc:picChg chg="mod">
          <ac:chgData name="Alexandru Sasco (2026429)" userId="S::2026429@student.uwtsd.ac.uk::6daa9207-33b3-4b39-b5d1-4b2038eeb613" providerId="AD" clId="Web-{A0FF68D7-F04E-4251-BF5F-CE9E5FA52B3C}" dt="2021-11-17T16:27:22.390" v="108" actId="1076"/>
          <ac:picMkLst>
            <pc:docMk/>
            <pc:sldMk cId="1935267847" sldId="270"/>
            <ac:picMk id="6" creationId="{9A758E3F-85BE-0044-9965-D9B3DF29FC53}"/>
          </ac:picMkLst>
        </pc:picChg>
      </pc:sldChg>
    </pc:docChg>
  </pc:docChgLst>
  <pc:docChgLst>
    <pc:chgData name="Alexandru Sasco (2026429)" userId="S::2026429@student.uwtsd.ac.uk::6daa9207-33b3-4b39-b5d1-4b2038eeb613" providerId="AD" clId="Web-{2C41A7D0-DCFC-4A3B-8C66-9F4D86AB50BE}"/>
    <pc:docChg chg="modSld">
      <pc:chgData name="Alexandru Sasco (2026429)" userId="S::2026429@student.uwtsd.ac.uk::6daa9207-33b3-4b39-b5d1-4b2038eeb613" providerId="AD" clId="Web-{2C41A7D0-DCFC-4A3B-8C66-9F4D86AB50BE}" dt="2021-11-17T14:15:58.844" v="1" actId="20577"/>
      <pc:docMkLst>
        <pc:docMk/>
      </pc:docMkLst>
      <pc:sldChg chg="modSp">
        <pc:chgData name="Alexandru Sasco (2026429)" userId="S::2026429@student.uwtsd.ac.uk::6daa9207-33b3-4b39-b5d1-4b2038eeb613" providerId="AD" clId="Web-{2C41A7D0-DCFC-4A3B-8C66-9F4D86AB50BE}" dt="2021-11-17T14:15:58.844" v="1" actId="20577"/>
        <pc:sldMkLst>
          <pc:docMk/>
          <pc:sldMk cId="1514947076" sldId="268"/>
        </pc:sldMkLst>
        <pc:spChg chg="mod">
          <ac:chgData name="Alexandru Sasco (2026429)" userId="S::2026429@student.uwtsd.ac.uk::6daa9207-33b3-4b39-b5d1-4b2038eeb613" providerId="AD" clId="Web-{2C41A7D0-DCFC-4A3B-8C66-9F4D86AB50BE}" dt="2021-11-17T14:15:58.844" v="1" actId="20577"/>
          <ac:spMkLst>
            <pc:docMk/>
            <pc:sldMk cId="1514947076" sldId="268"/>
            <ac:spMk id="3" creationId="{DB031FFE-5788-B142-A40E-68A26768E35B}"/>
          </ac:spMkLst>
        </pc:spChg>
      </pc:sldChg>
    </pc:docChg>
  </pc:docChgLst>
  <pc:docChgLst>
    <pc:chgData name="Alexandru Sasco (2026429)" userId="S::2026429@student.uwtsd.ac.uk::6daa9207-33b3-4b39-b5d1-4b2038eeb613" providerId="AD" clId="Web-{216BB959-A054-4113-A17B-C2E2FF8D05EB}"/>
    <pc:docChg chg="modSld">
      <pc:chgData name="Alexandru Sasco (2026429)" userId="S::2026429@student.uwtsd.ac.uk::6daa9207-33b3-4b39-b5d1-4b2038eeb613" providerId="AD" clId="Web-{216BB959-A054-4113-A17B-C2E2FF8D05EB}" dt="2021-11-17T14:03:46.199" v="93" actId="20577"/>
      <pc:docMkLst>
        <pc:docMk/>
      </pc:docMkLst>
      <pc:sldChg chg="modSp">
        <pc:chgData name="Alexandru Sasco (2026429)" userId="S::2026429@student.uwtsd.ac.uk::6daa9207-33b3-4b39-b5d1-4b2038eeb613" providerId="AD" clId="Web-{216BB959-A054-4113-A17B-C2E2FF8D05EB}" dt="2021-11-17T14:03:46.199" v="93" actId="20577"/>
        <pc:sldMkLst>
          <pc:docMk/>
          <pc:sldMk cId="1514947076" sldId="268"/>
        </pc:sldMkLst>
        <pc:spChg chg="mod">
          <ac:chgData name="Alexandru Sasco (2026429)" userId="S::2026429@student.uwtsd.ac.uk::6daa9207-33b3-4b39-b5d1-4b2038eeb613" providerId="AD" clId="Web-{216BB959-A054-4113-A17B-C2E2FF8D05EB}" dt="2021-11-17T14:03:46.199" v="93" actId="20577"/>
          <ac:spMkLst>
            <pc:docMk/>
            <pc:sldMk cId="1514947076" sldId="268"/>
            <ac:spMk id="3" creationId="{DB031FFE-5788-B142-A40E-68A26768E35B}"/>
          </ac:spMkLst>
        </pc:spChg>
      </pc:sldChg>
    </pc:docChg>
  </pc:docChgLst>
  <pc:docChgLst>
    <pc:chgData name="Alexandru Sasco (2026429)" userId="S::2026429@student.uwtsd.ac.uk::6daa9207-33b3-4b39-b5d1-4b2038eeb613" providerId="AD" clId="Web-{651486F9-221E-41FE-8A75-3C1157A80BC9}"/>
    <pc:docChg chg="addSld delSld modSld">
      <pc:chgData name="Alexandru Sasco (2026429)" userId="S::2026429@student.uwtsd.ac.uk::6daa9207-33b3-4b39-b5d1-4b2038eeb613" providerId="AD" clId="Web-{651486F9-221E-41FE-8A75-3C1157A80BC9}" dt="2021-11-17T18:32:05.404" v="211" actId="1076"/>
      <pc:docMkLst>
        <pc:docMk/>
      </pc:docMkLst>
      <pc:sldChg chg="del">
        <pc:chgData name="Alexandru Sasco (2026429)" userId="S::2026429@student.uwtsd.ac.uk::6daa9207-33b3-4b39-b5d1-4b2038eeb613" providerId="AD" clId="Web-{651486F9-221E-41FE-8A75-3C1157A80BC9}" dt="2021-11-17T18:31:52.794" v="210"/>
        <pc:sldMkLst>
          <pc:docMk/>
          <pc:sldMk cId="2350668242" sldId="269"/>
        </pc:sldMkLst>
      </pc:sldChg>
      <pc:sldChg chg="addSp delSp modSp">
        <pc:chgData name="Alexandru Sasco (2026429)" userId="S::2026429@student.uwtsd.ac.uk::6daa9207-33b3-4b39-b5d1-4b2038eeb613" providerId="AD" clId="Web-{651486F9-221E-41FE-8A75-3C1157A80BC9}" dt="2021-11-17T18:32:05.404" v="211" actId="1076"/>
        <pc:sldMkLst>
          <pc:docMk/>
          <pc:sldMk cId="1935267847" sldId="270"/>
        </pc:sldMkLst>
        <pc:spChg chg="mod">
          <ac:chgData name="Alexandru Sasco (2026429)" userId="S::2026429@student.uwtsd.ac.uk::6daa9207-33b3-4b39-b5d1-4b2038eeb613" providerId="AD" clId="Web-{651486F9-221E-41FE-8A75-3C1157A80BC9}" dt="2021-11-17T18:06:53.897" v="35" actId="1076"/>
          <ac:spMkLst>
            <pc:docMk/>
            <pc:sldMk cId="1935267847" sldId="270"/>
            <ac:spMk id="3" creationId="{9C55A534-478A-BD4C-8748-7C3A0CCFF54B}"/>
          </ac:spMkLst>
        </pc:spChg>
        <pc:spChg chg="add mod">
          <ac:chgData name="Alexandru Sasco (2026429)" userId="S::2026429@student.uwtsd.ac.uk::6daa9207-33b3-4b39-b5d1-4b2038eeb613" providerId="AD" clId="Web-{651486F9-221E-41FE-8A75-3C1157A80BC9}" dt="2021-11-17T18:06:20.490" v="28" actId="20577"/>
          <ac:spMkLst>
            <pc:docMk/>
            <pc:sldMk cId="1935267847" sldId="270"/>
            <ac:spMk id="5" creationId="{FA5BC85F-3204-4224-A7F4-76582E93D1C1}"/>
          </ac:spMkLst>
        </pc:spChg>
        <pc:spChg chg="add del">
          <ac:chgData name="Alexandru Sasco (2026429)" userId="S::2026429@student.uwtsd.ac.uk::6daa9207-33b3-4b39-b5d1-4b2038eeb613" providerId="AD" clId="Web-{651486F9-221E-41FE-8A75-3C1157A80BC9}" dt="2021-11-17T18:06:17.115" v="27"/>
          <ac:spMkLst>
            <pc:docMk/>
            <pc:sldMk cId="1935267847" sldId="270"/>
            <ac:spMk id="7" creationId="{0C9C420B-98F6-43A9-B1EA-DE947BF9F7F3}"/>
          </ac:spMkLst>
        </pc:spChg>
        <pc:spChg chg="add del">
          <ac:chgData name="Alexandru Sasco (2026429)" userId="S::2026429@student.uwtsd.ac.uk::6daa9207-33b3-4b39-b5d1-4b2038eeb613" providerId="AD" clId="Web-{651486F9-221E-41FE-8A75-3C1157A80BC9}" dt="2021-11-17T18:06:15.927" v="26"/>
          <ac:spMkLst>
            <pc:docMk/>
            <pc:sldMk cId="1935267847" sldId="270"/>
            <ac:spMk id="8" creationId="{C8823C8E-7A4E-4ACB-9C2A-A2EEC4FBCCE5}"/>
          </ac:spMkLst>
        </pc:spChg>
        <pc:spChg chg="add del">
          <ac:chgData name="Alexandru Sasco (2026429)" userId="S::2026429@student.uwtsd.ac.uk::6daa9207-33b3-4b39-b5d1-4b2038eeb613" providerId="AD" clId="Web-{651486F9-221E-41FE-8A75-3C1157A80BC9}" dt="2021-11-17T18:22:51.405" v="151"/>
          <ac:spMkLst>
            <pc:docMk/>
            <pc:sldMk cId="1935267847" sldId="270"/>
            <ac:spMk id="9" creationId="{A25DF388-8704-49C0-B483-8BC65734DCF8}"/>
          </ac:spMkLst>
        </pc:spChg>
        <pc:spChg chg="add mod">
          <ac:chgData name="Alexandru Sasco (2026429)" userId="S::2026429@student.uwtsd.ac.uk::6daa9207-33b3-4b39-b5d1-4b2038eeb613" providerId="AD" clId="Web-{651486F9-221E-41FE-8A75-3C1157A80BC9}" dt="2021-11-17T18:32:05.404" v="211" actId="1076"/>
          <ac:spMkLst>
            <pc:docMk/>
            <pc:sldMk cId="1935267847" sldId="270"/>
            <ac:spMk id="10" creationId="{5ED0532E-E5C1-4D9B-879B-B15020A79006}"/>
          </ac:spMkLst>
        </pc:spChg>
        <pc:picChg chg="add del mod">
          <ac:chgData name="Alexandru Sasco (2026429)" userId="S::2026429@student.uwtsd.ac.uk::6daa9207-33b3-4b39-b5d1-4b2038eeb613" providerId="AD" clId="Web-{651486F9-221E-41FE-8A75-3C1157A80BC9}" dt="2021-11-17T18:02:59.063" v="15"/>
          <ac:picMkLst>
            <pc:docMk/>
            <pc:sldMk cId="1935267847" sldId="270"/>
            <ac:picMk id="4" creationId="{FB842134-78FD-42A8-AE8B-30803C1503AC}"/>
          </ac:picMkLst>
        </pc:picChg>
        <pc:picChg chg="mod">
          <ac:chgData name="Alexandru Sasco (2026429)" userId="S::2026429@student.uwtsd.ac.uk::6daa9207-33b3-4b39-b5d1-4b2038eeb613" providerId="AD" clId="Web-{651486F9-221E-41FE-8A75-3C1157A80BC9}" dt="2021-11-17T18:04:13.612" v="22" actId="1076"/>
          <ac:picMkLst>
            <pc:docMk/>
            <pc:sldMk cId="1935267847" sldId="270"/>
            <ac:picMk id="6" creationId="{9A758E3F-85BE-0044-9965-D9B3DF29FC53}"/>
          </ac:picMkLst>
        </pc:picChg>
      </pc:sldChg>
      <pc:sldChg chg="addSp delSp modSp new">
        <pc:chgData name="Alexandru Sasco (2026429)" userId="S::2026429@student.uwtsd.ac.uk::6daa9207-33b3-4b39-b5d1-4b2038eeb613" providerId="AD" clId="Web-{651486F9-221E-41FE-8A75-3C1157A80BC9}" dt="2021-11-17T18:25:42.316" v="209" actId="1076"/>
        <pc:sldMkLst>
          <pc:docMk/>
          <pc:sldMk cId="3948254412" sldId="281"/>
        </pc:sldMkLst>
        <pc:spChg chg="mod">
          <ac:chgData name="Alexandru Sasco (2026429)" userId="S::2026429@student.uwtsd.ac.uk::6daa9207-33b3-4b39-b5d1-4b2038eeb613" providerId="AD" clId="Web-{651486F9-221E-41FE-8A75-3C1157A80BC9}" dt="2021-11-17T18:22:37.311" v="150" actId="20577"/>
          <ac:spMkLst>
            <pc:docMk/>
            <pc:sldMk cId="3948254412" sldId="281"/>
            <ac:spMk id="2" creationId="{CE0E0FBC-2D6E-4DC1-9B97-7A019E993AC4}"/>
          </ac:spMkLst>
        </pc:spChg>
        <pc:spChg chg="del">
          <ac:chgData name="Alexandru Sasco (2026429)" userId="S::2026429@student.uwtsd.ac.uk::6daa9207-33b3-4b39-b5d1-4b2038eeb613" providerId="AD" clId="Web-{651486F9-221E-41FE-8A75-3C1157A80BC9}" dt="2021-11-17T18:03:02.219" v="16"/>
          <ac:spMkLst>
            <pc:docMk/>
            <pc:sldMk cId="3948254412" sldId="281"/>
            <ac:spMk id="3" creationId="{00BAA586-476F-41CE-82BC-9DB0A17BBAC9}"/>
          </ac:spMkLst>
        </pc:spChg>
        <pc:spChg chg="add del">
          <ac:chgData name="Alexandru Sasco (2026429)" userId="S::2026429@student.uwtsd.ac.uk::6daa9207-33b3-4b39-b5d1-4b2038eeb613" providerId="AD" clId="Web-{651486F9-221E-41FE-8A75-3C1157A80BC9}" dt="2021-11-17T18:23:36.156" v="157"/>
          <ac:spMkLst>
            <pc:docMk/>
            <pc:sldMk cId="3948254412" sldId="281"/>
            <ac:spMk id="5" creationId="{89AA380A-7844-4872-8543-F6A59A35B4CD}"/>
          </ac:spMkLst>
        </pc:spChg>
        <pc:spChg chg="add mod">
          <ac:chgData name="Alexandru Sasco (2026429)" userId="S::2026429@student.uwtsd.ac.uk::6daa9207-33b3-4b39-b5d1-4b2038eeb613" providerId="AD" clId="Web-{651486F9-221E-41FE-8A75-3C1157A80BC9}" dt="2021-11-17T18:25:42.316" v="209" actId="1076"/>
          <ac:spMkLst>
            <pc:docMk/>
            <pc:sldMk cId="3948254412" sldId="281"/>
            <ac:spMk id="6" creationId="{9B2005DB-6E3B-4ABF-8A6C-BBA5E1B63C6E}"/>
          </ac:spMkLst>
        </pc:spChg>
        <pc:picChg chg="add mod ord">
          <ac:chgData name="Alexandru Sasco (2026429)" userId="S::2026429@student.uwtsd.ac.uk::6daa9207-33b3-4b39-b5d1-4b2038eeb613" providerId="AD" clId="Web-{651486F9-221E-41FE-8A75-3C1157A80BC9}" dt="2021-11-17T18:23:03.546" v="153" actId="1076"/>
          <ac:picMkLst>
            <pc:docMk/>
            <pc:sldMk cId="3948254412" sldId="281"/>
            <ac:picMk id="4" creationId="{EE8AD8FD-B8BA-4827-9075-C89EACA1CBFB}"/>
          </ac:picMkLst>
        </pc:picChg>
      </pc:sldChg>
      <pc:sldChg chg="addSp delSp modSp new">
        <pc:chgData name="Alexandru Sasco (2026429)" userId="S::2026429@student.uwtsd.ac.uk::6daa9207-33b3-4b39-b5d1-4b2038eeb613" providerId="AD" clId="Web-{651486F9-221E-41FE-8A75-3C1157A80BC9}" dt="2021-11-17T18:15:59.207" v="114" actId="1076"/>
        <pc:sldMkLst>
          <pc:docMk/>
          <pc:sldMk cId="1061498315" sldId="282"/>
        </pc:sldMkLst>
        <pc:spChg chg="del mod">
          <ac:chgData name="Alexandru Sasco (2026429)" userId="S::2026429@student.uwtsd.ac.uk::6daa9207-33b3-4b39-b5d1-4b2038eeb613" providerId="AD" clId="Web-{651486F9-221E-41FE-8A75-3C1157A80BC9}" dt="2021-11-17T18:11:11.403" v="88"/>
          <ac:spMkLst>
            <pc:docMk/>
            <pc:sldMk cId="1061498315" sldId="282"/>
            <ac:spMk id="2" creationId="{0B52295A-9151-4049-B90A-4735C8C8240E}"/>
          </ac:spMkLst>
        </pc:spChg>
        <pc:spChg chg="mod">
          <ac:chgData name="Alexandru Sasco (2026429)" userId="S::2026429@student.uwtsd.ac.uk::6daa9207-33b3-4b39-b5d1-4b2038eeb613" providerId="AD" clId="Web-{651486F9-221E-41FE-8A75-3C1157A80BC9}" dt="2021-11-17T18:15:59.207" v="114" actId="1076"/>
          <ac:spMkLst>
            <pc:docMk/>
            <pc:sldMk cId="1061498315" sldId="282"/>
            <ac:spMk id="3" creationId="{189720D8-91CF-4B68-9342-473CD7458CF9}"/>
          </ac:spMkLst>
        </pc:spChg>
        <pc:spChg chg="add del mod">
          <ac:chgData name="Alexandru Sasco (2026429)" userId="S::2026429@student.uwtsd.ac.uk::6daa9207-33b3-4b39-b5d1-4b2038eeb613" providerId="AD" clId="Web-{651486F9-221E-41FE-8A75-3C1157A80BC9}" dt="2021-11-17T18:11:33.873" v="92"/>
          <ac:spMkLst>
            <pc:docMk/>
            <pc:sldMk cId="1061498315" sldId="282"/>
            <ac:spMk id="4" creationId="{5034E43D-E70F-4E5E-96A6-B733D708F1C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ine panoramică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o-RO"/>
              <a:t>Faceți clic pe pictogramă pentru a adăuga o imagine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ană cu trei imag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o-RO"/>
              <a:t>Faceți clic pe pictogramă pentru a adăuga o imagine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o-RO"/>
              <a:t>Faceți clic pe pictogramă pentru a adăuga o imagine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o-RO"/>
              <a:t>Faceți clic pe pictogramă pentru a adăuga o imagine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hyperlink" Target="https://investor-relations.lufthansagroup.com/fileadmin/downloads/en/charts-speeches/LH-QR-2020-3-charts.pdf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eb.archive.org/web/20061101215325/http:/lac.lufthansa.com/en/html/besucher/anreise/index.php" TargetMode="External"/><Relationship Id="rId2" Type="http://schemas.openxmlformats.org/officeDocument/2006/relationships/hyperlink" Target="https://www.gotravelyourway.com/2016/02/12/review-10-lufthansa-facts-you-should-know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independent.co.uk/travel/news-and-advice/lufthansa-aviation-security-pandemic-losses-b1812235.htmlhttps:/www.lufthansa.com/is/en/protection-measures" TargetMode="External"/><Relationship Id="rId5" Type="http://schemas.openxmlformats.org/officeDocument/2006/relationships/hyperlink" Target="https://www.livemint.com/companies/news/covid-impact-lufthansa-to-cut-free-snacks-for-economy-passengers-11605614023631.htmlhttps" TargetMode="External"/><Relationship Id="rId4" Type="http://schemas.openxmlformats.org/officeDocument/2006/relationships/hyperlink" Target="https://www.spiegel.de/wirtschaft/unternehmen/lufthansa-streicht-95-prozent-der-fluege-und-fordert-milliardenhilfen-a-72295369-7d85-484e-bf5a-513d37c797f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657BB09-206D-3D49-A9B5-1C4C98476B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Academic skills lcbb4000</a:t>
            </a:r>
            <a:br>
              <a:rPr lang="en-GB"/>
            </a:br>
            <a:r>
              <a:rPr lang="en-GB"/>
              <a:t>Group presentation</a:t>
            </a:r>
            <a:br>
              <a:rPr lang="en-GB"/>
            </a:br>
            <a:r>
              <a:rPr lang="en-GB"/>
              <a:t>Lufthansa group</a:t>
            </a:r>
            <a:endParaRPr lang="ro-GB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02244E85-5DD0-2E48-B245-61F93E0BD2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err="1"/>
              <a:t>Simona</a:t>
            </a:r>
            <a:r>
              <a:rPr lang="en-GB"/>
              <a:t> </a:t>
            </a:r>
            <a:r>
              <a:rPr lang="en-GB" err="1"/>
              <a:t>borislavova</a:t>
            </a:r>
            <a:endParaRPr lang="en-GB"/>
          </a:p>
          <a:p>
            <a:r>
              <a:rPr lang="en-GB" err="1"/>
              <a:t>Alexandru</a:t>
            </a:r>
            <a:r>
              <a:rPr lang="en-GB"/>
              <a:t> </a:t>
            </a:r>
            <a:r>
              <a:rPr lang="en-GB" err="1"/>
              <a:t>sasco</a:t>
            </a:r>
            <a:endParaRPr lang="en-GB"/>
          </a:p>
          <a:p>
            <a:r>
              <a:rPr lang="en-GB" err="1"/>
              <a:t>Dorin</a:t>
            </a:r>
            <a:r>
              <a:rPr lang="en-GB"/>
              <a:t> </a:t>
            </a:r>
            <a:r>
              <a:rPr lang="en-GB" err="1"/>
              <a:t>barban</a:t>
            </a:r>
            <a:endParaRPr lang="en-GB"/>
          </a:p>
          <a:p>
            <a:r>
              <a:rPr lang="en-GB" err="1"/>
              <a:t>Ibolya</a:t>
            </a:r>
            <a:r>
              <a:rPr lang="en-GB"/>
              <a:t> </a:t>
            </a:r>
            <a:r>
              <a:rPr lang="en-GB" err="1"/>
              <a:t>Maczo</a:t>
            </a:r>
            <a:endParaRPr lang="en-GB"/>
          </a:p>
          <a:p>
            <a:r>
              <a:rPr lang="en-GB"/>
              <a:t>Florina Roxana Gavril</a:t>
            </a:r>
          </a:p>
          <a:p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756912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773A1B5-1B43-F44F-85BB-951EE8BBF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The Purpose of the presentation 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268A39F-DB85-E444-8F5B-0959BA096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Description of Lufthansa Group </a:t>
            </a:r>
          </a:p>
          <a:p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Impact and Strategies of COVID-19 for Lufthansa Group</a:t>
            </a:r>
          </a:p>
          <a:p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Outcome and measures to combat the pandemic</a:t>
            </a:r>
            <a:endParaRPr lang="ro-GB" sz="2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838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864AB76-E64F-8A46-A26E-62C91ED4B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Lufthansa airline 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0C9A2311-485E-C745-976D-F359D5B8B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Founded in </a:t>
            </a:r>
            <a:r>
              <a:rPr lang="ro-RO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 January 1953</a:t>
            </a: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ro-RO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hub at </a:t>
            </a:r>
            <a:r>
              <a:rPr lang="en-GB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Frankfurt</a:t>
            </a: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 Airport</a:t>
            </a:r>
            <a:r>
              <a:rPr lang="ro-RO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secondary’s </a:t>
            </a:r>
            <a:r>
              <a:rPr lang="ro-RO" b="1" i="0" strike="noStrike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hub is at </a:t>
            </a: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Munich Airport</a:t>
            </a: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110,065 employees </a:t>
            </a:r>
          </a:p>
          <a:p>
            <a:r>
              <a:rPr lang="ro-GB" b="1">
                <a:effectLst/>
                <a:latin typeface="Arial" panose="020B0604020202020204" pitchFamily="34" charset="0"/>
                <a:ea typeface="Times New Roman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b="1">
                <a:effectLst/>
                <a:latin typeface="Arial" panose="020B0604020202020204" pitchFamily="34" charset="0"/>
                <a:ea typeface="Times New Roman" panose="020F0502020204030204" pitchFamily="34" charset="0"/>
                <a:cs typeface="Arial" panose="020B0604020202020204" pitchFamily="34" charset="0"/>
              </a:rPr>
              <a:t>€13,589 M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2020</a:t>
            </a:r>
          </a:p>
          <a:p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Lufthansa Group is composed of the segments Network Airlines, Eurowings and Aviation Services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700 aircraft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F7772021-7F03-C045-8081-CFBE2A3A2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811" y="0"/>
            <a:ext cx="4165600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84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stituent text 5">
            <a:extLst>
              <a:ext uri="{FF2B5EF4-FFF2-40B4-BE49-F238E27FC236}">
                <a16:creationId xmlns:a16="http://schemas.microsoft.com/office/drawing/2014/main" id="{DDB1A50A-02CD-6D4E-9541-F6C945DCBA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5503" y="446971"/>
            <a:ext cx="11625978" cy="153428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LH510 takes off at Frankfurt-Main International airport, the almost 14 hours flight time to Buenos Aires makes it the longest scheduled Lufthansa flight in the world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747-8 is the latest version of the "Queen of the Skies“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en-GB" sz="2400" b="1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2004 Lufthansa was the first airline to offer inflight internet to it's passengers on international flights</a:t>
            </a:r>
            <a:r>
              <a:rPr lang="en-GB" sz="24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ro-GB" sz="24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on-board catering is provided by LSG Sky Chefs a subsidiary of the airline itself and it is the biggest airline caterer in the world.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o-GB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ine 8">
            <a:extLst>
              <a:ext uri="{FF2B5EF4-FFF2-40B4-BE49-F238E27FC236}">
                <a16:creationId xmlns:a16="http://schemas.microsoft.com/office/drawing/2014/main" id="{0B99E079-BB20-A445-A951-50B4F6AF0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645" y="4352360"/>
            <a:ext cx="3919963" cy="219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459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2">
            <a:extLst>
              <a:ext uri="{FF2B5EF4-FFF2-40B4-BE49-F238E27FC236}">
                <a16:creationId xmlns:a16="http://schemas.microsoft.com/office/drawing/2014/main" id="{5FF7B57D-FF7B-48B3-9F60-9BCEEECF9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8" name="Group 15">
            <a:extLst>
              <a:ext uri="{FF2B5EF4-FFF2-40B4-BE49-F238E27FC236}">
                <a16:creationId xmlns:a16="http://schemas.microsoft.com/office/drawing/2014/main" id="{EB95AFDF-FA7D-4311-9C65-6D507D92F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9A5CCD98-20C1-4404-B788-FDA92F8A4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9" name="Rectangle 5">
                <a:extLst>
                  <a:ext uri="{FF2B5EF4-FFF2-40B4-BE49-F238E27FC236}">
                    <a16:creationId xmlns:a16="http://schemas.microsoft.com/office/drawing/2014/main" id="{C1424C76-B5C3-468E-86FA-8D9B269053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120" name="Freeform 6">
                <a:extLst>
                  <a:ext uri="{FF2B5EF4-FFF2-40B4-BE49-F238E27FC236}">
                    <a16:creationId xmlns:a16="http://schemas.microsoft.com/office/drawing/2014/main" id="{B3922267-72C9-403B-A6DE-7D0A43D554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1" name="Freeform 7">
                <a:extLst>
                  <a:ext uri="{FF2B5EF4-FFF2-40B4-BE49-F238E27FC236}">
                    <a16:creationId xmlns:a16="http://schemas.microsoft.com/office/drawing/2014/main" id="{7276DB68-2E8D-4723-852B-7476DD38FE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2" name="Freeform 8">
                <a:extLst>
                  <a:ext uri="{FF2B5EF4-FFF2-40B4-BE49-F238E27FC236}">
                    <a16:creationId xmlns:a16="http://schemas.microsoft.com/office/drawing/2014/main" id="{0A155711-4993-4D1E-89EA-A397C164F0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3" name="Freeform 9">
                <a:extLst>
                  <a:ext uri="{FF2B5EF4-FFF2-40B4-BE49-F238E27FC236}">
                    <a16:creationId xmlns:a16="http://schemas.microsoft.com/office/drawing/2014/main" id="{2AB42136-2551-4CAA-857F-65FA3247B4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4" name="Freeform 10">
                <a:extLst>
                  <a:ext uri="{FF2B5EF4-FFF2-40B4-BE49-F238E27FC236}">
                    <a16:creationId xmlns:a16="http://schemas.microsoft.com/office/drawing/2014/main" id="{7C2ADEA1-EA3E-4C0E-A28E-460092F7FF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5" name="Freeform 11">
                <a:extLst>
                  <a:ext uri="{FF2B5EF4-FFF2-40B4-BE49-F238E27FC236}">
                    <a16:creationId xmlns:a16="http://schemas.microsoft.com/office/drawing/2014/main" id="{B04584B3-081C-4286-A840-AB5B16B10A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6" name="Freeform 12">
                <a:extLst>
                  <a:ext uri="{FF2B5EF4-FFF2-40B4-BE49-F238E27FC236}">
                    <a16:creationId xmlns:a16="http://schemas.microsoft.com/office/drawing/2014/main" id="{3AB388FD-C246-4936-A041-E0413A1329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7" name="Freeform 13">
                <a:extLst>
                  <a:ext uri="{FF2B5EF4-FFF2-40B4-BE49-F238E27FC236}">
                    <a16:creationId xmlns:a16="http://schemas.microsoft.com/office/drawing/2014/main" id="{57692343-2D12-4F57-836C-945D407B68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8" name="Freeform 14">
                <a:extLst>
                  <a:ext uri="{FF2B5EF4-FFF2-40B4-BE49-F238E27FC236}">
                    <a16:creationId xmlns:a16="http://schemas.microsoft.com/office/drawing/2014/main" id="{062EE710-0210-4840-8698-E0DF1C6170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9" name="Freeform 15">
                <a:extLst>
                  <a:ext uri="{FF2B5EF4-FFF2-40B4-BE49-F238E27FC236}">
                    <a16:creationId xmlns:a16="http://schemas.microsoft.com/office/drawing/2014/main" id="{161892F4-6071-40CD-8E18-CDEE0C91B5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0" name="Line 16">
                <a:extLst>
                  <a:ext uri="{FF2B5EF4-FFF2-40B4-BE49-F238E27FC236}">
                    <a16:creationId xmlns:a16="http://schemas.microsoft.com/office/drawing/2014/main" id="{3E6BBE44-8D88-407D-B1C6-10C89DD617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131" name="Freeform 17">
                <a:extLst>
                  <a:ext uri="{FF2B5EF4-FFF2-40B4-BE49-F238E27FC236}">
                    <a16:creationId xmlns:a16="http://schemas.microsoft.com/office/drawing/2014/main" id="{1E90AE6E-328E-4730-825C-B5130F5CFC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2" name="Freeform 18">
                <a:extLst>
                  <a:ext uri="{FF2B5EF4-FFF2-40B4-BE49-F238E27FC236}">
                    <a16:creationId xmlns:a16="http://schemas.microsoft.com/office/drawing/2014/main" id="{24EC969F-6E4A-4163-ABDA-4674429A3D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3" name="Freeform 19">
                <a:extLst>
                  <a:ext uri="{FF2B5EF4-FFF2-40B4-BE49-F238E27FC236}">
                    <a16:creationId xmlns:a16="http://schemas.microsoft.com/office/drawing/2014/main" id="{1B735C94-B049-42C6-9DEF-5DB70D58CE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4" name="Freeform 20">
                <a:extLst>
                  <a:ext uri="{FF2B5EF4-FFF2-40B4-BE49-F238E27FC236}">
                    <a16:creationId xmlns:a16="http://schemas.microsoft.com/office/drawing/2014/main" id="{051C02E6-1954-478B-AEAE-BF8F36BE94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5" name="Rectangle 21">
                <a:extLst>
                  <a:ext uri="{FF2B5EF4-FFF2-40B4-BE49-F238E27FC236}">
                    <a16:creationId xmlns:a16="http://schemas.microsoft.com/office/drawing/2014/main" id="{6710B1C0-310A-48D0-B824-459D9AFC2F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136" name="Freeform 22">
                <a:extLst>
                  <a:ext uri="{FF2B5EF4-FFF2-40B4-BE49-F238E27FC236}">
                    <a16:creationId xmlns:a16="http://schemas.microsoft.com/office/drawing/2014/main" id="{1204A606-D9A6-4DC6-9F0E-D516EA1EB9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7" name="Freeform 23">
                <a:extLst>
                  <a:ext uri="{FF2B5EF4-FFF2-40B4-BE49-F238E27FC236}">
                    <a16:creationId xmlns:a16="http://schemas.microsoft.com/office/drawing/2014/main" id="{EE569555-0243-4979-A537-C9B4AFD5F2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8" name="Freeform 24">
                <a:extLst>
                  <a:ext uri="{FF2B5EF4-FFF2-40B4-BE49-F238E27FC236}">
                    <a16:creationId xmlns:a16="http://schemas.microsoft.com/office/drawing/2014/main" id="{D52A977D-4993-48AF-A792-F2DE096391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9" name="Freeform 25">
                <a:extLst>
                  <a:ext uri="{FF2B5EF4-FFF2-40B4-BE49-F238E27FC236}">
                    <a16:creationId xmlns:a16="http://schemas.microsoft.com/office/drawing/2014/main" id="{93CFF2DC-E52E-4D99-97D5-B0D7B792E5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0" name="Freeform 26">
                <a:extLst>
                  <a:ext uri="{FF2B5EF4-FFF2-40B4-BE49-F238E27FC236}">
                    <a16:creationId xmlns:a16="http://schemas.microsoft.com/office/drawing/2014/main" id="{5E175372-AF09-42A7-B3D0-226C834891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1" name="Freeform 27">
                <a:extLst>
                  <a:ext uri="{FF2B5EF4-FFF2-40B4-BE49-F238E27FC236}">
                    <a16:creationId xmlns:a16="http://schemas.microsoft.com/office/drawing/2014/main" id="{ABF20BA9-F4B2-49EA-A573-578B189774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2" name="Freeform 28">
                <a:extLst>
                  <a:ext uri="{FF2B5EF4-FFF2-40B4-BE49-F238E27FC236}">
                    <a16:creationId xmlns:a16="http://schemas.microsoft.com/office/drawing/2014/main" id="{AA3A7A4B-C811-4E23-8BFD-5823A032DA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3" name="Freeform 29">
                <a:extLst>
                  <a:ext uri="{FF2B5EF4-FFF2-40B4-BE49-F238E27FC236}">
                    <a16:creationId xmlns:a16="http://schemas.microsoft.com/office/drawing/2014/main" id="{47537781-F057-4B97-AD8F-12FE9BE599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4" name="Freeform 30">
                <a:extLst>
                  <a:ext uri="{FF2B5EF4-FFF2-40B4-BE49-F238E27FC236}">
                    <a16:creationId xmlns:a16="http://schemas.microsoft.com/office/drawing/2014/main" id="{078883C7-EB52-4BB7-A9A7-F8C046A833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5" name="Freeform 31">
                <a:extLst>
                  <a:ext uri="{FF2B5EF4-FFF2-40B4-BE49-F238E27FC236}">
                    <a16:creationId xmlns:a16="http://schemas.microsoft.com/office/drawing/2014/main" id="{63CCBBF8-5972-4ED3-AB5B-46DC425B17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8C19883-37FB-437C-A3AA-89AA6239D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46" name="Freeform 32">
                <a:extLst>
                  <a:ext uri="{FF2B5EF4-FFF2-40B4-BE49-F238E27FC236}">
                    <a16:creationId xmlns:a16="http://schemas.microsoft.com/office/drawing/2014/main" id="{AF1753DD-4CEF-45EC-B952-90EA8895D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7" name="Freeform 33">
                <a:extLst>
                  <a:ext uri="{FF2B5EF4-FFF2-40B4-BE49-F238E27FC236}">
                    <a16:creationId xmlns:a16="http://schemas.microsoft.com/office/drawing/2014/main" id="{5B9356DB-C1BE-4D76-8FA7-4FBAA12D1D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8" name="Freeform 34">
                <a:extLst>
                  <a:ext uri="{FF2B5EF4-FFF2-40B4-BE49-F238E27FC236}">
                    <a16:creationId xmlns:a16="http://schemas.microsoft.com/office/drawing/2014/main" id="{C4F59561-572D-42BA-A6FD-F3AFA1A394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9" name="Freeform 35">
                <a:extLst>
                  <a:ext uri="{FF2B5EF4-FFF2-40B4-BE49-F238E27FC236}">
                    <a16:creationId xmlns:a16="http://schemas.microsoft.com/office/drawing/2014/main" id="{BB7A51A1-D509-4494-BAE2-1B96CAD4DB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0" name="Freeform 36">
                <a:extLst>
                  <a:ext uri="{FF2B5EF4-FFF2-40B4-BE49-F238E27FC236}">
                    <a16:creationId xmlns:a16="http://schemas.microsoft.com/office/drawing/2014/main" id="{D3FE0B5A-55DE-4E56-8E9B-B92D1DB9A8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1" name="Freeform 37">
                <a:extLst>
                  <a:ext uri="{FF2B5EF4-FFF2-40B4-BE49-F238E27FC236}">
                    <a16:creationId xmlns:a16="http://schemas.microsoft.com/office/drawing/2014/main" id="{F125661C-3A0E-4B6E-B2AB-1B08C89251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2" name="Freeform 38">
                <a:extLst>
                  <a:ext uri="{FF2B5EF4-FFF2-40B4-BE49-F238E27FC236}">
                    <a16:creationId xmlns:a16="http://schemas.microsoft.com/office/drawing/2014/main" id="{39304006-EE77-438A-A0D1-537322356C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3" name="Freeform 39">
                <a:extLst>
                  <a:ext uri="{FF2B5EF4-FFF2-40B4-BE49-F238E27FC236}">
                    <a16:creationId xmlns:a16="http://schemas.microsoft.com/office/drawing/2014/main" id="{C6031DEB-4109-4049-82CF-DD06483A2C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4" name="Freeform 40">
                <a:extLst>
                  <a:ext uri="{FF2B5EF4-FFF2-40B4-BE49-F238E27FC236}">
                    <a16:creationId xmlns:a16="http://schemas.microsoft.com/office/drawing/2014/main" id="{65FC2657-18D6-4490-88D6-32E6B1C6FB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5" name="Rectangle 41">
                <a:extLst>
                  <a:ext uri="{FF2B5EF4-FFF2-40B4-BE49-F238E27FC236}">
                    <a16:creationId xmlns:a16="http://schemas.microsoft.com/office/drawing/2014/main" id="{20BEA03B-3EAD-4FA2-BC9D-25A14D635C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 useBgFill="1">
        <p:nvSpPr>
          <p:cNvPr id="156" name="Rectangle 56">
            <a:extLst>
              <a:ext uri="{FF2B5EF4-FFF2-40B4-BE49-F238E27FC236}">
                <a16:creationId xmlns:a16="http://schemas.microsoft.com/office/drawing/2014/main" id="{C2E4E997-8672-4FFD-B8EC-9932A8E47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9" name="Picture 2">
            <a:extLst>
              <a:ext uri="{FF2B5EF4-FFF2-40B4-BE49-F238E27FC236}">
                <a16:creationId xmlns:a16="http://schemas.microsoft.com/office/drawing/2014/main" id="{FE6BA9E6-1D9E-4D30-B528-D49FA1342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9F8DA92D-2334-6442-88F4-4C4B2519E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6324" y="1434002"/>
            <a:ext cx="4459287" cy="396504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 19 March 2020 Lufthansa cancelled 95 percent of all flights due to a </a:t>
            </a: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travel ban </a:t>
            </a:r>
            <a:r>
              <a:rPr lang="en-US" sz="2400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because of the </a:t>
            </a: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COVID-19 pandemic</a:t>
            </a:r>
            <a:r>
              <a:rPr lang="en-US" sz="2400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Consequently, the airline incurred losses of 1 million euros per hour by April 2020.</a:t>
            </a:r>
            <a:endParaRPr lang="en-US" sz="24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ine 9">
            <a:extLst>
              <a:ext uri="{FF2B5EF4-FFF2-40B4-BE49-F238E27FC236}">
                <a16:creationId xmlns:a16="http://schemas.microsoft.com/office/drawing/2014/main" id="{7E53F454-88B3-694D-BFB7-75521C48C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096000" y="1881947"/>
            <a:ext cx="5456279" cy="3069156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57" name="Group 60">
            <a:extLst>
              <a:ext uri="{FF2B5EF4-FFF2-40B4-BE49-F238E27FC236}">
                <a16:creationId xmlns:a16="http://schemas.microsoft.com/office/drawing/2014/main" id="{453E4DEE-E996-40F8-8635-0FF43D734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58" name="Rectangle 5">
              <a:extLst>
                <a:ext uri="{FF2B5EF4-FFF2-40B4-BE49-F238E27FC236}">
                  <a16:creationId xmlns:a16="http://schemas.microsoft.com/office/drawing/2014/main" id="{08BD1D3E-43CE-49EB-A424-0738950C6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9" name="Freeform 6">
              <a:extLst>
                <a:ext uri="{FF2B5EF4-FFF2-40B4-BE49-F238E27FC236}">
                  <a16:creationId xmlns:a16="http://schemas.microsoft.com/office/drawing/2014/main" id="{E9182037-E3FA-489A-95D5-29E424842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0" name="Freeform 7">
              <a:extLst>
                <a:ext uri="{FF2B5EF4-FFF2-40B4-BE49-F238E27FC236}">
                  <a16:creationId xmlns:a16="http://schemas.microsoft.com/office/drawing/2014/main" id="{E8864E76-AD7F-4BEE-B3F6-A78FA42AE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1" name="Freeform 8">
              <a:extLst>
                <a:ext uri="{FF2B5EF4-FFF2-40B4-BE49-F238E27FC236}">
                  <a16:creationId xmlns:a16="http://schemas.microsoft.com/office/drawing/2014/main" id="{8AD071B3-046D-4479-91FE-01E9AD7C8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2" name="Freeform 9">
              <a:extLst>
                <a:ext uri="{FF2B5EF4-FFF2-40B4-BE49-F238E27FC236}">
                  <a16:creationId xmlns:a16="http://schemas.microsoft.com/office/drawing/2014/main" id="{91D776F5-E902-4A4D-A75D-A46E063C9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3" name="Freeform 10">
              <a:extLst>
                <a:ext uri="{FF2B5EF4-FFF2-40B4-BE49-F238E27FC236}">
                  <a16:creationId xmlns:a16="http://schemas.microsoft.com/office/drawing/2014/main" id="{EBED8F24-A998-4952-AB68-E2074F074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4" name="Freeform 11">
              <a:extLst>
                <a:ext uri="{FF2B5EF4-FFF2-40B4-BE49-F238E27FC236}">
                  <a16:creationId xmlns:a16="http://schemas.microsoft.com/office/drawing/2014/main" id="{74D7A646-8CDC-49B3-9C44-3EF38DB42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5" name="Freeform 12">
              <a:extLst>
                <a:ext uri="{FF2B5EF4-FFF2-40B4-BE49-F238E27FC236}">
                  <a16:creationId xmlns:a16="http://schemas.microsoft.com/office/drawing/2014/main" id="{D4E99D14-E4F4-419B-9AAF-8D1CEAB28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6" name="Freeform 13">
              <a:extLst>
                <a:ext uri="{FF2B5EF4-FFF2-40B4-BE49-F238E27FC236}">
                  <a16:creationId xmlns:a16="http://schemas.microsoft.com/office/drawing/2014/main" id="{377E106C-5445-4A52-9F7E-DA1738744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7" name="Freeform 14">
              <a:extLst>
                <a:ext uri="{FF2B5EF4-FFF2-40B4-BE49-F238E27FC236}">
                  <a16:creationId xmlns:a16="http://schemas.microsoft.com/office/drawing/2014/main" id="{752BFE96-D378-4BAE-A64B-F851A34C4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8" name="Freeform 15">
              <a:extLst>
                <a:ext uri="{FF2B5EF4-FFF2-40B4-BE49-F238E27FC236}">
                  <a16:creationId xmlns:a16="http://schemas.microsoft.com/office/drawing/2014/main" id="{B88FFB19-5A5E-4078-B467-9D4ABD21B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9" name="Line 16">
              <a:extLst>
                <a:ext uri="{FF2B5EF4-FFF2-40B4-BE49-F238E27FC236}">
                  <a16:creationId xmlns:a16="http://schemas.microsoft.com/office/drawing/2014/main" id="{11042975-3D19-4728-BCDA-D3F5CD633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170" name="Freeform 17">
              <a:extLst>
                <a:ext uri="{FF2B5EF4-FFF2-40B4-BE49-F238E27FC236}">
                  <a16:creationId xmlns:a16="http://schemas.microsoft.com/office/drawing/2014/main" id="{A28972BD-D2E1-4DCA-A907-2E3B6F6066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1" name="Freeform 18">
              <a:extLst>
                <a:ext uri="{FF2B5EF4-FFF2-40B4-BE49-F238E27FC236}">
                  <a16:creationId xmlns:a16="http://schemas.microsoft.com/office/drawing/2014/main" id="{1C806824-5C2D-4747-B038-69EE4074B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2" name="Freeform 19">
              <a:extLst>
                <a:ext uri="{FF2B5EF4-FFF2-40B4-BE49-F238E27FC236}">
                  <a16:creationId xmlns:a16="http://schemas.microsoft.com/office/drawing/2014/main" id="{3B33F710-16D7-4F48-BFCA-66C9CA235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3" name="Freeform 20">
              <a:extLst>
                <a:ext uri="{FF2B5EF4-FFF2-40B4-BE49-F238E27FC236}">
                  <a16:creationId xmlns:a16="http://schemas.microsoft.com/office/drawing/2014/main" id="{6C8C8ED4-90FA-4E97-AAF0-D5D51E6A9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4" name="Rectangle 21">
              <a:extLst>
                <a:ext uri="{FF2B5EF4-FFF2-40B4-BE49-F238E27FC236}">
                  <a16:creationId xmlns:a16="http://schemas.microsoft.com/office/drawing/2014/main" id="{6C5EB9C1-B25F-4172-8A96-5950ECC82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5" name="Freeform 22">
              <a:extLst>
                <a:ext uri="{FF2B5EF4-FFF2-40B4-BE49-F238E27FC236}">
                  <a16:creationId xmlns:a16="http://schemas.microsoft.com/office/drawing/2014/main" id="{097E6E8A-9373-4655-882B-21715CCE9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6" name="Freeform 23">
              <a:extLst>
                <a:ext uri="{FF2B5EF4-FFF2-40B4-BE49-F238E27FC236}">
                  <a16:creationId xmlns:a16="http://schemas.microsoft.com/office/drawing/2014/main" id="{EB8CC766-1206-4372-ACAF-8230AF4D5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7" name="Freeform 24">
              <a:extLst>
                <a:ext uri="{FF2B5EF4-FFF2-40B4-BE49-F238E27FC236}">
                  <a16:creationId xmlns:a16="http://schemas.microsoft.com/office/drawing/2014/main" id="{1C8E2511-2489-47B2-9C19-C410910DD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8" name="Freeform 25">
              <a:extLst>
                <a:ext uri="{FF2B5EF4-FFF2-40B4-BE49-F238E27FC236}">
                  <a16:creationId xmlns:a16="http://schemas.microsoft.com/office/drawing/2014/main" id="{D7820196-0A47-47EF-832C-A688E897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9" name="Freeform 26">
              <a:extLst>
                <a:ext uri="{FF2B5EF4-FFF2-40B4-BE49-F238E27FC236}">
                  <a16:creationId xmlns:a16="http://schemas.microsoft.com/office/drawing/2014/main" id="{4982E0BF-34AE-48A3-AD6B-E0F3CD05D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0" name="Freeform 27">
              <a:extLst>
                <a:ext uri="{FF2B5EF4-FFF2-40B4-BE49-F238E27FC236}">
                  <a16:creationId xmlns:a16="http://schemas.microsoft.com/office/drawing/2014/main" id="{CD34643B-9DF2-4310-8868-48252C339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1" name="Freeform 28">
              <a:extLst>
                <a:ext uri="{FF2B5EF4-FFF2-40B4-BE49-F238E27FC236}">
                  <a16:creationId xmlns:a16="http://schemas.microsoft.com/office/drawing/2014/main" id="{4E020C4E-AF64-44A8-B830-779541D8D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2" name="Freeform 29">
              <a:extLst>
                <a:ext uri="{FF2B5EF4-FFF2-40B4-BE49-F238E27FC236}">
                  <a16:creationId xmlns:a16="http://schemas.microsoft.com/office/drawing/2014/main" id="{D97BC3D3-B1B3-4825-9169-BBEF1DBCF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3" name="Freeform 30">
              <a:extLst>
                <a:ext uri="{FF2B5EF4-FFF2-40B4-BE49-F238E27FC236}">
                  <a16:creationId xmlns:a16="http://schemas.microsoft.com/office/drawing/2014/main" id="{A750DC4F-1DAF-470E-98C6-6C68DEB93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4" name="Freeform 31">
              <a:extLst>
                <a:ext uri="{FF2B5EF4-FFF2-40B4-BE49-F238E27FC236}">
                  <a16:creationId xmlns:a16="http://schemas.microsoft.com/office/drawing/2014/main" id="{2F99594A-5BBD-4E10-A818-8BE52B7D9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</p:spTree>
    <p:extLst>
      <p:ext uri="{BB962C8B-B14F-4D97-AF65-F5344CB8AC3E}">
        <p14:creationId xmlns:p14="http://schemas.microsoft.com/office/powerpoint/2010/main" val="3398704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3B15CA7-3DBF-A444-8F01-D34C7B155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599" y="618518"/>
            <a:ext cx="7389811" cy="1478570"/>
          </a:xfrm>
        </p:spPr>
        <p:txBody>
          <a:bodyPr>
            <a:normAutofit/>
          </a:bodyPr>
          <a:lstStyle/>
          <a:p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Covid –19 pandemic on Lufthansa 2020/2021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 Single Corner Rectangle 16">
            <a:extLst>
              <a:ext uri="{FF2B5EF4-FFF2-40B4-BE49-F238E27FC236}">
                <a16:creationId xmlns:a16="http://schemas.microsoft.com/office/drawing/2014/main" id="{04B7EA48-2154-4E59-9F36-6BC72DA8F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4973" y="643467"/>
            <a:ext cx="2559744" cy="1706538"/>
          </a:xfrm>
          <a:prstGeom prst="round1Rect">
            <a:avLst>
              <a:gd name="adj" fmla="val 14792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ine 6">
            <a:extLst>
              <a:ext uri="{FF2B5EF4-FFF2-40B4-BE49-F238E27FC236}">
                <a16:creationId xmlns:a16="http://schemas.microsoft.com/office/drawing/2014/main" id="{FAE75F3C-1AEF-F342-9DD0-6B75A0105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570" y="808396"/>
            <a:ext cx="2068530" cy="1380744"/>
          </a:xfrm>
          <a:prstGeom prst="rect">
            <a:avLst/>
          </a:prstGeom>
        </p:spPr>
      </p:pic>
      <p:sp>
        <p:nvSpPr>
          <p:cNvPr id="13" name="Round Diagonal Corner Rectangle 12">
            <a:extLst>
              <a:ext uri="{FF2B5EF4-FFF2-40B4-BE49-F238E27FC236}">
                <a16:creationId xmlns:a16="http://schemas.microsoft.com/office/drawing/2014/main" id="{50CB2E6E-5C9B-4D63-A7B7-EB4BDD2C7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953" y="2554110"/>
            <a:ext cx="2565764" cy="1710603"/>
          </a:xfrm>
          <a:prstGeom prst="round2DiagRect">
            <a:avLst>
              <a:gd name="adj1" fmla="val 0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8CD806BD-B3B2-3146-8675-E81AACBFC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51" y="2757249"/>
            <a:ext cx="2258568" cy="1304323"/>
          </a:xfrm>
          <a:prstGeom prst="rect">
            <a:avLst/>
          </a:prstGeom>
        </p:spPr>
      </p:pic>
      <p:sp>
        <p:nvSpPr>
          <p:cNvPr id="15" name="Round Single Corner Rectangle 18">
            <a:extLst>
              <a:ext uri="{FF2B5EF4-FFF2-40B4-BE49-F238E27FC236}">
                <a16:creationId xmlns:a16="http://schemas.microsoft.com/office/drawing/2014/main" id="{D9F3B175-D9A0-4272-8A14-1E8E1F83A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04973" y="4472883"/>
            <a:ext cx="2559744" cy="1706538"/>
          </a:xfrm>
          <a:prstGeom prst="round1Rect">
            <a:avLst>
              <a:gd name="adj" fmla="val 14792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10A103BA-C65B-0141-98A6-66A582ED3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51" y="4691720"/>
            <a:ext cx="2258568" cy="1264798"/>
          </a:xfrm>
          <a:prstGeom prst="rect">
            <a:avLst/>
          </a:prstGeom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866AB713-4171-E94E-B95E-88109399F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599" y="2249487"/>
            <a:ext cx="7389812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The beginning of Covid-19</a:t>
            </a:r>
            <a:endParaRPr lang="ro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Impact of pandemic on Lufthansa (2020-2021)</a:t>
            </a:r>
            <a:endParaRPr lang="ro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Measures for the health of passengers</a:t>
            </a:r>
            <a:endParaRPr lang="ro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273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ine 10">
            <a:extLst>
              <a:ext uri="{FF2B5EF4-FFF2-40B4-BE49-F238E27FC236}">
                <a16:creationId xmlns:a16="http://schemas.microsoft.com/office/drawing/2014/main" id="{0EAB0B12-8269-AC4A-BAA2-26B8E669F3F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6433" r="26433"/>
          <a:stretch/>
        </p:blipFill>
        <p:spPr>
          <a:xfrm>
            <a:off x="7280127" y="471284"/>
            <a:ext cx="3666690" cy="5181599"/>
          </a:xfrm>
        </p:spPr>
      </p:pic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E28A4205-F6D9-6348-936E-79D803A9BE3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On Mach 11,2020, the WHO (WORLD HEALTH ORGANISATION) announced the outbreak of the pandemic cause by the disease.</a:t>
            </a:r>
            <a:endParaRPr lang="ro-GB" sz="24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o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6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D3E0A507-50CD-1248-8CFF-FFB86E265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6460" y="250179"/>
            <a:ext cx="5934511" cy="3541714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you can see from this part the Covid-19 pandemic had a great influence on Lufthansa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Lufthansa reported on operating loss of 5.5 bn for 2020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March </a:t>
            </a: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Lufthansa has lauched 6 long haul flights with 8 flights a week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Fell back 65 years in 65 days (Carsten Spohr sad)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Booking for flights has dropped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Less revenue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Fewer ticket sales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From 16</a:t>
            </a: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/11/2020</a:t>
            </a: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stop offering free snacks to economy class passengers from next spring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o-GB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ine 8">
            <a:extLst>
              <a:ext uri="{FF2B5EF4-FFF2-40B4-BE49-F238E27FC236}">
                <a16:creationId xmlns:a16="http://schemas.microsoft.com/office/drawing/2014/main" id="{14A8EA11-0A60-A942-BD0E-BEB1FF7FDDA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6468" r="26468"/>
          <a:stretch/>
        </p:blipFill>
        <p:spPr>
          <a:xfrm>
            <a:off x="7280127" y="401071"/>
            <a:ext cx="3666690" cy="5181599"/>
          </a:xfrm>
        </p:spPr>
      </p:pic>
    </p:spTree>
    <p:extLst>
      <p:ext uri="{BB962C8B-B14F-4D97-AF65-F5344CB8AC3E}">
        <p14:creationId xmlns:p14="http://schemas.microsoft.com/office/powerpoint/2010/main" val="182988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ine 6">
            <a:extLst>
              <a:ext uri="{FF2B5EF4-FFF2-40B4-BE49-F238E27FC236}">
                <a16:creationId xmlns:a16="http://schemas.microsoft.com/office/drawing/2014/main" id="{4FB7E475-2E85-144E-AF6A-973FE08AC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0" y="0"/>
            <a:ext cx="5994400" cy="3371850"/>
          </a:xfrm>
          <a:prstGeom prst="rect">
            <a:avLst/>
          </a:prstGeom>
        </p:spPr>
      </p:pic>
      <p:pic>
        <p:nvPicPr>
          <p:cNvPr id="7" name="Imagine 7">
            <a:extLst>
              <a:ext uri="{FF2B5EF4-FFF2-40B4-BE49-F238E27FC236}">
                <a16:creationId xmlns:a16="http://schemas.microsoft.com/office/drawing/2014/main" id="{6502C2D2-1436-674F-BDBF-F67EB049A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7291" y="3977596"/>
            <a:ext cx="3495018" cy="1957210"/>
          </a:xfrm>
          <a:prstGeom prst="rect">
            <a:avLst/>
          </a:prstGeom>
        </p:spPr>
      </p:pic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CA05FAD6-53A0-4C4C-84F2-23A84C596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5568" y="584590"/>
            <a:ext cx="5310432" cy="4877555"/>
          </a:xfrm>
        </p:spPr>
        <p:txBody>
          <a:bodyPr>
            <a:noAutofit/>
          </a:bodyPr>
          <a:lstStyle/>
          <a:p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Passengers</a:t>
            </a:r>
            <a:endParaRPr lang="ro-GB" sz="24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Entry requirements: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negative Covid-19 test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Covid-19 test </a:t>
            </a:r>
            <a:r>
              <a:rPr lang="en-GB" sz="24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center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 airports: 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Passengers </a:t>
            </a: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Covid –19 test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Digital document check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Mobile check in: Lufthansa</a:t>
            </a:r>
            <a:r>
              <a:rPr lang="en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app</a:t>
            </a:r>
            <a:endParaRPr lang="ro-GB" sz="24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GB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Face mask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GB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736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2">
            <a:extLst>
              <a:ext uri="{FF2B5EF4-FFF2-40B4-BE49-F238E27FC236}">
                <a16:creationId xmlns:a16="http://schemas.microsoft.com/office/drawing/2014/main" id="{5FF7B57D-FF7B-48B3-9F60-9BCEEECF9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7" name="Group 18">
            <a:extLst>
              <a:ext uri="{FF2B5EF4-FFF2-40B4-BE49-F238E27FC236}">
                <a16:creationId xmlns:a16="http://schemas.microsoft.com/office/drawing/2014/main" id="{EB95AFDF-FA7D-4311-9C65-6D507D92F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9A5CCD98-20C1-4404-B788-FDA92F8A4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32" name="Rectangle 5">
                <a:extLst>
                  <a:ext uri="{FF2B5EF4-FFF2-40B4-BE49-F238E27FC236}">
                    <a16:creationId xmlns:a16="http://schemas.microsoft.com/office/drawing/2014/main" id="{C1424C76-B5C3-468E-86FA-8D9B269053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3" name="Freeform 6">
                <a:extLst>
                  <a:ext uri="{FF2B5EF4-FFF2-40B4-BE49-F238E27FC236}">
                    <a16:creationId xmlns:a16="http://schemas.microsoft.com/office/drawing/2014/main" id="{B3922267-72C9-403B-A6DE-7D0A43D554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7">
                <a:extLst>
                  <a:ext uri="{FF2B5EF4-FFF2-40B4-BE49-F238E27FC236}">
                    <a16:creationId xmlns:a16="http://schemas.microsoft.com/office/drawing/2014/main" id="{7276DB68-2E8D-4723-852B-7476DD38FE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8">
                <a:extLst>
                  <a:ext uri="{FF2B5EF4-FFF2-40B4-BE49-F238E27FC236}">
                    <a16:creationId xmlns:a16="http://schemas.microsoft.com/office/drawing/2014/main" id="{0A155711-4993-4D1E-89EA-A397C164F0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id="{2AB42136-2551-4CAA-857F-65FA3247B4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Freeform 10">
                <a:extLst>
                  <a:ext uri="{FF2B5EF4-FFF2-40B4-BE49-F238E27FC236}">
                    <a16:creationId xmlns:a16="http://schemas.microsoft.com/office/drawing/2014/main" id="{7C2ADEA1-EA3E-4C0E-A28E-460092F7FF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B04584B3-081C-4286-A840-AB5B16B10A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12">
                <a:extLst>
                  <a:ext uri="{FF2B5EF4-FFF2-40B4-BE49-F238E27FC236}">
                    <a16:creationId xmlns:a16="http://schemas.microsoft.com/office/drawing/2014/main" id="{3AB388FD-C246-4936-A041-E0413A1329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13">
                <a:extLst>
                  <a:ext uri="{FF2B5EF4-FFF2-40B4-BE49-F238E27FC236}">
                    <a16:creationId xmlns:a16="http://schemas.microsoft.com/office/drawing/2014/main" id="{57692343-2D12-4F57-836C-945D407B68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062EE710-0210-4840-8698-E0DF1C6170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15">
                <a:extLst>
                  <a:ext uri="{FF2B5EF4-FFF2-40B4-BE49-F238E27FC236}">
                    <a16:creationId xmlns:a16="http://schemas.microsoft.com/office/drawing/2014/main" id="{161892F4-6071-40CD-8E18-CDEE0C91B5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Line 16">
                <a:extLst>
                  <a:ext uri="{FF2B5EF4-FFF2-40B4-BE49-F238E27FC236}">
                    <a16:creationId xmlns:a16="http://schemas.microsoft.com/office/drawing/2014/main" id="{3E6BBE44-8D88-407D-B1C6-10C89DD617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44" name="Freeform 17">
                <a:extLst>
                  <a:ext uri="{FF2B5EF4-FFF2-40B4-BE49-F238E27FC236}">
                    <a16:creationId xmlns:a16="http://schemas.microsoft.com/office/drawing/2014/main" id="{1E90AE6E-328E-4730-825C-B5130F5CFC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18">
                <a:extLst>
                  <a:ext uri="{FF2B5EF4-FFF2-40B4-BE49-F238E27FC236}">
                    <a16:creationId xmlns:a16="http://schemas.microsoft.com/office/drawing/2014/main" id="{24EC969F-6E4A-4163-ABDA-4674429A3D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19">
                <a:extLst>
                  <a:ext uri="{FF2B5EF4-FFF2-40B4-BE49-F238E27FC236}">
                    <a16:creationId xmlns:a16="http://schemas.microsoft.com/office/drawing/2014/main" id="{1B735C94-B049-42C6-9DEF-5DB70D58CE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20">
                <a:extLst>
                  <a:ext uri="{FF2B5EF4-FFF2-40B4-BE49-F238E27FC236}">
                    <a16:creationId xmlns:a16="http://schemas.microsoft.com/office/drawing/2014/main" id="{051C02E6-1954-478B-AEAE-BF8F36BE94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8" name="Rectangle 21">
                <a:extLst>
                  <a:ext uri="{FF2B5EF4-FFF2-40B4-BE49-F238E27FC236}">
                    <a16:creationId xmlns:a16="http://schemas.microsoft.com/office/drawing/2014/main" id="{6710B1C0-310A-48D0-B824-459D9AFC2F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49" name="Freeform 22">
                <a:extLst>
                  <a:ext uri="{FF2B5EF4-FFF2-40B4-BE49-F238E27FC236}">
                    <a16:creationId xmlns:a16="http://schemas.microsoft.com/office/drawing/2014/main" id="{1204A606-D9A6-4DC6-9F0E-D516EA1EB9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0" name="Freeform 23">
                <a:extLst>
                  <a:ext uri="{FF2B5EF4-FFF2-40B4-BE49-F238E27FC236}">
                    <a16:creationId xmlns:a16="http://schemas.microsoft.com/office/drawing/2014/main" id="{EE569555-0243-4979-A537-C9B4AFD5F2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1" name="Freeform 24">
                <a:extLst>
                  <a:ext uri="{FF2B5EF4-FFF2-40B4-BE49-F238E27FC236}">
                    <a16:creationId xmlns:a16="http://schemas.microsoft.com/office/drawing/2014/main" id="{D52A977D-4993-48AF-A792-F2DE096391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2" name="Freeform 25">
                <a:extLst>
                  <a:ext uri="{FF2B5EF4-FFF2-40B4-BE49-F238E27FC236}">
                    <a16:creationId xmlns:a16="http://schemas.microsoft.com/office/drawing/2014/main" id="{93CFF2DC-E52E-4D99-97D5-B0D7B792E5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3" name="Freeform 26">
                <a:extLst>
                  <a:ext uri="{FF2B5EF4-FFF2-40B4-BE49-F238E27FC236}">
                    <a16:creationId xmlns:a16="http://schemas.microsoft.com/office/drawing/2014/main" id="{5E175372-AF09-42A7-B3D0-226C834891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4" name="Freeform 27">
                <a:extLst>
                  <a:ext uri="{FF2B5EF4-FFF2-40B4-BE49-F238E27FC236}">
                    <a16:creationId xmlns:a16="http://schemas.microsoft.com/office/drawing/2014/main" id="{ABF20BA9-F4B2-49EA-A573-578B189774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5" name="Freeform 28">
                <a:extLst>
                  <a:ext uri="{FF2B5EF4-FFF2-40B4-BE49-F238E27FC236}">
                    <a16:creationId xmlns:a16="http://schemas.microsoft.com/office/drawing/2014/main" id="{AA3A7A4B-C811-4E23-8BFD-5823A032DA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6" name="Freeform 29">
                <a:extLst>
                  <a:ext uri="{FF2B5EF4-FFF2-40B4-BE49-F238E27FC236}">
                    <a16:creationId xmlns:a16="http://schemas.microsoft.com/office/drawing/2014/main" id="{47537781-F057-4B97-AD8F-12FE9BE599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7" name="Freeform 30">
                <a:extLst>
                  <a:ext uri="{FF2B5EF4-FFF2-40B4-BE49-F238E27FC236}">
                    <a16:creationId xmlns:a16="http://schemas.microsoft.com/office/drawing/2014/main" id="{078883C7-EB52-4BB7-A9A7-F8C046A833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8" name="Freeform 31">
                <a:extLst>
                  <a:ext uri="{FF2B5EF4-FFF2-40B4-BE49-F238E27FC236}">
                    <a16:creationId xmlns:a16="http://schemas.microsoft.com/office/drawing/2014/main" id="{63CCBBF8-5972-4ED3-AB5B-46DC425B17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A8C19883-37FB-437C-A3AA-89AA6239D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2" name="Freeform 32">
                <a:extLst>
                  <a:ext uri="{FF2B5EF4-FFF2-40B4-BE49-F238E27FC236}">
                    <a16:creationId xmlns:a16="http://schemas.microsoft.com/office/drawing/2014/main" id="{AF1753DD-4CEF-45EC-B952-90EA8895D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33">
                <a:extLst>
                  <a:ext uri="{FF2B5EF4-FFF2-40B4-BE49-F238E27FC236}">
                    <a16:creationId xmlns:a16="http://schemas.microsoft.com/office/drawing/2014/main" id="{5B9356DB-C1BE-4D76-8FA7-4FBAA12D1D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34">
                <a:extLst>
                  <a:ext uri="{FF2B5EF4-FFF2-40B4-BE49-F238E27FC236}">
                    <a16:creationId xmlns:a16="http://schemas.microsoft.com/office/drawing/2014/main" id="{C4F59561-572D-42BA-A6FD-F3AFA1A394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35">
                <a:extLst>
                  <a:ext uri="{FF2B5EF4-FFF2-40B4-BE49-F238E27FC236}">
                    <a16:creationId xmlns:a16="http://schemas.microsoft.com/office/drawing/2014/main" id="{BB7A51A1-D509-4494-BAE2-1B96CAD4DB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36">
                <a:extLst>
                  <a:ext uri="{FF2B5EF4-FFF2-40B4-BE49-F238E27FC236}">
                    <a16:creationId xmlns:a16="http://schemas.microsoft.com/office/drawing/2014/main" id="{D3FE0B5A-55DE-4E56-8E9B-B92D1DB9A8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37">
                <a:extLst>
                  <a:ext uri="{FF2B5EF4-FFF2-40B4-BE49-F238E27FC236}">
                    <a16:creationId xmlns:a16="http://schemas.microsoft.com/office/drawing/2014/main" id="{F125661C-3A0E-4B6E-B2AB-1B08C89251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38">
                <a:extLst>
                  <a:ext uri="{FF2B5EF4-FFF2-40B4-BE49-F238E27FC236}">
                    <a16:creationId xmlns:a16="http://schemas.microsoft.com/office/drawing/2014/main" id="{39304006-EE77-438A-A0D1-537322356C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39">
                <a:extLst>
                  <a:ext uri="{FF2B5EF4-FFF2-40B4-BE49-F238E27FC236}">
                    <a16:creationId xmlns:a16="http://schemas.microsoft.com/office/drawing/2014/main" id="{C6031DEB-4109-4049-82CF-DD06483A2C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40">
                <a:extLst>
                  <a:ext uri="{FF2B5EF4-FFF2-40B4-BE49-F238E27FC236}">
                    <a16:creationId xmlns:a16="http://schemas.microsoft.com/office/drawing/2014/main" id="{65FC2657-18D6-4490-88D6-32E6B1C6FB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Rectangle 41">
                <a:extLst>
                  <a:ext uri="{FF2B5EF4-FFF2-40B4-BE49-F238E27FC236}">
                    <a16:creationId xmlns:a16="http://schemas.microsoft.com/office/drawing/2014/main" id="{20BEA03B-3EAD-4FA2-BC9D-25A14D635C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128" name="Rectangle 59">
            <a:extLst>
              <a:ext uri="{FF2B5EF4-FFF2-40B4-BE49-F238E27FC236}">
                <a16:creationId xmlns:a16="http://schemas.microsoft.com/office/drawing/2014/main" id="{046B922C-5BA7-4973-B12F-71A509E4B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96D34D8D-9EE9-4659-8C22-7551A95F9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1902285" cy="6858001"/>
            <a:chOff x="0" y="0"/>
            <a:chExt cx="11902285" cy="6858001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3CA93C16-1147-4EB3-B4E7-3C43102494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bg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75" name="Rectangle 5">
                <a:extLst>
                  <a:ext uri="{FF2B5EF4-FFF2-40B4-BE49-F238E27FC236}">
                    <a16:creationId xmlns:a16="http://schemas.microsoft.com/office/drawing/2014/main" id="{C4779968-92AF-4B85-8C27-EBBFE1D699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2C43E18D-7024-4F17-A664-E23BFBC12B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7" name="Freeform 7">
                <a:extLst>
                  <a:ext uri="{FF2B5EF4-FFF2-40B4-BE49-F238E27FC236}">
                    <a16:creationId xmlns:a16="http://schemas.microsoft.com/office/drawing/2014/main" id="{CA2ACEBA-081B-4B0B-AFB1-C596B834FD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8" name="Freeform 8">
                <a:extLst>
                  <a:ext uri="{FF2B5EF4-FFF2-40B4-BE49-F238E27FC236}">
                    <a16:creationId xmlns:a16="http://schemas.microsoft.com/office/drawing/2014/main" id="{2AFBB163-514B-493A-983F-8BE96848F9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9" name="Freeform 9">
                <a:extLst>
                  <a:ext uri="{FF2B5EF4-FFF2-40B4-BE49-F238E27FC236}">
                    <a16:creationId xmlns:a16="http://schemas.microsoft.com/office/drawing/2014/main" id="{7720326C-7DB1-4745-9015-3FA6990855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0" name="Freeform 10">
                <a:extLst>
                  <a:ext uri="{FF2B5EF4-FFF2-40B4-BE49-F238E27FC236}">
                    <a16:creationId xmlns:a16="http://schemas.microsoft.com/office/drawing/2014/main" id="{01D5FBDC-A284-440B-8D5F-84287B0A25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1" name="Freeform 11">
                <a:extLst>
                  <a:ext uri="{FF2B5EF4-FFF2-40B4-BE49-F238E27FC236}">
                    <a16:creationId xmlns:a16="http://schemas.microsoft.com/office/drawing/2014/main" id="{517CE611-1CB0-442B-8998-98487209B0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2" name="Freeform 12">
                <a:extLst>
                  <a:ext uri="{FF2B5EF4-FFF2-40B4-BE49-F238E27FC236}">
                    <a16:creationId xmlns:a16="http://schemas.microsoft.com/office/drawing/2014/main" id="{EF0F0E46-9222-4FCF-A79E-9B4953C6F0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3" name="Freeform 13">
                <a:extLst>
                  <a:ext uri="{FF2B5EF4-FFF2-40B4-BE49-F238E27FC236}">
                    <a16:creationId xmlns:a16="http://schemas.microsoft.com/office/drawing/2014/main" id="{371A87C3-0804-4AB9-8EAD-FBFF597ED8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4" name="Freeform 14">
                <a:extLst>
                  <a:ext uri="{FF2B5EF4-FFF2-40B4-BE49-F238E27FC236}">
                    <a16:creationId xmlns:a16="http://schemas.microsoft.com/office/drawing/2014/main" id="{89F39433-8BC3-48D6-B705-F951DBDAAB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5" name="Freeform 15">
                <a:extLst>
                  <a:ext uri="{FF2B5EF4-FFF2-40B4-BE49-F238E27FC236}">
                    <a16:creationId xmlns:a16="http://schemas.microsoft.com/office/drawing/2014/main" id="{AE671C9D-E91C-4143-A422-273B2F53F6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6" name="Line 16">
                <a:extLst>
                  <a:ext uri="{FF2B5EF4-FFF2-40B4-BE49-F238E27FC236}">
                    <a16:creationId xmlns:a16="http://schemas.microsoft.com/office/drawing/2014/main" id="{83A72EA3-8833-41C6-9333-6A04C1C08D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87" name="Freeform 17">
                <a:extLst>
                  <a:ext uri="{FF2B5EF4-FFF2-40B4-BE49-F238E27FC236}">
                    <a16:creationId xmlns:a16="http://schemas.microsoft.com/office/drawing/2014/main" id="{2C0D7AAB-DC9C-4B37-A50E-A7185DE92E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8" name="Freeform 18">
                <a:extLst>
                  <a:ext uri="{FF2B5EF4-FFF2-40B4-BE49-F238E27FC236}">
                    <a16:creationId xmlns:a16="http://schemas.microsoft.com/office/drawing/2014/main" id="{6E7D9D6B-3455-4363-934B-FA2D682931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9" name="Freeform 19">
                <a:extLst>
                  <a:ext uri="{FF2B5EF4-FFF2-40B4-BE49-F238E27FC236}">
                    <a16:creationId xmlns:a16="http://schemas.microsoft.com/office/drawing/2014/main" id="{FFFFCA54-2217-4DAE-B791-4A6CA7DE0B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0" name="Freeform 20">
                <a:extLst>
                  <a:ext uri="{FF2B5EF4-FFF2-40B4-BE49-F238E27FC236}">
                    <a16:creationId xmlns:a16="http://schemas.microsoft.com/office/drawing/2014/main" id="{BAE43BA5-C104-4FBB-B1C6-C210D3CC53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1" name="Rectangle 21">
                <a:extLst>
                  <a:ext uri="{FF2B5EF4-FFF2-40B4-BE49-F238E27FC236}">
                    <a16:creationId xmlns:a16="http://schemas.microsoft.com/office/drawing/2014/main" id="{3BDB2330-DF01-460D-83FB-00C37965CD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92" name="Freeform 22">
                <a:extLst>
                  <a:ext uri="{FF2B5EF4-FFF2-40B4-BE49-F238E27FC236}">
                    <a16:creationId xmlns:a16="http://schemas.microsoft.com/office/drawing/2014/main" id="{51261093-9B7F-4406-B2F8-0F5BE7676A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3" name="Freeform 23">
                <a:extLst>
                  <a:ext uri="{FF2B5EF4-FFF2-40B4-BE49-F238E27FC236}">
                    <a16:creationId xmlns:a16="http://schemas.microsoft.com/office/drawing/2014/main" id="{9971E195-2AB6-4CB6-9BD7-A8407B5C80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4" name="Freeform 24">
                <a:extLst>
                  <a:ext uri="{FF2B5EF4-FFF2-40B4-BE49-F238E27FC236}">
                    <a16:creationId xmlns:a16="http://schemas.microsoft.com/office/drawing/2014/main" id="{A3D843E7-8A86-4676-9C98-DECE0DFF67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5" name="Freeform 25">
                <a:extLst>
                  <a:ext uri="{FF2B5EF4-FFF2-40B4-BE49-F238E27FC236}">
                    <a16:creationId xmlns:a16="http://schemas.microsoft.com/office/drawing/2014/main" id="{FAF42817-AB3E-40FA-997F-EAC1411F46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6" name="Freeform 26">
                <a:extLst>
                  <a:ext uri="{FF2B5EF4-FFF2-40B4-BE49-F238E27FC236}">
                    <a16:creationId xmlns:a16="http://schemas.microsoft.com/office/drawing/2014/main" id="{50ED3298-A6DC-4825-93B1-68DB8CB629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7" name="Freeform 27">
                <a:extLst>
                  <a:ext uri="{FF2B5EF4-FFF2-40B4-BE49-F238E27FC236}">
                    <a16:creationId xmlns:a16="http://schemas.microsoft.com/office/drawing/2014/main" id="{2B951778-3B6B-4BB9-9D89-2ED650C820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8" name="Freeform 28">
                <a:extLst>
                  <a:ext uri="{FF2B5EF4-FFF2-40B4-BE49-F238E27FC236}">
                    <a16:creationId xmlns:a16="http://schemas.microsoft.com/office/drawing/2014/main" id="{8F3ED9A8-A83F-463A-8C2E-E83977D9A9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9" name="Freeform 29">
                <a:extLst>
                  <a:ext uri="{FF2B5EF4-FFF2-40B4-BE49-F238E27FC236}">
                    <a16:creationId xmlns:a16="http://schemas.microsoft.com/office/drawing/2014/main" id="{9A0C113E-781D-4083-86C0-EC936092D2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0" name="Freeform 30">
                <a:extLst>
                  <a:ext uri="{FF2B5EF4-FFF2-40B4-BE49-F238E27FC236}">
                    <a16:creationId xmlns:a16="http://schemas.microsoft.com/office/drawing/2014/main" id="{B63D60EF-1E99-4D4C-BF11-AAF8ABEB86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1" name="Freeform 31">
                <a:extLst>
                  <a:ext uri="{FF2B5EF4-FFF2-40B4-BE49-F238E27FC236}">
                    <a16:creationId xmlns:a16="http://schemas.microsoft.com/office/drawing/2014/main" id="{50403E41-7079-49EA-8D0B-4F678552D9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29" name="Group 63">
              <a:extLst>
                <a:ext uri="{FF2B5EF4-FFF2-40B4-BE49-F238E27FC236}">
                  <a16:creationId xmlns:a16="http://schemas.microsoft.com/office/drawing/2014/main" id="{E3B2C458-4D37-49A0-A94E-D516E05C3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227597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bg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65" name="Freeform 32">
                <a:extLst>
                  <a:ext uri="{FF2B5EF4-FFF2-40B4-BE49-F238E27FC236}">
                    <a16:creationId xmlns:a16="http://schemas.microsoft.com/office/drawing/2014/main" id="{C1B10016-E0C4-4526-A466-9911541D26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66" name="Freeform 33">
                <a:extLst>
                  <a:ext uri="{FF2B5EF4-FFF2-40B4-BE49-F238E27FC236}">
                    <a16:creationId xmlns:a16="http://schemas.microsoft.com/office/drawing/2014/main" id="{D574C3F0-FC2B-43A3-94B2-75D305FBF7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67" name="Freeform 34">
                <a:extLst>
                  <a:ext uri="{FF2B5EF4-FFF2-40B4-BE49-F238E27FC236}">
                    <a16:creationId xmlns:a16="http://schemas.microsoft.com/office/drawing/2014/main" id="{D92A5F66-F404-433B-BDBE-5E0DFF40D6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68" name="Freeform 35">
                <a:extLst>
                  <a:ext uri="{FF2B5EF4-FFF2-40B4-BE49-F238E27FC236}">
                    <a16:creationId xmlns:a16="http://schemas.microsoft.com/office/drawing/2014/main" id="{0A0BDF81-64CC-431D-81B1-A21938C054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69" name="Freeform 36">
                <a:extLst>
                  <a:ext uri="{FF2B5EF4-FFF2-40B4-BE49-F238E27FC236}">
                    <a16:creationId xmlns:a16="http://schemas.microsoft.com/office/drawing/2014/main" id="{42871530-50EC-42C2-879A-AE8154DADC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0" name="Freeform 37">
                <a:extLst>
                  <a:ext uri="{FF2B5EF4-FFF2-40B4-BE49-F238E27FC236}">
                    <a16:creationId xmlns:a16="http://schemas.microsoft.com/office/drawing/2014/main" id="{53AF2F2A-B148-4906-B90D-6E22239784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1" name="Freeform 38">
                <a:extLst>
                  <a:ext uri="{FF2B5EF4-FFF2-40B4-BE49-F238E27FC236}">
                    <a16:creationId xmlns:a16="http://schemas.microsoft.com/office/drawing/2014/main" id="{9A79EAA4-6F5D-4A2C-B688-CD29C2217C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2" name="Freeform 39">
                <a:extLst>
                  <a:ext uri="{FF2B5EF4-FFF2-40B4-BE49-F238E27FC236}">
                    <a16:creationId xmlns:a16="http://schemas.microsoft.com/office/drawing/2014/main" id="{B9CE5833-22CF-4408-9338-4B7749FEA3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3" name="Freeform 40">
                <a:extLst>
                  <a:ext uri="{FF2B5EF4-FFF2-40B4-BE49-F238E27FC236}">
                    <a16:creationId xmlns:a16="http://schemas.microsoft.com/office/drawing/2014/main" id="{316A985A-7ADD-4BEE-A7B6-E5B49E1839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74" name="Rectangle 41">
                <a:extLst>
                  <a:ext uri="{FF2B5EF4-FFF2-40B4-BE49-F238E27FC236}">
                    <a16:creationId xmlns:a16="http://schemas.microsoft.com/office/drawing/2014/main" id="{352CFA3F-5CFE-412E-9196-C966F34579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pic>
        <p:nvPicPr>
          <p:cNvPr id="103" name="Picture 2">
            <a:extLst>
              <a:ext uri="{FF2B5EF4-FFF2-40B4-BE49-F238E27FC236}">
                <a16:creationId xmlns:a16="http://schemas.microsoft.com/office/drawing/2014/main" id="{2FB01CCF-839B-4126-9BF9-132C64D8A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8ED5AE4A-E585-AB4C-858B-295949C45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8643" y="618518"/>
            <a:ext cx="6188402" cy="147857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400" b="1">
                <a:solidFill>
                  <a:schemeClr val="bg1"/>
                </a:solidFill>
                <a:latin typeface="Arial"/>
                <a:ea typeface="Calibri" panose="020F0502020204030204" pitchFamily="34" charset="0"/>
                <a:cs typeface="Arial"/>
              </a:rPr>
              <a:t> </a:t>
            </a:r>
            <a:br>
              <a:rPr lang="en-GB" sz="2400" b="1">
                <a:latin typeface="Arial"/>
                <a:ea typeface="Calibri" panose="020F0502020204030204" pitchFamily="34" charset="0"/>
                <a:cs typeface="Arial"/>
              </a:rPr>
            </a:br>
            <a:br>
              <a:rPr lang="en-GB" sz="2400" b="1">
                <a:latin typeface="Arial"/>
                <a:ea typeface="Calibri" panose="020F0502020204030204" pitchFamily="34" charset="0"/>
                <a:cs typeface="Arial"/>
              </a:rPr>
            </a:br>
            <a:r>
              <a:rPr lang="en-GB" sz="2400" b="1">
                <a:solidFill>
                  <a:schemeClr val="bg1"/>
                </a:solidFill>
                <a:latin typeface="Arial"/>
                <a:ea typeface="Calibri" panose="020F0502020204030204" pitchFamily="34" charset="0"/>
                <a:cs typeface="Arial"/>
              </a:rPr>
              <a:t>On 7</a:t>
            </a:r>
            <a:r>
              <a:rPr lang="en-GB" sz="2400" b="1">
                <a:solidFill>
                  <a:schemeClr val="bg1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 July 2020 Lufthansa group </a:t>
            </a:r>
            <a:r>
              <a:rPr lang="en-GB" sz="2400" b="1" err="1">
                <a:solidFill>
                  <a:schemeClr val="bg1"/>
                </a:solidFill>
                <a:latin typeface="Arial"/>
                <a:ea typeface="Calibri" panose="020F0502020204030204" pitchFamily="34" charset="0"/>
                <a:cs typeface="Arial"/>
              </a:rPr>
              <a:t>strats</a:t>
            </a:r>
            <a:r>
              <a:rPr lang="en-GB" sz="2400" b="1">
                <a:solidFill>
                  <a:schemeClr val="bg1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 a program named ‘’Renew’’ </a:t>
            </a:r>
            <a:br>
              <a:rPr lang="ro-GB" sz="2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 useBgFill="1">
        <p:nvSpPr>
          <p:cNvPr id="105" name="Round Diagonal Corner Rectangle 6">
            <a:extLst>
              <a:ext uri="{FF2B5EF4-FFF2-40B4-BE49-F238E27FC236}">
                <a16:creationId xmlns:a16="http://schemas.microsoft.com/office/drawing/2014/main" id="{F2B1468C-8227-4785-8776-7BDBDDF08F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579" y="808057"/>
            <a:ext cx="3821429" cy="5234394"/>
          </a:xfrm>
          <a:prstGeom prst="round2DiagRect">
            <a:avLst>
              <a:gd name="adj1" fmla="val 11323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46">
            <a:extLst>
              <a:ext uri="{FF2B5EF4-FFF2-40B4-BE49-F238E27FC236}">
                <a16:creationId xmlns:a16="http://schemas.microsoft.com/office/drawing/2014/main" id="{8D1FD7C6-BAFD-4849-ACB6-C5731B7DB4F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" r="2864"/>
          <a:stretch/>
        </p:blipFill>
        <p:spPr bwMode="auto">
          <a:xfrm>
            <a:off x="1126617" y="1178421"/>
            <a:ext cx="3178638" cy="4495697"/>
          </a:xfrm>
          <a:prstGeom prst="rect">
            <a:avLst/>
          </a:prstGeom>
          <a:noFill/>
        </p:spPr>
      </p:pic>
      <p:sp>
        <p:nvSpPr>
          <p:cNvPr id="9" name="Substituent text 8">
            <a:extLst>
              <a:ext uri="{FF2B5EF4-FFF2-40B4-BE49-F238E27FC236}">
                <a16:creationId xmlns:a16="http://schemas.microsoft.com/office/drawing/2014/main" id="{1859DD2F-C913-7741-9E9D-1A031B2CF6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28643" y="2249487"/>
            <a:ext cx="6188402" cy="354171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Program 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is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 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headed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by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 Dr. 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Detlef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Kayser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 </a:t>
            </a:r>
            <a:r>
              <a:rPr lang="ro-RO" sz="2400" b="1" err="1">
                <a:solidFill>
                  <a:schemeClr val="bg1"/>
                </a:solidFill>
                <a:latin typeface="Arial"/>
                <a:ea typeface="+mn-lt"/>
                <a:cs typeface="Arial"/>
              </a:rPr>
              <a:t>responsible</a:t>
            </a:r>
            <a:r>
              <a:rPr lang="ro-RO" sz="2400" b="1">
                <a:solidFill>
                  <a:schemeClr val="bg1"/>
                </a:solidFill>
                <a:latin typeface="Arial"/>
                <a:ea typeface="+mn-lt"/>
                <a:cs typeface="Arial"/>
              </a:rPr>
              <a:t> for </a:t>
            </a:r>
            <a:r>
              <a:rPr lang="ro-RO" sz="2400" b="1" err="1">
                <a:solidFill>
                  <a:schemeClr val="bg1"/>
                </a:solidFill>
                <a:latin typeface="Arial"/>
                <a:ea typeface="+mn-lt"/>
                <a:cs typeface="Arial"/>
              </a:rPr>
              <a:t>Airline</a:t>
            </a:r>
            <a:r>
              <a:rPr lang="ro-RO" sz="2400" b="1">
                <a:solidFill>
                  <a:schemeClr val="bg1"/>
                </a:solidFill>
                <a:latin typeface="Arial"/>
                <a:ea typeface="+mn-lt"/>
                <a:cs typeface="Arial"/>
              </a:rPr>
              <a:t> </a:t>
            </a:r>
            <a:r>
              <a:rPr lang="ro-RO" sz="2400" b="1" err="1">
                <a:solidFill>
                  <a:schemeClr val="bg1"/>
                </a:solidFill>
                <a:latin typeface="Arial"/>
                <a:ea typeface="+mn-lt"/>
                <a:cs typeface="Arial"/>
              </a:rPr>
              <a:t>resources</a:t>
            </a:r>
            <a:r>
              <a:rPr lang="ro-RO" sz="2400" b="1">
                <a:solidFill>
                  <a:schemeClr val="bg1"/>
                </a:solidFill>
                <a:latin typeface="Arial"/>
                <a:ea typeface="+mn-lt"/>
                <a:cs typeface="Arial"/>
              </a:rPr>
              <a:t> &amp; </a:t>
            </a:r>
            <a:r>
              <a:rPr lang="ro-RO" sz="2400" b="1" err="1">
                <a:solidFill>
                  <a:schemeClr val="bg1"/>
                </a:solidFill>
                <a:latin typeface="Arial"/>
                <a:ea typeface="+mn-lt"/>
                <a:cs typeface="Arial"/>
              </a:rPr>
              <a:t>Operations</a:t>
            </a:r>
            <a:r>
              <a:rPr lang="ro-RO" sz="2400" b="1">
                <a:solidFill>
                  <a:schemeClr val="bg1"/>
                </a:solidFill>
                <a:latin typeface="Arial"/>
                <a:ea typeface="+mn-lt"/>
                <a:cs typeface="Arial"/>
              </a:rPr>
              <a:t> </a:t>
            </a:r>
            <a:r>
              <a:rPr lang="ro-RO" sz="2400" b="1" err="1">
                <a:solidFill>
                  <a:schemeClr val="bg1"/>
                </a:solidFill>
                <a:latin typeface="Arial"/>
                <a:ea typeface="+mn-lt"/>
                <a:cs typeface="Arial"/>
              </a:rPr>
              <a:t>Standarts</a:t>
            </a:r>
            <a:r>
              <a:rPr lang="ro-RO" sz="2400" b="1">
                <a:solidFill>
                  <a:schemeClr val="bg1"/>
                </a:solidFill>
                <a:latin typeface="Arial"/>
                <a:ea typeface="+mn-lt"/>
                <a:cs typeface="Arial"/>
              </a:rPr>
              <a:t>. </a:t>
            </a:r>
          </a:p>
          <a:p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Program is supported </a:t>
            </a:r>
            <a:r>
              <a:rPr lang="ro-RO" sz="2400" b="1" err="1">
                <a:solidFill>
                  <a:schemeClr val="bg1"/>
                </a:solidFill>
                <a:latin typeface="Arial"/>
                <a:cs typeface="Arial"/>
              </a:rPr>
              <a:t>by</a:t>
            </a:r>
            <a:r>
              <a:rPr lang="ro-RO" sz="2400" b="1">
                <a:solidFill>
                  <a:schemeClr val="bg1"/>
                </a:solidFill>
                <a:latin typeface="Arial"/>
                <a:cs typeface="Arial"/>
              </a:rPr>
              <a:t> gouvernment.</a:t>
            </a:r>
          </a:p>
        </p:txBody>
      </p:sp>
    </p:spTree>
    <p:extLst>
      <p:ext uri="{BB962C8B-B14F-4D97-AF65-F5344CB8AC3E}">
        <p14:creationId xmlns:p14="http://schemas.microsoft.com/office/powerpoint/2010/main" val="41822984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395C52F-736F-5843-B75E-0945E1866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0795" y="185344"/>
            <a:ext cx="9912355" cy="1051508"/>
          </a:xfrm>
        </p:spPr>
        <p:txBody>
          <a:bodyPr>
            <a:normAutofit/>
          </a:bodyPr>
          <a:lstStyle/>
          <a:p>
            <a:r>
              <a:rPr lang="en-GB" sz="2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Renew program is restructured in three stages:</a:t>
            </a:r>
            <a:br>
              <a:rPr lang="ro-GB" sz="2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o-GB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969192E-63B3-B44F-8720-DE31501779E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13" b="20413"/>
          <a:stretch/>
        </p:blipFill>
        <p:spPr bwMode="auto">
          <a:xfrm>
            <a:off x="1453402" y="1422196"/>
            <a:ext cx="9912354" cy="329977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ubstituent text 11">
            <a:extLst>
              <a:ext uri="{FF2B5EF4-FFF2-40B4-BE49-F238E27FC236}">
                <a16:creationId xmlns:a16="http://schemas.microsoft.com/office/drawing/2014/main" id="{C0624D43-8242-9C49-A63B-42DAEA6582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12291" y="5092662"/>
            <a:ext cx="9910859" cy="682472"/>
          </a:xfrm>
        </p:spPr>
        <p:txBody>
          <a:bodyPr>
            <a:normAutofit lnSpcReduction="10000"/>
          </a:bodyPr>
          <a:lstStyle/>
          <a:p>
            <a:r>
              <a:rPr lang="en-GB" sz="18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Source https://investor-relations.lufthansagroup.com/</a:t>
            </a:r>
            <a:r>
              <a:rPr lang="en-GB" sz="1800" b="1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fileadmin</a:t>
            </a:r>
            <a:r>
              <a:rPr lang="en-GB" sz="18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/downloads/en/charts-speeches/</a:t>
            </a:r>
            <a:r>
              <a:rPr lang="en-GB" sz="1800" b="1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LH-QR-2020-3-charts.pdf</a:t>
            </a:r>
            <a:endParaRPr lang="ro-GB" sz="1800" b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19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6AF2619-EBE5-D045-9DB8-825F18824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ReFocus Strategy</a:t>
            </a:r>
            <a:br>
              <a:rPr lang="ro-GB" sz="2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o-GB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39141CA0-8244-C649-808A-3B7A0311F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658143"/>
            <a:ext cx="9905999" cy="354171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b="1" u="sng">
                <a:latin typeface="Arial"/>
                <a:ea typeface="Calibri" panose="020F0502020204030204" pitchFamily="34" charset="0"/>
                <a:cs typeface="Arial"/>
              </a:rPr>
              <a:t>Portofolio optimization</a:t>
            </a:r>
            <a:endParaRPr lang="ro-GB" sz="2000" b="1" u="sng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>
                <a:latin typeface="Arial"/>
                <a:ea typeface="Calibri" panose="020F0502020204030204" pitchFamily="34" charset="0"/>
                <a:cs typeface="Arial"/>
              </a:rPr>
              <a:t>   -  Improvements in payments structure</a:t>
            </a:r>
          </a:p>
          <a:p>
            <a:r>
              <a:rPr lang="en-GB" sz="2000" b="1">
                <a:latin typeface="Arial"/>
                <a:ea typeface="Calibri" panose="020F0502020204030204" pitchFamily="34" charset="0"/>
                <a:cs typeface="Arial"/>
              </a:rPr>
              <a:t> </a:t>
            </a:r>
            <a:r>
              <a:rPr lang="en-GB" sz="2000" b="1">
                <a:effectLst/>
                <a:latin typeface="Arial"/>
                <a:ea typeface="Calibri" panose="020F0502020204030204" pitchFamily="34" charset="0"/>
                <a:cs typeface="Arial"/>
              </a:rPr>
              <a:t>Security for customers</a:t>
            </a:r>
            <a:endParaRPr lang="ro-GB" sz="2000" b="1">
              <a:latin typeface="Arial"/>
              <a:ea typeface="Calibri" panose="020F0502020204030204" pitchFamily="34" charset="0"/>
              <a:cs typeface="Arial"/>
            </a:endParaRPr>
          </a:p>
          <a:p>
            <a:r>
              <a:rPr lang="en-GB" sz="2000" b="1">
                <a:latin typeface="Arial"/>
                <a:ea typeface="Calibri" panose="020F0502020204030204" pitchFamily="34" charset="0"/>
                <a:cs typeface="Arial"/>
              </a:rPr>
              <a:t> Reducing operating cash flow to short-term focus</a:t>
            </a:r>
            <a:endParaRPr lang="ro-GB" sz="2000" b="1">
              <a:latin typeface="Arial"/>
              <a:ea typeface="Calibri" panose="020F0502020204030204" pitchFamily="34" charset="0"/>
              <a:cs typeface="Arial"/>
            </a:endParaRPr>
          </a:p>
          <a:p>
            <a:pPr marL="0" indent="0">
              <a:buNone/>
            </a:pPr>
            <a:r>
              <a:rPr lang="en-GB" sz="2000" b="1" u="sng">
                <a:effectLst/>
                <a:latin typeface="Arial"/>
                <a:ea typeface="Calibri" panose="020F0502020204030204" pitchFamily="34" charset="0"/>
                <a:cs typeface="Arial"/>
              </a:rPr>
              <a:t>the retention of regular customers</a:t>
            </a:r>
            <a:r>
              <a:rPr lang="en-GB" sz="2000" b="1">
                <a:effectLst/>
                <a:latin typeface="Arial"/>
                <a:ea typeface="Calibri" panose="020F0502020204030204" pitchFamily="34" charset="0"/>
                <a:cs typeface="Arial"/>
              </a:rPr>
              <a:t>.</a:t>
            </a:r>
            <a:endParaRPr lang="ro-GB" sz="2000" b="1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r>
              <a:rPr lang="en-GB" sz="2000" b="1">
                <a:latin typeface="Arial"/>
                <a:ea typeface="Calibri" panose="020F0502020204030204" pitchFamily="34" charset="0"/>
                <a:cs typeface="Arial"/>
              </a:rPr>
              <a:t> Guaranteed</a:t>
            </a:r>
            <a:r>
              <a:rPr lang="en-GB" sz="2000" b="1">
                <a:effectLst/>
                <a:latin typeface="Arial"/>
                <a:ea typeface="Calibri" panose="020F0502020204030204" pitchFamily="34" charset="0"/>
                <a:cs typeface="Arial"/>
              </a:rPr>
              <a:t> return flight (Lufthansa Group; Newsroom Releases 2020</a:t>
            </a:r>
            <a:r>
              <a:rPr lang="en-GB" sz="2000" b="1">
                <a:latin typeface="Arial"/>
                <a:ea typeface="Calibri" panose="020F0502020204030204" pitchFamily="34" charset="0"/>
                <a:cs typeface="Arial"/>
              </a:rPr>
              <a:t>)</a:t>
            </a:r>
            <a:endParaRPr lang="ro-GB" sz="2000" b="1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>
                <a:latin typeface="Arial"/>
                <a:ea typeface="+mn-lt"/>
                <a:cs typeface="+mn-lt"/>
              </a:rPr>
              <a:t> Reductions in the pilot and cabin personnel sector</a:t>
            </a:r>
            <a:endParaRPr lang="ro-GB" sz="2000" b="1">
              <a:latin typeface="Aria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520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192340D-3790-5F44-91EC-E67D0C009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28" y="23136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ReOrg strategy</a:t>
            </a:r>
            <a:br>
              <a:rPr lang="ro-GB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o-GB"/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CCF2CF29-ADE9-FA4F-8BDA-9B3C132467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0" r="7778" b="-1"/>
          <a:stretch/>
        </p:blipFill>
        <p:spPr bwMode="auto">
          <a:xfrm>
            <a:off x="713887" y="1592373"/>
            <a:ext cx="4662140" cy="3047892"/>
          </a:xfrm>
          <a:prstGeom prst="round2DiagRect">
            <a:avLst>
              <a:gd name="adj1" fmla="val 4860"/>
              <a:gd name="adj2" fmla="val 0"/>
            </a:avLst>
          </a:prstGeom>
          <a:noFill/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B031FFE-5788-B142-A40E-68A26768E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3879" y="1894155"/>
            <a:ext cx="5854234" cy="3541714"/>
          </a:xfrm>
        </p:spPr>
        <p:txBody>
          <a:bodyPr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en-GB" b="1">
                <a:latin typeface="Arial"/>
                <a:ea typeface="Calibri" panose="020F0502020204030204" pitchFamily="34" charset="0"/>
                <a:cs typeface="Arial"/>
              </a:rPr>
              <a:t>Reduced fleet by 150 aircrafts</a:t>
            </a:r>
            <a:endParaRPr lang="en-GB" b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b="1">
                <a:latin typeface="Arial"/>
                <a:ea typeface="Calibri" panose="020F0502020204030204" pitchFamily="34" charset="0"/>
                <a:cs typeface="Arial"/>
              </a:rPr>
              <a:t>Parked A380s</a:t>
            </a:r>
            <a:r>
              <a:rPr lang="en-GB" b="1">
                <a:effectLst/>
                <a:latin typeface="Arial"/>
                <a:ea typeface="Calibri" panose="020F0502020204030204" pitchFamily="34" charset="0"/>
                <a:cs typeface="Arial"/>
              </a:rPr>
              <a:t> and A340-600s in</a:t>
            </a:r>
            <a:r>
              <a:rPr lang="en-GB" b="1">
                <a:latin typeface="Arial"/>
                <a:ea typeface="Calibri" panose="020F0502020204030204" pitchFamily="34" charset="0"/>
                <a:cs typeface="Arial"/>
              </a:rPr>
              <a:t> </a:t>
            </a:r>
            <a:r>
              <a:rPr lang="en-GB" b="1">
                <a:effectLst/>
                <a:latin typeface="Arial"/>
                <a:ea typeface="Calibri" panose="020F0502020204030204" pitchFamily="34" charset="0"/>
                <a:cs typeface="Arial"/>
              </a:rPr>
              <a:t> long-term storage</a:t>
            </a:r>
          </a:p>
          <a:p>
            <a:pPr>
              <a:lnSpc>
                <a:spcPct val="110000"/>
              </a:lnSpc>
            </a:pPr>
            <a:r>
              <a:rPr lang="en-GB" b="1">
                <a:latin typeface="Arial"/>
                <a:ea typeface="Calibri" panose="020F0502020204030204" pitchFamily="34" charset="0"/>
                <a:cs typeface="Arial"/>
              </a:rPr>
              <a:t>Reduced </a:t>
            </a:r>
            <a:r>
              <a:rPr lang="en-GB" b="1" err="1">
                <a:latin typeface="Arial"/>
                <a:ea typeface="Calibri" panose="020F0502020204030204" pitchFamily="34" charset="0"/>
                <a:cs typeface="Arial"/>
              </a:rPr>
              <a:t>polluate</a:t>
            </a:r>
            <a:r>
              <a:rPr lang="en-GB" b="1">
                <a:latin typeface="Arial"/>
                <a:ea typeface="Calibri" panose="020F0502020204030204" pitchFamily="34" charset="0"/>
                <a:cs typeface="Arial"/>
              </a:rPr>
              <a:t> </a:t>
            </a:r>
            <a:r>
              <a:rPr lang="en-GB" b="1" err="1">
                <a:latin typeface="Arial"/>
                <a:ea typeface="Calibri" panose="020F0502020204030204" pitchFamily="34" charset="0"/>
                <a:cs typeface="Arial"/>
              </a:rPr>
              <a:t>emisssions</a:t>
            </a:r>
            <a:endParaRPr lang="en-GB" b="1" err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ro-GB" b="1">
                <a:latin typeface="Arial"/>
                <a:ea typeface="Calibri" panose="020F0502020204030204" pitchFamily="34" charset="0"/>
                <a:cs typeface="Arial"/>
              </a:rPr>
              <a:t>Corrected route plan</a:t>
            </a:r>
            <a:endParaRPr lang="ro-GB" b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947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720D8-91CF-4B68-9342-473CD7458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183" y="1370257"/>
            <a:ext cx="11351843" cy="4118098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bg1"/>
                </a:solidFill>
                <a:latin typeface="Arial"/>
                <a:cs typeface="Arial"/>
              </a:rPr>
              <a:t> </a:t>
            </a:r>
            <a:r>
              <a:rPr lang="en-GB" b="1" u="sng" dirty="0">
                <a:latin typeface="Arial"/>
                <a:cs typeface="Arial"/>
              </a:rPr>
              <a:t>   Cost reductions in employees</a:t>
            </a:r>
            <a:endParaRPr lang="en-GB" dirty="0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Short-time work</a:t>
            </a:r>
            <a:endParaRPr lang="en-GB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Unpaid </a:t>
            </a:r>
            <a:r>
              <a:rPr lang="en-GB" b="1" dirty="0" err="1">
                <a:latin typeface="Arial"/>
                <a:cs typeface="Arial"/>
              </a:rPr>
              <a:t>vacantion</a:t>
            </a:r>
            <a:endParaRPr lang="en-GB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Severance payments</a:t>
            </a:r>
            <a:endParaRPr lang="en-GB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Managers are renouncing their salary</a:t>
            </a:r>
            <a:endParaRPr lang="en-US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b="1" u="sng" dirty="0">
                <a:latin typeface="Arial"/>
                <a:cs typeface="Arial"/>
              </a:rPr>
              <a:t>    Financial structure and organization</a:t>
            </a:r>
            <a:endParaRPr lang="en-US" dirty="0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Reduced cash outflows </a:t>
            </a:r>
            <a:endParaRPr lang="en-GB">
              <a:ea typeface="+mn-lt"/>
              <a:cs typeface="+mn-lt"/>
            </a:endParaRPr>
          </a:p>
          <a:p>
            <a:r>
              <a:rPr lang="en-GB" b="1" dirty="0">
                <a:latin typeface="Arial"/>
                <a:cs typeface="Arial"/>
              </a:rPr>
              <a:t>Reduced management positions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498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2E4E997-8672-4FFD-B8EC-9932A8E47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FE6BA9E6-1D9E-4D30-B528-D49FA1342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1CFBD076-1493-9044-8038-694210C85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9801" y="37493"/>
            <a:ext cx="4459286" cy="1478570"/>
          </a:xfrm>
        </p:spPr>
        <p:txBody>
          <a:bodyPr>
            <a:normAutofit/>
          </a:bodyPr>
          <a:lstStyle/>
          <a:p>
            <a:r>
              <a:rPr lang="en-GB" sz="3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RePay Strategy</a:t>
            </a:r>
            <a:br>
              <a:rPr lang="ro-GB" sz="3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o-GB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C55A534-478A-BD4C-8748-7C3A0CCFF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983" y="1092031"/>
            <a:ext cx="6562725" cy="43532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u="sng">
                <a:latin typeface="Arial"/>
                <a:ea typeface="Calibri" panose="020F0502020204030204" pitchFamily="34" charset="0"/>
                <a:cs typeface="Arial"/>
              </a:rPr>
              <a:t>Reducing </a:t>
            </a:r>
            <a:r>
              <a:rPr lang="en-GB" b="1" u="sng">
                <a:effectLst/>
                <a:latin typeface="Arial"/>
                <a:ea typeface="Calibri" panose="020F0502020204030204" pitchFamily="34" charset="0"/>
                <a:cs typeface="Arial"/>
              </a:rPr>
              <a:t>government loans </a:t>
            </a:r>
            <a:r>
              <a:rPr lang="en-GB" b="1" u="sng">
                <a:latin typeface="Arial"/>
                <a:ea typeface="Calibri" panose="020F0502020204030204" pitchFamily="34" charset="0"/>
                <a:cs typeface="Arial"/>
              </a:rPr>
              <a:t>and deposits</a:t>
            </a:r>
            <a:endParaRPr lang="ro-GB" b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b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5.jpeg" descr="Chart, bar chart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9A758E3F-85BE-0044-9965-D9B3DF29FC5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5186" y="1786184"/>
            <a:ext cx="7544452" cy="4443174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453E4DEE-E996-40F8-8635-0FF43D734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08BD1D3E-43CE-49EB-A424-0738950C6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E9182037-E3FA-489A-95D5-29E424842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E8864E76-AD7F-4BEE-B3F6-A78FA42AE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8AD071B3-046D-4479-91FE-01E9AD7C8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91D776F5-E902-4A4D-A75D-A46E063C9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EBED8F24-A998-4952-AB68-E2074F074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74D7A646-8CDC-49B3-9C44-3EF38DB42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D4E99D14-E4F4-419B-9AAF-8D1CEAB28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377E106C-5445-4A52-9F7E-DA1738744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752BFE96-D378-4BAE-A64B-F851A34C4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B88FFB19-5A5E-4078-B467-9D4ABD21B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Line 16">
              <a:extLst>
                <a:ext uri="{FF2B5EF4-FFF2-40B4-BE49-F238E27FC236}">
                  <a16:creationId xmlns:a16="http://schemas.microsoft.com/office/drawing/2014/main" id="{11042975-3D19-4728-BCDA-D3F5CD633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A28972BD-D2E1-4DCA-A907-2E3B6F6066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1C806824-5C2D-4747-B038-69EE4074B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3B33F710-16D7-4F48-BFCA-66C9CA235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6C8C8ED4-90FA-4E97-AAF0-D5D51E6A9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Rectangle 21">
              <a:extLst>
                <a:ext uri="{FF2B5EF4-FFF2-40B4-BE49-F238E27FC236}">
                  <a16:creationId xmlns:a16="http://schemas.microsoft.com/office/drawing/2014/main" id="{6C5EB9C1-B25F-4172-8A96-5950ECC82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097E6E8A-9373-4655-882B-21715CCE9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EB8CC766-1206-4372-ACAF-8230AF4D5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4">
              <a:extLst>
                <a:ext uri="{FF2B5EF4-FFF2-40B4-BE49-F238E27FC236}">
                  <a16:creationId xmlns:a16="http://schemas.microsoft.com/office/drawing/2014/main" id="{1C8E2511-2489-47B2-9C19-C410910DD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5">
              <a:extLst>
                <a:ext uri="{FF2B5EF4-FFF2-40B4-BE49-F238E27FC236}">
                  <a16:creationId xmlns:a16="http://schemas.microsoft.com/office/drawing/2014/main" id="{D7820196-0A47-47EF-832C-A688E897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6">
              <a:extLst>
                <a:ext uri="{FF2B5EF4-FFF2-40B4-BE49-F238E27FC236}">
                  <a16:creationId xmlns:a16="http://schemas.microsoft.com/office/drawing/2014/main" id="{4982E0BF-34AE-48A3-AD6B-E0F3CD05D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27">
              <a:extLst>
                <a:ext uri="{FF2B5EF4-FFF2-40B4-BE49-F238E27FC236}">
                  <a16:creationId xmlns:a16="http://schemas.microsoft.com/office/drawing/2014/main" id="{CD34643B-9DF2-4310-8868-48252C339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4E020C4E-AF64-44A8-B830-779541D8D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29">
              <a:extLst>
                <a:ext uri="{FF2B5EF4-FFF2-40B4-BE49-F238E27FC236}">
                  <a16:creationId xmlns:a16="http://schemas.microsoft.com/office/drawing/2014/main" id="{D97BC3D3-B1B3-4825-9169-BBEF1DBCF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30">
              <a:extLst>
                <a:ext uri="{FF2B5EF4-FFF2-40B4-BE49-F238E27FC236}">
                  <a16:creationId xmlns:a16="http://schemas.microsoft.com/office/drawing/2014/main" id="{A750DC4F-1DAF-470E-98C6-6C68DEB93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1">
              <a:extLst>
                <a:ext uri="{FF2B5EF4-FFF2-40B4-BE49-F238E27FC236}">
                  <a16:creationId xmlns:a16="http://schemas.microsoft.com/office/drawing/2014/main" id="{2F99594A-5BBD-4E10-A818-8BE52B7D9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A5BC85F-3204-4224-A7F4-76582E93D1C1}"/>
              </a:ext>
            </a:extLst>
          </p:cNvPr>
          <p:cNvSpPr txBox="1"/>
          <p:nvPr/>
        </p:nvSpPr>
        <p:spPr>
          <a:xfrm>
            <a:off x="4724400" y="320040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Click to add text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D0532E-E5C1-4D9B-879B-B15020A79006}"/>
              </a:ext>
            </a:extLst>
          </p:cNvPr>
          <p:cNvSpPr txBox="1"/>
          <p:nvPr/>
        </p:nvSpPr>
        <p:spPr>
          <a:xfrm>
            <a:off x="1056055" y="2961053"/>
            <a:ext cx="27431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/>
              <a:t>Drawdown of 2.7 billion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Liquidity of 3.8 billion</a:t>
            </a:r>
          </a:p>
        </p:txBody>
      </p:sp>
    </p:spTree>
    <p:extLst>
      <p:ext uri="{BB962C8B-B14F-4D97-AF65-F5344CB8AC3E}">
        <p14:creationId xmlns:p14="http://schemas.microsoft.com/office/powerpoint/2010/main" val="1935267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E0FBC-2D6E-4DC1-9B97-7A019E993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b="1" u="sng" dirty="0">
                <a:latin typeface="Arial"/>
                <a:cs typeface="Arial"/>
              </a:rPr>
              <a:t>CASH COST REDUCTION</a:t>
            </a:r>
          </a:p>
        </p:txBody>
      </p:sp>
      <p:pic>
        <p:nvPicPr>
          <p:cNvPr id="4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E8AD8FD-B8BA-4827-9075-C89EACA1C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1002" y="1795402"/>
            <a:ext cx="7990742" cy="45085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2005DB-6E3B-4ABF-8A6C-BBA5E1B63C6E}"/>
              </a:ext>
            </a:extLst>
          </p:cNvPr>
          <p:cNvSpPr txBox="1"/>
          <p:nvPr/>
        </p:nvSpPr>
        <p:spPr>
          <a:xfrm>
            <a:off x="9673737" y="3186968"/>
            <a:ext cx="27431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/>
              <a:t>Reducing 34% of cash costs</a:t>
            </a:r>
          </a:p>
          <a:p>
            <a:pPr marL="285750" indent="-285750">
              <a:buFont typeface="Arial"/>
              <a:buChar char="•"/>
            </a:pPr>
            <a:r>
              <a:rPr lang="en-GB" dirty="0"/>
              <a:t>Cash burn </a:t>
            </a:r>
          </a:p>
          <a:p>
            <a:r>
              <a:rPr lang="en-GB" dirty="0"/>
              <a:t>of 550 million EUR</a:t>
            </a:r>
          </a:p>
        </p:txBody>
      </p:sp>
    </p:spTree>
    <p:extLst>
      <p:ext uri="{BB962C8B-B14F-4D97-AF65-F5344CB8AC3E}">
        <p14:creationId xmlns:p14="http://schemas.microsoft.com/office/powerpoint/2010/main" val="39482544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26484C6-EABC-0A45-BA17-45ABE798B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770" y="-120767"/>
            <a:ext cx="9905998" cy="1478570"/>
          </a:xfrm>
        </p:spPr>
        <p:txBody>
          <a:bodyPr>
            <a:normAutofit/>
          </a:bodyPr>
          <a:lstStyle/>
          <a:p>
            <a:r>
              <a:rPr lang="ro-GB" sz="28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results after the Covid-19 pandemic for Lufthansa </a:t>
            </a:r>
            <a:r>
              <a:rPr lang="en-GB" sz="28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Group</a:t>
            </a:r>
            <a:endParaRPr lang="ro-GB" sz="280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D8FB777-3948-4D49-BBC5-1E9DA3DE1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357803"/>
            <a:ext cx="10904727" cy="3541714"/>
          </a:xfrm>
        </p:spPr>
        <p:txBody>
          <a:bodyPr>
            <a:noAutofit/>
          </a:bodyPr>
          <a:lstStyle/>
          <a:p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compan</a:t>
            </a:r>
            <a:r>
              <a:rPr lang="en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net lose increased by an incredible 500 % to 2 billion euros</a:t>
            </a:r>
            <a:endParaRPr lang="en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Revenues</a:t>
            </a:r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fell by only 6 billion euros or 80%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German government decided to invest by buying 20 to 25% of shares in the company</a:t>
            </a:r>
            <a:endParaRPr lang="en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Fundraising</a:t>
            </a:r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process worth at least 2 billion euros to cover their debts</a:t>
            </a:r>
            <a:endParaRPr lang="en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reduce loses, the company was forced to lay 29 thousand employees, while trying to keep for 100 thousand employees</a:t>
            </a:r>
            <a:endParaRPr lang="en-GB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Abolition</a:t>
            </a:r>
            <a:r>
              <a:rPr lang="ro-GB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of free food on board their airplanes</a:t>
            </a:r>
            <a:r>
              <a:rPr lang="ro-GB" b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05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21F7EDB7-1437-4689-AD93-051AAE63F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2" name="Rectangle 11">
              <a:extLst>
                <a:ext uri="{FF2B5EF4-FFF2-40B4-BE49-F238E27FC236}">
                  <a16:creationId xmlns:a16="http://schemas.microsoft.com/office/drawing/2014/main" id="{CB9622E9-83EA-45FB-8EC1-4477B91011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9B668750-4C89-47F1-9591-BE7F26A04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F4A3706-CD49-4455-81DC-365A2D51C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1133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A089F841-E435-4B8D-82BD-263C9553F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DAA38AAA-0F1D-404C-A14F-A9EA519B85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79592AD6-0042-4811-8CA3-4FF820B0B2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Rectangle 8">
              <a:extLst>
                <a:ext uri="{FF2B5EF4-FFF2-40B4-BE49-F238E27FC236}">
                  <a16:creationId xmlns:a16="http://schemas.microsoft.com/office/drawing/2014/main" id="{E8D67C8B-8012-4B05-8119-C932C5E96C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EABE68F1-9E8A-4E95-A606-23B237E775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C35B2031-B854-4606-BCDA-0BBF83329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15A77494-4229-4AB1-BB6A-2EA9193FF4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AECC3FBA-4EBA-4179-A671-1042C678B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02B530CD-3385-4D4F-AC32-CAB1C9DDA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56227A7A-DA96-4E2B-B066-2554F98BFD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607021BA-15C6-4D7A-A774-B7B1F2ED3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DC06C301-0EAD-447D-A966-8C7AB94A3B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E686DF40-6765-4FBC-A7F8-9AF946D717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A1330CAA-984A-4FD3-A574-5377DF768F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3461CAFE-EF80-4C38-A27B-6E6847F2B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C96CB611-34ED-41F3-B15D-F6B17B5E5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6D93242F-91B7-4F52-801F-9CEE2987D1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72209AFA-8B7F-46AE-80BC-7CD5E8175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283D5E20-6411-476C-8A6A-27F019149F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4">
              <a:extLst>
                <a:ext uri="{FF2B5EF4-FFF2-40B4-BE49-F238E27FC236}">
                  <a16:creationId xmlns:a16="http://schemas.microsoft.com/office/drawing/2014/main" id="{E35069A2-A355-4382-8898-3D35D040D8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5">
              <a:extLst>
                <a:ext uri="{FF2B5EF4-FFF2-40B4-BE49-F238E27FC236}">
                  <a16:creationId xmlns:a16="http://schemas.microsoft.com/office/drawing/2014/main" id="{2B8F4B12-C56F-43C9-B678-11BE48DBE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6">
              <a:extLst>
                <a:ext uri="{FF2B5EF4-FFF2-40B4-BE49-F238E27FC236}">
                  <a16:creationId xmlns:a16="http://schemas.microsoft.com/office/drawing/2014/main" id="{8072F38D-DAD7-4A73-A1C3-356C48C419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27">
              <a:extLst>
                <a:ext uri="{FF2B5EF4-FFF2-40B4-BE49-F238E27FC236}">
                  <a16:creationId xmlns:a16="http://schemas.microsoft.com/office/drawing/2014/main" id="{282751AD-3FCC-4A00-B6EB-CD4AEE37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8EA220D4-1126-4A10-B0C9-60A5E99D7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29">
              <a:extLst>
                <a:ext uri="{FF2B5EF4-FFF2-40B4-BE49-F238E27FC236}">
                  <a16:creationId xmlns:a16="http://schemas.microsoft.com/office/drawing/2014/main" id="{1C7FF311-C877-42AD-8656-6ADF9E8B0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30">
              <a:extLst>
                <a:ext uri="{FF2B5EF4-FFF2-40B4-BE49-F238E27FC236}">
                  <a16:creationId xmlns:a16="http://schemas.microsoft.com/office/drawing/2014/main" id="{21D21197-E4E6-4974-8717-7A884C470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1">
              <a:extLst>
                <a:ext uri="{FF2B5EF4-FFF2-40B4-BE49-F238E27FC236}">
                  <a16:creationId xmlns:a16="http://schemas.microsoft.com/office/drawing/2014/main" id="{8999D374-7231-438C-AAFF-586E90D7AC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2">
              <a:extLst>
                <a:ext uri="{FF2B5EF4-FFF2-40B4-BE49-F238E27FC236}">
                  <a16:creationId xmlns:a16="http://schemas.microsoft.com/office/drawing/2014/main" id="{2E99439A-BBE6-47F9-9B2E-08FB842D30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Rectangle 33">
              <a:extLst>
                <a:ext uri="{FF2B5EF4-FFF2-40B4-BE49-F238E27FC236}">
                  <a16:creationId xmlns:a16="http://schemas.microsoft.com/office/drawing/2014/main" id="{326BBA6A-787A-4927-9CEA-4EF2315E8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5" name="Freeform 34">
              <a:extLst>
                <a:ext uri="{FF2B5EF4-FFF2-40B4-BE49-F238E27FC236}">
                  <a16:creationId xmlns:a16="http://schemas.microsoft.com/office/drawing/2014/main" id="{9EBCF724-BD4F-4763-96EA-3B49A0192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5">
              <a:extLst>
                <a:ext uri="{FF2B5EF4-FFF2-40B4-BE49-F238E27FC236}">
                  <a16:creationId xmlns:a16="http://schemas.microsoft.com/office/drawing/2014/main" id="{514181B4-343A-468A-A7A3-A24EA18437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6">
              <a:extLst>
                <a:ext uri="{FF2B5EF4-FFF2-40B4-BE49-F238E27FC236}">
                  <a16:creationId xmlns:a16="http://schemas.microsoft.com/office/drawing/2014/main" id="{CA203802-8F2C-4810-86C3-9F5C8A8C51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7">
              <a:extLst>
                <a:ext uri="{FF2B5EF4-FFF2-40B4-BE49-F238E27FC236}">
                  <a16:creationId xmlns:a16="http://schemas.microsoft.com/office/drawing/2014/main" id="{49DE1B83-157A-4C15-9CDD-0890D4102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38">
              <a:extLst>
                <a:ext uri="{FF2B5EF4-FFF2-40B4-BE49-F238E27FC236}">
                  <a16:creationId xmlns:a16="http://schemas.microsoft.com/office/drawing/2014/main" id="{79FF2CFC-9520-4047-97BA-B9F21A5A8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39">
              <a:extLst>
                <a:ext uri="{FF2B5EF4-FFF2-40B4-BE49-F238E27FC236}">
                  <a16:creationId xmlns:a16="http://schemas.microsoft.com/office/drawing/2014/main" id="{51DF22B1-CEB5-4249-BD3A-994A6EDDF8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25FAC49F-4726-4ED1-832D-A07808F71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41">
              <a:extLst>
                <a:ext uri="{FF2B5EF4-FFF2-40B4-BE49-F238E27FC236}">
                  <a16:creationId xmlns:a16="http://schemas.microsoft.com/office/drawing/2014/main" id="{59C42689-6633-4333-9462-1733BC620D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Freeform 42">
              <a:extLst>
                <a:ext uri="{FF2B5EF4-FFF2-40B4-BE49-F238E27FC236}">
                  <a16:creationId xmlns:a16="http://schemas.microsoft.com/office/drawing/2014/main" id="{60B37CFD-CC7B-44E0-8F09-78895A966F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3">
              <a:extLst>
                <a:ext uri="{FF2B5EF4-FFF2-40B4-BE49-F238E27FC236}">
                  <a16:creationId xmlns:a16="http://schemas.microsoft.com/office/drawing/2014/main" id="{F9074772-C2EC-4132-B934-4F0148F07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4">
              <a:extLst>
                <a:ext uri="{FF2B5EF4-FFF2-40B4-BE49-F238E27FC236}">
                  <a16:creationId xmlns:a16="http://schemas.microsoft.com/office/drawing/2014/main" id="{CD64CD1E-7C60-4B15-A6BD-0CDEC2532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Rectangle 45">
              <a:extLst>
                <a:ext uri="{FF2B5EF4-FFF2-40B4-BE49-F238E27FC236}">
                  <a16:creationId xmlns:a16="http://schemas.microsoft.com/office/drawing/2014/main" id="{76656787-08EB-4D3E-843B-3003DA325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7" name="Freeform 46">
              <a:extLst>
                <a:ext uri="{FF2B5EF4-FFF2-40B4-BE49-F238E27FC236}">
                  <a16:creationId xmlns:a16="http://schemas.microsoft.com/office/drawing/2014/main" id="{BDDC6CD8-3C85-4154-8CA7-C90055C99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47">
              <a:extLst>
                <a:ext uri="{FF2B5EF4-FFF2-40B4-BE49-F238E27FC236}">
                  <a16:creationId xmlns:a16="http://schemas.microsoft.com/office/drawing/2014/main" id="{64A47505-37C3-4DFD-B6A0-BACBE89A8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48">
              <a:extLst>
                <a:ext uri="{FF2B5EF4-FFF2-40B4-BE49-F238E27FC236}">
                  <a16:creationId xmlns:a16="http://schemas.microsoft.com/office/drawing/2014/main" id="{4FB147B4-C2A1-46AE-B6B5-BB05027FA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49">
              <a:extLst>
                <a:ext uri="{FF2B5EF4-FFF2-40B4-BE49-F238E27FC236}">
                  <a16:creationId xmlns:a16="http://schemas.microsoft.com/office/drawing/2014/main" id="{A962EF7A-E05D-47DA-BA74-C8629D938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0">
              <a:extLst>
                <a:ext uri="{FF2B5EF4-FFF2-40B4-BE49-F238E27FC236}">
                  <a16:creationId xmlns:a16="http://schemas.microsoft.com/office/drawing/2014/main" id="{2C8FDFCC-308B-4955-A813-DFAC66312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1">
              <a:extLst>
                <a:ext uri="{FF2B5EF4-FFF2-40B4-BE49-F238E27FC236}">
                  <a16:creationId xmlns:a16="http://schemas.microsoft.com/office/drawing/2014/main" id="{52D46068-8CFB-4E0B-9543-28A7ECADD8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2">
              <a:extLst>
                <a:ext uri="{FF2B5EF4-FFF2-40B4-BE49-F238E27FC236}">
                  <a16:creationId xmlns:a16="http://schemas.microsoft.com/office/drawing/2014/main" id="{E47AE856-C4BB-48CF-B2A2-AFB0579F4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3">
              <a:extLst>
                <a:ext uri="{FF2B5EF4-FFF2-40B4-BE49-F238E27FC236}">
                  <a16:creationId xmlns:a16="http://schemas.microsoft.com/office/drawing/2014/main" id="{3338C43C-6074-4421-97E9-0B983238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4">
              <a:extLst>
                <a:ext uri="{FF2B5EF4-FFF2-40B4-BE49-F238E27FC236}">
                  <a16:creationId xmlns:a16="http://schemas.microsoft.com/office/drawing/2014/main" id="{910D8CF2-8086-4C4C-89E1-A82DB5DFF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55">
              <a:extLst>
                <a:ext uri="{FF2B5EF4-FFF2-40B4-BE49-F238E27FC236}">
                  <a16:creationId xmlns:a16="http://schemas.microsoft.com/office/drawing/2014/main" id="{FADABDD3-D22B-4229-8038-A9BBB3721E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7" name="Freeform 56">
              <a:extLst>
                <a:ext uri="{FF2B5EF4-FFF2-40B4-BE49-F238E27FC236}">
                  <a16:creationId xmlns:a16="http://schemas.microsoft.com/office/drawing/2014/main" id="{7D9568FC-37BC-470C-93A5-8983D0C12E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8" name="Freeform 57">
              <a:extLst>
                <a:ext uri="{FF2B5EF4-FFF2-40B4-BE49-F238E27FC236}">
                  <a16:creationId xmlns:a16="http://schemas.microsoft.com/office/drawing/2014/main" id="{5786181E-9BC0-4551-9B1F-D58636404C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58">
              <a:extLst>
                <a:ext uri="{FF2B5EF4-FFF2-40B4-BE49-F238E27FC236}">
                  <a16:creationId xmlns:a16="http://schemas.microsoft.com/office/drawing/2014/main" id="{AD321C02-50D5-45DB-A66C-B77BFCA1D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u 1">
            <a:extLst>
              <a:ext uri="{FF2B5EF4-FFF2-40B4-BE49-F238E27FC236}">
                <a16:creationId xmlns:a16="http://schemas.microsoft.com/office/drawing/2014/main" id="{C2E6C6ED-8795-824E-A34A-C0D89BA61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7315" y="-57757"/>
            <a:ext cx="2948240" cy="1478570"/>
          </a:xfrm>
        </p:spPr>
        <p:txBody>
          <a:bodyPr>
            <a:normAutofit/>
          </a:bodyPr>
          <a:lstStyle/>
          <a:p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Lufthansa group</a:t>
            </a:r>
            <a:endParaRPr lang="ro-GB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1FD4CB19-51C9-6043-8E7B-6DCB35063B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69" r="8248" b="-2"/>
          <a:stretch/>
        </p:blipFill>
        <p:spPr>
          <a:xfrm>
            <a:off x="-5597" y="1"/>
            <a:ext cx="4663440" cy="3427413"/>
          </a:xfrm>
          <a:custGeom>
            <a:avLst/>
            <a:gdLst/>
            <a:ahLst/>
            <a:cxnLst/>
            <a:rect l="l" t="t" r="r" b="b"/>
            <a:pathLst>
              <a:path w="7558541" h="3427413">
                <a:moveTo>
                  <a:pt x="0" y="0"/>
                </a:moveTo>
                <a:lnTo>
                  <a:pt x="7558541" y="0"/>
                </a:lnTo>
                <a:lnTo>
                  <a:pt x="7558541" y="3427413"/>
                </a:lnTo>
                <a:lnTo>
                  <a:pt x="0" y="3427413"/>
                </a:lnTo>
                <a:close/>
              </a:path>
            </a:pathLst>
          </a:custGeom>
        </p:spPr>
      </p:pic>
      <p:pic>
        <p:nvPicPr>
          <p:cNvPr id="6" name="Imagine 6">
            <a:extLst>
              <a:ext uri="{FF2B5EF4-FFF2-40B4-BE49-F238E27FC236}">
                <a16:creationId xmlns:a16="http://schemas.microsoft.com/office/drawing/2014/main" id="{C194FD74-B1EA-FA46-B30A-EE3E41BA1C0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580" r="12483" b="2"/>
          <a:stretch/>
        </p:blipFill>
        <p:spPr>
          <a:xfrm>
            <a:off x="4669509" y="10"/>
            <a:ext cx="2883435" cy="3427868"/>
          </a:xfrm>
          <a:prstGeom prst="rect">
            <a:avLst/>
          </a:prstGeom>
        </p:spPr>
      </p:pic>
      <p:pic>
        <p:nvPicPr>
          <p:cNvPr id="5" name="Imagine 5">
            <a:extLst>
              <a:ext uri="{FF2B5EF4-FFF2-40B4-BE49-F238E27FC236}">
                <a16:creationId xmlns:a16="http://schemas.microsoft.com/office/drawing/2014/main" id="{14EF703D-E54F-CB4E-8850-986E49780B4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0796" r="-2" b="11208"/>
          <a:stretch/>
        </p:blipFill>
        <p:spPr>
          <a:xfrm>
            <a:off x="-5597" y="3427414"/>
            <a:ext cx="7558541" cy="3430587"/>
          </a:xfrm>
          <a:custGeom>
            <a:avLst/>
            <a:gdLst/>
            <a:ahLst/>
            <a:cxnLst/>
            <a:rect l="l" t="t" r="r" b="b"/>
            <a:pathLst>
              <a:path w="7558541" h="3430587">
                <a:moveTo>
                  <a:pt x="0" y="0"/>
                </a:moveTo>
                <a:lnTo>
                  <a:pt x="7558541" y="0"/>
                </a:lnTo>
                <a:lnTo>
                  <a:pt x="7558541" y="3430587"/>
                </a:lnTo>
                <a:lnTo>
                  <a:pt x="0" y="3430587"/>
                </a:lnTo>
                <a:close/>
              </a:path>
            </a:pathLst>
          </a:custGeom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C74412C7-7BA6-412B-93CA-2C8CE9E64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459" y="-464"/>
            <a:ext cx="2646" cy="3429000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/>
        </p:spPr>
      </p:cxn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EF13C768-0AEC-EF4A-8AD3-FD55142A6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3210" y="1311275"/>
            <a:ext cx="4406416" cy="354171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 </a:t>
            </a: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August, the company reported an increase of up to 50%. </a:t>
            </a:r>
            <a:endParaRPr lang="en-GB" sz="20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board of the company expects a full recovery and profit by the end of 2024.</a:t>
            </a:r>
            <a:endParaRPr lang="en-GB" sz="20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pandemic of Corona virus has almost limited the air travel. </a:t>
            </a:r>
            <a:endParaRPr lang="en-GB" sz="20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air traffic has been limited by 90%.</a:t>
            </a:r>
            <a:endParaRPr lang="en-GB" sz="20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ro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airline has faced loses by milliard euros.</a:t>
            </a:r>
            <a:endParaRPr lang="ro-GB" sz="2000"/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F5459D2F-D834-4D12-A2D5-D08685B26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55895" y="-464"/>
            <a:ext cx="2646" cy="6858465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D5510ED-8B38-4431-85A0-01F45D6C03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5597" y="3427414"/>
            <a:ext cx="7558541" cy="0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047192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71E55DA-2F7E-6042-9C29-25ED127BF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861976E-989E-734E-B98D-CF1549722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244" y="1897408"/>
            <a:ext cx="9905999" cy="3541714"/>
          </a:xfrm>
        </p:spPr>
        <p:txBody>
          <a:bodyPr>
            <a:no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measure</a:t>
            </a: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s taken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by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governments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have a</a:t>
            </a:r>
            <a:r>
              <a:rPr lang="en-GB" b="1" err="1">
                <a:latin typeface="Arial" panose="020B0604020202020204" pitchFamily="34" charset="0"/>
                <a:cs typeface="Arial" panose="020B0604020202020204" pitchFamily="34" charset="0"/>
              </a:rPr>
              <a:t>ffected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of the global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economy</a:t>
            </a: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austerity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measures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in 2020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caused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many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airlines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embark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massive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restructurings</a:t>
            </a: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Lu</a:t>
            </a:r>
            <a:r>
              <a:rPr lang="en-GB" b="1" err="1">
                <a:latin typeface="Arial" panose="020B0604020202020204" pitchFamily="34" charset="0"/>
                <a:cs typeface="Arial" panose="020B0604020202020204" pitchFamily="34" charset="0"/>
              </a:rPr>
              <a:t>fthansa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resorted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various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strategies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measures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included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innova</a:t>
            </a:r>
            <a:r>
              <a:rPr lang="en-GB" b="1" err="1">
                <a:latin typeface="Arial" panose="020B0604020202020204" pitchFamily="34" charset="0"/>
                <a:cs typeface="Arial" panose="020B0604020202020204" pitchFamily="34" charset="0"/>
              </a:rPr>
              <a:t>tive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and exit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strategies</a:t>
            </a: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length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of the pandemic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have a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significant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impact on the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passenger</a:t>
            </a:r>
            <a:r>
              <a:rPr lang="ro-RO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err="1">
                <a:latin typeface="Arial" panose="020B0604020202020204" pitchFamily="34" charset="0"/>
                <a:cs typeface="Arial" panose="020B0604020202020204" pitchFamily="34" charset="0"/>
              </a:rPr>
              <a:t>aviation</a:t>
            </a:r>
            <a:endParaRPr lang="ro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678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CDFBB53-6089-E94F-A4A2-7B05C168E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>
                <a:latin typeface="Arial" panose="020B0604020202020204" pitchFamily="34" charset="0"/>
                <a:cs typeface="Arial" panose="020B0604020202020204" pitchFamily="34" charset="0"/>
              </a:rPr>
              <a:t>Thank you for your attention ! If you have any questions we are happy to answer ! </a:t>
            </a:r>
            <a:endParaRPr lang="ro-GB" sz="3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270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2DF7EE9-B1F0-C74A-89E7-8C42ECF89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878" y="-274254"/>
            <a:ext cx="9905998" cy="1478570"/>
          </a:xfrm>
        </p:spPr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/>
              <a:t> </a:t>
            </a:r>
            <a:endParaRPr lang="ro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524C8A95-8AC2-E34C-A4BC-7E932A24EF5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81122" y="1004636"/>
            <a:ext cx="9906000" cy="35417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o-GB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www.repositorio.ucp.pt</a:t>
            </a:r>
          </a:p>
          <a:p>
            <a:pPr marL="0" indent="0">
              <a:buNone/>
            </a:pPr>
            <a:r>
              <a:rPr lang="ro-GB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www.lufthansagroup.com</a:t>
            </a:r>
          </a:p>
          <a:p>
            <a:pPr marL="0" indent="0">
              <a:buNone/>
            </a:pPr>
            <a:r>
              <a:rPr lang="ro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https://www.gotravelyourway.com/2016/02/12/review-10-lufthansa-facts-you-should-know/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o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https://web.archive.org/web/20061101215325/http://lac.lufthansa.com/en/html/besucher/anreise/index.php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o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https://www.spiegel.de/wirtschaft/unternehmen/lufthansa-streicht-95-prozent-der-fluege-und-fordert-milliardenhilfen-a-72295369-7d85-484e-bf5a-513d37c797fc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o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https://www.livemint.com/companies/news/covid-impact-lufthansa-to-cut-free-snacks-for-economy-passengers-11605614023631.htmlhttps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ro-GB" sz="1200" b="1" u="sng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://www.independent.co.uk/travel/news-and-advice/lufthansa-aviation-security-pandemic-losses-b1812235.htmlhttps://www.lufthansa.com/is/en/protection-measures</a:t>
            </a:r>
            <a:r>
              <a:rPr lang="ro-GB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1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Rinser, Maximilian Lorenz. </a:t>
            </a:r>
            <a:r>
              <a:rPr lang="en-GB" sz="1200" b="1" i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Lufthansa Group: dealing with strategy in times of COVID-19</a:t>
            </a:r>
            <a:r>
              <a:rPr lang="en-GB" sz="1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Diss. 2021.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https://investor-relations.lufthansagroup.com/en/corporate-facts/group-strategy.html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Lufthansagroup.com</a:t>
            </a:r>
            <a:r>
              <a:rPr lang="en-GB" sz="12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/en/newsroom/releases/page-12-14.html</a:t>
            </a:r>
          </a:p>
          <a:p>
            <a:pPr marL="0" indent="0">
              <a:buNone/>
            </a:pP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Lufthansa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grounds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Germanwings and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cuts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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eet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size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DW.comhttps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://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www.dw.com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/en/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lufthansa-grounds-germanwings-and-cuts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-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eet-size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/a-53053398(2020),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Accessed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8th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Jun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2020Lufthansa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agrees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€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9bn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bailout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with German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government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Guardian26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Mayhttps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://www.theguardian.com/business/2020/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/26/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lufthansa-9bn-bailout-german-government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-coronavirus-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ights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(2020),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Accessed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o-RO" sz="1200" b="1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8th</a:t>
            </a:r>
            <a:r>
              <a:rPr lang="ro-RO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Jun 2020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o-GB" sz="1200" b="1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o-GB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67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Circuit</vt:lpstr>
      <vt:lpstr>Academic skills lcbb4000 Group presentation Lufthansa group</vt:lpstr>
      <vt:lpstr>The Purpose of the presentation </vt:lpstr>
      <vt:lpstr>Lufthansa airline </vt:lpstr>
      <vt:lpstr>PowerPoint Presentation</vt:lpstr>
      <vt:lpstr>PowerPoint Presentation</vt:lpstr>
      <vt:lpstr>Covid –19 pandemic on Lufthansa 2020/2021 </vt:lpstr>
      <vt:lpstr>PowerPoint Presentation</vt:lpstr>
      <vt:lpstr>PowerPoint Presentation</vt:lpstr>
      <vt:lpstr>PowerPoint Presentation</vt:lpstr>
      <vt:lpstr>   On 7 July 2020 Lufthansa group strats a program named ‘’Renew’’  </vt:lpstr>
      <vt:lpstr>The Renew program is restructured in three stages: </vt:lpstr>
      <vt:lpstr>ReFocus Strategy </vt:lpstr>
      <vt:lpstr>ReOrg strategy </vt:lpstr>
      <vt:lpstr>PowerPoint Presentation</vt:lpstr>
      <vt:lpstr>RePay Strategy </vt:lpstr>
      <vt:lpstr>CASH COST REDUCTION</vt:lpstr>
      <vt:lpstr>results after the Covid-19 pandemic for Lufthansa Group</vt:lpstr>
      <vt:lpstr>Lufthansa group</vt:lpstr>
      <vt:lpstr>Conclusion</vt:lpstr>
      <vt:lpstr>PowerPoint Presentation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skills lcbb4000 Group presentation Lufthansa group</dc:title>
  <dc:creator>Florina Roxana Gavril (2108397)</dc:creator>
  <cp:revision>97</cp:revision>
  <dcterms:created xsi:type="dcterms:W3CDTF">2021-11-15T23:50:40Z</dcterms:created>
  <dcterms:modified xsi:type="dcterms:W3CDTF">2021-11-17T18:32:05Z</dcterms:modified>
</cp:coreProperties>
</file>