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2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2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F47E-6D8C-4AF1-8629-95263288E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E7B934-753A-473B-AE89-410D3CD72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05CC1-A6F0-402D-A537-9C8E8AB12B62}"/>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5" name="Footer Placeholder 4">
            <a:extLst>
              <a:ext uri="{FF2B5EF4-FFF2-40B4-BE49-F238E27FC236}">
                <a16:creationId xmlns:a16="http://schemas.microsoft.com/office/drawing/2014/main" id="{4EF25369-A612-48A3-B3E0-3A5EB9898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562AB-AED5-4A0E-80A4-DDEF2DFB432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30587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0B19-7B1A-4AC7-842F-12D617BD75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1B36D-CEC2-4B63-8258-D5AAF69719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50127-25FD-4D50-8655-05EB2B8F89EA}"/>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5" name="Footer Placeholder 4">
            <a:extLst>
              <a:ext uri="{FF2B5EF4-FFF2-40B4-BE49-F238E27FC236}">
                <a16:creationId xmlns:a16="http://schemas.microsoft.com/office/drawing/2014/main" id="{1CD6BD87-9C41-4DB7-964B-E91C6AF12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2F3A-C358-4096-B490-B0D2761D4DA9}"/>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29614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18E-42EF-4BD0-BCEC-3D19C5F386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A539E5-91B9-498E-BA94-1F88967CCC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AA301-7E57-4194-A7EE-0A3B302CFB44}"/>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5" name="Footer Placeholder 4">
            <a:extLst>
              <a:ext uri="{FF2B5EF4-FFF2-40B4-BE49-F238E27FC236}">
                <a16:creationId xmlns:a16="http://schemas.microsoft.com/office/drawing/2014/main" id="{88405C0D-C4FD-490D-BEFE-34A70366E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48747-0F87-4B4A-B181-03164F78487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20272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012A-7BD7-4A54-81BC-72BC654F4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5B61A-E90D-4CF6-B88A-BB4AFAD4E3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6178BA-1877-43BF-BC7E-7ECC983EA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6EE6C-8EA1-455A-AEFD-1C83663191FF}"/>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6" name="Footer Placeholder 5">
            <a:extLst>
              <a:ext uri="{FF2B5EF4-FFF2-40B4-BE49-F238E27FC236}">
                <a16:creationId xmlns:a16="http://schemas.microsoft.com/office/drawing/2014/main" id="{124C589A-5A35-4F45-9FF8-1A9589A77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5F390-4E97-4958-9A1F-0D66A413827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0499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1E93-8D90-4CE2-92B1-192658A34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2E2EC-0C88-4018-B8DE-A0FBEE883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A2F0EC8-2E96-4CD2-9501-FCF0C6978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20615E-D97B-4C5B-BB55-5F227D568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FF65F7-5C9E-4117-AD9D-2BECE4E4DE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1BD55-A24A-4CA4-8A64-828F2A2D0532}"/>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8" name="Footer Placeholder 7">
            <a:extLst>
              <a:ext uri="{FF2B5EF4-FFF2-40B4-BE49-F238E27FC236}">
                <a16:creationId xmlns:a16="http://schemas.microsoft.com/office/drawing/2014/main" id="{FDB79E04-B852-496C-8AD3-9BB47F048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0956A-D474-441E-A03E-43C491C00A7C}"/>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77819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48D6-7038-40A0-8198-FC4721CEF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27316-D567-4095-A12D-9124BFC75D1E}"/>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4" name="Footer Placeholder 3">
            <a:extLst>
              <a:ext uri="{FF2B5EF4-FFF2-40B4-BE49-F238E27FC236}">
                <a16:creationId xmlns:a16="http://schemas.microsoft.com/office/drawing/2014/main" id="{5D22F5F0-0A1A-4747-B7F9-5855624A4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833CC-07E5-415C-AD9A-9FB633F754C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4978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4D58B-717F-448B-B391-DF8E5B4173FE}"/>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3" name="Footer Placeholder 2">
            <a:extLst>
              <a:ext uri="{FF2B5EF4-FFF2-40B4-BE49-F238E27FC236}">
                <a16:creationId xmlns:a16="http://schemas.microsoft.com/office/drawing/2014/main" id="{E391A7DC-B33D-4142-9276-F6DC7A1FB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015635-EE53-47AC-9751-5AB94B3A66F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80438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D695-8925-4B86-86FA-2C77B9E32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A113B-FC3B-4BFE-B15F-BF67B1034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80A48-A61C-4B8D-8AF2-D27CBEA41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F156-737A-4E85-9F0E-8BD8245CCCE8}"/>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6" name="Footer Placeholder 5">
            <a:extLst>
              <a:ext uri="{FF2B5EF4-FFF2-40B4-BE49-F238E27FC236}">
                <a16:creationId xmlns:a16="http://schemas.microsoft.com/office/drawing/2014/main" id="{75AFD26B-96E4-4286-A415-A0B21F987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49318-4D22-4E4B-915E-39406E8EEB0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45676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5209-A9C8-4C00-880B-C949D7AA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17E40D-B568-4B8F-818F-DF73A6F4CD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EC5C1C-6362-4A3D-BFC5-FD764D22B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165CFF-2B83-4B96-9E7F-C0680473A983}"/>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6" name="Footer Placeholder 5">
            <a:extLst>
              <a:ext uri="{FF2B5EF4-FFF2-40B4-BE49-F238E27FC236}">
                <a16:creationId xmlns:a16="http://schemas.microsoft.com/office/drawing/2014/main" id="{A73F4400-ABB1-4A78-AB91-E43CA95D6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BA4F1-BB0B-4D33-8435-F5CB9C14273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189389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3CD-12D0-4033-8837-5CEB557EE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0CCC1-A340-49BF-BEFB-66190D7B3DE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C217E-3DA9-4A34-BD89-BBCDF83FF358}"/>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5" name="Footer Placeholder 4">
            <a:extLst>
              <a:ext uri="{FF2B5EF4-FFF2-40B4-BE49-F238E27FC236}">
                <a16:creationId xmlns:a16="http://schemas.microsoft.com/office/drawing/2014/main" id="{B4486A77-5FC2-4EBD-9FF4-CFFB825AD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E6639-F086-4C56-9E6A-D3D954634324}"/>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4058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66A594-F792-4DFA-A7F9-8E040D252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1A3B-7B6B-4F49-9591-0802FAF4D9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2414A-9BCE-43AA-8945-0F83333B771B}"/>
              </a:ext>
            </a:extLst>
          </p:cNvPr>
          <p:cNvSpPr>
            <a:spLocks noGrp="1"/>
          </p:cNvSpPr>
          <p:nvPr>
            <p:ph type="dt" sz="half" idx="10"/>
          </p:nvPr>
        </p:nvSpPr>
        <p:spPr/>
        <p:txBody>
          <a:bodyPr/>
          <a:lstStyle/>
          <a:p>
            <a:fld id="{CD7B1AD7-E041-45AF-B0E9-5E93F99DFB17}" type="datetimeFigureOut">
              <a:rPr lang="en-GB" smtClean="0"/>
              <a:t>03/12/2018</a:t>
            </a:fld>
            <a:endParaRPr lang="en-GB"/>
          </a:p>
        </p:txBody>
      </p:sp>
      <p:sp>
        <p:nvSpPr>
          <p:cNvPr id="5" name="Footer Placeholder 4">
            <a:extLst>
              <a:ext uri="{FF2B5EF4-FFF2-40B4-BE49-F238E27FC236}">
                <a16:creationId xmlns:a16="http://schemas.microsoft.com/office/drawing/2014/main" id="{E9AC0A45-CE1C-4B5C-9E12-75F3D1D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191B4-75E8-4C64-9D0E-D8786F5B1D3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401374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38082-796E-4627-A38C-15674474C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9056B-26E2-4910-A8B8-25DFE287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93754-D371-4DE2-97EC-DBCF459EF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B1AD7-E041-45AF-B0E9-5E93F99DFB17}" type="datetimeFigureOut">
              <a:rPr lang="en-GB" smtClean="0"/>
              <a:t>03/12/2018</a:t>
            </a:fld>
            <a:endParaRPr lang="en-GB"/>
          </a:p>
        </p:txBody>
      </p:sp>
      <p:sp>
        <p:nvSpPr>
          <p:cNvPr id="5" name="Footer Placeholder 4">
            <a:extLst>
              <a:ext uri="{FF2B5EF4-FFF2-40B4-BE49-F238E27FC236}">
                <a16:creationId xmlns:a16="http://schemas.microsoft.com/office/drawing/2014/main" id="{E6529A5D-6589-45F0-9153-34E192D8F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5169EE-D420-4AF0-82FD-4CB77A847E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4BDE1-8D23-4AB0-90CA-D16D547CE24B}" type="slidenum">
              <a:rPr lang="en-GB" smtClean="0"/>
              <a:t>‹#›</a:t>
            </a:fld>
            <a:endParaRPr lang="en-GB"/>
          </a:p>
        </p:txBody>
      </p:sp>
    </p:spTree>
    <p:extLst>
      <p:ext uri="{BB962C8B-B14F-4D97-AF65-F5344CB8AC3E}">
        <p14:creationId xmlns:p14="http://schemas.microsoft.com/office/powerpoint/2010/main" val="3558309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Dante_Alighieri" TargetMode="External"/><Relationship Id="rId13" Type="http://schemas.openxmlformats.org/officeDocument/2006/relationships/hyperlink" Target="https://en.wikipedia.org/wiki/Edmund_Burke" TargetMode="External"/><Relationship Id="rId3" Type="http://schemas.openxmlformats.org/officeDocument/2006/relationships/hyperlink" Target="https://en.wikipedia.org/wiki/European_integration" TargetMode="External"/><Relationship Id="rId7" Type="http://schemas.openxmlformats.org/officeDocument/2006/relationships/hyperlink" Target="https://en.wikipedia.org/wiki/Middle_Ages" TargetMode="External"/><Relationship Id="rId12" Type="http://schemas.openxmlformats.org/officeDocument/2006/relationships/hyperlink" Target="https://en.wikipedia.org/wiki/Jean-Jacques_Rousseau" TargetMode="External"/><Relationship Id="rId2" Type="http://schemas.openxmlformats.org/officeDocument/2006/relationships/hyperlink" Target="https://en.wikipedia.org/wiki/Europe" TargetMode="External"/><Relationship Id="rId1" Type="http://schemas.openxmlformats.org/officeDocument/2006/relationships/slideLayout" Target="../slideLayouts/slideLayout7.xml"/><Relationship Id="rId6" Type="http://schemas.openxmlformats.org/officeDocument/2006/relationships/hyperlink" Target="https://en.wikipedia.org/wiki/Federalisation_of_the_European_Union" TargetMode="External"/><Relationship Id="rId11" Type="http://schemas.openxmlformats.org/officeDocument/2006/relationships/hyperlink" Target="https://en.wikipedia.org/wiki/Reason" TargetMode="External"/><Relationship Id="rId5" Type="http://schemas.openxmlformats.org/officeDocument/2006/relationships/hyperlink" Target="https://en.wikipedia.org/wiki/European_Union" TargetMode="External"/><Relationship Id="rId10" Type="http://schemas.openxmlformats.org/officeDocument/2006/relationships/hyperlink" Target="https://en.wikipedia.org/wiki/Age_of_Enlightenment" TargetMode="External"/><Relationship Id="rId4" Type="http://schemas.openxmlformats.org/officeDocument/2006/relationships/hyperlink" Target="https://en.wikipedia.org/wiki/Ideas_of_European_unity_before_1945" TargetMode="External"/><Relationship Id="rId9" Type="http://schemas.openxmlformats.org/officeDocument/2006/relationships/hyperlink" Target="https://en.wikipedia.org/wiki/Renaissance" TargetMode="External"/><Relationship Id="rId14" Type="http://schemas.openxmlformats.org/officeDocument/2006/relationships/hyperlink" Target="https://en.wikipedia.org/wiki/Pan-European_identity"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British_Isles" TargetMode="External"/><Relationship Id="rId13" Type="http://schemas.openxmlformats.org/officeDocument/2006/relationships/hyperlink" Target="https://en.wikipedia.org/wiki/Switzerland" TargetMode="External"/><Relationship Id="rId3" Type="http://schemas.openxmlformats.org/officeDocument/2006/relationships/hyperlink" Target="https://en.wikipedia.org/wiki/Richard_von_Coudenhove-Kalergi" TargetMode="External"/><Relationship Id="rId7" Type="http://schemas.openxmlformats.org/officeDocument/2006/relationships/hyperlink" Target="https://en.wikipedia.org/wiki/House_of_Habsburg#Holy_Roman_Emperors" TargetMode="External"/><Relationship Id="rId12" Type="http://schemas.openxmlformats.org/officeDocument/2006/relationships/hyperlink" Target="https://en.wikipedia.org/wiki/Enlargement_of_the_European_Union" TargetMode="External"/><Relationship Id="rId2" Type="http://schemas.openxmlformats.org/officeDocument/2006/relationships/hyperlink" Target="https://en.wikipedia.org/wiki/Paneuropean_Union" TargetMode="External"/><Relationship Id="rId1" Type="http://schemas.openxmlformats.org/officeDocument/2006/relationships/slideLayout" Target="../slideLayouts/slideLayout7.xml"/><Relationship Id="rId6" Type="http://schemas.openxmlformats.org/officeDocument/2006/relationships/hyperlink" Target="https://en.wikipedia.org/wiki/Carolingian_Empire" TargetMode="External"/><Relationship Id="rId11" Type="http://schemas.openxmlformats.org/officeDocument/2006/relationships/hyperlink" Target="https://en.wikipedia.org/wiki/European_Union" TargetMode="External"/><Relationship Id="rId5" Type="http://schemas.openxmlformats.org/officeDocument/2006/relationships/hyperlink" Target="https://en.wikipedia.org/wiki/Latin_Church" TargetMode="External"/><Relationship Id="rId10" Type="http://schemas.openxmlformats.org/officeDocument/2006/relationships/hyperlink" Target="https://en.wikipedia.org/wiki/European_integration" TargetMode="External"/><Relationship Id="rId4" Type="http://schemas.openxmlformats.org/officeDocument/2006/relationships/hyperlink" Target="https://en.wikipedia.org/wiki/Europe" TargetMode="External"/><Relationship Id="rId9" Type="http://schemas.openxmlformats.org/officeDocument/2006/relationships/hyperlink" Target="https://en.wikipedia.org/wiki/Eastern_Europe"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en.wikipedia.org/wiki/Treaty_establishing_a_Constitution_for_Europe" TargetMode="External"/><Relationship Id="rId13" Type="http://schemas.openxmlformats.org/officeDocument/2006/relationships/hyperlink" Target="https://en.wikipedia.org/wiki/Euroscepticism" TargetMode="External"/><Relationship Id="rId3" Type="http://schemas.openxmlformats.org/officeDocument/2006/relationships/hyperlink" Target="https://en.wikipedia.org/wiki/Citizenship_of_the_European_Union" TargetMode="External"/><Relationship Id="rId7" Type="http://schemas.openxmlformats.org/officeDocument/2006/relationships/hyperlink" Target="https://en.wikipedia.org/wiki/Motto_of_the_European_Union" TargetMode="External"/><Relationship Id="rId12" Type="http://schemas.openxmlformats.org/officeDocument/2006/relationships/hyperlink" Target="https://en.wikipedia.org/wiki/Far-right" TargetMode="External"/><Relationship Id="rId2" Type="http://schemas.openxmlformats.org/officeDocument/2006/relationships/hyperlink" Target="https://en.wikipedia.org/wiki/Federalisation_of_the_European_Union" TargetMode="External"/><Relationship Id="rId1" Type="http://schemas.openxmlformats.org/officeDocument/2006/relationships/slideLayout" Target="../slideLayouts/slideLayout7.xml"/><Relationship Id="rId6" Type="http://schemas.openxmlformats.org/officeDocument/2006/relationships/hyperlink" Target="https://en.wikipedia.org/wiki/Anthem_of_Europe" TargetMode="External"/><Relationship Id="rId11" Type="http://schemas.openxmlformats.org/officeDocument/2006/relationships/hyperlink" Target="https://en.wikipedia.org/wiki/Neo-fascist" TargetMode="External"/><Relationship Id="rId5" Type="http://schemas.openxmlformats.org/officeDocument/2006/relationships/hyperlink" Target="https://en.wikipedia.org/wiki/Flag_of_Europe" TargetMode="External"/><Relationship Id="rId15" Type="http://schemas.openxmlformats.org/officeDocument/2006/relationships/hyperlink" Target="https://en.wikipedia.org/wiki/European_Commission" TargetMode="External"/><Relationship Id="rId10" Type="http://schemas.openxmlformats.org/officeDocument/2006/relationships/hyperlink" Target="https://en.wikipedia.org/wiki/Pan-European_nationalism" TargetMode="External"/><Relationship Id="rId4" Type="http://schemas.openxmlformats.org/officeDocument/2006/relationships/hyperlink" Target="https://en.wikipedia.org/wiki/Eurozone" TargetMode="External"/><Relationship Id="rId9" Type="http://schemas.openxmlformats.org/officeDocument/2006/relationships/hyperlink" Target="https://en.wikipedia.org/wiki/Treaty_of_Lisbon" TargetMode="External"/><Relationship Id="rId14" Type="http://schemas.openxmlformats.org/officeDocument/2006/relationships/hyperlink" Target="https://en.wikipedia.org/wiki/Directorate-General_for_Education_and_Culture"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en.wikipedia.org/wiki/European_Union" TargetMode="External"/><Relationship Id="rId13" Type="http://schemas.openxmlformats.org/officeDocument/2006/relationships/hyperlink" Target="https://en.wikipedia.org/wiki/East%E2%80%93West_dichotomy" TargetMode="External"/><Relationship Id="rId18" Type="http://schemas.openxmlformats.org/officeDocument/2006/relationships/hyperlink" Target="https://en.wikipedia.org/wiki/Freedom" TargetMode="External"/><Relationship Id="rId26" Type="http://schemas.openxmlformats.org/officeDocument/2006/relationships/hyperlink" Target="https://en.wikipedia.org/wiki/Justice" TargetMode="External"/><Relationship Id="rId3" Type="http://schemas.openxmlformats.org/officeDocument/2006/relationships/hyperlink" Target="https://en.wikipedia.org/wiki/Age_of_Enlightenment" TargetMode="External"/><Relationship Id="rId21" Type="http://schemas.openxmlformats.org/officeDocument/2006/relationships/hyperlink" Target="https://en.wikipedia.org/wiki/Rule_of_law" TargetMode="External"/><Relationship Id="rId7" Type="http://schemas.openxmlformats.org/officeDocument/2006/relationships/hyperlink" Target="https://en.wikipedia.org/wiki/European_integration" TargetMode="External"/><Relationship Id="rId12" Type="http://schemas.openxmlformats.org/officeDocument/2006/relationships/hyperlink" Target="https://en.wikipedia.org/wiki/Catholic_University_in_Tilburg" TargetMode="External"/><Relationship Id="rId17" Type="http://schemas.openxmlformats.org/officeDocument/2006/relationships/hyperlink" Target="https://en.wikipedia.org/wiki/Treaty_of_Lisbon" TargetMode="External"/><Relationship Id="rId25" Type="http://schemas.openxmlformats.org/officeDocument/2006/relationships/hyperlink" Target="https://en.wikipedia.org/wiki/Toleration" TargetMode="External"/><Relationship Id="rId2" Type="http://schemas.openxmlformats.org/officeDocument/2006/relationships/hyperlink" Target="https://en.wikipedia.org/wiki/Value_(ethics)" TargetMode="External"/><Relationship Id="rId16" Type="http://schemas.openxmlformats.org/officeDocument/2006/relationships/hyperlink" Target="https://en.wikipedia.org/wiki/Cold_War" TargetMode="External"/><Relationship Id="rId20" Type="http://schemas.openxmlformats.org/officeDocument/2006/relationships/hyperlink" Target="https://en.wikipedia.org/wiki/Social_equality" TargetMode="External"/><Relationship Id="rId29" Type="http://schemas.openxmlformats.org/officeDocument/2006/relationships/hyperlink" Target="https://en.wikipedia.org/wiki/Eurobarometer" TargetMode="External"/><Relationship Id="rId1" Type="http://schemas.openxmlformats.org/officeDocument/2006/relationships/slideLayout" Target="../slideLayouts/slideLayout7.xml"/><Relationship Id="rId6" Type="http://schemas.openxmlformats.org/officeDocument/2006/relationships/hyperlink" Target="https://en.wikipedia.org/wiki/Revolutions_of_1848" TargetMode="External"/><Relationship Id="rId11" Type="http://schemas.openxmlformats.org/officeDocument/2006/relationships/hyperlink" Target="https://en.wikipedia.org/wiki/Ruud_de_Moor" TargetMode="External"/><Relationship Id="rId24" Type="http://schemas.openxmlformats.org/officeDocument/2006/relationships/hyperlink" Target="https://en.wikipedia.org/wiki/Non-discrimination" TargetMode="External"/><Relationship Id="rId5" Type="http://schemas.openxmlformats.org/officeDocument/2006/relationships/hyperlink" Target="https://en.wikipedia.org/wiki/French_Revolution" TargetMode="External"/><Relationship Id="rId15" Type="http://schemas.openxmlformats.org/officeDocument/2006/relationships/hyperlink" Target="https://en.wikipedia.org/wiki/Enlargement_of_the_European_Union#Eastern_enlargement" TargetMode="External"/><Relationship Id="rId23" Type="http://schemas.openxmlformats.org/officeDocument/2006/relationships/hyperlink" Target="https://en.wikipedia.org/wiki/Pluralism_(political_philosophy)" TargetMode="External"/><Relationship Id="rId28" Type="http://schemas.openxmlformats.org/officeDocument/2006/relationships/hyperlink" Target="https://en.wikipedia.org/wiki/Gender_equality" TargetMode="External"/><Relationship Id="rId10" Type="http://schemas.openxmlformats.org/officeDocument/2006/relationships/hyperlink" Target="https://en.wikipedia.org/w/index.php?title=Jan_Kerkhofs&amp;action=edit&amp;redlink=1" TargetMode="External"/><Relationship Id="rId19" Type="http://schemas.openxmlformats.org/officeDocument/2006/relationships/hyperlink" Target="https://en.wikipedia.org/wiki/Democracy" TargetMode="External"/><Relationship Id="rId4" Type="http://schemas.openxmlformats.org/officeDocument/2006/relationships/hyperlink" Target="https://en.wikipedia.org/wiki/Republicanism" TargetMode="External"/><Relationship Id="rId9" Type="http://schemas.openxmlformats.org/officeDocument/2006/relationships/hyperlink" Target="https://en.wikipedia.org/wiki/European_Values_Study" TargetMode="External"/><Relationship Id="rId14" Type="http://schemas.openxmlformats.org/officeDocument/2006/relationships/hyperlink" Target="https://en.wikipedia.org/wiki/Human_rights" TargetMode="External"/><Relationship Id="rId22" Type="http://schemas.openxmlformats.org/officeDocument/2006/relationships/hyperlink" Target="https://en.wikipedia.org/wiki/Minority_rights" TargetMode="External"/><Relationship Id="rId27" Type="http://schemas.openxmlformats.org/officeDocument/2006/relationships/hyperlink" Target="https://en.wikipedia.org/wiki/Solidarity" TargetMode="External"/><Relationship Id="rId30" Type="http://schemas.openxmlformats.org/officeDocument/2006/relationships/hyperlink" Target="https://en.wikipedia.org/wiki/Pan-European_identity#cite_note-17"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UEFA_European_Championship" TargetMode="External"/><Relationship Id="rId7" Type="http://schemas.openxmlformats.org/officeDocument/2006/relationships/hyperlink" Target="https://en.wikipedia.org/wiki/European_cinema" TargetMode="External"/><Relationship Id="rId2" Type="http://schemas.openxmlformats.org/officeDocument/2006/relationships/hyperlink" Target="https://en.wikipedia.org/wiki/Eurovision_Song_Contest" TargetMode="External"/><Relationship Id="rId1" Type="http://schemas.openxmlformats.org/officeDocument/2006/relationships/slideLayout" Target="../slideLayouts/slideLayout7.xml"/><Relationship Id="rId6" Type="http://schemas.openxmlformats.org/officeDocument/2006/relationships/hyperlink" Target="https://en.wikipedia.org/wiki/European_Film_Academy" TargetMode="External"/><Relationship Id="rId5" Type="http://schemas.openxmlformats.org/officeDocument/2006/relationships/hyperlink" Target="https://en.wikipedia.org/wiki/European_Film_Awards" TargetMode="External"/><Relationship Id="rId4" Type="http://schemas.openxmlformats.org/officeDocument/2006/relationships/hyperlink" Target="https://en.wikipedia.org/wiki/2015_European_Games"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en.wikipedia.org/wiki/Euro" TargetMode="External"/><Relationship Id="rId3" Type="http://schemas.openxmlformats.org/officeDocument/2006/relationships/hyperlink" Target="https://en.wikipedia.org/wiki/Flag_of_Europe" TargetMode="External"/><Relationship Id="rId7" Type="http://schemas.openxmlformats.org/officeDocument/2006/relationships/hyperlink" Target="https://en.wikipedia.org/wiki/Nicolas_De_Santis" TargetMode="External"/><Relationship Id="rId12" Type="http://schemas.openxmlformats.org/officeDocument/2006/relationships/hyperlink" Target="https://en.wikipedia.org/wiki/2008_Summer_Olympics" TargetMode="External"/><Relationship Id="rId2" Type="http://schemas.openxmlformats.org/officeDocument/2006/relationships/hyperlink" Target="https://en.wikipedia.org/wiki/Ryder_Cup" TargetMode="External"/><Relationship Id="rId1" Type="http://schemas.openxmlformats.org/officeDocument/2006/relationships/slideLayout" Target="../slideLayouts/slideLayout7.xml"/><Relationship Id="rId6" Type="http://schemas.openxmlformats.org/officeDocument/2006/relationships/hyperlink" Target="https://en.wikipedia.org/wiki/Captain_Euro" TargetMode="External"/><Relationship Id="rId11" Type="http://schemas.openxmlformats.org/officeDocument/2006/relationships/hyperlink" Target="https://en.wikipedia.org/wiki/Romano_Prodi" TargetMode="External"/><Relationship Id="rId5" Type="http://schemas.openxmlformats.org/officeDocument/2006/relationships/hyperlink" Target="https://en.wikipedia.org/wiki/The_Raspberry_Ice_Cream_War" TargetMode="External"/><Relationship Id="rId10" Type="http://schemas.openxmlformats.org/officeDocument/2006/relationships/hyperlink" Target="https://en.wikipedia.org/wiki/European_Commission" TargetMode="External"/><Relationship Id="rId4" Type="http://schemas.openxmlformats.org/officeDocument/2006/relationships/hyperlink" Target="https://en.wikipedia.org/wiki/Astroturfing" TargetMode="External"/><Relationship Id="rId9" Type="http://schemas.openxmlformats.org/officeDocument/2006/relationships/hyperlink" Target="https://en.wikipedia.org/wiki/Brand_EU"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en.wikipedia.org/wiki/Far-right" TargetMode="External"/><Relationship Id="rId3" Type="http://schemas.openxmlformats.org/officeDocument/2006/relationships/hyperlink" Target="https://en.wikipedia.org/wiki/Fascist" TargetMode="External"/><Relationship Id="rId7" Type="http://schemas.openxmlformats.org/officeDocument/2006/relationships/hyperlink" Target="https://en.wikipedia.org/wiki/Polity" TargetMode="External"/><Relationship Id="rId2" Type="http://schemas.openxmlformats.org/officeDocument/2006/relationships/hyperlink" Target="https://en.wikipedia.org/wiki/United_Kingdom" TargetMode="External"/><Relationship Id="rId1" Type="http://schemas.openxmlformats.org/officeDocument/2006/relationships/slideLayout" Target="../slideLayouts/slideLayout7.xml"/><Relationship Id="rId6" Type="http://schemas.openxmlformats.org/officeDocument/2006/relationships/hyperlink" Target="https://en.wikipedia.org/wiki/Europe" TargetMode="External"/><Relationship Id="rId5" Type="http://schemas.openxmlformats.org/officeDocument/2006/relationships/hyperlink" Target="https://en.wikipedia.org/wiki/Union_Movement" TargetMode="External"/><Relationship Id="rId4" Type="http://schemas.openxmlformats.org/officeDocument/2006/relationships/hyperlink" Target="https://en.wikipedia.org/wiki/Oswald_Mosley"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Europe_a_Nation#cite_note-4" TargetMode="External"/><Relationship Id="rId3" Type="http://schemas.openxmlformats.org/officeDocument/2006/relationships/hyperlink" Target="https://en.wikipedia.org/wiki/Second_World_War" TargetMode="External"/><Relationship Id="rId7" Type="http://schemas.openxmlformats.org/officeDocument/2006/relationships/hyperlink" Target="https://en.wikipedia.org/wiki/Italian_Social_Republic" TargetMode="External"/><Relationship Id="rId2" Type="http://schemas.openxmlformats.org/officeDocument/2006/relationships/hyperlink" Target="https://en.wikipedia.org/wiki/World_War_II" TargetMode="External"/><Relationship Id="rId1" Type="http://schemas.openxmlformats.org/officeDocument/2006/relationships/slideLayout" Target="../slideLayouts/slideLayout7.xml"/><Relationship Id="rId6" Type="http://schemas.openxmlformats.org/officeDocument/2006/relationships/hyperlink" Target="https://en.wikipedia.org/wiki/Benito_Mussolini" TargetMode="External"/><Relationship Id="rId5" Type="http://schemas.openxmlformats.org/officeDocument/2006/relationships/hyperlink" Target="https://en.wikipedia.org/wiki/Europe_a_Nation#cite_note-1" TargetMode="External"/><Relationship Id="rId4" Type="http://schemas.openxmlformats.org/officeDocument/2006/relationships/hyperlink" Target="https://en.wikipedia.org/wiki/German_language" TargetMode="External"/><Relationship Id="rId9" Type="http://schemas.openxmlformats.org/officeDocument/2006/relationships/hyperlink" Target="https://en.wikipedia.org/wiki/British_Union_of_Fascis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Geopolitics" TargetMode="External"/><Relationship Id="rId2" Type="http://schemas.openxmlformats.org/officeDocument/2006/relationships/hyperlink" Target="https://en.wikipedia.org/wiki/Federal_Europe" TargetMode="External"/><Relationship Id="rId1" Type="http://schemas.openxmlformats.org/officeDocument/2006/relationships/slideLayout" Target="../slideLayouts/slideLayout7.xml"/><Relationship Id="rId6" Type="http://schemas.openxmlformats.org/officeDocument/2006/relationships/hyperlink" Target="https://en.wikipedia.org/wiki/Cold_War" TargetMode="External"/><Relationship Id="rId5" Type="http://schemas.openxmlformats.org/officeDocument/2006/relationships/hyperlink" Target="https://en.wikipedia.org/wiki/Soviet_Union" TargetMode="External"/><Relationship Id="rId4" Type="http://schemas.openxmlformats.org/officeDocument/2006/relationships/hyperlink" Target="https://en.wikipedia.org/wiki/United_State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en.wikipedia.org/wiki/Deutsche_Reichspartei" TargetMode="External"/><Relationship Id="rId13" Type="http://schemas.openxmlformats.org/officeDocument/2006/relationships/hyperlink" Target="https://en.wikipedia.org/wiki/Nation_Europa" TargetMode="External"/><Relationship Id="rId3" Type="http://schemas.openxmlformats.org/officeDocument/2006/relationships/hyperlink" Target="https://en.wikipedia.org/wiki/A.K._Chesterton" TargetMode="External"/><Relationship Id="rId7" Type="http://schemas.openxmlformats.org/officeDocument/2006/relationships/hyperlink" Target="https://en.wikipedia.org/wiki/Fritz_R%C3%B6ssler" TargetMode="External"/><Relationship Id="rId12" Type="http://schemas.openxmlformats.org/officeDocument/2006/relationships/hyperlink" Target="https://en.wikipedia.org/wiki/Arthur_Erhardt" TargetMode="External"/><Relationship Id="rId2" Type="http://schemas.openxmlformats.org/officeDocument/2006/relationships/hyperlink" Target="https://en.wikipedia.org/wiki/League_of_Empire_Loyalists" TargetMode="External"/><Relationship Id="rId1" Type="http://schemas.openxmlformats.org/officeDocument/2006/relationships/slideLayout" Target="../slideLayouts/slideLayout7.xml"/><Relationship Id="rId6" Type="http://schemas.openxmlformats.org/officeDocument/2006/relationships/hyperlink" Target="https://en.wikipedia.org/wiki/Neo-Nazism" TargetMode="External"/><Relationship Id="rId11" Type="http://schemas.openxmlformats.org/officeDocument/2006/relationships/hyperlink" Target="https://en.wikipedia.org/wiki/National_Party_of_Europe" TargetMode="External"/><Relationship Id="rId5" Type="http://schemas.openxmlformats.org/officeDocument/2006/relationships/hyperlink" Target="https://en.wikipedia.org/wiki/Alexander_Raven_Thomson" TargetMode="External"/><Relationship Id="rId10" Type="http://schemas.openxmlformats.org/officeDocument/2006/relationships/hyperlink" Target="https://en.wikipedia.org/wiki/Adolf_von_Thadden" TargetMode="External"/><Relationship Id="rId4" Type="http://schemas.openxmlformats.org/officeDocument/2006/relationships/hyperlink" Target="https://en.wikipedia.org/wiki/British_nationalism" TargetMode="External"/><Relationship Id="rId9" Type="http://schemas.openxmlformats.org/officeDocument/2006/relationships/hyperlink" Target="https://en.wikipedia.org/wiki/Socialist_Reich_Part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en.wikipedia.org/wiki/Radicalism_(historical)" TargetMode="External"/><Relationship Id="rId13" Type="http://schemas.openxmlformats.org/officeDocument/2006/relationships/hyperlink" Target="https://en.wikipedia.org/wiki/Paneuropean" TargetMode="External"/><Relationship Id="rId3" Type="http://schemas.openxmlformats.org/officeDocument/2006/relationships/hyperlink" Target="https://en.wikipedia.org/wiki/Regional_integration" TargetMode="External"/><Relationship Id="rId7" Type="http://schemas.openxmlformats.org/officeDocument/2006/relationships/hyperlink" Target="https://en.wikipedia.org/wiki/Labour_and_Socialist_International" TargetMode="External"/><Relationship Id="rId12" Type="http://schemas.openxmlformats.org/officeDocument/2006/relationships/hyperlink" Target="https://en.wikipedia.org/wiki/Richard_von_Coudenhove-Kalergi#European_union" TargetMode="External"/><Relationship Id="rId17" Type="http://schemas.openxmlformats.org/officeDocument/2006/relationships/hyperlink" Target="https://en.wikipedia.org/wiki/Soviet_Union" TargetMode="External"/><Relationship Id="rId2" Type="http://schemas.openxmlformats.org/officeDocument/2006/relationships/hyperlink" Target="https://en.wikipedia.org/wiki/Economic_integration" TargetMode="External"/><Relationship Id="rId16" Type="http://schemas.openxmlformats.org/officeDocument/2006/relationships/hyperlink" Target="https://en.wikipedia.org/wiki/Trotsky" TargetMode="External"/><Relationship Id="rId1" Type="http://schemas.openxmlformats.org/officeDocument/2006/relationships/slideLayout" Target="../slideLayouts/slideLayout7.xml"/><Relationship Id="rId6" Type="http://schemas.openxmlformats.org/officeDocument/2006/relationships/hyperlink" Target="https://en.wikipedia.org/wiki/Communist_International" TargetMode="External"/><Relationship Id="rId11" Type="http://schemas.openxmlformats.org/officeDocument/2006/relationships/hyperlink" Target="https://en.wikipedia.org/wiki/Richard_von_Coudenhove-Kalergi" TargetMode="External"/><Relationship Id="rId5" Type="http://schemas.openxmlformats.org/officeDocument/2006/relationships/hyperlink" Target="https://en.wikipedia.org/wiki/First_World_War" TargetMode="External"/><Relationship Id="rId15" Type="http://schemas.openxmlformats.org/officeDocument/2006/relationships/hyperlink" Target="https://en.wikipedia.org/wiki/Arthur_Salter,_1st_Baron_Salter" TargetMode="External"/><Relationship Id="rId10" Type="http://schemas.openxmlformats.org/officeDocument/2006/relationships/hyperlink" Target="https://en.wikipedia.org/wiki/Christian_democracy" TargetMode="External"/><Relationship Id="rId4" Type="http://schemas.openxmlformats.org/officeDocument/2006/relationships/hyperlink" Target="https://en.wikipedia.org/wiki/European_Union" TargetMode="External"/><Relationship Id="rId9" Type="http://schemas.openxmlformats.org/officeDocument/2006/relationships/hyperlink" Target="https://en.wikipedia.org/wiki/International_Agrarian_Bureau" TargetMode="External"/><Relationship Id="rId14" Type="http://schemas.openxmlformats.org/officeDocument/2006/relationships/hyperlink" Target="https://en.wikipedia.org/wiki/Vienna"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en.wikipedia.org/wiki/Bertrand_de_Jouvenel" TargetMode="External"/><Relationship Id="rId13" Type="http://schemas.openxmlformats.org/officeDocument/2006/relationships/hyperlink" Target="https://en.wikipedia.org/wiki/Second_Hellenic_Republic" TargetMode="External"/><Relationship Id="rId3" Type="http://schemas.openxmlformats.org/officeDocument/2006/relationships/hyperlink" Target="https://en.wikipedia.org/wiki/League_of_Nations" TargetMode="External"/><Relationship Id="rId7" Type="http://schemas.openxmlformats.org/officeDocument/2006/relationships/hyperlink" Target="https://en.wikipedia.org/wiki/John_Maynard_Keynes" TargetMode="External"/><Relationship Id="rId12" Type="http://schemas.openxmlformats.org/officeDocument/2006/relationships/hyperlink" Target="https://en.wikipedia.org/wiki/Eleftherios_Venizelos" TargetMode="External"/><Relationship Id="rId2" Type="http://schemas.openxmlformats.org/officeDocument/2006/relationships/hyperlink" Target="https://en.wikipedia.org/wiki/Aristide_Briand" TargetMode="External"/><Relationship Id="rId1" Type="http://schemas.openxmlformats.org/officeDocument/2006/relationships/slideLayout" Target="../slideLayouts/slideLayout7.xml"/><Relationship Id="rId6" Type="http://schemas.openxmlformats.org/officeDocument/2006/relationships/hyperlink" Target="https://en.wikipedia.org/wiki/Belgium%E2%80%93Luxembourg_Economic_Union" TargetMode="External"/><Relationship Id="rId11" Type="http://schemas.openxmlformats.org/officeDocument/2006/relationships/hyperlink" Target="https://en.wikipedia.org/wiki/European_integration#cite_note-5" TargetMode="External"/><Relationship Id="rId5" Type="http://schemas.openxmlformats.org/officeDocument/2006/relationships/hyperlink" Target="https://en.wikipedia.org/wiki/United_States_of_Europe" TargetMode="External"/><Relationship Id="rId10" Type="http://schemas.openxmlformats.org/officeDocument/2006/relationships/hyperlink" Target="https://en.wikipedia.org/wiki/Second_Spanish_Republic" TargetMode="External"/><Relationship Id="rId4" Type="http://schemas.openxmlformats.org/officeDocument/2006/relationships/hyperlink" Target="https://en.wikipedia.org/wiki/%C3%89douard_Herriot" TargetMode="External"/><Relationship Id="rId9" Type="http://schemas.openxmlformats.org/officeDocument/2006/relationships/hyperlink" Target="https://en.wikipedia.org/wiki/Jos%C3%A9_Ortega_y_Gasset"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en.wikipedia.org/wiki/United_States_of_Europe" TargetMode="External"/><Relationship Id="rId3" Type="http://schemas.openxmlformats.org/officeDocument/2006/relationships/hyperlink" Target="https://en.wikipedia.org/wiki/Mi%C4%99dzymorze" TargetMode="External"/><Relationship Id="rId7" Type="http://schemas.openxmlformats.org/officeDocument/2006/relationships/hyperlink" Target="https://en.wikipedia.org/wiki/Winston_Churchill" TargetMode="External"/><Relationship Id="rId2" Type="http://schemas.openxmlformats.org/officeDocument/2006/relationships/hyperlink" Target="https://en.wikipedia.org/wiki/J%C3%B3zef_Pi%C5%82sudski" TargetMode="External"/><Relationship Id="rId1" Type="http://schemas.openxmlformats.org/officeDocument/2006/relationships/slideLayout" Target="../slideLayouts/slideLayout7.xml"/><Relationship Id="rId6" Type="http://schemas.openxmlformats.org/officeDocument/2006/relationships/hyperlink" Target="https://en.wikipedia.org/wiki/University_of_Z%C3%BCrich" TargetMode="External"/><Relationship Id="rId5" Type="http://schemas.openxmlformats.org/officeDocument/2006/relationships/hyperlink" Target="https://en.wikipedia.org/wiki/Great_Depression" TargetMode="External"/><Relationship Id="rId4" Type="http://schemas.openxmlformats.org/officeDocument/2006/relationships/hyperlink" Target="https://en.wikipedia.org/wiki/Mitteleuropa"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www.colliers.com/~/media/files/emea/emea/research/industrial-and-logistics/european-industrial-and-logistics-internal-demand-shifts-issue-3.pdf"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www.cream-fp7.eu/"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www.savillsim.com/documents/2017-sim-european-logistics-warehousing-the-future-final.pdf"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hyperlink" Target="http://www.savillsim.com/documents/2017-sim-european-logistics-warehousing-the-future-final.pdf"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hyperlink" Target="https://books.google.com/books?id=R4uQBQAAQBAJ&amp;pg=PA258" TargetMode="External"/><Relationship Id="rId13" Type="http://schemas.openxmlformats.org/officeDocument/2006/relationships/hyperlink" Target="http://serendipities.uni-graz.at/index.php/serendipities/article/download/29/pdf_1" TargetMode="External"/><Relationship Id="rId3" Type="http://schemas.openxmlformats.org/officeDocument/2006/relationships/hyperlink" Target="https://en.wikipedia.org/wiki/Jacob_Burckhardt" TargetMode="External"/><Relationship Id="rId7" Type="http://schemas.openxmlformats.org/officeDocument/2006/relationships/hyperlink" Target="https://en.wikipedia.org/wiki/Special:BookSources/9780230374829" TargetMode="External"/><Relationship Id="rId12" Type="http://schemas.openxmlformats.org/officeDocument/2006/relationships/hyperlink" Target="https://en.wikipedia.org/wiki/Wayback_Machine" TargetMode="External"/><Relationship Id="rId2" Type="http://schemas.openxmlformats.org/officeDocument/2006/relationships/hyperlink" Target="https://theconversation.com/europe-has-never-liked-borders-and-it-wont-be-confined-by-them-now-69750" TargetMode="External"/><Relationship Id="rId1" Type="http://schemas.openxmlformats.org/officeDocument/2006/relationships/slideLayout" Target="../slideLayouts/slideLayout7.xml"/><Relationship Id="rId6" Type="http://schemas.openxmlformats.org/officeDocument/2006/relationships/hyperlink" Target="https://en.wikipedia.org/wiki/Special:BookSources/9780198201717" TargetMode="External"/><Relationship Id="rId11" Type="http://schemas.openxmlformats.org/officeDocument/2006/relationships/hyperlink" Target="https://web.archive.org/web/20090319210812/http:/www.flwi.ugent.be/cie/europa.pdf" TargetMode="External"/><Relationship Id="rId5" Type="http://schemas.openxmlformats.org/officeDocument/2006/relationships/hyperlink" Target="https://en.wikipedia.org/wiki/International_Standard_Book_Number" TargetMode="External"/><Relationship Id="rId10" Type="http://schemas.openxmlformats.org/officeDocument/2006/relationships/hyperlink" Target="http://www.flwi.ugent.be/cie/europa.pdf" TargetMode="External"/><Relationship Id="rId4" Type="http://schemas.openxmlformats.org/officeDocument/2006/relationships/hyperlink" Target="https://en.wikipedia.org/wiki/Norman_Davies" TargetMode="External"/><Relationship Id="rId9" Type="http://schemas.openxmlformats.org/officeDocument/2006/relationships/hyperlink" Target="http://mondediplo.com/1999/06/05thiesse" TargetMode="External"/><Relationship Id="rId14" Type="http://schemas.openxmlformats.org/officeDocument/2006/relationships/hyperlink" Target="https://books.google.ch/books?id=OUS8AAAAIAAJ&amp;pg=PA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87ACE2-AF0A-446B-AF3D-C744F21DC6F4}"/>
              </a:ext>
            </a:extLst>
          </p:cNvPr>
          <p:cNvSpPr/>
          <p:nvPr/>
        </p:nvSpPr>
        <p:spPr>
          <a:xfrm>
            <a:off x="450574" y="728869"/>
            <a:ext cx="11452465" cy="523220"/>
          </a:xfrm>
          <a:prstGeom prst="rect">
            <a:avLst/>
          </a:prstGeom>
        </p:spPr>
        <p:txBody>
          <a:bodyPr wrap="square">
            <a:spAutoFit/>
          </a:bodyPr>
          <a:lstStyle/>
          <a:p>
            <a:pPr lvl="0" algn="ctr">
              <a:spcAft>
                <a:spcPts val="0"/>
              </a:spcAft>
            </a:pPr>
            <a:r>
              <a:rPr lang="en-GB" sz="2800" dirty="0">
                <a:solidFill>
                  <a:srgbClr val="000000"/>
                </a:solidFill>
                <a:latin typeface="Arial" panose="020B0604020202020204" pitchFamily="34" charset="0"/>
                <a:ea typeface="Calibri" panose="020F0502020204030204" pitchFamily="34" charset="0"/>
                <a:cs typeface="Symbol" panose="05050102010706020507" pitchFamily="18" charset="2"/>
              </a:rPr>
              <a:t>Pan-European logistics infrastructure and cultures. </a:t>
            </a:r>
            <a:endParaRPr lang="en-GB" sz="2800" dirty="0">
              <a:effectLst/>
              <a:latin typeface="Arial" panose="020B0604020202020204" pitchFamily="34" charset="0"/>
              <a:ea typeface="Times New Roman" panose="02020603050405020304" pitchFamily="18" charset="0"/>
              <a:cs typeface="Symbol" panose="05050102010706020507" pitchFamily="18" charset="2"/>
            </a:endParaRPr>
          </a:p>
        </p:txBody>
      </p:sp>
    </p:spTree>
    <p:extLst>
      <p:ext uri="{BB962C8B-B14F-4D97-AF65-F5344CB8AC3E}">
        <p14:creationId xmlns:p14="http://schemas.microsoft.com/office/powerpoint/2010/main" val="2665764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B096D0-8E78-4F06-9D23-E9FE5328B1E8}"/>
              </a:ext>
            </a:extLst>
          </p:cNvPr>
          <p:cNvSpPr/>
          <p:nvPr/>
        </p:nvSpPr>
        <p:spPr>
          <a:xfrm>
            <a:off x="530087" y="2828836"/>
            <a:ext cx="11317356" cy="2062103"/>
          </a:xfrm>
          <a:prstGeom prst="rect">
            <a:avLst/>
          </a:prstGeom>
        </p:spPr>
        <p:txBody>
          <a:bodyPr wrap="square">
            <a:spAutoFit/>
          </a:bodyPr>
          <a:lstStyle/>
          <a:p>
            <a:pPr algn="just"/>
            <a:r>
              <a:rPr lang="en-GB" sz="3200" dirty="0">
                <a:latin typeface="Arial" panose="020B0604020202020204" pitchFamily="34" charset="0"/>
                <a:ea typeface="Calibri" panose="020F0502020204030204" pitchFamily="34" charset="0"/>
                <a:cs typeface="Arial" panose="020B0604020202020204" pitchFamily="34" charset="0"/>
              </a:rPr>
              <a:t>Pan-European identity is the sense of personal identification with Europe, in a cultural or political sense. The concept is discussed in the context of European integration, historically in connection with hypothetical proposals,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6546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8BA5A45-A37D-429B-A89E-C4BA0131B1CB}"/>
              </a:ext>
            </a:extLst>
          </p:cNvPr>
          <p:cNvSpPr/>
          <p:nvPr/>
        </p:nvSpPr>
        <p:spPr>
          <a:xfrm>
            <a:off x="238538" y="132522"/>
            <a:ext cx="11781184" cy="5909310"/>
          </a:xfrm>
          <a:prstGeom prst="rect">
            <a:avLst/>
          </a:prstGeom>
        </p:spPr>
        <p:txBody>
          <a:bodyPr wrap="square">
            <a:spAutoFit/>
          </a:bodyPr>
          <a:lstStyle/>
          <a:p>
            <a:pPr algn="just"/>
            <a:r>
              <a:rPr lang="en-GB" b="1" dirty="0">
                <a:solidFill>
                  <a:srgbClr val="222222"/>
                </a:solidFill>
                <a:latin typeface="Arial" panose="020B0604020202020204" pitchFamily="34" charset="0"/>
              </a:rPr>
              <a:t>Pan-European identity</a:t>
            </a:r>
            <a:r>
              <a:rPr lang="en-GB" dirty="0">
                <a:solidFill>
                  <a:srgbClr val="222222"/>
                </a:solidFill>
                <a:latin typeface="Arial" panose="020B0604020202020204" pitchFamily="34" charset="0"/>
              </a:rPr>
              <a:t> is the sense of personal identification with </a:t>
            </a:r>
            <a:r>
              <a:rPr lang="en-GB" dirty="0">
                <a:solidFill>
                  <a:srgbClr val="0645AD"/>
                </a:solidFill>
                <a:latin typeface="Arial" panose="020B0604020202020204" pitchFamily="34" charset="0"/>
                <a:hlinkClick r:id="rId2" tooltip="Europe"/>
              </a:rPr>
              <a:t>Europe</a:t>
            </a:r>
            <a:r>
              <a:rPr lang="en-GB" dirty="0">
                <a:solidFill>
                  <a:srgbClr val="222222"/>
                </a:solidFill>
                <a:latin typeface="Arial" panose="020B0604020202020204" pitchFamily="34" charset="0"/>
              </a:rPr>
              <a:t>, in a cultural or political sense. The concept is discussed in the context of </a:t>
            </a:r>
            <a:r>
              <a:rPr lang="en-GB" dirty="0">
                <a:solidFill>
                  <a:srgbClr val="0645AD"/>
                </a:solidFill>
                <a:latin typeface="Arial" panose="020B0604020202020204" pitchFamily="34" charset="0"/>
                <a:hlinkClick r:id="rId3" tooltip="European integration"/>
              </a:rPr>
              <a:t>European integration</a:t>
            </a:r>
            <a:r>
              <a:rPr lang="en-GB" dirty="0">
                <a:solidFill>
                  <a:srgbClr val="222222"/>
                </a:solidFill>
                <a:latin typeface="Arial" panose="020B0604020202020204" pitchFamily="34" charset="0"/>
              </a:rPr>
              <a:t>, historically in connection with </a:t>
            </a:r>
            <a:r>
              <a:rPr lang="en-GB" dirty="0">
                <a:solidFill>
                  <a:srgbClr val="0645AD"/>
                </a:solidFill>
                <a:latin typeface="Arial" panose="020B0604020202020204" pitchFamily="34" charset="0"/>
                <a:hlinkClick r:id="rId4" tooltip="Ideas of European unity before 1945"/>
              </a:rPr>
              <a:t>hypothetical proposals</a:t>
            </a:r>
            <a:r>
              <a:rPr lang="en-GB" dirty="0">
                <a:solidFill>
                  <a:srgbClr val="222222"/>
                </a:solidFill>
                <a:latin typeface="Arial" panose="020B0604020202020204" pitchFamily="34" charset="0"/>
              </a:rPr>
              <a:t>, but since the formation of the </a:t>
            </a:r>
            <a:r>
              <a:rPr lang="en-GB" dirty="0">
                <a:solidFill>
                  <a:srgbClr val="0645AD"/>
                </a:solidFill>
                <a:latin typeface="Arial" panose="020B0604020202020204" pitchFamily="34" charset="0"/>
                <a:hlinkClick r:id="rId5" tooltip="European Union"/>
              </a:rPr>
              <a:t>European Union</a:t>
            </a:r>
            <a:r>
              <a:rPr lang="en-GB" dirty="0">
                <a:solidFill>
                  <a:srgbClr val="222222"/>
                </a:solidFill>
                <a:latin typeface="Arial" panose="020B0604020202020204" pitchFamily="34" charset="0"/>
              </a:rPr>
              <a:t> (EU) in the 1990s increasingly with regards to the project of ever-increasing </a:t>
            </a:r>
            <a:r>
              <a:rPr lang="en-GB" dirty="0">
                <a:solidFill>
                  <a:srgbClr val="0645AD"/>
                </a:solidFill>
                <a:latin typeface="Arial" panose="020B0604020202020204" pitchFamily="34" charset="0"/>
                <a:hlinkClick r:id="rId6" tooltip="Federalisation of the European Union"/>
              </a:rPr>
              <a:t>federalisation of the EU</a:t>
            </a:r>
            <a:r>
              <a:rPr lang="en-GB" dirty="0">
                <a:solidFill>
                  <a:srgbClr val="222222"/>
                </a:solidFill>
                <a:latin typeface="Arial" panose="020B0604020202020204" pitchFamily="34" charset="0"/>
              </a:rPr>
              <a:t>. </a:t>
            </a:r>
          </a:p>
          <a:p>
            <a:pPr algn="just"/>
            <a:endParaRPr lang="en-GB" dirty="0">
              <a:solidFill>
                <a:srgbClr val="222222"/>
              </a:solidFill>
              <a:latin typeface="Arial" panose="020B0604020202020204" pitchFamily="34" charset="0"/>
            </a:endParaRPr>
          </a:p>
          <a:p>
            <a:pPr algn="just"/>
            <a:r>
              <a:rPr lang="en-GB" i="1" dirty="0">
                <a:solidFill>
                  <a:srgbClr val="222222"/>
                </a:solidFill>
                <a:latin typeface="Arial" panose="020B0604020202020204" pitchFamily="34" charset="0"/>
              </a:rPr>
              <a:t>Pan-European identity</a:t>
            </a:r>
            <a:r>
              <a:rPr lang="en-GB" dirty="0">
                <a:solidFill>
                  <a:srgbClr val="222222"/>
                </a:solidFill>
                <a:latin typeface="Arial" panose="020B0604020202020204" pitchFamily="34" charset="0"/>
              </a:rPr>
              <a:t> has roots as far back as the </a:t>
            </a:r>
            <a:r>
              <a:rPr lang="en-GB" dirty="0">
                <a:solidFill>
                  <a:srgbClr val="0645AD"/>
                </a:solidFill>
                <a:latin typeface="Arial" panose="020B0604020202020204" pitchFamily="34" charset="0"/>
                <a:hlinkClick r:id="rId7" tooltip="Middle Ages"/>
              </a:rPr>
              <a:t>Middle Ages</a:t>
            </a:r>
            <a:r>
              <a:rPr lang="en-GB" dirty="0">
                <a:solidFill>
                  <a:srgbClr val="222222"/>
                </a:solidFill>
                <a:latin typeface="Arial" panose="020B0604020202020204" pitchFamily="34" charset="0"/>
              </a:rPr>
              <a:t>, when poet and political advisor </a:t>
            </a:r>
            <a:r>
              <a:rPr lang="en-GB" dirty="0">
                <a:solidFill>
                  <a:srgbClr val="0645AD"/>
                </a:solidFill>
                <a:latin typeface="Arial" panose="020B0604020202020204" pitchFamily="34" charset="0"/>
                <a:hlinkClick r:id="rId8" tooltip="Dante Alighieri"/>
              </a:rPr>
              <a:t>Dante Alighieri</a:t>
            </a:r>
            <a:r>
              <a:rPr lang="en-GB" dirty="0">
                <a:solidFill>
                  <a:srgbClr val="222222"/>
                </a:solidFill>
                <a:latin typeface="Arial" panose="020B0604020202020204" pitchFamily="34" charset="0"/>
              </a:rPr>
              <a:t> claimed, "My country is the whole world." Much of its foundational definition emerged during </a:t>
            </a:r>
            <a:r>
              <a:rPr lang="en-GB" dirty="0">
                <a:solidFill>
                  <a:srgbClr val="0645AD"/>
                </a:solidFill>
                <a:latin typeface="Arial" panose="020B0604020202020204" pitchFamily="34" charset="0"/>
                <a:hlinkClick r:id="rId9" tooltip="Renaissance"/>
              </a:rPr>
              <a:t>the Renaissance</a:t>
            </a:r>
            <a:r>
              <a:rPr lang="en-GB" dirty="0">
                <a:solidFill>
                  <a:srgbClr val="222222"/>
                </a:solidFill>
                <a:latin typeface="Arial" panose="020B0604020202020204" pitchFamily="34" charset="0"/>
              </a:rPr>
              <a:t>. Artists and scholars of that period collaborated across national boundaries, travelling to centres of activity in their respective fields and believing that freedom came from common bonds and individualism in a way that transcended national allegiances.</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Developing of </a:t>
            </a:r>
            <a:r>
              <a:rPr lang="en-GB" i="1" dirty="0">
                <a:solidFill>
                  <a:srgbClr val="222222"/>
                </a:solidFill>
                <a:latin typeface="Arial" panose="020B0604020202020204" pitchFamily="34" charset="0"/>
              </a:rPr>
              <a:t>Pan-European identity</a:t>
            </a:r>
            <a:r>
              <a:rPr lang="en-GB" dirty="0">
                <a:solidFill>
                  <a:srgbClr val="222222"/>
                </a:solidFill>
                <a:latin typeface="Arial" panose="020B0604020202020204" pitchFamily="34" charset="0"/>
              </a:rPr>
              <a:t> continued during </a:t>
            </a:r>
            <a:r>
              <a:rPr lang="en-GB" dirty="0">
                <a:solidFill>
                  <a:srgbClr val="0645AD"/>
                </a:solidFill>
                <a:latin typeface="Arial" panose="020B0604020202020204" pitchFamily="34" charset="0"/>
                <a:hlinkClick r:id="rId10" tooltip="Age of Enlightenment"/>
              </a:rPr>
              <a:t>the Enlightenment</a:t>
            </a:r>
            <a:r>
              <a:rPr lang="en-GB" dirty="0">
                <a:solidFill>
                  <a:srgbClr val="222222"/>
                </a:solidFill>
                <a:latin typeface="Arial" panose="020B0604020202020204" pitchFamily="34" charset="0"/>
              </a:rPr>
              <a:t>. During this time, leading philosophical and political thinkers in Europe articulated a form of nationalism that acknowledged local cultural differences while incorporating a sense of shared, universal values based on the application of </a:t>
            </a:r>
            <a:r>
              <a:rPr lang="en-GB" dirty="0">
                <a:solidFill>
                  <a:srgbClr val="0645AD"/>
                </a:solidFill>
                <a:latin typeface="Arial" panose="020B0604020202020204" pitchFamily="34" charset="0"/>
                <a:hlinkClick r:id="rId11" tooltip="Reason"/>
              </a:rPr>
              <a:t>reason</a:t>
            </a:r>
            <a:r>
              <a:rPr lang="en-GB" dirty="0">
                <a:solidFill>
                  <a:srgbClr val="222222"/>
                </a:solidFill>
                <a:latin typeface="Arial" panose="020B0604020202020204" pitchFamily="34" charset="0"/>
              </a:rPr>
              <a:t>.</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Towards the end of the Eighteenth Century, philosopher </a:t>
            </a:r>
            <a:r>
              <a:rPr lang="en-GB" dirty="0">
                <a:solidFill>
                  <a:srgbClr val="0645AD"/>
                </a:solidFill>
                <a:latin typeface="Arial" panose="020B0604020202020204" pitchFamily="34" charset="0"/>
                <a:hlinkClick r:id="rId12" tooltip="Jean-Jacques Rousseau"/>
              </a:rPr>
              <a:t>Jean-Jacques Rousseau</a:t>
            </a:r>
            <a:r>
              <a:rPr lang="en-GB" dirty="0">
                <a:solidFill>
                  <a:srgbClr val="222222"/>
                </a:solidFill>
                <a:latin typeface="Arial" panose="020B0604020202020204" pitchFamily="34" charset="0"/>
              </a:rPr>
              <a:t> remarked that "there are no longer any Frenchmen, Germans, Spaniards, or even Englishmen; there are only Europeans." Irish statesman and political theorist </a:t>
            </a:r>
            <a:r>
              <a:rPr lang="en-GB" dirty="0">
                <a:solidFill>
                  <a:srgbClr val="0645AD"/>
                </a:solidFill>
                <a:latin typeface="Arial" panose="020B0604020202020204" pitchFamily="34" charset="0"/>
                <a:hlinkClick r:id="rId13" tooltip="Edmund Burke"/>
              </a:rPr>
              <a:t>Edmund Burke</a:t>
            </a:r>
            <a:r>
              <a:rPr lang="en-GB" dirty="0">
                <a:solidFill>
                  <a:srgbClr val="222222"/>
                </a:solidFill>
                <a:latin typeface="Arial" panose="020B0604020202020204" pitchFamily="34" charset="0"/>
              </a:rPr>
              <a:t> spoke of a "European Commonwealth" brought together by commercial and economic bonds, and in 1796 wrote: "No citizen of Europe could be altogether an exile in any part of it... When a man travelled or resided for health, pleasure, business or necessity, from his country, he never felt himself quite abroad."</a:t>
            </a:r>
            <a:endParaRPr lang="en-GB" b="0" i="0" u="none" strike="noStrike" dirty="0">
              <a:solidFill>
                <a:srgbClr val="222222"/>
              </a:solidFill>
              <a:effectLst/>
              <a:latin typeface="Arial" panose="020B0604020202020204" pitchFamily="34" charset="0"/>
            </a:endParaRPr>
          </a:p>
        </p:txBody>
      </p:sp>
      <p:sp>
        <p:nvSpPr>
          <p:cNvPr id="3" name="TextBox 2">
            <a:extLst>
              <a:ext uri="{FF2B5EF4-FFF2-40B4-BE49-F238E27FC236}">
                <a16:creationId xmlns:a16="http://schemas.microsoft.com/office/drawing/2014/main" id="{AD9123DA-6B43-4215-9325-71EC55E89E5E}"/>
              </a:ext>
            </a:extLst>
          </p:cNvPr>
          <p:cNvSpPr txBox="1"/>
          <p:nvPr/>
        </p:nvSpPr>
        <p:spPr>
          <a:xfrm>
            <a:off x="357809" y="6347791"/>
            <a:ext cx="11290852" cy="369332"/>
          </a:xfrm>
          <a:prstGeom prst="rect">
            <a:avLst/>
          </a:prstGeom>
          <a:noFill/>
        </p:spPr>
        <p:txBody>
          <a:bodyPr wrap="square" rtlCol="0">
            <a:spAutoFit/>
          </a:bodyPr>
          <a:lstStyle/>
          <a:p>
            <a:r>
              <a:rPr lang="en-GB" dirty="0">
                <a:hlinkClick r:id="rId14"/>
              </a:rPr>
              <a:t>https://en.wikipedia.org/wiki/Pan-European_identity</a:t>
            </a:r>
            <a:r>
              <a:rPr lang="en-GB" dirty="0"/>
              <a:t> </a:t>
            </a:r>
          </a:p>
        </p:txBody>
      </p:sp>
    </p:spTree>
    <p:extLst>
      <p:ext uri="{BB962C8B-B14F-4D97-AF65-F5344CB8AC3E}">
        <p14:creationId xmlns:p14="http://schemas.microsoft.com/office/powerpoint/2010/main" val="1480433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ABAB8B-A145-4E28-827C-7CF29B03DCDA}"/>
              </a:ext>
            </a:extLst>
          </p:cNvPr>
          <p:cNvSpPr/>
          <p:nvPr/>
        </p:nvSpPr>
        <p:spPr>
          <a:xfrm>
            <a:off x="225287" y="335846"/>
            <a:ext cx="11595652" cy="4247317"/>
          </a:xfrm>
          <a:prstGeom prst="rect">
            <a:avLst/>
          </a:prstGeom>
        </p:spPr>
        <p:txBody>
          <a:bodyPr wrap="square">
            <a:spAutoFit/>
          </a:bodyPr>
          <a:lstStyle/>
          <a:p>
            <a:pPr algn="just"/>
            <a:r>
              <a:rPr lang="en-GB" dirty="0">
                <a:solidFill>
                  <a:srgbClr val="222222"/>
                </a:solidFill>
                <a:latin typeface="Arial" panose="020B0604020202020204" pitchFamily="34" charset="0"/>
              </a:rPr>
              <a:t>The original proposal for a </a:t>
            </a:r>
            <a:r>
              <a:rPr lang="en-GB" dirty="0" err="1">
                <a:solidFill>
                  <a:srgbClr val="0645AD"/>
                </a:solidFill>
                <a:latin typeface="Arial" panose="020B0604020202020204" pitchFamily="34" charset="0"/>
                <a:hlinkClick r:id="rId2" tooltip="Paneuropean Union"/>
              </a:rPr>
              <a:t>Paneuropean</a:t>
            </a:r>
            <a:r>
              <a:rPr lang="en-GB" dirty="0">
                <a:solidFill>
                  <a:srgbClr val="0645AD"/>
                </a:solidFill>
                <a:latin typeface="Arial" panose="020B0604020202020204" pitchFamily="34" charset="0"/>
                <a:hlinkClick r:id="rId2" tooltip="Paneuropean Union"/>
              </a:rPr>
              <a:t> Union</a:t>
            </a:r>
            <a:r>
              <a:rPr lang="en-GB" dirty="0">
                <a:solidFill>
                  <a:srgbClr val="222222"/>
                </a:solidFill>
                <a:latin typeface="Arial" panose="020B0604020202020204" pitchFamily="34" charset="0"/>
              </a:rPr>
              <a:t> was made in 1922 by </a:t>
            </a:r>
            <a:r>
              <a:rPr lang="en-GB" dirty="0">
                <a:solidFill>
                  <a:srgbClr val="0645AD"/>
                </a:solidFill>
                <a:latin typeface="Arial" panose="020B0604020202020204" pitchFamily="34" charset="0"/>
                <a:hlinkClick r:id="rId3" tooltip="Richard von Coudenhove-Kalergi"/>
              </a:rPr>
              <a:t>Richard von Coudenhove-Kalergi</a:t>
            </a:r>
            <a:r>
              <a:rPr lang="en-GB" dirty="0">
                <a:solidFill>
                  <a:srgbClr val="222222"/>
                </a:solidFill>
                <a:latin typeface="Arial" panose="020B0604020202020204" pitchFamily="34" charset="0"/>
              </a:rPr>
              <a:t>. The term "Pan-European" is to be understood not as referring to the modern geographic definition of the </a:t>
            </a:r>
            <a:r>
              <a:rPr lang="en-GB" dirty="0">
                <a:solidFill>
                  <a:srgbClr val="0645AD"/>
                </a:solidFill>
                <a:latin typeface="Arial" panose="020B0604020202020204" pitchFamily="34" charset="0"/>
                <a:hlinkClick r:id="rId4" tooltip="Europe"/>
              </a:rPr>
              <a:t>continent of Europe</a:t>
            </a:r>
            <a:r>
              <a:rPr lang="en-GB" dirty="0">
                <a:solidFill>
                  <a:srgbClr val="222222"/>
                </a:solidFill>
                <a:latin typeface="Arial" panose="020B0604020202020204" pitchFamily="34" charset="0"/>
              </a:rPr>
              <a:t> but in the historical sense of the western parts of continental Europe sharing the common history of </a:t>
            </a:r>
            <a:r>
              <a:rPr lang="en-GB" dirty="0">
                <a:solidFill>
                  <a:srgbClr val="0645AD"/>
                </a:solidFill>
                <a:latin typeface="Arial" panose="020B0604020202020204" pitchFamily="34" charset="0"/>
                <a:hlinkClick r:id="rId5" tooltip="Latin Church"/>
              </a:rPr>
              <a:t>Latin Christendom</a:t>
            </a:r>
            <a:r>
              <a:rPr lang="en-GB" dirty="0">
                <a:solidFill>
                  <a:srgbClr val="222222"/>
                </a:solidFill>
                <a:latin typeface="Arial" panose="020B0604020202020204" pitchFamily="34" charset="0"/>
              </a:rPr>
              <a:t>, the </a:t>
            </a:r>
            <a:r>
              <a:rPr lang="en-GB" dirty="0">
                <a:solidFill>
                  <a:srgbClr val="0645AD"/>
                </a:solidFill>
                <a:latin typeface="Arial" panose="020B0604020202020204" pitchFamily="34" charset="0"/>
                <a:hlinkClick r:id="rId6" tooltip="Carolingian Empire"/>
              </a:rPr>
              <a:t>Carolingian Empire</a:t>
            </a:r>
            <a:r>
              <a:rPr lang="en-GB" dirty="0">
                <a:solidFill>
                  <a:srgbClr val="222222"/>
                </a:solidFill>
                <a:latin typeface="Arial" panose="020B0604020202020204" pitchFamily="34" charset="0"/>
              </a:rPr>
              <a:t> and the early modern </a:t>
            </a:r>
            <a:r>
              <a:rPr lang="en-GB" dirty="0">
                <a:solidFill>
                  <a:srgbClr val="0645AD"/>
                </a:solidFill>
                <a:latin typeface="Arial" panose="020B0604020202020204" pitchFamily="34" charset="0"/>
                <a:hlinkClick r:id="rId7" tooltip="House of Habsburg"/>
              </a:rPr>
              <a:t>Habsburg Empire</a:t>
            </a:r>
            <a:r>
              <a:rPr lang="en-GB" dirty="0">
                <a:solidFill>
                  <a:srgbClr val="222222"/>
                </a:solidFill>
                <a:latin typeface="Arial" panose="020B0604020202020204" pitchFamily="34" charset="0"/>
              </a:rPr>
              <a:t>. Coudenhove-Kalergi saw the Pan-European state as a future "fifth great power", in explicit opposition to the Soviet Union, "Asia", Great Britain and the United States (as such explicitly excluding both the </a:t>
            </a:r>
            <a:r>
              <a:rPr lang="en-GB" dirty="0">
                <a:solidFill>
                  <a:srgbClr val="0645AD"/>
                </a:solidFill>
                <a:latin typeface="Arial" panose="020B0604020202020204" pitchFamily="34" charset="0"/>
                <a:hlinkClick r:id="rId8" tooltip="British Isles"/>
              </a:rPr>
              <a:t>British Isles</a:t>
            </a:r>
            <a:r>
              <a:rPr lang="en-GB" dirty="0">
                <a:solidFill>
                  <a:srgbClr val="222222"/>
                </a:solidFill>
                <a:latin typeface="Arial" panose="020B0604020202020204" pitchFamily="34" charset="0"/>
              </a:rPr>
              <a:t> and </a:t>
            </a:r>
            <a:r>
              <a:rPr lang="en-GB" dirty="0">
                <a:solidFill>
                  <a:srgbClr val="0645AD"/>
                </a:solidFill>
                <a:latin typeface="Arial" panose="020B0604020202020204" pitchFamily="34" charset="0"/>
                <a:hlinkClick r:id="rId9" tooltip="Eastern Europe"/>
              </a:rPr>
              <a:t>Eastern Europe</a:t>
            </a:r>
            <a:r>
              <a:rPr lang="en-GB" dirty="0">
                <a:solidFill>
                  <a:srgbClr val="222222"/>
                </a:solidFill>
                <a:latin typeface="Arial" panose="020B0604020202020204" pitchFamily="34" charset="0"/>
              </a:rPr>
              <a:t> from his notion of "Pan-European").</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After 1945, an accelerating process of </a:t>
            </a:r>
            <a:r>
              <a:rPr lang="en-GB" dirty="0">
                <a:solidFill>
                  <a:srgbClr val="0645AD"/>
                </a:solidFill>
                <a:latin typeface="Arial" panose="020B0604020202020204" pitchFamily="34" charset="0"/>
                <a:hlinkClick r:id="rId10" tooltip="European integration"/>
              </a:rPr>
              <a:t>European integration</a:t>
            </a:r>
            <a:r>
              <a:rPr lang="en-GB" dirty="0">
                <a:solidFill>
                  <a:srgbClr val="222222"/>
                </a:solidFill>
                <a:latin typeface="Arial" panose="020B0604020202020204" pitchFamily="34" charset="0"/>
              </a:rPr>
              <a:t> culminated in the formation of the </a:t>
            </a:r>
            <a:r>
              <a:rPr lang="en-GB" dirty="0">
                <a:solidFill>
                  <a:srgbClr val="0645AD"/>
                </a:solidFill>
                <a:latin typeface="Arial" panose="020B0604020202020204" pitchFamily="34" charset="0"/>
                <a:hlinkClick r:id="rId11" tooltip="European Union"/>
              </a:rPr>
              <a:t>European Union</a:t>
            </a:r>
            <a:r>
              <a:rPr lang="en-GB" dirty="0">
                <a:solidFill>
                  <a:srgbClr val="222222"/>
                </a:solidFill>
                <a:latin typeface="Arial" panose="020B0604020202020204" pitchFamily="34" charset="0"/>
              </a:rPr>
              <a:t> (EU) in 1993.</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In the period of 1995–2013, the EU has been </a:t>
            </a:r>
            <a:r>
              <a:rPr lang="en-GB" dirty="0">
                <a:solidFill>
                  <a:srgbClr val="0645AD"/>
                </a:solidFill>
                <a:latin typeface="Arial" panose="020B0604020202020204" pitchFamily="34" charset="0"/>
                <a:hlinkClick r:id="rId12" tooltip="Enlargement of the European Union"/>
              </a:rPr>
              <a:t>enlarged</a:t>
            </a:r>
            <a:r>
              <a:rPr lang="en-GB" dirty="0">
                <a:solidFill>
                  <a:srgbClr val="222222"/>
                </a:solidFill>
                <a:latin typeface="Arial" panose="020B0604020202020204" pitchFamily="34" charset="0"/>
              </a:rPr>
              <a:t> from 12 to 28 member states, far beyond the area originally envisaged for the "pan-European" state by Coudenhove-Kalergi (with the exception of </a:t>
            </a:r>
            <a:r>
              <a:rPr lang="en-GB" dirty="0">
                <a:solidFill>
                  <a:srgbClr val="0645AD"/>
                </a:solidFill>
                <a:latin typeface="Arial" panose="020B0604020202020204" pitchFamily="34" charset="0"/>
                <a:hlinkClick r:id="rId13" tooltip="Switzerland"/>
              </a:rPr>
              <a:t>Switzerland</a:t>
            </a:r>
            <a:r>
              <a:rPr lang="en-GB" dirty="0">
                <a:solidFill>
                  <a:srgbClr val="222222"/>
                </a:solidFill>
                <a:latin typeface="Arial" panose="020B0604020202020204" pitchFamily="34" charset="0"/>
              </a:rPr>
              <a:t>), its member states accounting for a population of some 510 million, or two thirds of the population of the entire continent.</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709704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1C4C56-F6FE-4F77-BBCC-F3F0ADD3EF86}"/>
              </a:ext>
            </a:extLst>
          </p:cNvPr>
          <p:cNvSpPr/>
          <p:nvPr/>
        </p:nvSpPr>
        <p:spPr>
          <a:xfrm>
            <a:off x="132522" y="212034"/>
            <a:ext cx="12059478" cy="6463308"/>
          </a:xfrm>
          <a:prstGeom prst="rect">
            <a:avLst/>
          </a:prstGeom>
        </p:spPr>
        <p:txBody>
          <a:bodyPr wrap="square">
            <a:spAutoFit/>
          </a:bodyPr>
          <a:lstStyle/>
          <a:p>
            <a:pPr algn="just"/>
            <a:r>
              <a:rPr lang="en-GB" dirty="0">
                <a:solidFill>
                  <a:srgbClr val="222222"/>
                </a:solidFill>
                <a:latin typeface="Arial" panose="020B0604020202020204" pitchFamily="34" charset="0"/>
              </a:rPr>
              <a:t>In the 1990s to 2000s, there was an active movement towards a </a:t>
            </a:r>
            <a:r>
              <a:rPr lang="en-GB" dirty="0">
                <a:solidFill>
                  <a:srgbClr val="0645AD"/>
                </a:solidFill>
                <a:latin typeface="Arial" panose="020B0604020202020204" pitchFamily="34" charset="0"/>
                <a:hlinkClick r:id="rId2" tooltip="Federalisation of the European Union"/>
              </a:rPr>
              <a:t>federalisation of the European Union</a:t>
            </a:r>
            <a:r>
              <a:rPr lang="en-GB" dirty="0">
                <a:solidFill>
                  <a:srgbClr val="222222"/>
                </a:solidFill>
                <a:latin typeface="Arial" panose="020B0604020202020204" pitchFamily="34" charset="0"/>
              </a:rPr>
              <a:t>, with the introduction of symbols and institutions usually reserved for sovereign states, such as </a:t>
            </a:r>
            <a:r>
              <a:rPr lang="en-GB" dirty="0">
                <a:solidFill>
                  <a:srgbClr val="0645AD"/>
                </a:solidFill>
                <a:latin typeface="Arial" panose="020B0604020202020204" pitchFamily="34" charset="0"/>
                <a:hlinkClick r:id="rId3" tooltip="Citizenship of the European Union"/>
              </a:rPr>
              <a:t>citizenship</a:t>
            </a:r>
            <a:r>
              <a:rPr lang="en-GB" dirty="0">
                <a:solidFill>
                  <a:srgbClr val="222222"/>
                </a:solidFill>
                <a:latin typeface="Arial" panose="020B0604020202020204" pitchFamily="34" charset="0"/>
              </a:rPr>
              <a:t>, a </a:t>
            </a:r>
            <a:r>
              <a:rPr lang="en-GB" dirty="0">
                <a:solidFill>
                  <a:srgbClr val="0645AD"/>
                </a:solidFill>
                <a:latin typeface="Arial" panose="020B0604020202020204" pitchFamily="34" charset="0"/>
                <a:hlinkClick r:id="rId4" tooltip="Eurozone"/>
              </a:rPr>
              <a:t>common currency</a:t>
            </a:r>
            <a:r>
              <a:rPr lang="en-GB" dirty="0">
                <a:solidFill>
                  <a:srgbClr val="222222"/>
                </a:solidFill>
                <a:latin typeface="Arial" panose="020B0604020202020204" pitchFamily="34" charset="0"/>
              </a:rPr>
              <a:t> (used by 19 out of 28 members), a </a:t>
            </a:r>
            <a:r>
              <a:rPr lang="en-GB" dirty="0">
                <a:solidFill>
                  <a:srgbClr val="0645AD"/>
                </a:solidFill>
                <a:latin typeface="Arial" panose="020B0604020202020204" pitchFamily="34" charset="0"/>
                <a:hlinkClick r:id="rId5" tooltip="Flag of Europe"/>
              </a:rPr>
              <a:t>flag</a:t>
            </a:r>
            <a:r>
              <a:rPr lang="en-GB" dirty="0">
                <a:solidFill>
                  <a:srgbClr val="222222"/>
                </a:solidFill>
                <a:latin typeface="Arial" panose="020B0604020202020204" pitchFamily="34" charset="0"/>
              </a:rPr>
              <a:t>, an </a:t>
            </a:r>
            <a:r>
              <a:rPr lang="en-GB" dirty="0">
                <a:solidFill>
                  <a:srgbClr val="0645AD"/>
                </a:solidFill>
                <a:latin typeface="Arial" panose="020B0604020202020204" pitchFamily="34" charset="0"/>
                <a:hlinkClick r:id="rId6" tooltip="Anthem of Europe"/>
              </a:rPr>
              <a:t>anthem</a:t>
            </a:r>
            <a:r>
              <a:rPr lang="en-GB" dirty="0">
                <a:solidFill>
                  <a:srgbClr val="222222"/>
                </a:solidFill>
                <a:latin typeface="Arial" panose="020B0604020202020204" pitchFamily="34" charset="0"/>
              </a:rPr>
              <a:t> and a </a:t>
            </a:r>
            <a:r>
              <a:rPr lang="en-GB" dirty="0">
                <a:solidFill>
                  <a:srgbClr val="0645AD"/>
                </a:solidFill>
                <a:latin typeface="Arial" panose="020B0604020202020204" pitchFamily="34" charset="0"/>
                <a:hlinkClick r:id="rId7" tooltip="Motto of the European Union"/>
              </a:rPr>
              <a:t>motto</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In Varietate Concordia</a:t>
            </a:r>
            <a:r>
              <a:rPr lang="en-GB" dirty="0">
                <a:solidFill>
                  <a:srgbClr val="222222"/>
                </a:solidFill>
                <a:latin typeface="Arial" panose="020B0604020202020204" pitchFamily="34" charset="0"/>
              </a:rPr>
              <a:t>, "United in Diversity"). An attempt to introduce a </a:t>
            </a:r>
            <a:r>
              <a:rPr lang="en-GB" dirty="0">
                <a:solidFill>
                  <a:srgbClr val="0645AD"/>
                </a:solidFill>
                <a:latin typeface="Arial" panose="020B0604020202020204" pitchFamily="34" charset="0"/>
                <a:hlinkClick r:id="rId8" tooltip="Treaty establishing a Constitution for Europe"/>
              </a:rPr>
              <a:t>European Constitution</a:t>
            </a:r>
            <a:r>
              <a:rPr lang="en-GB" dirty="0">
                <a:solidFill>
                  <a:srgbClr val="222222"/>
                </a:solidFill>
                <a:latin typeface="Arial" panose="020B0604020202020204" pitchFamily="34" charset="0"/>
              </a:rPr>
              <a:t> was made in 2004, but it failed to be ratified; instead, the </a:t>
            </a:r>
            <a:r>
              <a:rPr lang="en-GB" dirty="0">
                <a:solidFill>
                  <a:srgbClr val="0645AD"/>
                </a:solidFill>
                <a:latin typeface="Arial" panose="020B0604020202020204" pitchFamily="34" charset="0"/>
                <a:hlinkClick r:id="rId9" tooltip="Treaty of Lisbon"/>
              </a:rPr>
              <a:t>Treaty of Lisbon</a:t>
            </a:r>
            <a:r>
              <a:rPr lang="en-GB" dirty="0">
                <a:solidFill>
                  <a:srgbClr val="222222"/>
                </a:solidFill>
                <a:latin typeface="Arial" panose="020B0604020202020204" pitchFamily="34" charset="0"/>
              </a:rPr>
              <a:t> was signed in 2007 in order to salvage some of the reforms that had been envisaged in the constitution. </a:t>
            </a:r>
          </a:p>
          <a:p>
            <a:pPr algn="just"/>
            <a:r>
              <a:rPr lang="en-GB" dirty="0">
                <a:solidFill>
                  <a:srgbClr val="222222"/>
                </a:solidFill>
                <a:latin typeface="Arial" panose="020B0604020202020204" pitchFamily="34" charset="0"/>
              </a:rPr>
              <a:t>A debate on the feasibility and desirability of a "pan-European identity" or "European identity" has taken place in parallel to this process of political integration. The ideology of </a:t>
            </a:r>
            <a:r>
              <a:rPr lang="en-GB" dirty="0">
                <a:solidFill>
                  <a:srgbClr val="0645AD"/>
                </a:solidFill>
                <a:latin typeface="Arial" panose="020B0604020202020204" pitchFamily="34" charset="0"/>
                <a:hlinkClick r:id="rId10" tooltip="Pan-European nationalism"/>
              </a:rPr>
              <a:t>pan-European nationalism</a:t>
            </a:r>
            <a:r>
              <a:rPr lang="en-GB" dirty="0">
                <a:solidFill>
                  <a:srgbClr val="222222"/>
                </a:solidFill>
                <a:latin typeface="Arial" panose="020B0604020202020204" pitchFamily="34" charset="0"/>
              </a:rPr>
              <a:t>, which had been a hallmark of </a:t>
            </a:r>
            <a:r>
              <a:rPr lang="en-GB" dirty="0">
                <a:solidFill>
                  <a:srgbClr val="0645AD"/>
                </a:solidFill>
                <a:latin typeface="Arial" panose="020B0604020202020204" pitchFamily="34" charset="0"/>
                <a:hlinkClick r:id="rId11" tooltip="Neo-fascist"/>
              </a:rPr>
              <a:t>neo-fascist</a:t>
            </a:r>
            <a:r>
              <a:rPr lang="en-GB" dirty="0">
                <a:solidFill>
                  <a:srgbClr val="222222"/>
                </a:solidFill>
                <a:latin typeface="Arial" panose="020B0604020202020204" pitchFamily="34" charset="0"/>
              </a:rPr>
              <a:t> or </a:t>
            </a:r>
            <a:r>
              <a:rPr lang="en-GB" dirty="0">
                <a:solidFill>
                  <a:srgbClr val="0645AD"/>
                </a:solidFill>
                <a:latin typeface="Arial" panose="020B0604020202020204" pitchFamily="34" charset="0"/>
                <a:hlinkClick r:id="rId12" tooltip="Far-right"/>
              </a:rPr>
              <a:t>far-right</a:t>
            </a:r>
            <a:r>
              <a:rPr lang="en-GB" dirty="0">
                <a:solidFill>
                  <a:srgbClr val="222222"/>
                </a:solidFill>
                <a:latin typeface="Arial" panose="020B0604020202020204" pitchFamily="34" charset="0"/>
              </a:rPr>
              <a:t> currents of European politics during the 1950s to 1970s, has been largely abandoned in favour of a resurgence of national identity paired with "</a:t>
            </a:r>
            <a:r>
              <a:rPr lang="en-GB" dirty="0">
                <a:solidFill>
                  <a:srgbClr val="0645AD"/>
                </a:solidFill>
                <a:latin typeface="Arial" panose="020B0604020202020204" pitchFamily="34" charset="0"/>
                <a:hlinkClick r:id="rId13" tooltip="Euroscepticism"/>
              </a:rPr>
              <a:t>Euroscepticism</a:t>
            </a:r>
            <a:r>
              <a:rPr lang="en-GB" dirty="0">
                <a:solidFill>
                  <a:srgbClr val="222222"/>
                </a:solidFill>
                <a:latin typeface="Arial" panose="020B0604020202020204" pitchFamily="34" charset="0"/>
              </a:rPr>
              <a:t>", while the proponents of European integration do not connect the "European idea" with nationalism, but rather with a "postmodern world order" characterised by "diversity of identity" combined with a "commonality of values".</a:t>
            </a:r>
            <a:r>
              <a:rPr lang="en-GB" baseline="30000" dirty="0">
                <a:solidFill>
                  <a:srgbClr val="0645AD"/>
                </a:solidFill>
                <a:latin typeface="Arial" panose="020B0604020202020204" pitchFamily="34" charset="0"/>
              </a:rPr>
              <a:t> </a:t>
            </a:r>
            <a:r>
              <a:rPr lang="en-GB" dirty="0">
                <a:solidFill>
                  <a:srgbClr val="222222"/>
                </a:solidFill>
                <a:latin typeface="Arial" panose="020B0604020202020204" pitchFamily="34" charset="0"/>
              </a:rPr>
              <a:t>while the remaining loyalties to national or cultural identities are seen as a threat to the "supranational prospect" of European integration.</a:t>
            </a:r>
          </a:p>
          <a:p>
            <a:pPr algn="just"/>
            <a:r>
              <a:rPr lang="en-GB" dirty="0">
                <a:solidFill>
                  <a:srgbClr val="222222"/>
                </a:solidFill>
                <a:latin typeface="Arial" panose="020B0604020202020204" pitchFamily="34" charset="0"/>
              </a:rPr>
              <a:t>A possible future "European identity" is seen at best as one aspect of a "multifaceted identity" still involving national or regional loyalties. Two authors writing in 1998 concluded that "In the short-term it seems that the influence of this project [of European integration] will only influence European identity in certain limited niches and in a very modest way. It is doubtful if this will do to ensure a smooth process of ongoing European integration and successfully address the challenges of the multicultural European societies." Even at that time, the development of a common European identity was viewed as rather a by-product than the main goal of the European integration process, even though it was actively promoted by both EU bodies and non-governmental initiatives, such as the </a:t>
            </a:r>
            <a:r>
              <a:rPr lang="en-GB" dirty="0">
                <a:solidFill>
                  <a:srgbClr val="0645AD"/>
                </a:solidFill>
                <a:latin typeface="Arial" panose="020B0604020202020204" pitchFamily="34" charset="0"/>
                <a:hlinkClick r:id="rId14" tooltip="Directorate-General for Education and Culture"/>
              </a:rPr>
              <a:t>Directorate-General for Education and Culture</a:t>
            </a:r>
            <a:r>
              <a:rPr lang="en-GB" dirty="0">
                <a:solidFill>
                  <a:srgbClr val="222222"/>
                </a:solidFill>
                <a:latin typeface="Arial" panose="020B0604020202020204" pitchFamily="34" charset="0"/>
              </a:rPr>
              <a:t> of the </a:t>
            </a:r>
            <a:r>
              <a:rPr lang="en-GB" dirty="0">
                <a:solidFill>
                  <a:srgbClr val="0645AD"/>
                </a:solidFill>
                <a:latin typeface="Arial" panose="020B0604020202020204" pitchFamily="34" charset="0"/>
                <a:hlinkClick r:id="rId15" tooltip="European Commission"/>
              </a:rPr>
              <a:t>European Commission</a:t>
            </a:r>
            <a:r>
              <a:rPr lang="en-GB" dirty="0">
                <a:solidFill>
                  <a:srgbClr val="222222"/>
                </a:solidFill>
                <a:latin typeface="Arial" panose="020B0604020202020204" pitchFamily="34" charset="0"/>
              </a:rPr>
              <a:t>.  With the rise of EU-scepticism and opposition to continued European integration by the early 2010s, the feasibility and desirability of such a "European identity" has been called into question.</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4033280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7C31CD-FA1B-477A-80C9-775516F29301}"/>
              </a:ext>
            </a:extLst>
          </p:cNvPr>
          <p:cNvSpPr/>
          <p:nvPr/>
        </p:nvSpPr>
        <p:spPr>
          <a:xfrm>
            <a:off x="185530" y="225287"/>
            <a:ext cx="11635409" cy="6463308"/>
          </a:xfrm>
          <a:prstGeom prst="rect">
            <a:avLst/>
          </a:prstGeom>
        </p:spPr>
        <p:txBody>
          <a:bodyPr wrap="square">
            <a:spAutoFit/>
          </a:bodyPr>
          <a:lstStyle/>
          <a:p>
            <a:pPr algn="just"/>
            <a:r>
              <a:rPr lang="en-GB" dirty="0">
                <a:solidFill>
                  <a:srgbClr val="222222"/>
                </a:solidFill>
                <a:latin typeface="Arial" panose="020B0604020202020204" pitchFamily="34" charset="0"/>
              </a:rPr>
              <a:t>Especially in France, "the European idea" (</a:t>
            </a:r>
            <a:r>
              <a:rPr lang="en-GB" i="1" dirty="0" err="1">
                <a:solidFill>
                  <a:srgbClr val="222222"/>
                </a:solidFill>
                <a:latin typeface="Arial" panose="020B0604020202020204" pitchFamily="34" charset="0"/>
              </a:rPr>
              <a:t>l'idée</a:t>
            </a:r>
            <a:r>
              <a:rPr lang="en-GB" i="1" dirty="0">
                <a:solidFill>
                  <a:srgbClr val="222222"/>
                </a:solidFill>
                <a:latin typeface="Arial" panose="020B0604020202020204" pitchFamily="34" charset="0"/>
              </a:rPr>
              <a:t> </a:t>
            </a:r>
            <a:r>
              <a:rPr lang="en-GB" i="1" dirty="0" err="1">
                <a:solidFill>
                  <a:srgbClr val="222222"/>
                </a:solidFill>
                <a:latin typeface="Arial" panose="020B0604020202020204" pitchFamily="34" charset="0"/>
              </a:rPr>
              <a:t>d'Europe</a:t>
            </a:r>
            <a:r>
              <a:rPr lang="en-GB" dirty="0">
                <a:solidFill>
                  <a:srgbClr val="222222"/>
                </a:solidFill>
                <a:latin typeface="Arial" panose="020B0604020202020204" pitchFamily="34" charset="0"/>
              </a:rPr>
              <a:t>) is associated with </a:t>
            </a:r>
            <a:r>
              <a:rPr lang="en-GB" dirty="0">
                <a:solidFill>
                  <a:srgbClr val="0645AD"/>
                </a:solidFill>
                <a:latin typeface="Arial" panose="020B0604020202020204" pitchFamily="34" charset="0"/>
                <a:hlinkClick r:id="rId2" tooltip="Value (ethics)"/>
              </a:rPr>
              <a:t>political values</a:t>
            </a:r>
            <a:r>
              <a:rPr lang="en-GB" dirty="0">
                <a:solidFill>
                  <a:srgbClr val="222222"/>
                </a:solidFill>
                <a:latin typeface="Arial" panose="020B0604020202020204" pitchFamily="34" charset="0"/>
              </a:rPr>
              <a:t> derived from the </a:t>
            </a:r>
            <a:r>
              <a:rPr lang="en-GB" dirty="0">
                <a:solidFill>
                  <a:srgbClr val="0645AD"/>
                </a:solidFill>
                <a:latin typeface="Arial" panose="020B0604020202020204" pitchFamily="34" charset="0"/>
                <a:hlinkClick r:id="rId3" tooltip="Age of Enlightenment"/>
              </a:rPr>
              <a:t>Age of Enlightenment</a:t>
            </a:r>
            <a:r>
              <a:rPr lang="en-GB" dirty="0">
                <a:solidFill>
                  <a:srgbClr val="222222"/>
                </a:solidFill>
                <a:latin typeface="Arial" panose="020B0604020202020204" pitchFamily="34" charset="0"/>
              </a:rPr>
              <a:t> and the </a:t>
            </a:r>
            <a:r>
              <a:rPr lang="en-GB" dirty="0">
                <a:solidFill>
                  <a:srgbClr val="0645AD"/>
                </a:solidFill>
                <a:latin typeface="Arial" panose="020B0604020202020204" pitchFamily="34" charset="0"/>
                <a:hlinkClick r:id="rId4" tooltip="Republicanism"/>
              </a:rPr>
              <a:t>Republicanism</a:t>
            </a:r>
            <a:r>
              <a:rPr lang="en-GB" dirty="0">
                <a:solidFill>
                  <a:srgbClr val="222222"/>
                </a:solidFill>
                <a:latin typeface="Arial" panose="020B0604020202020204" pitchFamily="34" charset="0"/>
              </a:rPr>
              <a:t> growing out of the </a:t>
            </a:r>
            <a:r>
              <a:rPr lang="en-GB" dirty="0">
                <a:solidFill>
                  <a:srgbClr val="0645AD"/>
                </a:solidFill>
                <a:latin typeface="Arial" panose="020B0604020202020204" pitchFamily="34" charset="0"/>
                <a:hlinkClick r:id="rId5" tooltip="French Revolution"/>
              </a:rPr>
              <a:t>French Revolution</a:t>
            </a:r>
            <a:r>
              <a:rPr lang="en-GB" dirty="0">
                <a:solidFill>
                  <a:srgbClr val="222222"/>
                </a:solidFill>
                <a:latin typeface="Arial" panose="020B0604020202020204" pitchFamily="34" charset="0"/>
              </a:rPr>
              <a:t> and the </a:t>
            </a:r>
            <a:r>
              <a:rPr lang="en-GB" dirty="0">
                <a:solidFill>
                  <a:srgbClr val="0645AD"/>
                </a:solidFill>
                <a:latin typeface="Arial" panose="020B0604020202020204" pitchFamily="34" charset="0"/>
                <a:hlinkClick r:id="rId6" tooltip="Revolutions of 1848"/>
              </a:rPr>
              <a:t>Revolutions of 1848</a:t>
            </a:r>
            <a:r>
              <a:rPr lang="en-GB" dirty="0">
                <a:solidFill>
                  <a:srgbClr val="222222"/>
                </a:solidFill>
                <a:latin typeface="Arial" panose="020B0604020202020204" pitchFamily="34" charset="0"/>
              </a:rPr>
              <a:t> rather than with personal or individual identity formed by culture or ethnicity (let alone a "pan-European" construct including those areas of the continent never affected by 18th-century </a:t>
            </a:r>
            <a:r>
              <a:rPr lang="en-GB" dirty="0" err="1">
                <a:solidFill>
                  <a:srgbClr val="222222"/>
                </a:solidFill>
                <a:latin typeface="Arial" panose="020B0604020202020204" pitchFamily="34" charset="0"/>
              </a:rPr>
              <a:t>rationlism</a:t>
            </a:r>
            <a:r>
              <a:rPr lang="en-GB" dirty="0">
                <a:solidFill>
                  <a:srgbClr val="222222"/>
                </a:solidFill>
                <a:latin typeface="Arial" panose="020B0604020202020204" pitchFamily="34" charset="0"/>
              </a:rPr>
              <a:t> or Republicanism</a:t>
            </a:r>
          </a:p>
          <a:p>
            <a:pPr algn="just"/>
            <a:r>
              <a:rPr lang="en-GB" dirty="0">
                <a:solidFill>
                  <a:srgbClr val="222222"/>
                </a:solidFill>
                <a:latin typeface="Arial" panose="020B0604020202020204" pitchFamily="34" charset="0"/>
              </a:rPr>
              <a:t>The phrase "European values" arises as a political neologism in the 1980s in the context of the project of </a:t>
            </a:r>
            <a:r>
              <a:rPr lang="en-GB" dirty="0">
                <a:solidFill>
                  <a:srgbClr val="0645AD"/>
                </a:solidFill>
                <a:latin typeface="Arial" panose="020B0604020202020204" pitchFamily="34" charset="0"/>
                <a:hlinkClick r:id="rId7" tooltip="European integration"/>
              </a:rPr>
              <a:t>European integration</a:t>
            </a:r>
            <a:r>
              <a:rPr lang="en-GB" dirty="0">
                <a:solidFill>
                  <a:srgbClr val="222222"/>
                </a:solidFill>
                <a:latin typeface="Arial" panose="020B0604020202020204" pitchFamily="34" charset="0"/>
              </a:rPr>
              <a:t> and the future formation of the </a:t>
            </a:r>
            <a:r>
              <a:rPr lang="en-GB" dirty="0">
                <a:solidFill>
                  <a:srgbClr val="0645AD"/>
                </a:solidFill>
                <a:latin typeface="Arial" panose="020B0604020202020204" pitchFamily="34" charset="0"/>
                <a:hlinkClick r:id="rId8" tooltip="European Union"/>
              </a:rPr>
              <a:t>European Union</a:t>
            </a:r>
            <a:r>
              <a:rPr lang="en-GB" dirty="0">
                <a:solidFill>
                  <a:srgbClr val="222222"/>
                </a:solidFill>
                <a:latin typeface="Arial" panose="020B0604020202020204" pitchFamily="34" charset="0"/>
              </a:rPr>
              <a:t>. The phrase was popularised by the </a:t>
            </a:r>
            <a:r>
              <a:rPr lang="en-GB" dirty="0">
                <a:solidFill>
                  <a:srgbClr val="0645AD"/>
                </a:solidFill>
                <a:latin typeface="Arial" panose="020B0604020202020204" pitchFamily="34" charset="0"/>
                <a:hlinkClick r:id="rId9" tooltip="European Values Study"/>
              </a:rPr>
              <a:t>European Values Study</a:t>
            </a:r>
            <a:r>
              <a:rPr lang="en-GB" dirty="0">
                <a:solidFill>
                  <a:srgbClr val="222222"/>
                </a:solidFill>
                <a:latin typeface="Arial" panose="020B0604020202020204" pitchFamily="34" charset="0"/>
              </a:rPr>
              <a:t>, a long term research program started in 1981, aiming to document the outlook on "basic human values" in European populations. The project had grown out of a study group on "values and social change in Europe" initiated by </a:t>
            </a:r>
            <a:r>
              <a:rPr lang="en-GB" dirty="0">
                <a:solidFill>
                  <a:srgbClr val="BA0000"/>
                </a:solidFill>
                <a:latin typeface="Arial" panose="020B0604020202020204" pitchFamily="34" charset="0"/>
                <a:hlinkClick r:id="rId10" tooltip="Jan Kerkhofs (page does not exist)"/>
              </a:rPr>
              <a:t>Jan </a:t>
            </a:r>
            <a:r>
              <a:rPr lang="en-GB" dirty="0" err="1">
                <a:solidFill>
                  <a:srgbClr val="BA0000"/>
                </a:solidFill>
                <a:latin typeface="Arial" panose="020B0604020202020204" pitchFamily="34" charset="0"/>
                <a:hlinkClick r:id="rId10" tooltip="Jan Kerkhofs (page does not exist)"/>
              </a:rPr>
              <a:t>Kerkhofs</a:t>
            </a:r>
            <a:r>
              <a:rPr lang="en-GB" dirty="0">
                <a:solidFill>
                  <a:srgbClr val="222222"/>
                </a:solidFill>
                <a:latin typeface="Arial" panose="020B0604020202020204" pitchFamily="34" charset="0"/>
              </a:rPr>
              <a:t>, and </a:t>
            </a:r>
            <a:r>
              <a:rPr lang="en-GB" dirty="0">
                <a:solidFill>
                  <a:srgbClr val="0645AD"/>
                </a:solidFill>
                <a:latin typeface="Arial" panose="020B0604020202020204" pitchFamily="34" charset="0"/>
                <a:hlinkClick r:id="rId11" tooltip="Ruud de Moor"/>
              </a:rPr>
              <a:t>Ruud de Moor</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12" tooltip="Catholic University in Tilburg"/>
              </a:rPr>
              <a:t>Catholic University in Tilburg</a:t>
            </a:r>
            <a:r>
              <a:rPr lang="en-GB" dirty="0">
                <a:solidFill>
                  <a:srgbClr val="222222"/>
                </a:solidFill>
                <a:latin typeface="Arial" panose="020B0604020202020204" pitchFamily="34" charset="0"/>
              </a:rPr>
              <a:t>).The claim that the people of Europe have a distinctive set of political, economic and social norms and values which are gradually replacing national values has also been named "Europeanism" by McCormick (2010). "European values" were contrasted to non-European values in international relations, especially in the </a:t>
            </a:r>
            <a:r>
              <a:rPr lang="en-GB" dirty="0">
                <a:solidFill>
                  <a:srgbClr val="0645AD"/>
                </a:solidFill>
                <a:latin typeface="Arial" panose="020B0604020202020204" pitchFamily="34" charset="0"/>
                <a:hlinkClick r:id="rId13" tooltip="East–West dichotomy"/>
              </a:rPr>
              <a:t>East–West dichotomy</a:t>
            </a:r>
            <a:r>
              <a:rPr lang="en-GB" dirty="0">
                <a:solidFill>
                  <a:srgbClr val="222222"/>
                </a:solidFill>
                <a:latin typeface="Arial" panose="020B0604020202020204" pitchFamily="34" charset="0"/>
              </a:rPr>
              <a:t>, "European values" encompassing individualism and the idea of </a:t>
            </a:r>
            <a:r>
              <a:rPr lang="en-GB" dirty="0">
                <a:solidFill>
                  <a:srgbClr val="0645AD"/>
                </a:solidFill>
                <a:latin typeface="Arial" panose="020B0604020202020204" pitchFamily="34" charset="0"/>
                <a:hlinkClick r:id="rId14" tooltip="Human rights"/>
              </a:rPr>
              <a:t>human rights</a:t>
            </a:r>
            <a:r>
              <a:rPr lang="en-GB" dirty="0">
                <a:solidFill>
                  <a:srgbClr val="222222"/>
                </a:solidFill>
                <a:latin typeface="Arial" panose="020B0604020202020204" pitchFamily="34" charset="0"/>
              </a:rPr>
              <a:t> in contrast to Eastern tendencies of collectivism. However, "European values" were also viewed critically, their "darker" side not necessarily leading more peaceful outcomes in international relations.</a:t>
            </a:r>
          </a:p>
          <a:p>
            <a:pPr algn="just"/>
            <a:r>
              <a:rPr lang="en-GB" dirty="0">
                <a:solidFill>
                  <a:srgbClr val="222222"/>
                </a:solidFill>
                <a:latin typeface="Arial" panose="020B0604020202020204" pitchFamily="34" charset="0"/>
              </a:rPr>
              <a:t>The association of "European values" with </a:t>
            </a:r>
            <a:r>
              <a:rPr lang="en-GB" dirty="0">
                <a:solidFill>
                  <a:srgbClr val="0645AD"/>
                </a:solidFill>
                <a:latin typeface="Arial" panose="020B0604020202020204" pitchFamily="34" charset="0"/>
                <a:hlinkClick r:id="rId7" tooltip="European integration"/>
              </a:rPr>
              <a:t>European integration</a:t>
            </a:r>
            <a:r>
              <a:rPr lang="en-GB" dirty="0">
                <a:solidFill>
                  <a:srgbClr val="222222"/>
                </a:solidFill>
                <a:latin typeface="Arial" panose="020B0604020202020204" pitchFamily="34" charset="0"/>
              </a:rPr>
              <a:t> as pursued by the </a:t>
            </a:r>
            <a:r>
              <a:rPr lang="en-GB" dirty="0">
                <a:solidFill>
                  <a:srgbClr val="0645AD"/>
                </a:solidFill>
                <a:latin typeface="Arial" panose="020B0604020202020204" pitchFamily="34" charset="0"/>
                <a:hlinkClick r:id="rId8" tooltip="European Union"/>
              </a:rPr>
              <a:t>European Union</a:t>
            </a:r>
            <a:r>
              <a:rPr lang="en-GB" dirty="0">
                <a:solidFill>
                  <a:srgbClr val="222222"/>
                </a:solidFill>
                <a:latin typeface="Arial" panose="020B0604020202020204" pitchFamily="34" charset="0"/>
              </a:rPr>
              <a:t> came to the fore with the </a:t>
            </a:r>
            <a:r>
              <a:rPr lang="en-GB" dirty="0">
                <a:solidFill>
                  <a:srgbClr val="0645AD"/>
                </a:solidFill>
                <a:latin typeface="Arial" panose="020B0604020202020204" pitchFamily="34" charset="0"/>
                <a:hlinkClick r:id="rId15" tooltip="Enlargement of the European Union"/>
              </a:rPr>
              <a:t>eastern enlargement</a:t>
            </a:r>
            <a:r>
              <a:rPr lang="en-GB" dirty="0">
                <a:solidFill>
                  <a:srgbClr val="222222"/>
                </a:solidFill>
                <a:latin typeface="Arial" panose="020B0604020202020204" pitchFamily="34" charset="0"/>
              </a:rPr>
              <a:t> of the EU in the aftermath of the </a:t>
            </a:r>
            <a:r>
              <a:rPr lang="en-GB" dirty="0">
                <a:solidFill>
                  <a:srgbClr val="0645AD"/>
                </a:solidFill>
                <a:latin typeface="Arial" panose="020B0604020202020204" pitchFamily="34" charset="0"/>
                <a:hlinkClick r:id="rId16" tooltip="Cold War"/>
              </a:rPr>
              <a:t>Cold War</a:t>
            </a:r>
            <a:r>
              <a:rPr lang="en-GB" dirty="0">
                <a:solidFill>
                  <a:srgbClr val="222222"/>
                </a:solidFill>
                <a:latin typeface="Arial" panose="020B0604020202020204" pitchFamily="34" charset="0"/>
              </a:rPr>
              <a:t>. </a:t>
            </a:r>
          </a:p>
          <a:p>
            <a:pPr algn="just"/>
            <a:r>
              <a:rPr lang="en-GB" dirty="0">
                <a:solidFill>
                  <a:srgbClr val="222222"/>
                </a:solidFill>
                <a:latin typeface="Arial" panose="020B0604020202020204" pitchFamily="34" charset="0"/>
              </a:rPr>
              <a:t>The </a:t>
            </a:r>
            <a:r>
              <a:rPr lang="en-GB" dirty="0">
                <a:solidFill>
                  <a:srgbClr val="0645AD"/>
                </a:solidFill>
                <a:latin typeface="Arial" panose="020B0604020202020204" pitchFamily="34" charset="0"/>
                <a:hlinkClick r:id="rId17" tooltip="Treaty of Lisbon"/>
              </a:rPr>
              <a:t>Treaty of Lisbon</a:t>
            </a:r>
            <a:r>
              <a:rPr lang="en-GB" dirty="0">
                <a:solidFill>
                  <a:srgbClr val="222222"/>
                </a:solidFill>
                <a:latin typeface="Arial" panose="020B0604020202020204" pitchFamily="34" charset="0"/>
              </a:rPr>
              <a:t> (2007) in article 2 lists a number of "values of the Union", including "respect for </a:t>
            </a:r>
            <a:r>
              <a:rPr lang="en-GB" dirty="0">
                <a:solidFill>
                  <a:srgbClr val="0645AD"/>
                </a:solidFill>
                <a:latin typeface="Arial" panose="020B0604020202020204" pitchFamily="34" charset="0"/>
                <a:hlinkClick r:id="rId18" tooltip="Freedom"/>
              </a:rPr>
              <a:t>freedom</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19" tooltip="Democracy"/>
              </a:rPr>
              <a:t>democracy</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20" tooltip="Social equality"/>
              </a:rPr>
              <a:t>equality</a:t>
            </a:r>
            <a:r>
              <a:rPr lang="en-GB" dirty="0">
                <a:solidFill>
                  <a:srgbClr val="222222"/>
                </a:solidFill>
                <a:latin typeface="Arial" panose="020B0604020202020204" pitchFamily="34" charset="0"/>
              </a:rPr>
              <a:t>, the </a:t>
            </a:r>
            <a:r>
              <a:rPr lang="en-GB" dirty="0">
                <a:solidFill>
                  <a:srgbClr val="0645AD"/>
                </a:solidFill>
                <a:latin typeface="Arial" panose="020B0604020202020204" pitchFamily="34" charset="0"/>
                <a:hlinkClick r:id="rId21" tooltip="Rule of law"/>
              </a:rPr>
              <a:t>rule of law</a:t>
            </a:r>
            <a:r>
              <a:rPr lang="en-GB" dirty="0">
                <a:solidFill>
                  <a:srgbClr val="222222"/>
                </a:solidFill>
                <a:latin typeface="Arial" panose="020B0604020202020204" pitchFamily="34" charset="0"/>
              </a:rPr>
              <a:t> and respect for </a:t>
            </a:r>
            <a:r>
              <a:rPr lang="en-GB" dirty="0">
                <a:solidFill>
                  <a:srgbClr val="0645AD"/>
                </a:solidFill>
                <a:latin typeface="Arial" panose="020B0604020202020204" pitchFamily="34" charset="0"/>
                <a:hlinkClick r:id="rId14" tooltip="Human rights"/>
              </a:rPr>
              <a:t>human rights</a:t>
            </a:r>
            <a:r>
              <a:rPr lang="en-GB" dirty="0">
                <a:solidFill>
                  <a:srgbClr val="222222"/>
                </a:solidFill>
                <a:latin typeface="Arial" panose="020B0604020202020204" pitchFamily="34" charset="0"/>
              </a:rPr>
              <a:t> including the </a:t>
            </a:r>
            <a:r>
              <a:rPr lang="en-GB" dirty="0">
                <a:solidFill>
                  <a:srgbClr val="0645AD"/>
                </a:solidFill>
                <a:latin typeface="Arial" panose="020B0604020202020204" pitchFamily="34" charset="0"/>
                <a:hlinkClick r:id="rId22" tooltip="Minority rights"/>
              </a:rPr>
              <a:t>rights of persons belonging to minorities</a:t>
            </a:r>
            <a:r>
              <a:rPr lang="en-GB" dirty="0">
                <a:solidFill>
                  <a:srgbClr val="222222"/>
                </a:solidFill>
                <a:latin typeface="Arial" panose="020B0604020202020204" pitchFamily="34" charset="0"/>
              </a:rPr>
              <a:t>", invoking "a society in which </a:t>
            </a:r>
            <a:r>
              <a:rPr lang="en-GB" dirty="0">
                <a:solidFill>
                  <a:srgbClr val="0645AD"/>
                </a:solidFill>
                <a:latin typeface="Arial" panose="020B0604020202020204" pitchFamily="34" charset="0"/>
                <a:hlinkClick r:id="rId23" tooltip="Pluralism (political philosophy)"/>
              </a:rPr>
              <a:t>pluralism</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24" tooltip="Non-discrimination"/>
              </a:rPr>
              <a:t>non-discrimination</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25" tooltip="Toleration"/>
              </a:rPr>
              <a:t>tolerance</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26" tooltip="Justice"/>
              </a:rPr>
              <a:t>justice</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27" tooltip="Solidarity"/>
              </a:rPr>
              <a:t>solidarity</a:t>
            </a:r>
            <a:r>
              <a:rPr lang="en-GB" dirty="0">
                <a:solidFill>
                  <a:srgbClr val="222222"/>
                </a:solidFill>
                <a:latin typeface="Arial" panose="020B0604020202020204" pitchFamily="34" charset="0"/>
              </a:rPr>
              <a:t> and </a:t>
            </a:r>
            <a:r>
              <a:rPr lang="en-GB" dirty="0">
                <a:solidFill>
                  <a:srgbClr val="0645AD"/>
                </a:solidFill>
                <a:latin typeface="Arial" panose="020B0604020202020204" pitchFamily="34" charset="0"/>
                <a:hlinkClick r:id="rId28" tooltip="Gender equality"/>
              </a:rPr>
              <a:t>equality between women and men</a:t>
            </a:r>
            <a:r>
              <a:rPr lang="en-GB" dirty="0">
                <a:solidFill>
                  <a:srgbClr val="222222"/>
                </a:solidFill>
                <a:latin typeface="Arial" panose="020B0604020202020204" pitchFamily="34" charset="0"/>
              </a:rPr>
              <a:t> prevail".</a:t>
            </a:r>
            <a:r>
              <a:rPr lang="en-GB" baseline="30000" dirty="0">
                <a:solidFill>
                  <a:srgbClr val="0645AD"/>
                </a:solidFill>
                <a:latin typeface="Arial" panose="020B0604020202020204" pitchFamily="34" charset="0"/>
              </a:rPr>
              <a:t> </a:t>
            </a:r>
            <a:r>
              <a:rPr lang="en-GB" dirty="0">
                <a:solidFill>
                  <a:srgbClr val="222222"/>
                </a:solidFill>
                <a:latin typeface="Arial" panose="020B0604020202020204" pitchFamily="34" charset="0"/>
              </a:rPr>
              <a:t>The 2012 </a:t>
            </a:r>
            <a:r>
              <a:rPr lang="en-GB" dirty="0">
                <a:solidFill>
                  <a:srgbClr val="0645AD"/>
                </a:solidFill>
                <a:latin typeface="Arial" panose="020B0604020202020204" pitchFamily="34" charset="0"/>
                <a:hlinkClick r:id="rId29" tooltip="Eurobarometer"/>
              </a:rPr>
              <a:t>Eurobarometer</a:t>
            </a:r>
            <a:r>
              <a:rPr lang="en-GB" dirty="0">
                <a:solidFill>
                  <a:srgbClr val="222222"/>
                </a:solidFill>
                <a:latin typeface="Arial" panose="020B0604020202020204" pitchFamily="34" charset="0"/>
              </a:rPr>
              <a:t> survey reported that 49% of those surveyed described the EU member states as "close" in terms of "shared values" (down from 54% in 2008), 42% described them as "different" (up from 34% in 2008).</a:t>
            </a:r>
            <a:r>
              <a:rPr lang="en-GB" baseline="30000" dirty="0">
                <a:solidFill>
                  <a:srgbClr val="0645AD"/>
                </a:solidFill>
                <a:latin typeface="Arial" panose="020B0604020202020204" pitchFamily="34" charset="0"/>
                <a:hlinkClick r:id="rId30"/>
              </a:rPr>
              <a:t>[17]</a:t>
            </a:r>
            <a:r>
              <a:rPr lang="en-GB" dirty="0">
                <a:solidFill>
                  <a:srgbClr val="222222"/>
                </a:solidFill>
                <a:latin typeface="Arial" panose="020B0604020202020204" pitchFamily="34" charset="0"/>
              </a:rPr>
              <a:t> </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972673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F6B123-2D74-4157-9D0B-F7EFD75480FF}"/>
              </a:ext>
            </a:extLst>
          </p:cNvPr>
          <p:cNvSpPr/>
          <p:nvPr/>
        </p:nvSpPr>
        <p:spPr>
          <a:xfrm>
            <a:off x="331303" y="649357"/>
            <a:ext cx="11198087" cy="5355312"/>
          </a:xfrm>
          <a:prstGeom prst="rect">
            <a:avLst/>
          </a:prstGeom>
        </p:spPr>
        <p:txBody>
          <a:bodyPr wrap="square">
            <a:spAutoFit/>
          </a:bodyPr>
          <a:lstStyle/>
          <a:p>
            <a:pPr algn="just"/>
            <a:r>
              <a:rPr lang="en-GB" dirty="0">
                <a:solidFill>
                  <a:srgbClr val="222222"/>
                </a:solidFill>
                <a:latin typeface="Arial" panose="020B0604020202020204" pitchFamily="34" charset="0"/>
              </a:rPr>
              <a:t>Aspects of an emerging "European identity" in popular culture may be seen in the introduction of "Pan-European" competitions such as the </a:t>
            </a:r>
            <a:r>
              <a:rPr lang="en-GB" dirty="0">
                <a:solidFill>
                  <a:srgbClr val="0645AD"/>
                </a:solidFill>
                <a:latin typeface="Arial" panose="020B0604020202020204" pitchFamily="34" charset="0"/>
                <a:hlinkClick r:id="rId2" tooltip="Eurovision Song Contest"/>
              </a:rPr>
              <a:t>Eurovision Song Contest</a:t>
            </a:r>
            <a:r>
              <a:rPr lang="en-GB" dirty="0">
                <a:solidFill>
                  <a:srgbClr val="222222"/>
                </a:solidFill>
                <a:latin typeface="Arial" panose="020B0604020202020204" pitchFamily="34" charset="0"/>
              </a:rPr>
              <a:t> (since 1956), the </a:t>
            </a:r>
            <a:r>
              <a:rPr lang="en-GB" dirty="0">
                <a:solidFill>
                  <a:srgbClr val="0645AD"/>
                </a:solidFill>
                <a:latin typeface="Arial" panose="020B0604020202020204" pitchFamily="34" charset="0"/>
                <a:hlinkClick r:id="rId3" tooltip="UEFA European Championship"/>
              </a:rPr>
              <a:t>UEFA European Championship</a:t>
            </a:r>
            <a:r>
              <a:rPr lang="en-GB" dirty="0">
                <a:solidFill>
                  <a:srgbClr val="222222"/>
                </a:solidFill>
                <a:latin typeface="Arial" panose="020B0604020202020204" pitchFamily="34" charset="0"/>
              </a:rPr>
              <a:t> (since 1958) or, more recently, the </a:t>
            </a:r>
            <a:r>
              <a:rPr lang="en-GB" dirty="0">
                <a:solidFill>
                  <a:srgbClr val="0645AD"/>
                </a:solidFill>
                <a:latin typeface="Arial" panose="020B0604020202020204" pitchFamily="34" charset="0"/>
                <a:hlinkClick r:id="rId4" tooltip="2015 European Games"/>
              </a:rPr>
              <a:t>European Games</a:t>
            </a:r>
            <a:r>
              <a:rPr lang="en-GB" dirty="0">
                <a:solidFill>
                  <a:srgbClr val="222222"/>
                </a:solidFill>
                <a:latin typeface="Arial" panose="020B0604020202020204" pitchFamily="34" charset="0"/>
              </a:rPr>
              <a:t> (2015).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In these competitions, it is still teams or representatives of the individual nations of Europe that are competing against one another, but a "European identity" may argued to arise from the definition the "European" participants (often loosely defined, e.g. including Morocco, Israel and Australia in the case of the Eurovision Song Contest), and the emergence of "cultural rites" associated with these events.</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222222"/>
                </a:solidFill>
                <a:latin typeface="Arial" panose="020B0604020202020204" pitchFamily="34" charset="0"/>
              </a:rPr>
              <a:t> In the 1990s and 2000s, participation in the Eurovision Song Contest was to some extent perceived as a politically significant confirmation of nationhood and of "belonging to Europe" by the then-recently independent nations of Eastern Europe.</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Pan-European events not organised along national lines include the </a:t>
            </a:r>
            <a:r>
              <a:rPr lang="en-GB" dirty="0">
                <a:solidFill>
                  <a:srgbClr val="0645AD"/>
                </a:solidFill>
                <a:latin typeface="Arial" panose="020B0604020202020204" pitchFamily="34" charset="0"/>
                <a:hlinkClick r:id="rId5" tooltip="European Film Awards"/>
              </a:rPr>
              <a:t>European Film Awards</a:t>
            </a:r>
            <a:r>
              <a:rPr lang="en-GB" dirty="0">
                <a:solidFill>
                  <a:srgbClr val="222222"/>
                </a:solidFill>
                <a:latin typeface="Arial" panose="020B0604020202020204" pitchFamily="34" charset="0"/>
              </a:rPr>
              <a:t>, presented annually since 1988 by the </a:t>
            </a:r>
            <a:r>
              <a:rPr lang="en-GB" dirty="0">
                <a:solidFill>
                  <a:srgbClr val="0645AD"/>
                </a:solidFill>
                <a:latin typeface="Arial" panose="020B0604020202020204" pitchFamily="34" charset="0"/>
                <a:hlinkClick r:id="rId6" tooltip="European Film Academy"/>
              </a:rPr>
              <a:t>European Film Academy</a:t>
            </a:r>
            <a:r>
              <a:rPr lang="en-GB" dirty="0">
                <a:solidFill>
                  <a:srgbClr val="222222"/>
                </a:solidFill>
                <a:latin typeface="Arial" panose="020B0604020202020204" pitchFamily="34" charset="0"/>
              </a:rPr>
              <a:t> to recognize excellence in European cinematic achievements. The awards are given in over ten categories, of which the most important is the Film of the year. They are restricted to </a:t>
            </a:r>
            <a:r>
              <a:rPr lang="en-GB" dirty="0">
                <a:solidFill>
                  <a:srgbClr val="0645AD"/>
                </a:solidFill>
                <a:latin typeface="Arial" panose="020B0604020202020204" pitchFamily="34" charset="0"/>
                <a:hlinkClick r:id="rId7" tooltip="European cinema"/>
              </a:rPr>
              <a:t>European cinema</a:t>
            </a:r>
            <a:r>
              <a:rPr lang="en-GB" dirty="0">
                <a:solidFill>
                  <a:srgbClr val="222222"/>
                </a:solidFill>
                <a:latin typeface="Arial" panose="020B0604020202020204" pitchFamily="34" charset="0"/>
              </a:rPr>
              <a:t> and European producers, directors, and actors.</a:t>
            </a:r>
            <a:endParaRPr lang="en-GB" baseline="30000" dirty="0">
              <a:solidFill>
                <a:srgbClr val="0645AD"/>
              </a:solidFill>
              <a:latin typeface="Arial" panose="020B0604020202020204" pitchFamily="34" charset="0"/>
            </a:endParaRPr>
          </a:p>
          <a:p>
            <a:pPr algn="just"/>
            <a:endParaRPr lang="en-GB" b="0" i="0" u="none" strike="noStrike" baseline="30000" dirty="0">
              <a:solidFill>
                <a:srgbClr val="0645AD"/>
              </a:solidFill>
              <a:effectLst/>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2564806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DC00A7E-89E1-47AE-A3D4-2B879D6F4ABE}"/>
              </a:ext>
            </a:extLst>
          </p:cNvPr>
          <p:cNvSpPr/>
          <p:nvPr/>
        </p:nvSpPr>
        <p:spPr>
          <a:xfrm>
            <a:off x="304801" y="583095"/>
            <a:ext cx="11304104" cy="5816977"/>
          </a:xfrm>
          <a:prstGeom prst="rect">
            <a:avLst/>
          </a:prstGeom>
        </p:spPr>
        <p:txBody>
          <a:bodyPr wrap="square">
            <a:spAutoFit/>
          </a:bodyPr>
          <a:lstStyle/>
          <a:p>
            <a:pPr algn="just"/>
            <a:r>
              <a:rPr lang="en-GB" dirty="0">
                <a:solidFill>
                  <a:srgbClr val="222222"/>
                </a:solidFill>
                <a:latin typeface="Arial" panose="020B0604020202020204" pitchFamily="34" charset="0"/>
              </a:rPr>
              <a:t>The </a:t>
            </a:r>
            <a:r>
              <a:rPr lang="en-GB" dirty="0">
                <a:solidFill>
                  <a:srgbClr val="0645AD"/>
                </a:solidFill>
                <a:latin typeface="Arial" panose="020B0604020202020204" pitchFamily="34" charset="0"/>
                <a:hlinkClick r:id="rId2" tooltip="Ryder Cup"/>
              </a:rPr>
              <a:t>Ryder Cup</a:t>
            </a:r>
            <a:r>
              <a:rPr lang="en-GB" dirty="0">
                <a:solidFill>
                  <a:srgbClr val="222222"/>
                </a:solidFill>
                <a:latin typeface="Arial" panose="020B0604020202020204" pitchFamily="34" charset="0"/>
              </a:rPr>
              <a:t> golf competition is a biennial event, originally between a British and an American team, but since 1979 admitting continental European players to form a "Team Europe". The </a:t>
            </a:r>
            <a:r>
              <a:rPr lang="en-GB" dirty="0">
                <a:solidFill>
                  <a:srgbClr val="0645AD"/>
                </a:solidFill>
                <a:latin typeface="Arial" panose="020B0604020202020204" pitchFamily="34" charset="0"/>
                <a:hlinkClick r:id="rId3" tooltip="Flag of Europe"/>
              </a:rPr>
              <a:t>flag of Europe</a:t>
            </a:r>
            <a:r>
              <a:rPr lang="en-GB" dirty="0">
                <a:solidFill>
                  <a:srgbClr val="222222"/>
                </a:solidFill>
                <a:latin typeface="Arial" panose="020B0604020202020204" pitchFamily="34" charset="0"/>
              </a:rPr>
              <a:t> was used to represent "Team Europe" since 1991, but reportedly most European participants preferred to use their own national flags.</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There have also been attempts to </a:t>
            </a:r>
            <a:r>
              <a:rPr lang="en-GB" dirty="0">
                <a:solidFill>
                  <a:srgbClr val="0645AD"/>
                </a:solidFill>
                <a:latin typeface="Arial" panose="020B0604020202020204" pitchFamily="34" charset="0"/>
                <a:hlinkClick r:id="rId4" tooltip="Astroturfing"/>
              </a:rPr>
              <a:t>use popular culture</a:t>
            </a:r>
            <a:r>
              <a:rPr lang="en-GB" dirty="0">
                <a:solidFill>
                  <a:srgbClr val="222222"/>
                </a:solidFill>
                <a:latin typeface="Arial" panose="020B0604020202020204" pitchFamily="34" charset="0"/>
              </a:rPr>
              <a:t> for the propagation of "identification with the EU" on the behalf of the EU itself. These attempts have proven controversial. In 1997, the European Commission distributed a comic strip titled </a:t>
            </a:r>
            <a:r>
              <a:rPr lang="en-GB" i="1" dirty="0">
                <a:solidFill>
                  <a:srgbClr val="0645AD"/>
                </a:solidFill>
                <a:latin typeface="Arial" panose="020B0604020202020204" pitchFamily="34" charset="0"/>
                <a:hlinkClick r:id="rId5" tooltip="The Raspberry Ice Cream War"/>
              </a:rPr>
              <a:t>The Raspberry Ice Cream War</a:t>
            </a:r>
            <a:r>
              <a:rPr lang="en-GB" dirty="0">
                <a:solidFill>
                  <a:srgbClr val="222222"/>
                </a:solidFill>
                <a:latin typeface="Arial" panose="020B0604020202020204" pitchFamily="34" charset="0"/>
              </a:rPr>
              <a:t>, aimed at children in schools.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 EU office in London declined to distribute this in the UK, due to an expected unsympathetic reception for such views.</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0645AD"/>
                </a:solidFill>
                <a:latin typeface="Arial" panose="020B0604020202020204" pitchFamily="34" charset="0"/>
                <a:hlinkClick r:id="rId6" tooltip="Captain Euro"/>
              </a:rPr>
              <a:t>Captain Euro</a:t>
            </a:r>
            <a:r>
              <a:rPr lang="en-GB" dirty="0">
                <a:solidFill>
                  <a:srgbClr val="222222"/>
                </a:solidFill>
                <a:latin typeface="Arial" panose="020B0604020202020204" pitchFamily="34" charset="0"/>
              </a:rPr>
              <a:t>, a cartoon character superhero mascot of Europe, was developed in the 1990s by branding strategist </a:t>
            </a:r>
            <a:r>
              <a:rPr lang="en-GB" dirty="0">
                <a:solidFill>
                  <a:srgbClr val="0645AD"/>
                </a:solidFill>
                <a:latin typeface="Arial" panose="020B0604020202020204" pitchFamily="34" charset="0"/>
                <a:hlinkClick r:id="rId7" tooltip="Nicolas De Santis"/>
              </a:rPr>
              <a:t>Nicolas De </a:t>
            </a:r>
            <a:r>
              <a:rPr lang="en-GB" dirty="0" err="1">
                <a:solidFill>
                  <a:srgbClr val="0645AD"/>
                </a:solidFill>
                <a:latin typeface="Arial" panose="020B0604020202020204" pitchFamily="34" charset="0"/>
                <a:hlinkClick r:id="rId7" tooltip="Nicolas De Santis"/>
              </a:rPr>
              <a:t>Santis</a:t>
            </a:r>
            <a:r>
              <a:rPr lang="en-GB" dirty="0">
                <a:solidFill>
                  <a:srgbClr val="222222"/>
                </a:solidFill>
                <a:latin typeface="Arial" panose="020B0604020202020204" pitchFamily="34" charset="0"/>
              </a:rPr>
              <a:t> to support the launch of the </a:t>
            </a:r>
            <a:r>
              <a:rPr lang="en-GB" dirty="0">
                <a:solidFill>
                  <a:srgbClr val="0645AD"/>
                </a:solidFill>
                <a:latin typeface="Arial" panose="020B0604020202020204" pitchFamily="34" charset="0"/>
                <a:hlinkClick r:id="rId8" tooltip="Euro"/>
              </a:rPr>
              <a:t>Euro</a:t>
            </a:r>
            <a:r>
              <a:rPr lang="en-GB" dirty="0">
                <a:solidFill>
                  <a:srgbClr val="222222"/>
                </a:solidFill>
                <a:latin typeface="Arial" panose="020B0604020202020204" pitchFamily="34" charset="0"/>
              </a:rPr>
              <a:t> currency. In 2014, London branding think tank, Gold Mercury International, launched the </a:t>
            </a:r>
            <a:r>
              <a:rPr lang="en-GB" dirty="0">
                <a:solidFill>
                  <a:srgbClr val="0645AD"/>
                </a:solidFill>
                <a:latin typeface="Arial" panose="020B0604020202020204" pitchFamily="34" charset="0"/>
                <a:hlinkClick r:id="rId9" tooltip="Brand EU"/>
              </a:rPr>
              <a:t>Brand EU</a:t>
            </a:r>
            <a:r>
              <a:rPr lang="en-GB" dirty="0">
                <a:solidFill>
                  <a:srgbClr val="222222"/>
                </a:solidFill>
                <a:latin typeface="Arial" panose="020B0604020202020204" pitchFamily="34" charset="0"/>
              </a:rPr>
              <a:t> Centre, with the purpose of solving Europe's identity crisis and creating a strong brand of Europe.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In 2007, </a:t>
            </a:r>
            <a:r>
              <a:rPr lang="en-GB" dirty="0">
                <a:solidFill>
                  <a:srgbClr val="0645AD"/>
                </a:solidFill>
                <a:latin typeface="Arial" panose="020B0604020202020204" pitchFamily="34" charset="0"/>
                <a:hlinkClick r:id="rId10" tooltip="European Commission"/>
              </a:rPr>
              <a:t>European Commission</a:t>
            </a:r>
            <a:r>
              <a:rPr lang="en-GB" dirty="0">
                <a:solidFill>
                  <a:srgbClr val="222222"/>
                </a:solidFill>
                <a:latin typeface="Arial" panose="020B0604020202020204" pitchFamily="34" charset="0"/>
              </a:rPr>
              <a:t> President </a:t>
            </a:r>
            <a:r>
              <a:rPr lang="en-GB" dirty="0">
                <a:solidFill>
                  <a:srgbClr val="0645AD"/>
                </a:solidFill>
                <a:latin typeface="Arial" panose="020B0604020202020204" pitchFamily="34" charset="0"/>
                <a:hlinkClick r:id="rId11" tooltip="Romano Prodi"/>
              </a:rPr>
              <a:t>Romano Prodi</a:t>
            </a:r>
            <a:r>
              <a:rPr lang="en-GB" dirty="0">
                <a:solidFill>
                  <a:srgbClr val="222222"/>
                </a:solidFill>
                <a:latin typeface="Arial" panose="020B0604020202020204" pitchFamily="34" charset="0"/>
              </a:rPr>
              <a:t> suggested that EU teams should carry the EU flag, alongside the national flag, at the </a:t>
            </a:r>
            <a:r>
              <a:rPr lang="en-GB" dirty="0">
                <a:solidFill>
                  <a:srgbClr val="0645AD"/>
                </a:solidFill>
                <a:latin typeface="Arial" panose="020B0604020202020204" pitchFamily="34" charset="0"/>
                <a:hlinkClick r:id="rId12" tooltip="2008 Summer Olympics"/>
              </a:rPr>
              <a:t>2008 Summer Olympics</a:t>
            </a:r>
            <a:r>
              <a:rPr lang="en-GB" dirty="0">
                <a:solidFill>
                  <a:srgbClr val="222222"/>
                </a:solidFill>
                <a:latin typeface="Arial" panose="020B0604020202020204" pitchFamily="34" charset="0"/>
              </a:rPr>
              <a:t> – a proposal which angered eurosceptics. According to Eurobarometer surveys, only 5% of respondents think that a European Olympic team would make them feel more of a 'European citizen'.</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4033694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DD9A50-2481-4123-B2B1-432BB32542D8}"/>
              </a:ext>
            </a:extLst>
          </p:cNvPr>
          <p:cNvSpPr/>
          <p:nvPr/>
        </p:nvSpPr>
        <p:spPr>
          <a:xfrm>
            <a:off x="397565" y="2413338"/>
            <a:ext cx="11595652" cy="1200329"/>
          </a:xfrm>
          <a:prstGeom prst="rect">
            <a:avLst/>
          </a:prstGeom>
        </p:spPr>
        <p:txBody>
          <a:bodyPr wrap="square">
            <a:spAutoFit/>
          </a:bodyPr>
          <a:lstStyle/>
          <a:p>
            <a:pPr algn="just"/>
            <a:r>
              <a:rPr lang="en-GB" b="1" dirty="0">
                <a:solidFill>
                  <a:srgbClr val="222222"/>
                </a:solidFill>
                <a:latin typeface="Arial" panose="020B0604020202020204" pitchFamily="34" charset="0"/>
              </a:rPr>
              <a:t>Europe a Nation</a:t>
            </a:r>
            <a:r>
              <a:rPr lang="en-GB" dirty="0">
                <a:solidFill>
                  <a:srgbClr val="222222"/>
                </a:solidFill>
                <a:latin typeface="Arial" panose="020B0604020202020204" pitchFamily="34" charset="0"/>
              </a:rPr>
              <a:t> was a policy developed by </a:t>
            </a:r>
            <a:r>
              <a:rPr lang="en-GB" dirty="0">
                <a:solidFill>
                  <a:srgbClr val="0645AD"/>
                </a:solidFill>
                <a:latin typeface="Arial" panose="020B0604020202020204" pitchFamily="34" charset="0"/>
                <a:hlinkClick r:id="rId2" tooltip="United Kingdom"/>
              </a:rPr>
              <a:t>British</a:t>
            </a:r>
            <a:r>
              <a:rPr lang="en-GB" dirty="0">
                <a:solidFill>
                  <a:srgbClr val="222222"/>
                </a:solidFill>
                <a:latin typeface="Arial" panose="020B0604020202020204" pitchFamily="34" charset="0"/>
              </a:rPr>
              <a:t> </a:t>
            </a:r>
            <a:r>
              <a:rPr lang="en-GB" dirty="0">
                <a:solidFill>
                  <a:srgbClr val="0645AD"/>
                </a:solidFill>
                <a:latin typeface="Arial" panose="020B0604020202020204" pitchFamily="34" charset="0"/>
                <a:hlinkClick r:id="rId3" tooltip="Fascist"/>
              </a:rPr>
              <a:t>Fascist</a:t>
            </a:r>
            <a:r>
              <a:rPr lang="en-GB" dirty="0">
                <a:solidFill>
                  <a:srgbClr val="222222"/>
                </a:solidFill>
                <a:latin typeface="Arial" panose="020B0604020202020204" pitchFamily="34" charset="0"/>
              </a:rPr>
              <a:t> politician </a:t>
            </a:r>
            <a:r>
              <a:rPr lang="en-GB" dirty="0">
                <a:solidFill>
                  <a:srgbClr val="0645AD"/>
                </a:solidFill>
                <a:latin typeface="Arial" panose="020B0604020202020204" pitchFamily="34" charset="0"/>
                <a:hlinkClick r:id="rId4" tooltip="Oswald Mosley"/>
              </a:rPr>
              <a:t>Oswald Mosley</a:t>
            </a:r>
            <a:r>
              <a:rPr lang="en-GB" dirty="0">
                <a:solidFill>
                  <a:srgbClr val="222222"/>
                </a:solidFill>
                <a:latin typeface="Arial" panose="020B0604020202020204" pitchFamily="34" charset="0"/>
              </a:rPr>
              <a:t> as the cornerstone of his </a:t>
            </a:r>
            <a:r>
              <a:rPr lang="en-GB" dirty="0">
                <a:solidFill>
                  <a:srgbClr val="0645AD"/>
                </a:solidFill>
                <a:latin typeface="Arial" panose="020B0604020202020204" pitchFamily="34" charset="0"/>
                <a:hlinkClick r:id="rId5" tooltip="Union Movement"/>
              </a:rPr>
              <a:t>Union Movement</a:t>
            </a:r>
            <a:r>
              <a:rPr lang="en-GB" dirty="0">
                <a:solidFill>
                  <a:srgbClr val="222222"/>
                </a:solidFill>
                <a:latin typeface="Arial" panose="020B0604020202020204" pitchFamily="34" charset="0"/>
              </a:rPr>
              <a:t>. It called for the integration of </a:t>
            </a:r>
            <a:r>
              <a:rPr lang="en-GB" dirty="0">
                <a:solidFill>
                  <a:srgbClr val="0645AD"/>
                </a:solidFill>
                <a:latin typeface="Arial" panose="020B0604020202020204" pitchFamily="34" charset="0"/>
                <a:hlinkClick r:id="rId6" tooltip="Europe"/>
              </a:rPr>
              <a:t>Europe</a:t>
            </a:r>
            <a:r>
              <a:rPr lang="en-GB" dirty="0">
                <a:solidFill>
                  <a:srgbClr val="222222"/>
                </a:solidFill>
                <a:latin typeface="Arial" panose="020B0604020202020204" pitchFamily="34" charset="0"/>
              </a:rPr>
              <a:t> into a </a:t>
            </a:r>
            <a:r>
              <a:rPr lang="en-GB" dirty="0">
                <a:solidFill>
                  <a:srgbClr val="0645AD"/>
                </a:solidFill>
                <a:latin typeface="Arial" panose="020B0604020202020204" pitchFamily="34" charset="0"/>
                <a:hlinkClick r:id="rId7" tooltip="Polity"/>
              </a:rPr>
              <a:t>single political entity</a:t>
            </a:r>
            <a:r>
              <a:rPr lang="en-GB" dirty="0">
                <a:solidFill>
                  <a:srgbClr val="222222"/>
                </a:solidFill>
                <a:latin typeface="Arial" panose="020B0604020202020204" pitchFamily="34" charset="0"/>
              </a:rPr>
              <a:t>. Although the idea failed to gain widespread support for the Union Movement, it nonetheless proved highly influential on the </a:t>
            </a:r>
            <a:r>
              <a:rPr lang="en-GB" dirty="0">
                <a:solidFill>
                  <a:srgbClr val="0645AD"/>
                </a:solidFill>
                <a:latin typeface="Arial" panose="020B0604020202020204" pitchFamily="34" charset="0"/>
                <a:hlinkClick r:id="rId8" tooltip="Far-right"/>
              </a:rPr>
              <a:t>far-right</a:t>
            </a:r>
            <a:r>
              <a:rPr lang="en-GB" dirty="0">
                <a:solidFill>
                  <a:srgbClr val="222222"/>
                </a:solidFill>
                <a:latin typeface="Arial" panose="020B0604020202020204" pitchFamily="34" charset="0"/>
              </a:rPr>
              <a:t> thought in Europe. </a:t>
            </a:r>
            <a:endParaRPr lang="en-GB" dirty="0"/>
          </a:p>
        </p:txBody>
      </p:sp>
    </p:spTree>
    <p:extLst>
      <p:ext uri="{BB962C8B-B14F-4D97-AF65-F5344CB8AC3E}">
        <p14:creationId xmlns:p14="http://schemas.microsoft.com/office/powerpoint/2010/main" val="1144146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90509A-52A9-4DB5-91B2-3D1CC8C5E1D3}"/>
              </a:ext>
            </a:extLst>
          </p:cNvPr>
          <p:cNvSpPr/>
          <p:nvPr/>
        </p:nvSpPr>
        <p:spPr>
          <a:xfrm>
            <a:off x="437322" y="1028343"/>
            <a:ext cx="11608904" cy="3693319"/>
          </a:xfrm>
          <a:prstGeom prst="rect">
            <a:avLst/>
          </a:prstGeom>
        </p:spPr>
        <p:txBody>
          <a:bodyPr wrap="square">
            <a:spAutoFit/>
          </a:bodyPr>
          <a:lstStyle/>
          <a:p>
            <a:pPr algn="just"/>
            <a:r>
              <a:rPr lang="en-GB" dirty="0">
                <a:solidFill>
                  <a:srgbClr val="222222"/>
                </a:solidFill>
                <a:latin typeface="Arial" panose="020B0604020202020204" pitchFamily="34" charset="0"/>
              </a:rPr>
              <a:t>The idea of a united Europe began to develop in the final days of the </a:t>
            </a:r>
            <a:r>
              <a:rPr lang="en-GB" dirty="0">
                <a:solidFill>
                  <a:srgbClr val="0645AD"/>
                </a:solidFill>
                <a:latin typeface="Arial" panose="020B0604020202020204" pitchFamily="34" charset="0"/>
                <a:hlinkClick r:id="rId2" tooltip="World War II"/>
              </a:rPr>
              <a:t>Second World War</a:t>
            </a:r>
            <a:r>
              <a:rPr lang="en-GB" dirty="0">
                <a:solidFill>
                  <a:srgbClr val="222222"/>
                </a:solidFill>
                <a:latin typeface="Arial" panose="020B0604020202020204" pitchFamily="34" charset="0"/>
              </a:rPr>
              <a:t>. Concepts such as </a:t>
            </a:r>
            <a:r>
              <a:rPr lang="en-GB" i="1" dirty="0">
                <a:solidFill>
                  <a:srgbClr val="222222"/>
                </a:solidFill>
                <a:latin typeface="Arial" panose="020B0604020202020204" pitchFamily="34" charset="0"/>
              </a:rPr>
              <a:t>Nation Europa</a:t>
            </a:r>
            <a:r>
              <a:rPr lang="en-GB" dirty="0">
                <a:solidFill>
                  <a:srgbClr val="222222"/>
                </a:solidFill>
                <a:latin typeface="Arial" panose="020B0604020202020204" pitchFamily="34" charset="0"/>
              </a:rPr>
              <a:t> and </a:t>
            </a:r>
            <a:r>
              <a:rPr lang="en-GB" i="1" dirty="0">
                <a:solidFill>
                  <a:srgbClr val="222222"/>
                </a:solidFill>
                <a:latin typeface="Arial" panose="020B0604020202020204" pitchFamily="34" charset="0"/>
              </a:rPr>
              <a:t>Eurafrika</a:t>
            </a:r>
            <a:r>
              <a:rPr lang="en-GB" dirty="0">
                <a:solidFill>
                  <a:srgbClr val="222222"/>
                </a:solidFill>
                <a:latin typeface="Arial" panose="020B0604020202020204" pitchFamily="34" charset="0"/>
              </a:rPr>
              <a:t>, both of which looked for an ever-closer union between European countries, gained some currency in the German far-right underground in the immediate aftermath of the </a:t>
            </a:r>
            <a:r>
              <a:rPr lang="en-GB" dirty="0">
                <a:solidFill>
                  <a:srgbClr val="0645AD"/>
                </a:solidFill>
                <a:latin typeface="Arial" panose="020B0604020202020204" pitchFamily="34" charset="0"/>
                <a:hlinkClick r:id="rId3" tooltip="Second World War"/>
              </a:rPr>
              <a:t>Second World War</a:t>
            </a:r>
            <a:r>
              <a:rPr lang="en-GB" dirty="0">
                <a:solidFill>
                  <a:srgbClr val="222222"/>
                </a:solidFill>
                <a:latin typeface="Arial" panose="020B0604020202020204" pitchFamily="34" charset="0"/>
              </a:rPr>
              <a:t>. Mosley, who towards the end of the war had learned to read the </a:t>
            </a:r>
            <a:r>
              <a:rPr lang="en-GB" dirty="0">
                <a:solidFill>
                  <a:srgbClr val="0645AD"/>
                </a:solidFill>
                <a:latin typeface="Arial" panose="020B0604020202020204" pitchFamily="34" charset="0"/>
                <a:hlinkClick r:id="rId4" tooltip="German language"/>
              </a:rPr>
              <a:t>German language</a:t>
            </a:r>
            <a:r>
              <a:rPr lang="en-GB" dirty="0">
                <a:solidFill>
                  <a:srgbClr val="222222"/>
                </a:solidFill>
                <a:latin typeface="Arial" panose="020B0604020202020204" pitchFamily="34" charset="0"/>
              </a:rPr>
              <a:t>, read a number of pamphlets discussing these ideas and was strongly influenced by them.</a:t>
            </a:r>
          </a:p>
          <a:p>
            <a:pPr algn="just"/>
            <a:endParaRPr lang="en-GB" baseline="30000" dirty="0">
              <a:solidFill>
                <a:srgbClr val="222222"/>
              </a:solidFill>
              <a:latin typeface="Arial" panose="020B0604020202020204" pitchFamily="34" charset="0"/>
              <a:hlinkClick r:id="rId5"/>
            </a:endParaRPr>
          </a:p>
          <a:p>
            <a:pPr algn="just"/>
            <a:r>
              <a:rPr lang="en-GB" dirty="0">
                <a:solidFill>
                  <a:srgbClr val="222222"/>
                </a:solidFill>
                <a:latin typeface="Arial" panose="020B0604020202020204" pitchFamily="34" charset="0"/>
              </a:rPr>
              <a:t>Another important influence was </a:t>
            </a:r>
            <a:r>
              <a:rPr lang="en-GB" dirty="0">
                <a:solidFill>
                  <a:srgbClr val="0645AD"/>
                </a:solidFill>
                <a:latin typeface="Arial" panose="020B0604020202020204" pitchFamily="34" charset="0"/>
                <a:hlinkClick r:id="rId6" tooltip="Benito Mussolini"/>
              </a:rPr>
              <a:t>Benito Mussolini</a:t>
            </a:r>
            <a:r>
              <a:rPr lang="en-GB" dirty="0">
                <a:solidFill>
                  <a:srgbClr val="222222"/>
                </a:solidFill>
                <a:latin typeface="Arial" panose="020B0604020202020204" pitchFamily="34" charset="0"/>
              </a:rPr>
              <a:t>'s manifesto of the </a:t>
            </a:r>
            <a:r>
              <a:rPr lang="en-GB" dirty="0">
                <a:solidFill>
                  <a:srgbClr val="0645AD"/>
                </a:solidFill>
                <a:latin typeface="Arial" panose="020B0604020202020204" pitchFamily="34" charset="0"/>
                <a:hlinkClick r:id="rId7" tooltip="Italian Social Republic"/>
              </a:rPr>
              <a:t>Italian Social Republic</a:t>
            </a:r>
            <a:r>
              <a:rPr lang="en-GB" dirty="0">
                <a:solidFill>
                  <a:srgbClr val="222222"/>
                </a:solidFill>
                <a:latin typeface="Arial" panose="020B0604020202020204" pitchFamily="34" charset="0"/>
              </a:rPr>
              <a:t>, which included a call for the establishment of a European Community.</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For his part, Mosley would later claim that he had first advocated something akin to Europe a Nation in speeches as early as 1936.</a:t>
            </a:r>
            <a:r>
              <a:rPr lang="en-GB" baseline="30000" dirty="0">
                <a:solidFill>
                  <a:srgbClr val="0645AD"/>
                </a:solidFill>
                <a:latin typeface="Arial" panose="020B0604020202020204" pitchFamily="34" charset="0"/>
                <a:hlinkClick r:id="rId8"/>
              </a:rPr>
              <a:t>[4]</a:t>
            </a:r>
            <a:r>
              <a:rPr lang="en-GB" dirty="0">
                <a:solidFill>
                  <a:srgbClr val="222222"/>
                </a:solidFill>
                <a:latin typeface="Arial" panose="020B0604020202020204" pitchFamily="34" charset="0"/>
              </a:rPr>
              <a:t> It was not, however, </a:t>
            </a:r>
            <a:r>
              <a:rPr lang="en-GB" dirty="0">
                <a:solidFill>
                  <a:srgbClr val="0645AD"/>
                </a:solidFill>
                <a:latin typeface="Arial" panose="020B0604020202020204" pitchFamily="34" charset="0"/>
                <a:hlinkClick r:id="rId9" tooltip="British Union of Fascists"/>
              </a:rPr>
              <a:t>British Union of Fascists</a:t>
            </a:r>
            <a:r>
              <a:rPr lang="en-GB" dirty="0">
                <a:solidFill>
                  <a:srgbClr val="222222"/>
                </a:solidFill>
                <a:latin typeface="Arial" panose="020B0604020202020204" pitchFamily="34" charset="0"/>
              </a:rPr>
              <a:t> policy at any time.</a:t>
            </a:r>
            <a:endParaRPr lang="en-GB" baseline="30000" dirty="0">
              <a:solidFill>
                <a:srgbClr val="222222"/>
              </a:solidFill>
              <a:latin typeface="Arial" panose="020B0604020202020204" pitchFamily="34" charset="0"/>
            </a:endParaRPr>
          </a:p>
          <a:p>
            <a:pPr algn="just"/>
            <a:endParaRPr lang="en-GB" b="0" i="0" u="none" strike="noStrike" baseline="30000" dirty="0">
              <a:solidFill>
                <a:srgbClr val="222222"/>
              </a:solidFill>
              <a:effectLst/>
              <a:latin typeface="Arial" panose="020B0604020202020204" pitchFamily="34" charset="0"/>
            </a:endParaRPr>
          </a:p>
          <a:p>
            <a:pPr algn="just"/>
            <a:endParaRPr lang="en-GB" baseline="30000" dirty="0">
              <a:solidFill>
                <a:srgbClr val="222222"/>
              </a:solidFill>
              <a:latin typeface="Arial" panose="020B0604020202020204" pitchFamily="34" charset="0"/>
            </a:endParaRPr>
          </a:p>
          <a:p>
            <a:pPr algn="just"/>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1338972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CB52B2-C2EF-4F91-8A35-CD4616B6BC22}"/>
              </a:ext>
            </a:extLst>
          </p:cNvPr>
          <p:cNvSpPr/>
          <p:nvPr/>
        </p:nvSpPr>
        <p:spPr>
          <a:xfrm>
            <a:off x="291548" y="197346"/>
            <a:ext cx="11555895" cy="5632311"/>
          </a:xfrm>
          <a:prstGeom prst="rect">
            <a:avLst/>
          </a:prstGeom>
        </p:spPr>
        <p:txBody>
          <a:bodyPr wrap="square">
            <a:spAutoFit/>
          </a:bodyPr>
          <a:lstStyle/>
          <a:p>
            <a:pPr algn="just"/>
            <a:r>
              <a:rPr lang="en-GB" dirty="0">
                <a:solidFill>
                  <a:srgbClr val="222222"/>
                </a:solidFill>
                <a:latin typeface="Arial" panose="020B0604020202020204" pitchFamily="34" charset="0"/>
              </a:rPr>
              <a:t>Mosley first presented his idea of Europe forming a single state in his book </a:t>
            </a:r>
            <a:r>
              <a:rPr lang="en-GB" i="1" dirty="0">
                <a:solidFill>
                  <a:srgbClr val="222222"/>
                </a:solidFill>
                <a:latin typeface="Arial" panose="020B0604020202020204" pitchFamily="34" charset="0"/>
              </a:rPr>
              <a:t>The Alternative</a:t>
            </a:r>
            <a:r>
              <a:rPr lang="en-GB" dirty="0">
                <a:solidFill>
                  <a:srgbClr val="222222"/>
                </a:solidFill>
                <a:latin typeface="Arial" panose="020B0604020202020204" pitchFamily="34" charset="0"/>
              </a:rPr>
              <a:t> in 1947.</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222222"/>
                </a:solidFill>
                <a:latin typeface="Arial" panose="020B0604020202020204" pitchFamily="34" charset="0"/>
              </a:rPr>
              <a:t>He argued that the traditional vision of nationalism that had been followed by the various shades of pre-war fascism had been too narrow in scope and that the post-war era required a new paradigm in which Europe would come together as a single state.</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222222"/>
                </a:solidFill>
                <a:latin typeface="Arial" panose="020B0604020202020204" pitchFamily="34" charset="0"/>
              </a:rPr>
              <a:t>He rejected any notion of a </a:t>
            </a:r>
            <a:r>
              <a:rPr lang="en-GB" dirty="0">
                <a:solidFill>
                  <a:srgbClr val="0645AD"/>
                </a:solidFill>
                <a:latin typeface="Arial" panose="020B0604020202020204" pitchFamily="34" charset="0"/>
                <a:hlinkClick r:id="rId2" tooltip="Federal Europe"/>
              </a:rPr>
              <a:t>federal Europe</a:t>
            </a:r>
            <a:r>
              <a:rPr lang="en-GB" dirty="0">
                <a:solidFill>
                  <a:srgbClr val="222222"/>
                </a:solidFill>
                <a:latin typeface="Arial" panose="020B0604020202020204" pitchFamily="34" charset="0"/>
              </a:rPr>
              <a:t>, instead calling for full integration.</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222222"/>
                </a:solidFill>
                <a:latin typeface="Arial" panose="020B0604020202020204" pitchFamily="34" charset="0"/>
              </a:rPr>
              <a:t>Indeed, Mosley insisted that a supranational European state was essential to the plan. The policy was presented to the wider electorate in October 1948 when Mosley called for elections to a European Assembly as the first step towards his vision.</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 notion also had an important </a:t>
            </a:r>
            <a:r>
              <a:rPr lang="en-GB" dirty="0">
                <a:solidFill>
                  <a:srgbClr val="0645AD"/>
                </a:solidFill>
                <a:latin typeface="Arial" panose="020B0604020202020204" pitchFamily="34" charset="0"/>
                <a:hlinkClick r:id="rId3" tooltip="Geopolitics"/>
              </a:rPr>
              <a:t>geopolitical</a:t>
            </a:r>
            <a:r>
              <a:rPr lang="en-GB" dirty="0">
                <a:solidFill>
                  <a:srgbClr val="222222"/>
                </a:solidFill>
                <a:latin typeface="Arial" panose="020B0604020202020204" pitchFamily="34" charset="0"/>
              </a:rPr>
              <a:t> dimension as Mosley saw it as the only defence against Europe becoming the scene of the power struggles between the </a:t>
            </a:r>
            <a:r>
              <a:rPr lang="en-GB" dirty="0">
                <a:solidFill>
                  <a:srgbClr val="0645AD"/>
                </a:solidFill>
                <a:latin typeface="Arial" panose="020B0604020202020204" pitchFamily="34" charset="0"/>
                <a:hlinkClick r:id="rId4" tooltip="United States"/>
              </a:rPr>
              <a:t>United States</a:t>
            </a:r>
            <a:r>
              <a:rPr lang="en-GB" dirty="0">
                <a:solidFill>
                  <a:srgbClr val="222222"/>
                </a:solidFill>
                <a:latin typeface="Arial" panose="020B0604020202020204" pitchFamily="34" charset="0"/>
              </a:rPr>
              <a:t> and the </a:t>
            </a:r>
            <a:r>
              <a:rPr lang="en-GB" dirty="0">
                <a:solidFill>
                  <a:srgbClr val="0645AD"/>
                </a:solidFill>
                <a:latin typeface="Arial" panose="020B0604020202020204" pitchFamily="34" charset="0"/>
                <a:hlinkClick r:id="rId5" tooltip="Soviet Union"/>
              </a:rPr>
              <a:t>Soviet Union</a:t>
            </a:r>
            <a:r>
              <a:rPr lang="en-GB" dirty="0">
                <a:solidFill>
                  <a:srgbClr val="222222"/>
                </a:solidFill>
                <a:latin typeface="Arial" panose="020B0604020202020204" pitchFamily="34" charset="0"/>
              </a:rPr>
              <a:t> in the </a:t>
            </a:r>
            <a:r>
              <a:rPr lang="en-GB" dirty="0">
                <a:solidFill>
                  <a:srgbClr val="0645AD"/>
                </a:solidFill>
                <a:latin typeface="Arial" panose="020B0604020202020204" pitchFamily="34" charset="0"/>
                <a:hlinkClick r:id="rId6" tooltip="Cold War"/>
              </a:rPr>
              <a:t>Cold War</a:t>
            </a:r>
            <a:r>
              <a:rPr lang="en-GB" dirty="0">
                <a:solidFill>
                  <a:srgbClr val="222222"/>
                </a:solidFill>
                <a:latin typeface="Arial" panose="020B0604020202020204" pitchFamily="34" charset="0"/>
              </a:rPr>
              <a:t>.</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He contended that the racial kinship between the Germanic peoples of Europe, whom he defined as the Germans, British, Scandinavians and northern French, would be the basis for unity, whilst also declaring his admiration for the contributions of the Latin peoples to Europe's cultural history.</a:t>
            </a:r>
            <a:endParaRPr lang="en-GB" baseline="30000" dirty="0">
              <a:solidFill>
                <a:srgbClr val="0645AD"/>
              </a:solidFill>
              <a:latin typeface="Arial" panose="020B0604020202020204" pitchFamily="34" charset="0"/>
            </a:endParaRPr>
          </a:p>
          <a:p>
            <a:pPr algn="just"/>
            <a:endParaRPr lang="en-GB" b="0" i="0" u="none" strike="noStrike" baseline="30000" dirty="0">
              <a:solidFill>
                <a:srgbClr val="0645AD"/>
              </a:solidFill>
              <a:effectLst/>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endParaRPr lang="en-GB" b="0" i="0" u="none" strike="noStrike" baseline="30000" dirty="0">
              <a:solidFill>
                <a:srgbClr val="0645AD"/>
              </a:solidFill>
              <a:effectLst/>
              <a:latin typeface="Arial" panose="020B0604020202020204" pitchFamily="34" charset="0"/>
            </a:endParaRPr>
          </a:p>
          <a:p>
            <a:pPr algn="just"/>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502126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4D68C7-FAAD-4192-93F7-170F0381F079}"/>
              </a:ext>
            </a:extLst>
          </p:cNvPr>
          <p:cNvSpPr/>
          <p:nvPr/>
        </p:nvSpPr>
        <p:spPr>
          <a:xfrm>
            <a:off x="172278" y="0"/>
            <a:ext cx="11688418" cy="6555641"/>
          </a:xfrm>
          <a:prstGeom prst="rect">
            <a:avLst/>
          </a:prstGeom>
        </p:spPr>
        <p:txBody>
          <a:bodyPr wrap="square">
            <a:spAutoFit/>
          </a:bodyPr>
          <a:lstStyle/>
          <a:p>
            <a:pPr algn="just"/>
            <a:r>
              <a:rPr lang="en-GB" dirty="0">
                <a:solidFill>
                  <a:srgbClr val="222222"/>
                </a:solidFill>
                <a:latin typeface="Arial" panose="020B0604020202020204" pitchFamily="34" charset="0"/>
              </a:rPr>
              <a:t>Within the UK, the notion of Europe a Nation largely failed to attract the younger far-right activists, most of whom deserted Mosley in favour of the </a:t>
            </a:r>
            <a:r>
              <a:rPr lang="en-GB" dirty="0">
                <a:solidFill>
                  <a:srgbClr val="0645AD"/>
                </a:solidFill>
                <a:latin typeface="Arial" panose="020B0604020202020204" pitchFamily="34" charset="0"/>
                <a:hlinkClick r:id="rId2" tooltip="League of Empire Loyalists"/>
              </a:rPr>
              <a:t>League of Empire Loyalists</a:t>
            </a:r>
            <a:r>
              <a:rPr lang="en-GB" dirty="0">
                <a:solidFill>
                  <a:srgbClr val="222222"/>
                </a:solidFill>
                <a:latin typeface="Arial" panose="020B0604020202020204" pitchFamily="34" charset="0"/>
              </a:rPr>
              <a:t> (LEL) and other more minor and more extreme groups.</a:t>
            </a:r>
            <a:r>
              <a:rPr lang="en-GB" baseline="30000" dirty="0">
                <a:solidFill>
                  <a:srgbClr val="0645AD"/>
                </a:solidFill>
                <a:latin typeface="Arial" panose="020B0604020202020204" pitchFamily="34" charset="0"/>
              </a:rPr>
              <a:t> </a:t>
            </a:r>
            <a:r>
              <a:rPr lang="en-GB" dirty="0">
                <a:solidFill>
                  <a:srgbClr val="0645AD"/>
                </a:solidFill>
                <a:latin typeface="Arial" panose="020B0604020202020204" pitchFamily="34" charset="0"/>
                <a:hlinkClick r:id="rId3" tooltip="A.K. Chesterton"/>
              </a:rPr>
              <a:t>A.K. Chesterton</a:t>
            </a:r>
            <a:r>
              <a:rPr lang="en-GB" dirty="0">
                <a:solidFill>
                  <a:srgbClr val="222222"/>
                </a:solidFill>
                <a:latin typeface="Arial" panose="020B0604020202020204" pitchFamily="34" charset="0"/>
              </a:rPr>
              <a:t>, who went on to lead the LEL, was a strong critic of Europe a Nation from 1947 when </a:t>
            </a:r>
            <a:r>
              <a:rPr lang="en-GB" i="1" dirty="0">
                <a:solidFill>
                  <a:srgbClr val="222222"/>
                </a:solidFill>
                <a:latin typeface="Arial" panose="020B0604020202020204" pitchFamily="34" charset="0"/>
              </a:rPr>
              <a:t>The Alternative</a:t>
            </a:r>
            <a:r>
              <a:rPr lang="en-GB" dirty="0">
                <a:solidFill>
                  <a:srgbClr val="222222"/>
                </a:solidFill>
                <a:latin typeface="Arial" panose="020B0604020202020204" pitchFamily="34" charset="0"/>
              </a:rPr>
              <a:t> was first published, preferring to emphasise </a:t>
            </a:r>
            <a:r>
              <a:rPr lang="en-GB" dirty="0">
                <a:solidFill>
                  <a:srgbClr val="0645AD"/>
                </a:solidFill>
                <a:latin typeface="Arial" panose="020B0604020202020204" pitchFamily="34" charset="0"/>
                <a:hlinkClick r:id="rId4" tooltip="British nationalism"/>
              </a:rPr>
              <a:t>British nationalism</a:t>
            </a:r>
            <a:r>
              <a:rPr lang="en-GB" dirty="0">
                <a:solidFill>
                  <a:srgbClr val="222222"/>
                </a:solidFill>
                <a:latin typeface="Arial" panose="020B0604020202020204" pitchFamily="34" charset="0"/>
              </a:rPr>
              <a:t>.</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 policy also failed to capture the minds of the British electorate, with the Union Movement enjoying comparative success in voting terms only when they emphasised more basic anti-immigrant rhetoric.</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222222"/>
                </a:solidFill>
                <a:latin typeface="Arial" panose="020B0604020202020204" pitchFamily="34" charset="0"/>
              </a:rPr>
              <a:t>Even </a:t>
            </a:r>
            <a:r>
              <a:rPr lang="en-GB" dirty="0">
                <a:solidFill>
                  <a:srgbClr val="0645AD"/>
                </a:solidFill>
                <a:latin typeface="Arial" panose="020B0604020202020204" pitchFamily="34" charset="0"/>
                <a:hlinkClick r:id="rId5" tooltip="Alexander Raven Thomson"/>
              </a:rPr>
              <a:t>Alexander Raven Thomson</a:t>
            </a:r>
            <a:r>
              <a:rPr lang="en-GB" dirty="0">
                <a:solidFill>
                  <a:srgbClr val="222222"/>
                </a:solidFill>
                <a:latin typeface="Arial" panose="020B0604020202020204" pitchFamily="34" charset="0"/>
              </a:rPr>
              <a:t>, one of Mosley's closest lieutenants and noted for his sycophantic attitudes towards his leader, eventually told Mosley in 1950 that Europe a Nation held little attraction to British voters. As a consequence, the Union Movement briefly downplayed the idea, although Thomson's preferred alternative, </a:t>
            </a:r>
            <a:r>
              <a:rPr lang="en-GB" dirty="0">
                <a:solidFill>
                  <a:srgbClr val="0645AD"/>
                </a:solidFill>
                <a:latin typeface="Arial" panose="020B0604020202020204" pitchFamily="34" charset="0"/>
                <a:hlinkClick r:id="rId6" tooltip="Neo-Nazism"/>
              </a:rPr>
              <a:t>neo-Nazism</a:t>
            </a:r>
            <a:r>
              <a:rPr lang="en-GB" dirty="0">
                <a:solidFill>
                  <a:srgbClr val="222222"/>
                </a:solidFill>
                <a:latin typeface="Arial" panose="020B0604020202020204" pitchFamily="34" charset="0"/>
              </a:rPr>
              <a:t>, was soon abandoned as well when it proved equally unpalatable to the electorate.</a:t>
            </a:r>
            <a:endParaRPr lang="en-GB" baseline="30000" dirty="0">
              <a:solidFill>
                <a:srgbClr val="0645AD"/>
              </a:solidFill>
              <a:latin typeface="Arial" panose="020B0604020202020204" pitchFamily="34" charset="0"/>
            </a:endParaRP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Within the wider European far-right, however, Europe a Nation did gain some wider currency. </a:t>
            </a:r>
            <a:r>
              <a:rPr lang="en-GB" dirty="0">
                <a:solidFill>
                  <a:srgbClr val="0645AD"/>
                </a:solidFill>
                <a:latin typeface="Arial" panose="020B0604020202020204" pitchFamily="34" charset="0"/>
                <a:hlinkClick r:id="rId7" tooltip="Fritz Rössler"/>
              </a:rPr>
              <a:t>Fritz </a:t>
            </a:r>
            <a:r>
              <a:rPr lang="en-GB" dirty="0" err="1">
                <a:solidFill>
                  <a:srgbClr val="0645AD"/>
                </a:solidFill>
                <a:latin typeface="Arial" panose="020B0604020202020204" pitchFamily="34" charset="0"/>
                <a:hlinkClick r:id="rId7" tooltip="Fritz Rössler"/>
              </a:rPr>
              <a:t>Rössler</a:t>
            </a:r>
            <a:r>
              <a:rPr lang="en-GB" dirty="0">
                <a:solidFill>
                  <a:srgbClr val="222222"/>
                </a:solidFill>
                <a:latin typeface="Arial" panose="020B0604020202020204" pitchFamily="34" charset="0"/>
              </a:rPr>
              <a:t>, at the time going by the alias Dr. Franz Richter, became an enthusiastic supporter of the idea and attempted to make it </a:t>
            </a:r>
            <a:r>
              <a:rPr lang="en-GB" dirty="0">
                <a:solidFill>
                  <a:srgbClr val="0645AD"/>
                </a:solidFill>
                <a:latin typeface="Arial" panose="020B0604020202020204" pitchFamily="34" charset="0"/>
                <a:hlinkClick r:id="rId8" tooltip="Deutsche Reichspartei"/>
              </a:rPr>
              <a:t>Deutsche </a:t>
            </a:r>
            <a:r>
              <a:rPr lang="en-GB" dirty="0" err="1">
                <a:solidFill>
                  <a:srgbClr val="0645AD"/>
                </a:solidFill>
                <a:latin typeface="Arial" panose="020B0604020202020204" pitchFamily="34" charset="0"/>
                <a:hlinkClick r:id="rId8" tooltip="Deutsche Reichspartei"/>
              </a:rPr>
              <a:t>Reichspartei</a:t>
            </a:r>
            <a:r>
              <a:rPr lang="en-GB" dirty="0">
                <a:solidFill>
                  <a:srgbClr val="222222"/>
                </a:solidFill>
                <a:latin typeface="Arial" panose="020B0604020202020204" pitchFamily="34" charset="0"/>
              </a:rPr>
              <a:t> policy.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He failed in this attempt and was expelled from the party, decamping to the </a:t>
            </a:r>
            <a:r>
              <a:rPr lang="en-GB" dirty="0">
                <a:solidFill>
                  <a:srgbClr val="0645AD"/>
                </a:solidFill>
                <a:latin typeface="Arial" panose="020B0604020202020204" pitchFamily="34" charset="0"/>
                <a:hlinkClick r:id="rId9" tooltip="Socialist Reich Party"/>
              </a:rPr>
              <a:t>Socialist Reich Party</a:t>
            </a:r>
            <a:r>
              <a:rPr lang="en-GB" dirty="0">
                <a:solidFill>
                  <a:srgbClr val="222222"/>
                </a:solidFill>
                <a:latin typeface="Arial" panose="020B0604020202020204" pitchFamily="34" charset="0"/>
              </a:rPr>
              <a:t> instead. For a time it also had the support of </a:t>
            </a:r>
            <a:r>
              <a:rPr lang="en-GB" dirty="0">
                <a:solidFill>
                  <a:srgbClr val="0645AD"/>
                </a:solidFill>
                <a:latin typeface="Arial" panose="020B0604020202020204" pitchFamily="34" charset="0"/>
                <a:hlinkClick r:id="rId10" tooltip="Adolf von Thadden"/>
              </a:rPr>
              <a:t>Adolf von </a:t>
            </a:r>
            <a:r>
              <a:rPr lang="en-GB" dirty="0" err="1">
                <a:solidFill>
                  <a:srgbClr val="0645AD"/>
                </a:solidFill>
                <a:latin typeface="Arial" panose="020B0604020202020204" pitchFamily="34" charset="0"/>
                <a:hlinkClick r:id="rId10" tooltip="Adolf von Thadden"/>
              </a:rPr>
              <a:t>Thadden</a:t>
            </a:r>
            <a:r>
              <a:rPr lang="en-GB" dirty="0">
                <a:solidFill>
                  <a:srgbClr val="222222"/>
                </a:solidFill>
                <a:latin typeface="Arial" panose="020B0604020202020204" pitchFamily="34" charset="0"/>
              </a:rPr>
              <a:t>, who helped Mosley to organise the </a:t>
            </a:r>
            <a:r>
              <a:rPr lang="en-GB" dirty="0">
                <a:solidFill>
                  <a:srgbClr val="0645AD"/>
                </a:solidFill>
                <a:latin typeface="Arial" panose="020B0604020202020204" pitchFamily="34" charset="0"/>
                <a:hlinkClick r:id="rId11" tooltip="National Party of Europe"/>
              </a:rPr>
              <a:t>National Party of Europe</a:t>
            </a:r>
            <a:r>
              <a:rPr lang="en-GB" dirty="0">
                <a:solidFill>
                  <a:srgbClr val="222222"/>
                </a:solidFill>
                <a:latin typeface="Arial" panose="020B0604020202020204" pitchFamily="34" charset="0"/>
              </a:rPr>
              <a:t>, a largely failed attempt to build a continental Europe a Nation political party.</a:t>
            </a:r>
            <a:endParaRPr lang="en-GB" baseline="30000" dirty="0">
              <a:solidFill>
                <a:srgbClr val="0645AD"/>
              </a:solidFill>
              <a:latin typeface="Arial" panose="020B0604020202020204" pitchFamily="34" charset="0"/>
            </a:endParaRPr>
          </a:p>
          <a:p>
            <a:pPr algn="just"/>
            <a:endParaRPr lang="en-GB" baseline="30000" dirty="0">
              <a:solidFill>
                <a:srgbClr val="0645AD"/>
              </a:solidFill>
              <a:latin typeface="Arial" panose="020B0604020202020204" pitchFamily="34" charset="0"/>
            </a:endParaRPr>
          </a:p>
          <a:p>
            <a:pPr algn="just"/>
            <a:r>
              <a:rPr lang="en-GB" dirty="0">
                <a:solidFill>
                  <a:srgbClr val="222222"/>
                </a:solidFill>
                <a:latin typeface="Arial" panose="020B0604020202020204" pitchFamily="34" charset="0"/>
              </a:rPr>
              <a:t>Ultimately however the plan's main supporter in Germany proved to be </a:t>
            </a:r>
            <a:r>
              <a:rPr lang="en-GB" dirty="0">
                <a:solidFill>
                  <a:srgbClr val="0645AD"/>
                </a:solidFill>
                <a:latin typeface="Arial" panose="020B0604020202020204" pitchFamily="34" charset="0"/>
                <a:hlinkClick r:id="rId12" tooltip="Arthur Erhardt"/>
              </a:rPr>
              <a:t>Arthur Erhardt</a:t>
            </a:r>
            <a:r>
              <a:rPr lang="en-GB" dirty="0">
                <a:solidFill>
                  <a:srgbClr val="222222"/>
                </a:solidFill>
                <a:latin typeface="Arial" panose="020B0604020202020204" pitchFamily="34" charset="0"/>
              </a:rPr>
              <a:t>, who established the journal </a:t>
            </a:r>
            <a:r>
              <a:rPr lang="en-GB" i="1" dirty="0">
                <a:solidFill>
                  <a:srgbClr val="0645AD"/>
                </a:solidFill>
                <a:latin typeface="Arial" panose="020B0604020202020204" pitchFamily="34" charset="0"/>
                <a:hlinkClick r:id="rId13" tooltip="Nation Europa"/>
              </a:rPr>
              <a:t>Nation Europa</a:t>
            </a:r>
            <a:r>
              <a:rPr lang="en-GB" dirty="0">
                <a:solidFill>
                  <a:srgbClr val="222222"/>
                </a:solidFill>
                <a:latin typeface="Arial" panose="020B0604020202020204" pitchFamily="34" charset="0"/>
              </a:rPr>
              <a:t> to support far-right pan-European nationalist ideas, to which Mosley was a frequent contributor.</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918166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D3C83BB-B3F8-46C3-95B8-1FB8582CA4C2}"/>
              </a:ext>
            </a:extLst>
          </p:cNvPr>
          <p:cNvPicPr>
            <a:picLocks noChangeAspect="1"/>
          </p:cNvPicPr>
          <p:nvPr/>
        </p:nvPicPr>
        <p:blipFill>
          <a:blip r:embed="rId2"/>
          <a:stretch>
            <a:fillRect/>
          </a:stretch>
        </p:blipFill>
        <p:spPr>
          <a:xfrm>
            <a:off x="253218" y="337625"/>
            <a:ext cx="11732456" cy="6372664"/>
          </a:xfrm>
          <a:prstGeom prst="rect">
            <a:avLst/>
          </a:prstGeom>
        </p:spPr>
      </p:pic>
    </p:spTree>
    <p:extLst>
      <p:ext uri="{BB962C8B-B14F-4D97-AF65-F5344CB8AC3E}">
        <p14:creationId xmlns:p14="http://schemas.microsoft.com/office/powerpoint/2010/main" val="1686500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1FF59C-AB47-45A0-A75C-8F876F37C056}"/>
              </a:ext>
            </a:extLst>
          </p:cNvPr>
          <p:cNvSpPr/>
          <p:nvPr/>
        </p:nvSpPr>
        <p:spPr>
          <a:xfrm>
            <a:off x="112542" y="168812"/>
            <a:ext cx="11844995" cy="6463308"/>
          </a:xfrm>
          <a:prstGeom prst="rect">
            <a:avLst/>
          </a:prstGeom>
        </p:spPr>
        <p:txBody>
          <a:bodyPr wrap="square">
            <a:spAutoFit/>
          </a:bodyPr>
          <a:lstStyle/>
          <a:p>
            <a:pPr algn="just"/>
            <a:r>
              <a:rPr lang="en-GB" b="1" dirty="0">
                <a:solidFill>
                  <a:srgbClr val="222222"/>
                </a:solidFill>
                <a:latin typeface="Arial" panose="020B0604020202020204" pitchFamily="34" charset="0"/>
              </a:rPr>
              <a:t>European integration</a:t>
            </a:r>
            <a:r>
              <a:rPr lang="en-GB" dirty="0">
                <a:solidFill>
                  <a:srgbClr val="222222"/>
                </a:solidFill>
                <a:latin typeface="Arial" panose="020B0604020202020204" pitchFamily="34" charset="0"/>
              </a:rPr>
              <a:t> is the process of industrial, political, legal, </a:t>
            </a:r>
            <a:r>
              <a:rPr lang="en-GB" dirty="0">
                <a:solidFill>
                  <a:srgbClr val="0645AD"/>
                </a:solidFill>
                <a:latin typeface="Arial" panose="020B0604020202020204" pitchFamily="34" charset="0"/>
                <a:hlinkClick r:id="rId2" tooltip="Economic integration"/>
              </a:rPr>
              <a:t>economic</a:t>
            </a:r>
            <a:r>
              <a:rPr lang="en-GB" dirty="0">
                <a:solidFill>
                  <a:srgbClr val="222222"/>
                </a:solidFill>
                <a:latin typeface="Arial" panose="020B0604020202020204" pitchFamily="34" charset="0"/>
              </a:rPr>
              <a:t>, social and cultural </a:t>
            </a:r>
            <a:r>
              <a:rPr lang="en-GB" dirty="0">
                <a:solidFill>
                  <a:srgbClr val="0645AD"/>
                </a:solidFill>
                <a:latin typeface="Arial" panose="020B0604020202020204" pitchFamily="34" charset="0"/>
                <a:hlinkClick r:id="rId3" tooltip="Regional integration"/>
              </a:rPr>
              <a:t>integration</a:t>
            </a:r>
            <a:r>
              <a:rPr lang="en-GB" dirty="0">
                <a:solidFill>
                  <a:srgbClr val="222222"/>
                </a:solidFill>
                <a:latin typeface="Arial" panose="020B0604020202020204" pitchFamily="34" charset="0"/>
              </a:rPr>
              <a:t> of states wholly or partially in Europe. European integration has primarily come about through the </a:t>
            </a:r>
            <a:r>
              <a:rPr lang="en-GB" dirty="0">
                <a:solidFill>
                  <a:srgbClr val="0645AD"/>
                </a:solidFill>
                <a:latin typeface="Arial" panose="020B0604020202020204" pitchFamily="34" charset="0"/>
                <a:hlinkClick r:id="rId4" tooltip="European Union"/>
              </a:rPr>
              <a:t>European Union</a:t>
            </a:r>
            <a:r>
              <a:rPr lang="en-GB" dirty="0">
                <a:solidFill>
                  <a:srgbClr val="222222"/>
                </a:solidFill>
                <a:latin typeface="Arial" panose="020B0604020202020204" pitchFamily="34" charset="0"/>
              </a:rPr>
              <a:t> and its policies. </a:t>
            </a:r>
          </a:p>
          <a:p>
            <a:pPr algn="just"/>
            <a:endParaRPr lang="en-GB" dirty="0">
              <a:solidFill>
                <a:srgbClr val="222222"/>
              </a:solidFill>
              <a:latin typeface="Arial" panose="020B0604020202020204" pitchFamily="34" charset="0"/>
            </a:endParaRPr>
          </a:p>
          <a:p>
            <a:pPr algn="just"/>
            <a:r>
              <a:rPr lang="en-GB" dirty="0">
                <a:latin typeface="Arial" panose="020B0604020202020204" pitchFamily="34" charset="0"/>
                <a:cs typeface="Arial" panose="020B0604020202020204" pitchFamily="34" charset="0"/>
              </a:rPr>
              <a:t>Following the catastrophe of the </a:t>
            </a:r>
            <a:r>
              <a:rPr lang="en-GB" dirty="0">
                <a:latin typeface="Arial" panose="020B0604020202020204" pitchFamily="34" charset="0"/>
                <a:cs typeface="Arial" panose="020B0604020202020204" pitchFamily="34" charset="0"/>
                <a:hlinkClick r:id="rId5" tooltip="First World War"/>
              </a:rPr>
              <a:t>First World War</a:t>
            </a:r>
            <a:r>
              <a:rPr lang="en-GB" dirty="0">
                <a:latin typeface="Arial" panose="020B0604020202020204" pitchFamily="34" charset="0"/>
                <a:cs typeface="Arial" panose="020B0604020202020204" pitchFamily="34" charset="0"/>
              </a:rPr>
              <a:t>, thinkers and visionaries from a range of political traditions again began to float the idea of a politically unified Europe. In the early 1920s a range of internationals were founded (or re-founded) to help like-minded political parties to coordinate their activities. These ranged from the </a:t>
            </a:r>
            <a:r>
              <a:rPr lang="en-GB" dirty="0" err="1">
                <a:latin typeface="Arial" panose="020B0604020202020204" pitchFamily="34" charset="0"/>
                <a:cs typeface="Arial" panose="020B0604020202020204" pitchFamily="34" charset="0"/>
                <a:hlinkClick r:id="rId6" tooltip="Communist International"/>
              </a:rPr>
              <a:t>Comintern</a:t>
            </a:r>
            <a:r>
              <a:rPr lang="en-GB" dirty="0">
                <a:latin typeface="Arial" panose="020B0604020202020204" pitchFamily="34" charset="0"/>
                <a:cs typeface="Arial" panose="020B0604020202020204" pitchFamily="34" charset="0"/>
              </a:rPr>
              <a:t> (1919), to the </a:t>
            </a:r>
            <a:r>
              <a:rPr lang="en-GB" dirty="0">
                <a:latin typeface="Arial" panose="020B0604020202020204" pitchFamily="34" charset="0"/>
                <a:cs typeface="Arial" panose="020B0604020202020204" pitchFamily="34" charset="0"/>
                <a:hlinkClick r:id="rId7" tooltip="Labour and Socialist International"/>
              </a:rPr>
              <a:t>Labour and Socialist International</a:t>
            </a:r>
            <a:r>
              <a:rPr lang="en-GB" dirty="0">
                <a:latin typeface="Arial" panose="020B0604020202020204" pitchFamily="34" charset="0"/>
                <a:cs typeface="Arial" panose="020B0604020202020204" pitchFamily="34" charset="0"/>
              </a:rPr>
              <a:t> (1921) to the </a:t>
            </a:r>
            <a:r>
              <a:rPr lang="en-GB" dirty="0">
                <a:latin typeface="Arial" panose="020B0604020202020204" pitchFamily="34" charset="0"/>
                <a:cs typeface="Arial" panose="020B0604020202020204" pitchFamily="34" charset="0"/>
                <a:hlinkClick r:id="rId8" tooltip="Radicalism (historical)"/>
              </a:rPr>
              <a:t>Radical and Democratic Entente</a:t>
            </a:r>
            <a:r>
              <a:rPr lang="en-GB" dirty="0">
                <a:latin typeface="Arial" panose="020B0604020202020204" pitchFamily="34" charset="0"/>
                <a:cs typeface="Arial" panose="020B0604020202020204" pitchFamily="34" charset="0"/>
              </a:rPr>
              <a:t> of centre-left progressive parties (1924), to the </a:t>
            </a:r>
            <a:r>
              <a:rPr lang="en-GB" dirty="0">
                <a:latin typeface="Arial" panose="020B0604020202020204" pitchFamily="34" charset="0"/>
                <a:cs typeface="Arial" panose="020B0604020202020204" pitchFamily="34" charset="0"/>
                <a:hlinkClick r:id="rId9" tooltip="International Agrarian Bureau"/>
              </a:rPr>
              <a:t>Green International</a:t>
            </a:r>
            <a:r>
              <a:rPr lang="en-GB" dirty="0">
                <a:latin typeface="Arial" panose="020B0604020202020204" pitchFamily="34" charset="0"/>
                <a:cs typeface="Arial" panose="020B0604020202020204" pitchFamily="34" charset="0"/>
              </a:rPr>
              <a:t> of farmers' parties (1923), to the centre-right International Secretariat of </a:t>
            </a:r>
            <a:r>
              <a:rPr lang="en-GB" dirty="0">
                <a:latin typeface="Arial" panose="020B0604020202020204" pitchFamily="34" charset="0"/>
                <a:cs typeface="Arial" panose="020B0604020202020204" pitchFamily="34" charset="0"/>
                <a:hlinkClick r:id="rId10" tooltip="Christian democracy"/>
              </a:rPr>
              <a:t>Democratic Parties Inspired by </a:t>
            </a:r>
            <a:r>
              <a:rPr lang="en-GB" dirty="0" err="1">
                <a:latin typeface="Arial" panose="020B0604020202020204" pitchFamily="34" charset="0"/>
                <a:cs typeface="Arial" panose="020B0604020202020204" pitchFamily="34" charset="0"/>
                <a:hlinkClick r:id="rId10" tooltip="Christian democracy"/>
              </a:rPr>
              <a:t>Christinaity</a:t>
            </a:r>
            <a:r>
              <a:rPr lang="en-GB" dirty="0">
                <a:latin typeface="Arial" panose="020B0604020202020204" pitchFamily="34" charset="0"/>
                <a:cs typeface="Arial" panose="020B0604020202020204" pitchFamily="34" charset="0"/>
              </a:rPr>
              <a:t> (1925). While the remit of these internationals was global, the predominance of political parties from Europe meant that they facilitated interaction between the adherents of a given ideology, across European borders. Within each political tradition, voices emerged advocating not merely the cooperation of various national parties, but the pursuit of political institutions at the European level.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One of the first to articulate this view was </a:t>
            </a:r>
            <a:r>
              <a:rPr lang="en-GB" dirty="0">
                <a:latin typeface="Arial" panose="020B0604020202020204" pitchFamily="34" charset="0"/>
                <a:cs typeface="Arial" panose="020B0604020202020204" pitchFamily="34" charset="0"/>
                <a:hlinkClick r:id="rId11" tooltip="Richard von Coudenhove-Kalergi"/>
              </a:rPr>
              <a:t>Richard von Coudenhove-Kalergi</a:t>
            </a:r>
            <a:r>
              <a:rPr lang="en-GB" dirty="0">
                <a:latin typeface="Arial" panose="020B0604020202020204" pitchFamily="34" charset="0"/>
                <a:cs typeface="Arial" panose="020B0604020202020204" pitchFamily="34" charset="0"/>
              </a:rPr>
              <a:t>, who outlined a conservative vision of European unity in his </a:t>
            </a:r>
            <a:r>
              <a:rPr lang="en-GB" dirty="0">
                <a:latin typeface="Arial" panose="020B0604020202020204" pitchFamily="34" charset="0"/>
                <a:cs typeface="Arial" panose="020B0604020202020204" pitchFamily="34" charset="0"/>
                <a:hlinkClick r:id="rId12" tooltip="Richard von Coudenhove-Kalergi"/>
              </a:rPr>
              <a:t>Pan-Europa manifesto</a:t>
            </a:r>
            <a:r>
              <a:rPr lang="en-GB" dirty="0">
                <a:latin typeface="Arial" panose="020B0604020202020204" pitchFamily="34" charset="0"/>
                <a:cs typeface="Arial" panose="020B0604020202020204" pitchFamily="34" charset="0"/>
              </a:rPr>
              <a:t> (1923). The First </a:t>
            </a:r>
            <a:r>
              <a:rPr lang="en-GB" dirty="0" err="1">
                <a:latin typeface="Arial" panose="020B0604020202020204" pitchFamily="34" charset="0"/>
                <a:cs typeface="Arial" panose="020B0604020202020204" pitchFamily="34" charset="0"/>
                <a:hlinkClick r:id="rId13" tooltip="Paneuropean"/>
              </a:rPr>
              <a:t>Paneuropean</a:t>
            </a:r>
            <a:r>
              <a:rPr lang="en-GB" dirty="0">
                <a:latin typeface="Arial" panose="020B0604020202020204" pitchFamily="34" charset="0"/>
                <a:cs typeface="Arial" panose="020B0604020202020204" pitchFamily="34" charset="0"/>
              </a:rPr>
              <a:t> Congress took place in </a:t>
            </a:r>
            <a:r>
              <a:rPr lang="en-GB" dirty="0">
                <a:latin typeface="Arial" panose="020B0604020202020204" pitchFamily="34" charset="0"/>
                <a:cs typeface="Arial" panose="020B0604020202020204" pitchFamily="34" charset="0"/>
                <a:hlinkClick r:id="rId14" tooltip="Vienna"/>
              </a:rPr>
              <a:t>Vienna</a:t>
            </a:r>
            <a:r>
              <a:rPr lang="en-GB" dirty="0">
                <a:latin typeface="Arial" panose="020B0604020202020204" pitchFamily="34" charset="0"/>
                <a:cs typeface="Arial" panose="020B0604020202020204" pitchFamily="34" charset="0"/>
              </a:rPr>
              <a:t> in 1926, and the association possessed 8000 members by the time of the Wall Street Crash. The aim was for a specifically Christian, and by implication Catholic, Europe. The British civil servant and future Conservative minister </a:t>
            </a:r>
            <a:r>
              <a:rPr lang="en-GB" dirty="0">
                <a:latin typeface="Arial" panose="020B0604020202020204" pitchFamily="34" charset="0"/>
                <a:cs typeface="Arial" panose="020B0604020202020204" pitchFamily="34" charset="0"/>
                <a:hlinkClick r:id="rId15" tooltip="Arthur Salter, 1st Baron Salter"/>
              </a:rPr>
              <a:t>Arthur Salter</a:t>
            </a:r>
            <a:r>
              <a:rPr lang="en-GB" dirty="0">
                <a:latin typeface="Arial" panose="020B0604020202020204" pitchFamily="34" charset="0"/>
                <a:cs typeface="Arial" panose="020B0604020202020204" pitchFamily="34" charset="0"/>
              </a:rPr>
              <a:t> published a book advocating </a:t>
            </a:r>
            <a:r>
              <a:rPr lang="en-GB" i="1" dirty="0">
                <a:latin typeface="Arial" panose="020B0604020202020204" pitchFamily="34" charset="0"/>
                <a:cs typeface="Arial" panose="020B0604020202020204" pitchFamily="34" charset="0"/>
              </a:rPr>
              <a:t>The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United States of Europe</a:t>
            </a:r>
            <a:r>
              <a:rPr lang="en-GB" dirty="0">
                <a:latin typeface="Arial" panose="020B0604020202020204" pitchFamily="34" charset="0"/>
                <a:cs typeface="Arial" panose="020B0604020202020204" pitchFamily="34" charset="0"/>
              </a:rPr>
              <a:t> in 1933.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contrast the Soviet commissar (minister) </a:t>
            </a:r>
            <a:r>
              <a:rPr lang="en-GB" dirty="0">
                <a:latin typeface="Arial" panose="020B0604020202020204" pitchFamily="34" charset="0"/>
                <a:cs typeface="Arial" panose="020B0604020202020204" pitchFamily="34" charset="0"/>
                <a:hlinkClick r:id="rId16" tooltip="Trotsky"/>
              </a:rPr>
              <a:t>Leon Trotsky</a:t>
            </a:r>
            <a:r>
              <a:rPr lang="en-GB" dirty="0">
                <a:latin typeface="Arial" panose="020B0604020202020204" pitchFamily="34" charset="0"/>
                <a:cs typeface="Arial" panose="020B0604020202020204" pitchFamily="34" charset="0"/>
              </a:rPr>
              <a:t> raised the slogan "For a </a:t>
            </a:r>
            <a:r>
              <a:rPr lang="en-GB" dirty="0">
                <a:latin typeface="Arial" panose="020B0604020202020204" pitchFamily="34" charset="0"/>
                <a:cs typeface="Arial" panose="020B0604020202020204" pitchFamily="34" charset="0"/>
                <a:hlinkClick r:id="rId17" tooltip="Soviet Union"/>
              </a:rPr>
              <a:t>Soviet</a:t>
            </a:r>
            <a:r>
              <a:rPr lang="en-GB" dirty="0">
                <a:latin typeface="Arial" panose="020B0604020202020204" pitchFamily="34" charset="0"/>
                <a:cs typeface="Arial" panose="020B0604020202020204" pitchFamily="34" charset="0"/>
              </a:rPr>
              <a:t> United States of Europe" in 1923, advocating a Europe united along communist principles.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0816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483F7A-E2FE-4CC4-B7D6-60C31CFB206C}"/>
              </a:ext>
            </a:extLst>
          </p:cNvPr>
          <p:cNvSpPr/>
          <p:nvPr/>
        </p:nvSpPr>
        <p:spPr>
          <a:xfrm>
            <a:off x="225287" y="225287"/>
            <a:ext cx="11701670" cy="6186309"/>
          </a:xfrm>
          <a:prstGeom prst="rect">
            <a:avLst/>
          </a:prstGeom>
        </p:spPr>
        <p:txBody>
          <a:bodyPr wrap="square">
            <a:spAutoFit/>
          </a:bodyPr>
          <a:lstStyle/>
          <a:p>
            <a:pPr algn="just"/>
            <a:r>
              <a:rPr lang="en-GB" dirty="0">
                <a:solidFill>
                  <a:srgbClr val="222222"/>
                </a:solidFill>
                <a:latin typeface="Arial" panose="020B0604020202020204" pitchFamily="34" charset="0"/>
              </a:rPr>
              <a:t>Among liberal-democratic parties, the French centre-left undertook several initiatives to group like-minded parties from the European states. In 1927, the French politician Emil </a:t>
            </a:r>
            <a:r>
              <a:rPr lang="en-GB" dirty="0" err="1">
                <a:solidFill>
                  <a:srgbClr val="222222"/>
                </a:solidFill>
                <a:latin typeface="Arial" panose="020B0604020202020204" pitchFamily="34" charset="0"/>
              </a:rPr>
              <a:t>Borel</a:t>
            </a:r>
            <a:r>
              <a:rPr lang="en-GB" dirty="0">
                <a:solidFill>
                  <a:srgbClr val="222222"/>
                </a:solidFill>
                <a:latin typeface="Arial" panose="020B0604020202020204" pitchFamily="34" charset="0"/>
              </a:rPr>
              <a:t>, a leader of the centre-left Radical Party and the founder of the Radical International, set up a French Committee for European Cooperation, and a further twenty countries set up equivalent committees. However, it remained an elite venture: the largest committee, the French one, possessed fewer than six-hundred members, two-thirds of whom were parliamentarians. Two centre-left French prime ministers went further. In 1929 </a:t>
            </a:r>
            <a:r>
              <a:rPr lang="en-GB" dirty="0">
                <a:solidFill>
                  <a:srgbClr val="0645AD"/>
                </a:solidFill>
                <a:latin typeface="Arial" panose="020B0604020202020204" pitchFamily="34" charset="0"/>
                <a:hlinkClick r:id="rId2" tooltip="Aristide Briand"/>
              </a:rPr>
              <a:t>Aristide Briand</a:t>
            </a:r>
            <a:r>
              <a:rPr lang="en-GB" dirty="0">
                <a:solidFill>
                  <a:srgbClr val="222222"/>
                </a:solidFill>
                <a:latin typeface="Arial" panose="020B0604020202020204" pitchFamily="34" charset="0"/>
              </a:rPr>
              <a:t> gave a speech in the presence of the </a:t>
            </a:r>
            <a:r>
              <a:rPr lang="en-GB" dirty="0">
                <a:solidFill>
                  <a:srgbClr val="0645AD"/>
                </a:solidFill>
                <a:latin typeface="Arial" panose="020B0604020202020204" pitchFamily="34" charset="0"/>
                <a:hlinkClick r:id="rId3" tooltip="League of Nations"/>
              </a:rPr>
              <a:t>League of Nations</a:t>
            </a:r>
            <a:r>
              <a:rPr lang="en-GB" dirty="0">
                <a:solidFill>
                  <a:srgbClr val="222222"/>
                </a:solidFill>
                <a:latin typeface="Arial" panose="020B0604020202020204" pitchFamily="34" charset="0"/>
              </a:rPr>
              <a:t> Assembly in which he proposed the idea of a federation of European nations based on solidarity and in the pursuit of economic prosperity and political and social co-operation. In 1930, at the League's request, Briand presented a </a:t>
            </a:r>
            <a:r>
              <a:rPr lang="en-GB" i="1" dirty="0">
                <a:solidFill>
                  <a:srgbClr val="222222"/>
                </a:solidFill>
                <a:latin typeface="Arial" panose="020B0604020202020204" pitchFamily="34" charset="0"/>
              </a:rPr>
              <a:t>Memorandum on the organisation of a system of European Federal Union</a:t>
            </a:r>
            <a:r>
              <a:rPr lang="en-GB" dirty="0">
                <a:solidFill>
                  <a:srgbClr val="222222"/>
                </a:solidFill>
                <a:latin typeface="Arial" panose="020B0604020202020204" pitchFamily="34" charset="0"/>
              </a:rPr>
              <a:t>. The next year the future French prime minister </a:t>
            </a:r>
            <a:r>
              <a:rPr lang="en-GB" dirty="0">
                <a:solidFill>
                  <a:srgbClr val="0645AD"/>
                </a:solidFill>
                <a:latin typeface="Arial" panose="020B0604020202020204" pitchFamily="34" charset="0"/>
                <a:hlinkClick r:id="rId4" tooltip="Édouard Herriot"/>
              </a:rPr>
              <a:t>Édouard Herriot</a:t>
            </a:r>
            <a:r>
              <a:rPr lang="en-GB" dirty="0">
                <a:solidFill>
                  <a:srgbClr val="222222"/>
                </a:solidFill>
                <a:latin typeface="Arial" panose="020B0604020202020204" pitchFamily="34" charset="0"/>
              </a:rPr>
              <a:t> published his book </a:t>
            </a:r>
            <a:r>
              <a:rPr lang="en-GB" i="1" dirty="0">
                <a:solidFill>
                  <a:srgbClr val="0645AD"/>
                </a:solidFill>
                <a:latin typeface="Arial" panose="020B0604020202020204" pitchFamily="34" charset="0"/>
                <a:hlinkClick r:id="rId5" tooltip="United States of Europe"/>
              </a:rPr>
              <a:t>The United States of Europe</a:t>
            </a:r>
            <a:r>
              <a:rPr lang="en-GB" dirty="0">
                <a:solidFill>
                  <a:srgbClr val="222222"/>
                </a:solidFill>
                <a:latin typeface="Arial" panose="020B0604020202020204" pitchFamily="34" charset="0"/>
              </a:rPr>
              <a:t>. Indeed, a template for such a system already existed, in the form of the 1921 </a:t>
            </a:r>
            <a:r>
              <a:rPr lang="en-GB" dirty="0">
                <a:solidFill>
                  <a:srgbClr val="0645AD"/>
                </a:solidFill>
                <a:latin typeface="Arial" panose="020B0604020202020204" pitchFamily="34" charset="0"/>
                <a:hlinkClick r:id="rId6" tooltip="Belgium–Luxembourg Economic Union"/>
              </a:rPr>
              <a:t>Belgian and Luxembourgish customs and monetary union.</a:t>
            </a:r>
            <a:r>
              <a:rPr lang="en-GB" dirty="0">
                <a:solidFill>
                  <a:srgbClr val="222222"/>
                </a:solidFill>
                <a:latin typeface="Arial" panose="020B0604020202020204" pitchFamily="34" charset="0"/>
              </a:rPr>
              <a:t> </a:t>
            </a:r>
          </a:p>
          <a:p>
            <a:pPr algn="just"/>
            <a:r>
              <a:rPr lang="en-GB" dirty="0">
                <a:solidFill>
                  <a:srgbClr val="222222"/>
                </a:solidFill>
                <a:latin typeface="Arial" panose="020B0604020202020204" pitchFamily="34" charset="0"/>
              </a:rPr>
              <a:t>Support for the proposals by the French centre-left came from a range of prestigious figures. Many eminent economists, aware that the economic race-to-the-bottom between states was creating ever greater instability, supported the view: these included </a:t>
            </a:r>
            <a:r>
              <a:rPr lang="en-GB" dirty="0">
                <a:solidFill>
                  <a:srgbClr val="0645AD"/>
                </a:solidFill>
                <a:latin typeface="Arial" panose="020B0604020202020204" pitchFamily="34" charset="0"/>
                <a:hlinkClick r:id="rId7" tooltip="John Maynard Keynes"/>
              </a:rPr>
              <a:t>John Maynard Keynes</a:t>
            </a:r>
            <a:r>
              <a:rPr lang="en-GB" dirty="0">
                <a:solidFill>
                  <a:srgbClr val="222222"/>
                </a:solidFill>
                <a:latin typeface="Arial" panose="020B0604020202020204" pitchFamily="34" charset="0"/>
              </a:rPr>
              <a:t>. The French political scientist and economist </a:t>
            </a:r>
            <a:r>
              <a:rPr lang="en-GB" dirty="0">
                <a:solidFill>
                  <a:srgbClr val="0645AD"/>
                </a:solidFill>
                <a:latin typeface="Arial" panose="020B0604020202020204" pitchFamily="34" charset="0"/>
                <a:hlinkClick r:id="rId8" tooltip="Bertrand de Jouvenel"/>
              </a:rPr>
              <a:t>Bertrand </a:t>
            </a:r>
            <a:r>
              <a:rPr lang="en-GB" dirty="0" err="1">
                <a:solidFill>
                  <a:srgbClr val="0645AD"/>
                </a:solidFill>
                <a:latin typeface="Arial" panose="020B0604020202020204" pitchFamily="34" charset="0"/>
                <a:hlinkClick r:id="rId8" tooltip="Bertrand de Jouvenel"/>
              </a:rPr>
              <a:t>Jouvenel</a:t>
            </a:r>
            <a:r>
              <a:rPr lang="en-GB" dirty="0">
                <a:solidFill>
                  <a:srgbClr val="222222"/>
                </a:solidFill>
                <a:latin typeface="Arial" panose="020B0604020202020204" pitchFamily="34" charset="0"/>
              </a:rPr>
              <a:t> remembered a widespread mood after 1924 calling for a "harmonisation of national interests along the lines of European union, for the purpose of common prosperity". The Spanish philosopher and politician, </a:t>
            </a:r>
            <a:r>
              <a:rPr lang="en-GB" dirty="0">
                <a:solidFill>
                  <a:srgbClr val="0645AD"/>
                </a:solidFill>
                <a:latin typeface="Arial" panose="020B0604020202020204" pitchFamily="34" charset="0"/>
                <a:hlinkClick r:id="rId9" tooltip="José Ortega y Gasset"/>
              </a:rPr>
              <a:t>Ortega y </a:t>
            </a:r>
            <a:r>
              <a:rPr lang="en-GB" dirty="0" err="1">
                <a:solidFill>
                  <a:srgbClr val="0645AD"/>
                </a:solidFill>
                <a:latin typeface="Arial" panose="020B0604020202020204" pitchFamily="34" charset="0"/>
                <a:hlinkClick r:id="rId9" tooltip="José Ortega y Gasset"/>
              </a:rPr>
              <a:t>Gasset</a:t>
            </a:r>
            <a:r>
              <a:rPr lang="en-GB" dirty="0">
                <a:solidFill>
                  <a:srgbClr val="222222"/>
                </a:solidFill>
                <a:latin typeface="Arial" panose="020B0604020202020204" pitchFamily="34" charset="0"/>
              </a:rPr>
              <a:t>, expressed a position shared by many within </a:t>
            </a:r>
            <a:r>
              <a:rPr lang="en-GB" dirty="0">
                <a:solidFill>
                  <a:srgbClr val="0645AD"/>
                </a:solidFill>
                <a:latin typeface="Arial" panose="020B0604020202020204" pitchFamily="34" charset="0"/>
                <a:hlinkClick r:id="rId10" tooltip="Second Spanish Republic"/>
              </a:rPr>
              <a:t>Republican Spain</a:t>
            </a:r>
            <a:r>
              <a:rPr lang="en-GB" dirty="0">
                <a:solidFill>
                  <a:srgbClr val="222222"/>
                </a:solidFill>
                <a:latin typeface="Arial" panose="020B0604020202020204" pitchFamily="34" charset="0"/>
              </a:rPr>
              <a:t>: "European unity is no fantasy, but reality itself; and the fantasy is precisely the opposite: the belief that France, Germany, Italy or Spain are substantive &amp; independent realities.</a:t>
            </a:r>
            <a:r>
              <a:rPr lang="en-GB" i="1" dirty="0">
                <a:solidFill>
                  <a:srgbClr val="222222"/>
                </a:solidFill>
                <a:latin typeface="Arial" panose="020B0604020202020204" pitchFamily="34" charset="0"/>
              </a:rPr>
              <a:t>”</a:t>
            </a:r>
            <a:r>
              <a:rPr lang="en-GB" baseline="30000" dirty="0">
                <a:solidFill>
                  <a:srgbClr val="0645AD"/>
                </a:solidFill>
                <a:latin typeface="Arial" panose="020B0604020202020204" pitchFamily="34" charset="0"/>
                <a:hlinkClick r:id="rId11"/>
              </a:rPr>
              <a:t>[5]</a:t>
            </a:r>
            <a:r>
              <a:rPr lang="en-GB" dirty="0">
                <a:solidFill>
                  <a:srgbClr val="222222"/>
                </a:solidFill>
                <a:latin typeface="Arial" panose="020B0604020202020204" pitchFamily="34" charset="0"/>
              </a:rPr>
              <a:t> </a:t>
            </a:r>
            <a:r>
              <a:rPr lang="en-GB" dirty="0" err="1">
                <a:solidFill>
                  <a:srgbClr val="0645AD"/>
                </a:solidFill>
                <a:latin typeface="Arial" panose="020B0604020202020204" pitchFamily="34" charset="0"/>
                <a:hlinkClick r:id="rId12" tooltip="Eleftherios Venizelos"/>
              </a:rPr>
              <a:t>Eleftherios</a:t>
            </a:r>
            <a:r>
              <a:rPr lang="en-GB" dirty="0">
                <a:solidFill>
                  <a:srgbClr val="0645AD"/>
                </a:solidFill>
                <a:latin typeface="Arial" panose="020B0604020202020204" pitchFamily="34" charset="0"/>
                <a:hlinkClick r:id="rId12" tooltip="Eleftherios Venizelos"/>
              </a:rPr>
              <a:t> Venizelos</a:t>
            </a:r>
            <a:r>
              <a:rPr lang="en-GB" dirty="0">
                <a:solidFill>
                  <a:srgbClr val="222222"/>
                </a:solidFill>
                <a:latin typeface="Arial" panose="020B0604020202020204" pitchFamily="34" charset="0"/>
              </a:rPr>
              <a:t>, Prime Minister of </a:t>
            </a:r>
            <a:r>
              <a:rPr lang="en-GB" dirty="0">
                <a:solidFill>
                  <a:srgbClr val="0645AD"/>
                </a:solidFill>
                <a:latin typeface="Arial" panose="020B0604020202020204" pitchFamily="34" charset="0"/>
                <a:hlinkClick r:id="rId13" tooltip="Second Hellenic Republic"/>
              </a:rPr>
              <a:t>Greece</a:t>
            </a:r>
            <a:r>
              <a:rPr lang="en-GB" dirty="0">
                <a:solidFill>
                  <a:srgbClr val="222222"/>
                </a:solidFill>
                <a:latin typeface="Arial" panose="020B0604020202020204" pitchFamily="34" charset="0"/>
              </a:rPr>
              <a:t>, outlined his government's support in a 1929 speech by saying that "the </a:t>
            </a:r>
            <a:r>
              <a:rPr lang="en-GB" dirty="0">
                <a:solidFill>
                  <a:srgbClr val="0645AD"/>
                </a:solidFill>
                <a:latin typeface="Arial" panose="020B0604020202020204" pitchFamily="34" charset="0"/>
                <a:hlinkClick r:id="rId5" tooltip="United States of Europe"/>
              </a:rPr>
              <a:t>United States of Europe</a:t>
            </a:r>
            <a:r>
              <a:rPr lang="en-GB" dirty="0">
                <a:solidFill>
                  <a:srgbClr val="222222"/>
                </a:solidFill>
                <a:latin typeface="Arial" panose="020B0604020202020204" pitchFamily="34" charset="0"/>
              </a:rPr>
              <a:t> will represent, even without Russia, a power strong enough to advance, up to a satisfactory point, the prosperity of the other continents as well".</a:t>
            </a:r>
            <a:endParaRPr lang="en-GB" baseline="30000" dirty="0">
              <a:solidFill>
                <a:srgbClr val="0645AD"/>
              </a:solidFill>
              <a:latin typeface="Arial" panose="020B0604020202020204" pitchFamily="34" charset="0"/>
            </a:endParaRPr>
          </a:p>
          <a:p>
            <a:pPr algn="just"/>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1866967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CCC71D-4432-4DBE-912A-4D7F3B5C12AC}"/>
              </a:ext>
            </a:extLst>
          </p:cNvPr>
          <p:cNvSpPr/>
          <p:nvPr/>
        </p:nvSpPr>
        <p:spPr>
          <a:xfrm>
            <a:off x="185530" y="371061"/>
            <a:ext cx="11688417" cy="6186309"/>
          </a:xfrm>
          <a:prstGeom prst="rect">
            <a:avLst/>
          </a:prstGeom>
        </p:spPr>
        <p:txBody>
          <a:bodyPr wrap="square">
            <a:spAutoFit/>
          </a:bodyPr>
          <a:lstStyle/>
          <a:p>
            <a:pPr algn="just"/>
            <a:r>
              <a:rPr lang="en-GB" dirty="0">
                <a:solidFill>
                  <a:srgbClr val="222222"/>
                </a:solidFill>
                <a:latin typeface="Arial" panose="020B0604020202020204" pitchFamily="34" charset="0"/>
              </a:rPr>
              <a:t>Between the two world wars, the Polish statesman </a:t>
            </a:r>
            <a:r>
              <a:rPr lang="en-GB" dirty="0">
                <a:solidFill>
                  <a:srgbClr val="0645AD"/>
                </a:solidFill>
                <a:latin typeface="Arial" panose="020B0604020202020204" pitchFamily="34" charset="0"/>
                <a:hlinkClick r:id="rId2" tooltip="Józef Piłsudski"/>
              </a:rPr>
              <a:t>Józef </a:t>
            </a:r>
            <a:r>
              <a:rPr lang="en-GB" dirty="0" err="1">
                <a:solidFill>
                  <a:srgbClr val="0645AD"/>
                </a:solidFill>
                <a:latin typeface="Arial" panose="020B0604020202020204" pitchFamily="34" charset="0"/>
                <a:hlinkClick r:id="rId2" tooltip="Józef Piłsudski"/>
              </a:rPr>
              <a:t>Piłsudski</a:t>
            </a:r>
            <a:r>
              <a:rPr lang="en-GB" dirty="0">
                <a:solidFill>
                  <a:srgbClr val="222222"/>
                </a:solidFill>
                <a:latin typeface="Arial" panose="020B0604020202020204" pitchFamily="34" charset="0"/>
              </a:rPr>
              <a:t> envisaged the idea of a European federation that he called </a:t>
            </a:r>
            <a:r>
              <a:rPr lang="en-GB" i="1" dirty="0" err="1">
                <a:solidFill>
                  <a:srgbClr val="0645AD"/>
                </a:solidFill>
                <a:latin typeface="Arial" panose="020B0604020202020204" pitchFamily="34" charset="0"/>
                <a:hlinkClick r:id="rId3" tooltip="Międzymorze"/>
              </a:rPr>
              <a:t>Międzymorze</a:t>
            </a:r>
            <a:r>
              <a:rPr lang="en-GB" dirty="0">
                <a:solidFill>
                  <a:srgbClr val="222222"/>
                </a:solidFill>
                <a:latin typeface="Arial" panose="020B0604020202020204" pitchFamily="34" charset="0"/>
              </a:rPr>
              <a:t> ("</a:t>
            </a:r>
            <a:r>
              <a:rPr lang="en-GB" dirty="0" err="1">
                <a:solidFill>
                  <a:srgbClr val="222222"/>
                </a:solidFill>
                <a:latin typeface="Arial" panose="020B0604020202020204" pitchFamily="34" charset="0"/>
              </a:rPr>
              <a:t>Intersea</a:t>
            </a:r>
            <a:r>
              <a:rPr lang="en-GB" dirty="0">
                <a:solidFill>
                  <a:srgbClr val="222222"/>
                </a:solidFill>
                <a:latin typeface="Arial" panose="020B0604020202020204" pitchFamily="34" charset="0"/>
              </a:rPr>
              <a:t>" or "Between-seas"), known in English as </a:t>
            </a:r>
            <a:r>
              <a:rPr lang="en-GB" i="1" dirty="0" err="1">
                <a:solidFill>
                  <a:srgbClr val="222222"/>
                </a:solidFill>
                <a:latin typeface="Arial" panose="020B0604020202020204" pitchFamily="34" charset="0"/>
              </a:rPr>
              <a:t>Intermarum</a:t>
            </a:r>
            <a:r>
              <a:rPr lang="en-GB" dirty="0">
                <a:solidFill>
                  <a:srgbClr val="222222"/>
                </a:solidFill>
                <a:latin typeface="Arial" panose="020B0604020202020204" pitchFamily="34" charset="0"/>
              </a:rPr>
              <a:t>, which was a Polish-oriented version of </a:t>
            </a:r>
            <a:r>
              <a:rPr lang="en-GB" dirty="0" err="1">
                <a:solidFill>
                  <a:srgbClr val="0645AD"/>
                </a:solidFill>
                <a:latin typeface="Arial" panose="020B0604020202020204" pitchFamily="34" charset="0"/>
                <a:hlinkClick r:id="rId4" tooltip="Mitteleuropa"/>
              </a:rPr>
              <a:t>Mitteleuropa</a:t>
            </a:r>
            <a:r>
              <a:rPr lang="en-GB" dirty="0">
                <a:solidFill>
                  <a:srgbClr val="222222"/>
                </a:solidFill>
                <a:latin typeface="Arial" panose="020B0604020202020204" pitchFamily="34" charset="0"/>
              </a:rPr>
              <a:t>. </a:t>
            </a:r>
          </a:p>
          <a:p>
            <a:pPr algn="just"/>
            <a:r>
              <a:rPr lang="en-GB" dirty="0">
                <a:solidFill>
                  <a:srgbClr val="222222"/>
                </a:solidFill>
                <a:latin typeface="Arial" panose="020B0604020202020204" pitchFamily="34" charset="0"/>
              </a:rPr>
              <a:t>The </a:t>
            </a:r>
            <a:r>
              <a:rPr lang="en-GB" dirty="0">
                <a:solidFill>
                  <a:srgbClr val="0645AD"/>
                </a:solidFill>
                <a:latin typeface="Arial" panose="020B0604020202020204" pitchFamily="34" charset="0"/>
                <a:hlinkClick r:id="rId5" tooltip="Great Depression"/>
              </a:rPr>
              <a:t>Great Depression</a:t>
            </a:r>
            <a:r>
              <a:rPr lang="en-GB" dirty="0">
                <a:solidFill>
                  <a:srgbClr val="222222"/>
                </a:solidFill>
                <a:latin typeface="Arial" panose="020B0604020202020204" pitchFamily="34" charset="0"/>
              </a:rPr>
              <a:t>, the rise of fascism and communism and subsequently World War II prevented the inter war movements from gaining further support: between 1933 and 1936 most of Europe's remaining democracies became dictatorships, and even Ortega's Spain and Venizelos's Greece had both been plunged into civil war. But although the supporters of European unity, whether social-democratic, liberal or Christian-democratic, were out of power during the 1930s and unable to put their ideas into practice, many would find themselves in power in the 1940s and 1950s, and better-placed to put into effect their earlier remedies against economic and political crisis.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At the end of World War II, the continental political climate favoured unity in democratic European countries, seen by many as an escape from the extreme forms of nationalism which had devastated the continent.</a:t>
            </a:r>
            <a:r>
              <a:rPr lang="en-GB" baseline="30000" dirty="0">
                <a:solidFill>
                  <a:srgbClr val="0645AD"/>
                </a:solidFill>
                <a:latin typeface="Arial" panose="020B0604020202020204" pitchFamily="34" charset="0"/>
              </a:rPr>
              <a:t> </a:t>
            </a:r>
            <a:r>
              <a:rPr lang="en-GB" dirty="0">
                <a:solidFill>
                  <a:srgbClr val="222222"/>
                </a:solidFill>
                <a:latin typeface="Arial" panose="020B0604020202020204" pitchFamily="34" charset="0"/>
              </a:rPr>
              <a:t>In a speech delivered on 19 September 1946 at the </a:t>
            </a:r>
            <a:r>
              <a:rPr lang="en-GB" dirty="0">
                <a:solidFill>
                  <a:srgbClr val="0645AD"/>
                </a:solidFill>
                <a:latin typeface="Arial" panose="020B0604020202020204" pitchFamily="34" charset="0"/>
                <a:hlinkClick r:id="rId6" tooltip="University of Zürich"/>
              </a:rPr>
              <a:t>University of Zürich</a:t>
            </a:r>
            <a:r>
              <a:rPr lang="en-GB" dirty="0">
                <a:solidFill>
                  <a:srgbClr val="222222"/>
                </a:solidFill>
                <a:latin typeface="Arial" panose="020B0604020202020204" pitchFamily="34" charset="0"/>
              </a:rPr>
              <a:t>, Switzerland, </a:t>
            </a:r>
            <a:r>
              <a:rPr lang="en-GB" dirty="0">
                <a:solidFill>
                  <a:srgbClr val="0645AD"/>
                </a:solidFill>
                <a:latin typeface="Arial" panose="020B0604020202020204" pitchFamily="34" charset="0"/>
                <a:hlinkClick r:id="rId7" tooltip="Winston Churchill"/>
              </a:rPr>
              <a:t>Winston Churchill</a:t>
            </a:r>
            <a:r>
              <a:rPr lang="en-GB" dirty="0">
                <a:solidFill>
                  <a:srgbClr val="222222"/>
                </a:solidFill>
                <a:latin typeface="Arial" panose="020B0604020202020204" pitchFamily="34" charset="0"/>
              </a:rPr>
              <a:t> postulated a </a:t>
            </a:r>
            <a:r>
              <a:rPr lang="en-GB" dirty="0">
                <a:solidFill>
                  <a:srgbClr val="0645AD"/>
                </a:solidFill>
                <a:latin typeface="Arial" panose="020B0604020202020204" pitchFamily="34" charset="0"/>
                <a:hlinkClick r:id="rId8" tooltip="United States of Europe"/>
              </a:rPr>
              <a:t>United States of Europe</a:t>
            </a:r>
            <a:r>
              <a:rPr lang="en-GB" dirty="0">
                <a:solidFill>
                  <a:srgbClr val="222222"/>
                </a:solidFill>
                <a:latin typeface="Arial" panose="020B0604020202020204" pitchFamily="34" charset="0"/>
              </a:rPr>
              <a:t>.</a:t>
            </a:r>
            <a:r>
              <a:rPr lang="en-GB" baseline="30000" dirty="0">
                <a:solidFill>
                  <a:srgbClr val="0645AD"/>
                </a:solidFill>
                <a:latin typeface="Arial" panose="020B0604020202020204" pitchFamily="34" charset="0"/>
              </a:rPr>
              <a:t> </a:t>
            </a:r>
            <a:r>
              <a:rPr lang="en-GB" dirty="0">
                <a:solidFill>
                  <a:srgbClr val="222222"/>
                </a:solidFill>
                <a:latin typeface="Arial" panose="020B0604020202020204" pitchFamily="34" charset="0"/>
              </a:rPr>
              <a:t>The same speech however contains remarks, less often quoted, which make it clear that Churchill did not initially see Britain as being part of this United States of Europe:</a:t>
            </a:r>
          </a:p>
          <a:p>
            <a:pPr algn="just"/>
            <a:endParaRPr lang="en-GB" dirty="0">
              <a:solidFill>
                <a:srgbClr val="222222"/>
              </a:solidFill>
              <a:latin typeface="Arial" panose="020B0604020202020204" pitchFamily="34" charset="0"/>
            </a:endParaRPr>
          </a:p>
          <a:p>
            <a:pPr algn="just"/>
            <a:r>
              <a:rPr lang="en-GB" i="1" dirty="0">
                <a:solidFill>
                  <a:srgbClr val="222222"/>
                </a:solidFill>
                <a:latin typeface="Arial" panose="020B0604020202020204" pitchFamily="34" charset="0"/>
              </a:rPr>
              <a:t>We British have our own Commonwealth of Nations ... And why should there not be a European group which could give a sense of enlarged patriotism and common citizenship to the distracted peoples of this turbulent and mighty continent and why should it not take its rightful place with other great groupings in shaping the destinies of men?</a:t>
            </a:r>
            <a:r>
              <a:rPr lang="en-GB" dirty="0">
                <a:solidFill>
                  <a:srgbClr val="222222"/>
                </a:solidFill>
                <a:latin typeface="Arial" panose="020B0604020202020204" pitchFamily="34" charset="0"/>
              </a:rPr>
              <a:t> ... </a:t>
            </a:r>
            <a:r>
              <a:rPr lang="en-GB" i="1" dirty="0">
                <a:solidFill>
                  <a:srgbClr val="222222"/>
                </a:solidFill>
                <a:latin typeface="Arial" panose="020B0604020202020204" pitchFamily="34" charset="0"/>
              </a:rPr>
              <a:t>France and Germany must take the lead together. Great Britain, the British Commonwealth of Nations, mighty America and I trust Soviet Russia-for then indeed all would be well-must be the friends and sponsors of the new Europe and must champion its right to live and shine.</a:t>
            </a:r>
            <a:r>
              <a:rPr lang="en-GB" dirty="0">
                <a:solidFill>
                  <a:srgbClr val="222222"/>
                </a:solidFill>
                <a:latin typeface="Arial" panose="020B0604020202020204" pitchFamily="34" charset="0"/>
              </a:rPr>
              <a:t> </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588828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5F7979D-9869-446A-A617-B4482A60EF7B}"/>
              </a:ext>
            </a:extLst>
          </p:cNvPr>
          <p:cNvGraphicFramePr>
            <a:graphicFrameLocks noGrp="1"/>
          </p:cNvGraphicFramePr>
          <p:nvPr>
            <p:extLst>
              <p:ext uri="{D42A27DB-BD31-4B8C-83A1-F6EECF244321}">
                <p14:modId xmlns:p14="http://schemas.microsoft.com/office/powerpoint/2010/main" val="2334349205"/>
              </p:ext>
            </p:extLst>
          </p:nvPr>
        </p:nvGraphicFramePr>
        <p:xfrm>
          <a:off x="980661" y="1272209"/>
          <a:ext cx="8476045" cy="6465425"/>
        </p:xfrm>
        <a:graphic>
          <a:graphicData uri="http://schemas.openxmlformats.org/drawingml/2006/table">
            <a:tbl>
              <a:tblPr/>
              <a:tblGrid>
                <a:gridCol w="272261">
                  <a:extLst>
                    <a:ext uri="{9D8B030D-6E8A-4147-A177-3AD203B41FA5}">
                      <a16:colId xmlns:a16="http://schemas.microsoft.com/office/drawing/2014/main" val="781949901"/>
                    </a:ext>
                  </a:extLst>
                </a:gridCol>
                <a:gridCol w="7931523">
                  <a:extLst>
                    <a:ext uri="{9D8B030D-6E8A-4147-A177-3AD203B41FA5}">
                      <a16:colId xmlns:a16="http://schemas.microsoft.com/office/drawing/2014/main" val="1473603691"/>
                    </a:ext>
                  </a:extLst>
                </a:gridCol>
                <a:gridCol w="272261">
                  <a:extLst>
                    <a:ext uri="{9D8B030D-6E8A-4147-A177-3AD203B41FA5}">
                      <a16:colId xmlns:a16="http://schemas.microsoft.com/office/drawing/2014/main" val="3585569509"/>
                    </a:ext>
                  </a:extLst>
                </a:gridCol>
              </a:tblGrid>
              <a:tr h="6465425">
                <a:tc>
                  <a:txBody>
                    <a:bodyPr/>
                    <a:lstStyle/>
                    <a:p>
                      <a:pPr algn="l" fontAlgn="t"/>
                      <a:r>
                        <a:rPr lang="en-GB" b="1">
                          <a:solidFill>
                            <a:srgbClr val="B2B7F2"/>
                          </a:solidFill>
                          <a:effectLst/>
                          <a:latin typeface="&amp;quot"/>
                        </a:rPr>
                        <a:t>“ </a:t>
                      </a:r>
                    </a:p>
                  </a:txBody>
                  <a:tcPr marL="95250" marR="95250" marT="95250" marB="95250">
                    <a:lnL>
                      <a:noFill/>
                    </a:lnL>
                    <a:lnR>
                      <a:noFill/>
                    </a:lnR>
                    <a:lnT>
                      <a:noFill/>
                    </a:lnT>
                    <a:lnB>
                      <a:noFill/>
                    </a:lnB>
                  </a:tcPr>
                </a:tc>
                <a:tc>
                  <a:txBody>
                    <a:bodyPr/>
                    <a:lstStyle/>
                    <a:p>
                      <a:pPr algn="just" fontAlgn="t"/>
                      <a:r>
                        <a:rPr lang="en-GB" sz="2400" dirty="0">
                          <a:effectLst/>
                          <a:latin typeface="Arial" panose="020B0604020202020204" pitchFamily="34" charset="0"/>
                          <a:cs typeface="Arial" panose="020B0604020202020204" pitchFamily="34" charset="0"/>
                        </a:rPr>
                        <a:t>“We must build a kind of United States of Europe. In this way only, will hundreds of millions of toilers be able to regain the simple joys and hopes which make life worth living.”  </a:t>
                      </a:r>
                      <a:r>
                        <a:rPr lang="en-GB" sz="2400" i="1" dirty="0">
                          <a:effectLst/>
                          <a:latin typeface="Arial" panose="020B0604020202020204" pitchFamily="34" charset="0"/>
                          <a:cs typeface="Arial" panose="020B0604020202020204" pitchFamily="34" charset="0"/>
                        </a:rPr>
                        <a:t>Winston Churchill</a:t>
                      </a:r>
                      <a:r>
                        <a:rPr lang="en-GB" sz="2400" dirty="0">
                          <a:effectLst/>
                          <a:latin typeface="Arial" panose="020B0604020202020204" pitchFamily="34" charset="0"/>
                          <a:cs typeface="Arial" panose="020B0604020202020204" pitchFamily="34" charset="0"/>
                        </a:rPr>
                        <a:t> </a:t>
                      </a:r>
                    </a:p>
                  </a:txBody>
                  <a:tcPr marL="95250" marR="95250" marT="38100" marB="38100">
                    <a:lnL>
                      <a:noFill/>
                    </a:lnL>
                    <a:lnR>
                      <a:noFill/>
                    </a:lnR>
                    <a:lnT>
                      <a:noFill/>
                    </a:lnT>
                    <a:lnB>
                      <a:noFill/>
                    </a:lnB>
                  </a:tcPr>
                </a:tc>
                <a:tc>
                  <a:txBody>
                    <a:bodyPr/>
                    <a:lstStyle/>
                    <a:p>
                      <a:pPr algn="r" fontAlgn="b"/>
                      <a:r>
                        <a:rPr lang="en-GB" sz="2400" b="1" dirty="0">
                          <a:solidFill>
                            <a:srgbClr val="B2B7F2"/>
                          </a:solidFill>
                          <a:effectLst/>
                          <a:latin typeface="Arial" panose="020B0604020202020204" pitchFamily="34" charset="0"/>
                          <a:cs typeface="Arial" panose="020B0604020202020204" pitchFamily="34" charset="0"/>
                        </a:rPr>
                        <a:t>” </a:t>
                      </a:r>
                    </a:p>
                  </a:txBody>
                  <a:tcPr marL="95250" marR="95250" marT="95250" marB="95250" anchor="b">
                    <a:lnL>
                      <a:noFill/>
                    </a:lnL>
                    <a:lnR>
                      <a:noFill/>
                    </a:lnR>
                    <a:lnT>
                      <a:noFill/>
                    </a:lnT>
                    <a:lnB>
                      <a:noFill/>
                    </a:lnB>
                  </a:tcPr>
                </a:tc>
                <a:extLst>
                  <a:ext uri="{0D108BD9-81ED-4DB2-BD59-A6C34878D82A}">
                    <a16:rowId xmlns:a16="http://schemas.microsoft.com/office/drawing/2014/main" val="3540338431"/>
                  </a:ext>
                </a:extLst>
              </a:tr>
            </a:tbl>
          </a:graphicData>
        </a:graphic>
      </p:graphicFrame>
    </p:spTree>
    <p:extLst>
      <p:ext uri="{BB962C8B-B14F-4D97-AF65-F5344CB8AC3E}">
        <p14:creationId xmlns:p14="http://schemas.microsoft.com/office/powerpoint/2010/main" val="3143906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91917C-A380-498F-AF4A-2DB5EF8937C2}"/>
              </a:ext>
            </a:extLst>
          </p:cNvPr>
          <p:cNvPicPr>
            <a:picLocks noChangeAspect="1"/>
          </p:cNvPicPr>
          <p:nvPr/>
        </p:nvPicPr>
        <p:blipFill>
          <a:blip r:embed="rId2"/>
          <a:stretch>
            <a:fillRect/>
          </a:stretch>
        </p:blipFill>
        <p:spPr>
          <a:xfrm>
            <a:off x="604912" y="422031"/>
            <a:ext cx="11099408" cy="6077243"/>
          </a:xfrm>
          <a:prstGeom prst="rect">
            <a:avLst/>
          </a:prstGeom>
        </p:spPr>
      </p:pic>
    </p:spTree>
    <p:extLst>
      <p:ext uri="{BB962C8B-B14F-4D97-AF65-F5344CB8AC3E}">
        <p14:creationId xmlns:p14="http://schemas.microsoft.com/office/powerpoint/2010/main" val="1873473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2F1BDA-1B53-485A-B225-F4BBAA66D382}"/>
              </a:ext>
            </a:extLst>
          </p:cNvPr>
          <p:cNvSpPr/>
          <p:nvPr/>
        </p:nvSpPr>
        <p:spPr>
          <a:xfrm>
            <a:off x="291548" y="1443841"/>
            <a:ext cx="11449878" cy="3139321"/>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rPr>
              <a:t>The European logistics market is changing rapidly. Supply chains are being restructured, economies are expanding and e-commerce is accelerating. </a:t>
            </a:r>
          </a:p>
          <a:p>
            <a:pPr algn="just">
              <a:spcAft>
                <a:spcPts val="0"/>
              </a:spcAft>
            </a:pPr>
            <a:endParaRPr lang="en-GB" dirty="0">
              <a:latin typeface="Arial" panose="020B0604020202020204" pitchFamily="34"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To understand how these changes are affecting the real estate market and location preferences, Prologis Research and eyefortransport (eft) polled logistics operators across Europe to find out which criteria are most important and which locations are thriving. The survey was conducted from February to May 2017, with 280 respondents across sectors ranging from retail to automotive to electronics.</a:t>
            </a:r>
          </a:p>
          <a:p>
            <a:pPr algn="just">
              <a:spcAft>
                <a:spcPts val="0"/>
              </a:spcAft>
            </a:pPr>
            <a:endParaRPr lang="en-GB" dirty="0">
              <a:latin typeface="Arial" panose="020B0604020202020204" pitchFamily="34"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This report follows on from our findings about location decision drivers, where we identified five factors that shape new location selection in Europe. These factors, including the country rank of 100 European locations, are:</a:t>
            </a:r>
          </a:p>
        </p:txBody>
      </p:sp>
    </p:spTree>
    <p:extLst>
      <p:ext uri="{BB962C8B-B14F-4D97-AF65-F5344CB8AC3E}">
        <p14:creationId xmlns:p14="http://schemas.microsoft.com/office/powerpoint/2010/main" val="2596757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E054DE-A67F-4183-8C00-9546EDFDF08F}"/>
              </a:ext>
            </a:extLst>
          </p:cNvPr>
          <p:cNvPicPr>
            <a:picLocks noChangeAspect="1"/>
          </p:cNvPicPr>
          <p:nvPr/>
        </p:nvPicPr>
        <p:blipFill>
          <a:blip r:embed="rId2"/>
          <a:stretch>
            <a:fillRect/>
          </a:stretch>
        </p:blipFill>
        <p:spPr>
          <a:xfrm>
            <a:off x="351692" y="633046"/>
            <a:ext cx="11690253" cy="5584874"/>
          </a:xfrm>
          <a:prstGeom prst="rect">
            <a:avLst/>
          </a:prstGeom>
        </p:spPr>
      </p:pic>
    </p:spTree>
    <p:extLst>
      <p:ext uri="{BB962C8B-B14F-4D97-AF65-F5344CB8AC3E}">
        <p14:creationId xmlns:p14="http://schemas.microsoft.com/office/powerpoint/2010/main" val="3634104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A29AAC-EE2F-4EF3-A7CD-E99CE015994B}"/>
              </a:ext>
            </a:extLst>
          </p:cNvPr>
          <p:cNvSpPr/>
          <p:nvPr/>
        </p:nvSpPr>
        <p:spPr>
          <a:xfrm>
            <a:off x="506437" y="1463206"/>
            <a:ext cx="11338560" cy="3480568"/>
          </a:xfrm>
          <a:prstGeom prst="rect">
            <a:avLst/>
          </a:prstGeom>
        </p:spPr>
        <p:txBody>
          <a:bodyPr wrap="square">
            <a:spAutoFit/>
          </a:bodyPr>
          <a:lstStyle/>
          <a:p>
            <a:pPr algn="just">
              <a:lnSpc>
                <a:spcPct val="115000"/>
              </a:lnSpc>
              <a:spcAft>
                <a:spcPts val="1000"/>
              </a:spcAft>
            </a:pPr>
            <a:r>
              <a:rPr lang="en-GB" sz="2000" b="1" u="sng" kern="1800" dirty="0">
                <a:latin typeface="Arial" panose="020B0604020202020204" pitchFamily="34" charset="0"/>
                <a:ea typeface="Times New Roman" panose="02020603050405020304" pitchFamily="18" charset="0"/>
                <a:cs typeface="Arial" panose="020B0604020202020204" pitchFamily="34" charset="0"/>
              </a:rPr>
              <a:t>What Does This Mean?</a:t>
            </a:r>
            <a:r>
              <a:rPr lang="en-GB" sz="2000" b="1" kern="1800" dirty="0">
                <a:latin typeface="Arial" panose="020B0604020202020204" pitchFamily="34" charset="0"/>
                <a:ea typeface="Times New Roman" panose="02020603050405020304" pitchFamily="18" charset="0"/>
                <a:cs typeface="Arial" panose="020B0604020202020204" pitchFamily="34" charset="0"/>
              </a:rPr>
              <a:t>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Investment in infrastructure and labour availability are key to the success of a logistics hotspot.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Labour availability and proximity to economic networks drive location decision-making for logistics users.</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Therefore, to enjoy the wave of logistics growth, policymakers should encourage investment in infrastructure and availability of qualified workforce.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It is crucial for investors to understand these long-term drivers of demand. While other components (e.g., supply dynamics, cap rate compression, etc.) are important to long-term value creation, an understanding of customer dynamics and shifts in logistics networks is vital for making the right investment decision.</a:t>
            </a:r>
          </a:p>
          <a:p>
            <a:pPr algn="just">
              <a:lnSpc>
                <a:spcPct val="115000"/>
              </a:lnSpc>
              <a:spcAft>
                <a:spcPts val="1000"/>
              </a:spcAft>
            </a:pPr>
            <a:endPar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0826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AEF33C2-A0C1-42C2-AD97-FBF0680782E1}"/>
              </a:ext>
            </a:extLst>
          </p:cNvPr>
          <p:cNvSpPr/>
          <p:nvPr/>
        </p:nvSpPr>
        <p:spPr>
          <a:xfrm>
            <a:off x="384313" y="903565"/>
            <a:ext cx="11304104" cy="4801827"/>
          </a:xfrm>
          <a:prstGeom prst="rect">
            <a:avLst/>
          </a:prstGeom>
        </p:spPr>
        <p:txBody>
          <a:bodyPr wrap="square">
            <a:spAutoFit/>
          </a:bodyPr>
          <a:lstStyle/>
          <a:p>
            <a:pPr>
              <a:lnSpc>
                <a:spcPct val="115000"/>
              </a:lnSpc>
              <a:spcAft>
                <a:spcPts val="1000"/>
              </a:spcAft>
            </a:pPr>
            <a:r>
              <a:rPr lang="en-GB" sz="2800" b="1" u="sng" kern="1800" dirty="0">
                <a:latin typeface="Arial" panose="020B0604020202020204" pitchFamily="34" charset="0"/>
                <a:ea typeface="Times New Roman" panose="02020603050405020304" pitchFamily="18" charset="0"/>
                <a:cs typeface="Arial" panose="020B0604020202020204" pitchFamily="34" charset="0"/>
              </a:rPr>
              <a:t>Understanding Themes Driving Favoured Location Choice</a:t>
            </a:r>
            <a:r>
              <a:rPr lang="en-GB" sz="2800" b="1" kern="1800" dirty="0">
                <a:latin typeface="Arial" panose="020B0604020202020204" pitchFamily="34" charset="0"/>
                <a:ea typeface="Times New Roman" panose="02020603050405020304" pitchFamily="18" charset="0"/>
                <a:cs typeface="Arial" panose="020B0604020202020204" pitchFamily="34" charset="0"/>
              </a:rPr>
              <a:t>    </a:t>
            </a:r>
            <a:endParaRPr lang="en-GB" sz="28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AutoNum type="arabicPeriod"/>
            </a:pPr>
            <a:r>
              <a:rPr lang="en-GB" b="1" u="sng" dirty="0">
                <a:solidFill>
                  <a:srgbClr val="222222"/>
                </a:solidFill>
                <a:latin typeface="Arial" panose="020B0604020202020204" pitchFamily="34" charset="0"/>
                <a:ea typeface="Times New Roman" panose="02020603050405020304" pitchFamily="18" charset="0"/>
                <a:cs typeface="Arial" panose="020B0604020202020204" pitchFamily="34" charset="0"/>
              </a:rPr>
              <a:t>Immediate access to major consumption centres is paramount</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Access to the gateways of global trade, economic networks and workforce availability are the most important location criteria for logistics operators.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The logistics corridors and metropolitan areas in Benelux and Western Germany best exemplify these characteristics.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Northern Europe has a high consumer density and well-developed transport networks, so it is no surprise that these locations achieved high scores for proximity and infrastructure.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Dutch markets scored particularly well for regulatory systems and multimodality. Many individual markets are well- positioned, including Venlo, Amsterdam-Schiphol, the Antwerp-Brussels corridor (E19), Hamburg, Stuttgart, Antwerp-Hasselt corridor (E330) and Central and East Brabant.</a:t>
            </a:r>
          </a:p>
          <a:p>
            <a:pPr algn="just">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9608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75325C-8266-4C40-846F-768260A087F5}"/>
              </a:ext>
            </a:extLst>
          </p:cNvPr>
          <p:cNvSpPr/>
          <p:nvPr/>
        </p:nvSpPr>
        <p:spPr>
          <a:xfrm>
            <a:off x="397564" y="1468148"/>
            <a:ext cx="11688418" cy="2241383"/>
          </a:xfrm>
          <a:prstGeom prst="rect">
            <a:avLst/>
          </a:prstGeom>
        </p:spPr>
        <p:txBody>
          <a:bodyPr wrap="square">
            <a:spAutoFit/>
          </a:bodyPr>
          <a:lstStyle/>
          <a:p>
            <a:pPr algn="just">
              <a:lnSpc>
                <a:spcPct val="115000"/>
              </a:lnSpc>
              <a:spcAft>
                <a:spcPts val="1000"/>
              </a:spcAft>
            </a:pPr>
            <a:r>
              <a:rPr lang="en-GB" b="1" dirty="0">
                <a:solidFill>
                  <a:srgbClr val="222222"/>
                </a:solidFill>
                <a:latin typeface="Arial" panose="020B0604020202020204" pitchFamily="34" charset="0"/>
                <a:ea typeface="Times New Roman" panose="02020603050405020304" pitchFamily="18" charset="0"/>
                <a:cs typeface="Arial" panose="020B0604020202020204" pitchFamily="34" charset="0"/>
              </a:rPr>
              <a:t>2. </a:t>
            </a:r>
            <a:r>
              <a:rPr lang="en-GB" b="1" u="sng" dirty="0">
                <a:solidFill>
                  <a:srgbClr val="222222"/>
                </a:solidFill>
                <a:latin typeface="Arial" panose="020B0604020202020204" pitchFamily="34" charset="0"/>
                <a:ea typeface="Times New Roman" panose="02020603050405020304" pitchFamily="18" charset="0"/>
                <a:cs typeface="Arial" panose="020B0604020202020204" pitchFamily="34" charset="0"/>
              </a:rPr>
              <a:t>Major population centres with the highest consumption are increasingly important</a:t>
            </a:r>
            <a:r>
              <a:rPr lang="en-GB" dirty="0">
                <a:solidFill>
                  <a:srgbClr val="222222"/>
                </a:solidFill>
                <a:latin typeface="Univers LT W02_55 Roman1475958"/>
                <a:ea typeface="Times New Roman" panose="02020603050405020304" pitchFamily="18" charset="0"/>
                <a:cs typeface="Times New Roman" panose="02020603050405020304" pitchFamily="18" charset="0"/>
              </a:rPr>
              <a:t>.</a:t>
            </a:r>
            <a:r>
              <a:rPr lang="en-GB" dirty="0">
                <a:solidFill>
                  <a:srgbClr val="222222"/>
                </a:solidFill>
                <a:latin typeface="Univers LT W02_45 Light1475946"/>
                <a:ea typeface="Times New Roman" panose="02020603050405020304" pitchFamily="18" charset="0"/>
                <a:cs typeface="Times New Roman" panose="02020603050405020304" pitchFamily="18" charset="0"/>
              </a:rPr>
              <a:t> </a:t>
            </a:r>
          </a:p>
          <a:p>
            <a:pPr algn="just">
              <a:lnSpc>
                <a:spcPct val="115000"/>
              </a:lnSpc>
              <a:spcAft>
                <a:spcPts val="1000"/>
              </a:spcAft>
            </a:pPr>
            <a:r>
              <a:rPr lang="en-GB" dirty="0">
                <a:solidFill>
                  <a:srgbClr val="222222"/>
                </a:solidFill>
                <a:latin typeface="Univers LT W02_45 Light1475946"/>
                <a:ea typeface="Times New Roman" panose="02020603050405020304" pitchFamily="18" charset="0"/>
                <a:cs typeface="Times New Roman" panose="02020603050405020304" pitchFamily="18" charset="0"/>
              </a:rPr>
              <a:t>In this year’s survey, large metropolitan areas like London, Paris, Milan and Berlin moved up in the overall rankings. </a:t>
            </a:r>
          </a:p>
          <a:p>
            <a:pPr algn="just">
              <a:lnSpc>
                <a:spcPct val="115000"/>
              </a:lnSpc>
              <a:spcAft>
                <a:spcPts val="1000"/>
              </a:spcAft>
            </a:pPr>
            <a:r>
              <a:rPr lang="en-GB" dirty="0">
                <a:solidFill>
                  <a:srgbClr val="222222"/>
                </a:solidFill>
                <a:latin typeface="Univers LT W02_45 Light1475946"/>
                <a:ea typeface="Times New Roman" panose="02020603050405020304" pitchFamily="18" charset="0"/>
                <a:cs typeface="Times New Roman" panose="02020603050405020304" pitchFamily="18" charset="0"/>
              </a:rPr>
              <a:t>Like logistics corridors, metropolitan areas perform well because they are close to consumers and support an efficient supply chain. Logistics real estate customers are increasingly considering supply chain costs in their totality, and they are increasingly favouring proximity to economic networks and customers/suppliers to deliver goods to consumers as quickly as possible.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0294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59293-25BC-4A63-9F6E-C7AD112DCC86}"/>
              </a:ext>
            </a:extLst>
          </p:cNvPr>
          <p:cNvSpPr/>
          <p:nvPr/>
        </p:nvSpPr>
        <p:spPr>
          <a:xfrm>
            <a:off x="212035" y="212036"/>
            <a:ext cx="11807687" cy="6892913"/>
          </a:xfrm>
          <a:prstGeom prst="rect">
            <a:avLst/>
          </a:prstGeom>
        </p:spPr>
        <p:txBody>
          <a:bodyPr wrap="square">
            <a:spAutoFit/>
          </a:bodyPr>
          <a:lstStyle/>
          <a:p>
            <a:pPr algn="just">
              <a:lnSpc>
                <a:spcPct val="115000"/>
              </a:lnSpc>
              <a:spcAft>
                <a:spcPts val="1000"/>
              </a:spcAft>
            </a:pPr>
            <a:r>
              <a:rPr lang="en-GB" b="1" dirty="0">
                <a:solidFill>
                  <a:srgbClr val="222222"/>
                </a:solidFill>
                <a:latin typeface="Univers LT W02_55 Roman1475958"/>
                <a:ea typeface="Times New Roman" panose="02020603050405020304" pitchFamily="18" charset="0"/>
                <a:cs typeface="Times New Roman" panose="02020603050405020304" pitchFamily="18" charset="0"/>
              </a:rPr>
              <a:t>3</a:t>
            </a:r>
            <a:r>
              <a:rPr lang="en-GB" b="1" u="sng" dirty="0">
                <a:solidFill>
                  <a:srgbClr val="222222"/>
                </a:solidFill>
                <a:latin typeface="Univers LT W02_55 Roman1475958"/>
                <a:ea typeface="Times New Roman" panose="02020603050405020304" pitchFamily="18" charset="0"/>
                <a:cs typeface="Times New Roman" panose="02020603050405020304" pitchFamily="18" charset="0"/>
              </a:rPr>
              <a:t>. Importance of overall costs was comparatively low</a:t>
            </a:r>
            <a:r>
              <a:rPr lang="en-GB" dirty="0">
                <a:solidFill>
                  <a:srgbClr val="222222"/>
                </a:solidFill>
                <a:latin typeface="Univers LT W02_55 Roman1475958"/>
                <a:ea typeface="Times New Roman" panose="02020603050405020304" pitchFamily="18" charset="0"/>
                <a:cs typeface="Times New Roman" panose="02020603050405020304" pitchFamily="18" charset="0"/>
              </a:rPr>
              <a:t>.</a:t>
            </a:r>
            <a:r>
              <a:rPr lang="en-GB" dirty="0">
                <a:solidFill>
                  <a:srgbClr val="222222"/>
                </a:solidFill>
                <a:latin typeface="Univers LT W02_45 Light1475946"/>
                <a:ea typeface="Times New Roman" panose="02020603050405020304" pitchFamily="18" charset="0"/>
                <a:cs typeface="Times New Roman" panose="02020603050405020304" pitchFamily="18" charset="0"/>
              </a:rPr>
              <a:t> </a:t>
            </a:r>
          </a:p>
          <a:p>
            <a:pPr algn="just">
              <a:lnSpc>
                <a:spcPct val="115000"/>
              </a:lnSpc>
              <a:spcAft>
                <a:spcPts val="1000"/>
              </a:spcAft>
            </a:pPr>
            <a:r>
              <a:rPr lang="en-GB" dirty="0">
                <a:solidFill>
                  <a:srgbClr val="222222"/>
                </a:solidFill>
                <a:latin typeface="Univers LT W02_45 Light1475946"/>
                <a:ea typeface="Times New Roman" panose="02020603050405020304" pitchFamily="18" charset="0"/>
                <a:cs typeface="Times New Roman" panose="02020603050405020304" pitchFamily="18" charset="0"/>
              </a:rPr>
              <a:t>Historically, logistics has focused on minimizing costs. However, with supply chains increasingly viewed as a competitive asset, value-based judgments are increasingly part of the calculus. Many traditionally more expensive countries and markets scored well among our survey participants, including the Netherlands, Germany, Belgium, the UK and France.</a:t>
            </a:r>
          </a:p>
          <a:p>
            <a:pPr algn="just">
              <a:lnSpc>
                <a:spcPct val="115000"/>
              </a:lnSpc>
              <a:spcAft>
                <a:spcPts val="1000"/>
              </a:spcAft>
            </a:pPr>
            <a:r>
              <a:rPr lang="en-GB" b="1" dirty="0"/>
              <a:t>4.</a:t>
            </a:r>
            <a:r>
              <a:rPr lang="en-GB" b="1" u="sng" dirty="0"/>
              <a:t> Rising importance of labour, either in proximity as in Western Europe </a:t>
            </a:r>
            <a:r>
              <a:rPr lang="en-GB" dirty="0"/>
              <a:t>(like the Netherlands) or in cost such as in Poland.</a:t>
            </a:r>
          </a:p>
          <a:p>
            <a:pPr algn="just">
              <a:lnSpc>
                <a:spcPct val="115000"/>
              </a:lnSpc>
              <a:spcAft>
                <a:spcPts val="1000"/>
              </a:spcAft>
            </a:pPr>
            <a:r>
              <a:rPr lang="en-GB" dirty="0"/>
              <a:t>With changing demographics and increased levels of value-added services in logistics facilities, availability of qualified staff has become a structural as well as a cyclical driver in location selection. Markets in Western Europe like Southern Netherlands and Rhein-Ruhr house large labour pools and score relatively high on the labour location driver. The availability of a flexible and qualified workforce is an aspect of operational efficiency that is increasingly important to the logistics sector. Poland scored well in multiple categories and is among the fastest- growing logistics markets in Europe.</a:t>
            </a:r>
          </a:p>
          <a:p>
            <a:pPr algn="just">
              <a:lnSpc>
                <a:spcPct val="115000"/>
              </a:lnSpc>
              <a:spcAft>
                <a:spcPts val="1000"/>
              </a:spcAft>
            </a:pPr>
            <a:endParaRPr lang="en-GB" dirty="0"/>
          </a:p>
          <a:p>
            <a:pPr algn="ctr">
              <a:lnSpc>
                <a:spcPct val="115000"/>
              </a:lnSpc>
              <a:spcAft>
                <a:spcPts val="1000"/>
              </a:spcAft>
            </a:pPr>
            <a:r>
              <a:rPr lang="en-GB" b="1" dirty="0"/>
              <a:t> In fact Central Poland-Lodz was the first market outside</a:t>
            </a:r>
            <a:br>
              <a:rPr lang="en-GB" b="1" dirty="0"/>
            </a:br>
            <a:r>
              <a:rPr lang="en-GB" b="1" dirty="0"/>
              <a:t>Western Europe to win a spot in the top five locations</a:t>
            </a:r>
            <a:r>
              <a:rPr lang="en-GB" dirty="0"/>
              <a:t>. </a:t>
            </a:r>
          </a:p>
          <a:p>
            <a:pPr algn="ctr">
              <a:lnSpc>
                <a:spcPct val="115000"/>
              </a:lnSpc>
              <a:spcAft>
                <a:spcPts val="1000"/>
              </a:spcAft>
            </a:pPr>
            <a:endParaRPr lang="en-GB" dirty="0"/>
          </a:p>
          <a:p>
            <a:pPr algn="just">
              <a:lnSpc>
                <a:spcPct val="115000"/>
              </a:lnSpc>
              <a:spcAft>
                <a:spcPts val="1000"/>
              </a:spcAft>
            </a:pPr>
            <a:r>
              <a:rPr lang="en-GB" dirty="0"/>
              <a:t>CEE is a relatively young market and only became part of the European logistics network in the early 2000s, when CEE countries joined the EU. Demand in this region is driven by its emerging middle class and final assembly industry.</a:t>
            </a:r>
          </a:p>
          <a:p>
            <a:pPr>
              <a:lnSpc>
                <a:spcPct val="115000"/>
              </a:lnSpc>
              <a:spcAft>
                <a:spcPts val="1000"/>
              </a:spcAft>
            </a:pPr>
            <a:endParaRPr lang="en-GB" sz="1600" dirty="0">
              <a:solidFill>
                <a:srgbClr val="222222"/>
              </a:solidFill>
              <a:effectLst/>
              <a:latin typeface="Univers LT W02_45 Light1475946"/>
              <a:ea typeface="Calibri" panose="020F0502020204030204" pitchFamily="34" charset="0"/>
              <a:cs typeface="Times New Roman" panose="02020603050405020304" pitchFamily="18" charset="0"/>
            </a:endParaRPr>
          </a:p>
          <a:p>
            <a:pPr>
              <a:lnSpc>
                <a:spcPct val="115000"/>
              </a:lnSpc>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2622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4AF00D-26AD-4FFE-B6EE-6584708B71ED}"/>
              </a:ext>
            </a:extLst>
          </p:cNvPr>
          <p:cNvPicPr>
            <a:picLocks noChangeAspect="1"/>
          </p:cNvPicPr>
          <p:nvPr/>
        </p:nvPicPr>
        <p:blipFill>
          <a:blip r:embed="rId2"/>
          <a:stretch>
            <a:fillRect/>
          </a:stretch>
        </p:blipFill>
        <p:spPr>
          <a:xfrm>
            <a:off x="1195753" y="267286"/>
            <a:ext cx="10283483" cy="6246056"/>
          </a:xfrm>
          <a:prstGeom prst="rect">
            <a:avLst/>
          </a:prstGeom>
        </p:spPr>
      </p:pic>
    </p:spTree>
    <p:extLst>
      <p:ext uri="{BB962C8B-B14F-4D97-AF65-F5344CB8AC3E}">
        <p14:creationId xmlns:p14="http://schemas.microsoft.com/office/powerpoint/2010/main" val="2416285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D28C8C-13D0-4D00-8BA1-15EBA54665C3}"/>
              </a:ext>
            </a:extLst>
          </p:cNvPr>
          <p:cNvSpPr/>
          <p:nvPr/>
        </p:nvSpPr>
        <p:spPr>
          <a:xfrm>
            <a:off x="455262" y="105000"/>
            <a:ext cx="11590963" cy="7186583"/>
          </a:xfrm>
          <a:prstGeom prst="rect">
            <a:avLst/>
          </a:prstGeom>
        </p:spPr>
        <p:txBody>
          <a:bodyPr wrap="square">
            <a:spAutoFit/>
          </a:bodyPr>
          <a:lstStyle/>
          <a:p>
            <a:pPr algn="just">
              <a:lnSpc>
                <a:spcPct val="115000"/>
              </a:lnSpc>
              <a:spcAft>
                <a:spcPts val="1000"/>
              </a:spcAft>
            </a:pPr>
            <a:r>
              <a:rPr lang="en-GB" sz="2000" b="1" dirty="0">
                <a:latin typeface="Arial Narrow" panose="020B0606020202030204" pitchFamily="34" charset="0"/>
                <a:ea typeface="Times New Roman" panose="02020603050405020304" pitchFamily="18" charset="0"/>
                <a:cs typeface="Times New Roman" panose="02020603050405020304" pitchFamily="18" charset="0"/>
              </a:rPr>
              <a:t>United Kingdom</a:t>
            </a:r>
            <a:r>
              <a:rPr lang="en-GB" dirty="0">
                <a:latin typeface="Arial Narrow" panose="020B0606020202030204" pitchFamily="34" charset="0"/>
                <a:ea typeface="Times New Roman" panose="02020603050405020304" pitchFamily="18" charset="0"/>
                <a:cs typeface="Times New Roman" panose="02020603050405020304" pitchFamily="18" charset="0"/>
              </a:rPr>
              <a:t>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The UK logistics market is distinct from continental Europe. Top markets include London and the Midlands. Naturally, London scored well among survey respondents due to the size of its consumer base. The Midlands scored well for its proximity to consumers (East better than West), but also infrastructure and the support that municipalities provide to the logistics industry.</a:t>
            </a:r>
          </a:p>
          <a:p>
            <a:pPr algn="just"/>
            <a:r>
              <a:rPr lang="en-GB" b="1" dirty="0">
                <a:latin typeface="Arial" panose="020B0604020202020204" pitchFamily="34" charset="0"/>
                <a:cs typeface="Arial" panose="020B0604020202020204" pitchFamily="34" charset="0"/>
              </a:rPr>
              <a:t>Netherlands   </a:t>
            </a:r>
            <a:r>
              <a:rPr lang="en-GB" dirty="0">
                <a:latin typeface="Arial" panose="020B0604020202020204" pitchFamily="34" charset="0"/>
                <a:cs typeface="Arial" panose="020B0604020202020204" pitchFamily="34" charset="0"/>
              </a:rPr>
              <a:t>As one of the crossroads of trade within and into Europe, the Netherlands ranked consistently as a top destination. Top markets (in order) include Venlo, Rotterdam, Amsterdam-Schiphol and Central Brabant. Survey respondents differentiated these markets across their accessibility to major consumption centres (e.g., Venlo vs. Rotterdam), infrastructure and the support their municipalities provide to the logistics industry.</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Germany   </a:t>
            </a:r>
            <a:r>
              <a:rPr lang="en-GB" dirty="0">
                <a:latin typeface="Arial" panose="020B0604020202020204" pitchFamily="34" charset="0"/>
                <a:cs typeface="Arial" panose="020B0604020202020204" pitchFamily="34" charset="0"/>
              </a:rPr>
              <a:t>As an economic engine of Europe, Germany consistently ranked as a top logistics hotspot. The populace and logistics market is spread across many markets. Top markets (in order) include Düsseldorf Rhein-Ruhr, Central Germany, Frankfurt, Cologne Bonn and Hamburg. Clearly, proximity to trade from Northern European ports and distribution onward to locations elsewhere in Germany were a differentiator, as was the presence of a large consumer base.</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Poland   </a:t>
            </a:r>
            <a:r>
              <a:rPr lang="en-GB" dirty="0">
                <a:latin typeface="Arial" panose="020B0604020202020204" pitchFamily="34" charset="0"/>
                <a:cs typeface="Arial" panose="020B0604020202020204" pitchFamily="34" charset="0"/>
              </a:rPr>
              <a:t>This logistics market has grown notably since the opening of its national borders. The growth in industrial activity coupled with the expanding consumer class mean that logistics is driven by both ends of the supply chain. Ranked as a top-3 country across multiple metrics, Poland scored well, as it offers a strong value proposition, proximity to Western Europe and extensive transportation infrastructure. Top markets include Central Poland-Lodz (top 5 location), Krakow, Wroclaw and West Poland—each representing different mixes of these features. </a:t>
            </a:r>
          </a:p>
          <a:p>
            <a:pPr algn="just"/>
            <a:endParaRPr lang="en-GB" dirty="0">
              <a:latin typeface="Arial" panose="020B0604020202020204" pitchFamily="34" charset="0"/>
              <a:cs typeface="Arial" panose="020B0604020202020204" pitchFamily="34" charset="0"/>
            </a:endParaRPr>
          </a:p>
          <a:p>
            <a:pPr algn="just">
              <a:lnSpc>
                <a:spcPct val="115000"/>
              </a:lnSpc>
              <a:spcAft>
                <a:spcPts val="1000"/>
              </a:spcAft>
            </a:pPr>
            <a:endParaRPr lang="en-GB" sz="16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07455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82C712-1F3C-4C3B-B816-1488B630B82C}"/>
              </a:ext>
            </a:extLst>
          </p:cNvPr>
          <p:cNvSpPr/>
          <p:nvPr/>
        </p:nvSpPr>
        <p:spPr>
          <a:xfrm>
            <a:off x="251791" y="384312"/>
            <a:ext cx="11542644" cy="5620513"/>
          </a:xfrm>
          <a:prstGeom prst="rect">
            <a:avLst/>
          </a:prstGeom>
        </p:spPr>
        <p:txBody>
          <a:bodyPr wrap="square">
            <a:spAutoFit/>
          </a:bodyPr>
          <a:lstStyle/>
          <a:p>
            <a:pPr algn="just">
              <a:lnSpc>
                <a:spcPct val="115000"/>
              </a:lnSpc>
              <a:spcAft>
                <a:spcPts val="1000"/>
              </a:spcAft>
            </a:pPr>
            <a:r>
              <a:rPr lang="en-GB" sz="2000" b="1" dirty="0">
                <a:latin typeface="Arial" panose="020B0604020202020204" pitchFamily="34" charset="0"/>
                <a:ea typeface="Times New Roman" panose="02020603050405020304" pitchFamily="18" charset="0"/>
                <a:cs typeface="Arial" panose="020B0604020202020204" pitchFamily="34" charset="0"/>
              </a:rPr>
              <a:t>All Other CEE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Institutional logistics real estate in these markets was built post-2000—a young market compared to Western Europe. The region offers a pro-growth business environment and low costs, attracting logistics businesses, especially those with a higher labour component such as light manufacturing or more labour-intensive distribution. Top markets include Bucharest and Prague.</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000" b="1" dirty="0">
                <a:latin typeface="Arial" panose="020B0604020202020204" pitchFamily="34" charset="0"/>
                <a:ea typeface="Times New Roman" panose="02020603050405020304" pitchFamily="18" charset="0"/>
                <a:cs typeface="Arial" panose="020B0604020202020204" pitchFamily="34" charset="0"/>
              </a:rPr>
              <a:t>Italy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Domestic consumption is the primary driver for Italy’s sizeable economy, which has limited links to external economies in comparison to Western Germany and Benelux. As such, it did not have a top-5 ranking in any key location criteria category (although it scored consistently across the different location factors). Among Italy’s many markets, Milan was naturally the top-ranked following from its economic scale and existing infrastructure. Preference for Milan increased the most among large markets relative to our last survey in 2015. Among smaller markets, Bologna stood out ahead of all others, benefitting from its central location, multimodality and ability to reach much of the Italian population.</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000" b="1" dirty="0">
                <a:latin typeface="Arial" panose="020B0604020202020204" pitchFamily="34" charset="0"/>
                <a:ea typeface="Times New Roman" panose="02020603050405020304" pitchFamily="18" charset="0"/>
                <a:cs typeface="Arial" panose="020B0604020202020204" pitchFamily="34" charset="0"/>
              </a:rPr>
              <a:t>Spain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Much like Italy, as a large and established economy, but one with lower links to global economic activity, trade and links to other major population centres, Spain also did not reach a top-5 ranking in any key location criteria category and scored also consistently across the different factors. Madrid clearly was the favoured location, as a major population centre with a supportive market environment and infrastructure.</a:t>
            </a:r>
          </a:p>
          <a:p>
            <a:pPr algn="just">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21700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F10A2B1-F8C7-4FBC-8E59-0F2F5ED068E8}"/>
              </a:ext>
            </a:extLst>
          </p:cNvPr>
          <p:cNvSpPr/>
          <p:nvPr/>
        </p:nvSpPr>
        <p:spPr>
          <a:xfrm>
            <a:off x="463826" y="2100303"/>
            <a:ext cx="11410122" cy="1693412"/>
          </a:xfrm>
          <a:prstGeom prst="rect">
            <a:avLst/>
          </a:prstGeom>
        </p:spPr>
        <p:txBody>
          <a:bodyPr wrap="square">
            <a:spAutoFit/>
          </a:bodyPr>
          <a:lstStyle/>
          <a:p>
            <a:pPr algn="just">
              <a:lnSpc>
                <a:spcPct val="115000"/>
              </a:lnSpc>
              <a:spcAft>
                <a:spcPts val="1000"/>
              </a:spcAft>
            </a:pPr>
            <a:r>
              <a:rPr lang="en-GB" sz="2000" b="1" dirty="0">
                <a:latin typeface="Arial" panose="020B0604020202020204" pitchFamily="34" charset="0"/>
                <a:ea typeface="Times New Roman" panose="02020603050405020304" pitchFamily="18" charset="0"/>
                <a:cs typeface="Arial" panose="020B0604020202020204" pitchFamily="34" charset="0"/>
              </a:rPr>
              <a:t>France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The country’s ranking was mixed, lifted by the size of its large economy and the quality of the road infrastructure, but limited by the labour environment and, in general, the cost/value dynamic. Among France’s many markets, Paris was naturally the top-ranked market given the size of the market, the size of the logistics industry and labour pool. The ranking for Paris was among the most improved of large markets since our 2015 study.</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31292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CEA956-A3D2-4034-80E6-8A39262C4833}"/>
              </a:ext>
            </a:extLst>
          </p:cNvPr>
          <p:cNvSpPr/>
          <p:nvPr/>
        </p:nvSpPr>
        <p:spPr>
          <a:xfrm>
            <a:off x="357809" y="914400"/>
            <a:ext cx="11383617" cy="5558445"/>
          </a:xfrm>
          <a:prstGeom prst="rect">
            <a:avLst/>
          </a:prstGeom>
        </p:spPr>
        <p:txBody>
          <a:bodyPr wrap="square">
            <a:spAutoFit/>
          </a:bodyPr>
          <a:lstStyle/>
          <a:p>
            <a:pPr algn="just">
              <a:lnSpc>
                <a:spcPct val="115000"/>
              </a:lnSpc>
              <a:spcAft>
                <a:spcPts val="1000"/>
              </a:spcAft>
            </a:pPr>
            <a:r>
              <a:rPr lang="en-GB" sz="2400" b="1" kern="1800" dirty="0">
                <a:latin typeface="Arial" panose="020B0604020202020204" pitchFamily="34" charset="0"/>
                <a:ea typeface="Times New Roman" panose="02020603050405020304" pitchFamily="18" charset="0"/>
                <a:cs typeface="Arial" panose="020B0604020202020204" pitchFamily="34" charset="0"/>
              </a:rPr>
              <a:t>Notable Location Results   </a:t>
            </a: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Across the 100 locations included in this study, some notable results can be observed. Venlo in the Southern Netherlands scored high across the five different factors that shape new location selection and can be viewed as Europe’s most desirable location.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Markets in Benelux and Western Germany have a high consumer density and well-developed transport networks, so it is no surprise that these locations achieved high scores for proximity to major consumption centres and transportation infrastructure.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Dutch markets scored particularly well for regulatory systems and multimodality, two important drivers for markets concentrating on pan-European distribution. Düsseldorf Rhein-Ruhr is another submarket that achieved high scores across the different factors.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Rhein-Ruhr is centrally located in one of Europe’s most densely populated markets and therefore scored particularly high on proximity to major consumption centres. </a:t>
            </a:r>
          </a:p>
          <a:p>
            <a:pPr algn="just">
              <a:lnSpc>
                <a:spcPct val="115000"/>
              </a:lnSpc>
              <a:spcAft>
                <a:spcPts val="1000"/>
              </a:spcAft>
            </a:pPr>
            <a:r>
              <a:rPr lang="en-GB" dirty="0">
                <a:solidFill>
                  <a:srgbClr val="222222"/>
                </a:solidFill>
                <a:latin typeface="Arial" panose="020B0604020202020204" pitchFamily="34" charset="0"/>
                <a:ea typeface="Times New Roman" panose="02020603050405020304" pitchFamily="18" charset="0"/>
                <a:cs typeface="Arial" panose="020B0604020202020204" pitchFamily="34" charset="0"/>
              </a:rPr>
              <a:t>Compared to previous survey results, Düsseldorf Rhein-Ruhr showed the strongest improvement in the top 10 in this year’s survey. Markets in Poland scored well in multiple categories. The Polish market is maturing and Central Poland-Lodz is the first market outside Western Europe to win a spot in the top five.</a:t>
            </a:r>
          </a:p>
          <a:p>
            <a:pPr algn="just">
              <a:lnSpc>
                <a:spcPct val="115000"/>
              </a:lnSpc>
              <a:spcAft>
                <a:spcPts val="10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83732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CFCF62-825D-47FE-BA13-392864CCA8F1}"/>
              </a:ext>
            </a:extLst>
          </p:cNvPr>
          <p:cNvSpPr/>
          <p:nvPr/>
        </p:nvSpPr>
        <p:spPr>
          <a:xfrm>
            <a:off x="344557" y="1907617"/>
            <a:ext cx="11529390" cy="1354217"/>
          </a:xfrm>
          <a:prstGeom prst="rect">
            <a:avLst/>
          </a:prstGeom>
        </p:spPr>
        <p:txBody>
          <a:bodyPr wrap="square">
            <a:spAutoFit/>
          </a:bodyPr>
          <a:lstStyle/>
          <a:p>
            <a:endParaRPr lang="en-GB" sz="2800" dirty="0">
              <a:solidFill>
                <a:srgbClr val="000000"/>
              </a:solidFill>
              <a:latin typeface="Aaux Next Regular"/>
            </a:endParaRPr>
          </a:p>
          <a:p>
            <a:pPr algn="just"/>
            <a:r>
              <a:rPr lang="en-GB" dirty="0">
                <a:solidFill>
                  <a:srgbClr val="000000"/>
                </a:solidFill>
                <a:latin typeface="Arial" panose="020B0604020202020204" pitchFamily="34" charset="0"/>
                <a:cs typeface="Arial" panose="020B0604020202020204" pitchFamily="34" charset="0"/>
              </a:rPr>
              <a:t>With strong economic growth forecast for Central and Eastern Europe over the next decade, a reshuffling of European logistics markets is expected. In order to assist in making this growth a future reality, vital improvements in infrastructure are needed. </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D0C9ABB-F565-478C-921E-20932AB787CA}"/>
              </a:ext>
            </a:extLst>
          </p:cNvPr>
          <p:cNvSpPr txBox="1"/>
          <p:nvPr/>
        </p:nvSpPr>
        <p:spPr>
          <a:xfrm>
            <a:off x="344557" y="5275385"/>
            <a:ext cx="11416034" cy="646331"/>
          </a:xfrm>
          <a:prstGeom prst="rect">
            <a:avLst/>
          </a:prstGeom>
          <a:noFill/>
        </p:spPr>
        <p:txBody>
          <a:bodyPr wrap="square" rtlCol="0">
            <a:spAutoFit/>
          </a:bodyPr>
          <a:lstStyle/>
          <a:p>
            <a:r>
              <a:rPr lang="en-GB" dirty="0">
                <a:hlinkClick r:id="rId2"/>
              </a:rPr>
              <a:t>http://www.colliers.com/~/media/files/emea/emea/research/industrial-and-logistics/european-industrial-and-logistics-internal-demand-shifts-issue-3.pdf</a:t>
            </a:r>
            <a:r>
              <a:rPr lang="en-GB" dirty="0"/>
              <a:t> </a:t>
            </a:r>
          </a:p>
        </p:txBody>
      </p:sp>
    </p:spTree>
    <p:extLst>
      <p:ext uri="{BB962C8B-B14F-4D97-AF65-F5344CB8AC3E}">
        <p14:creationId xmlns:p14="http://schemas.microsoft.com/office/powerpoint/2010/main" val="2544467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67EF4E-4B40-43DB-B816-7C6C34656857}"/>
              </a:ext>
            </a:extLst>
          </p:cNvPr>
          <p:cNvSpPr/>
          <p:nvPr/>
        </p:nvSpPr>
        <p:spPr>
          <a:xfrm>
            <a:off x="291548" y="172278"/>
            <a:ext cx="11595651" cy="6626876"/>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ROAD FREIGHT: THE KEY INTERNAL MODE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Road transport is a component of all supply chains. In most European markets it is virtually the only mode, as Figure 1 shows. Latvia and Estonia are the only countries where road is not the dominant mode of transport.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From a supply chain perspective, road transport provides an efficient, cost-effective means of delivering goods from source – factory or port of entry – to destination. While goods are unitised, the main carrier will be the Heavy Goods Vehicle (HGV).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Once a container load has been broken down, a whole range of road vehicles are used, from soft-sided trucks to light goods vehicles – the white van of urban legend.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the majority of freight is transported by road, alterations to driver hours and working time legislation have changed the choice of optimum inland location for logistics providers, especially for those seeking to distribute on a pan-European basis.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By law, 4.5 hours is the maximum permissible drive time for an HGV before a break has to be taken, a time that also represents the optimum threshold for a one-day round-trip.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Although road journeys are an inexact science due to traffic delays and congestion, </a:t>
            </a:r>
            <a:r>
              <a:rPr lang="en-GB" dirty="0">
                <a:latin typeface="Arial" panose="020B0604020202020204" pitchFamily="34" charset="0"/>
                <a:cs typeface="Arial" panose="020B0604020202020204" pitchFamily="34" charset="0"/>
              </a:rPr>
              <a:t>anywhere between 4 and 4.5 hours drive one-way is regarded as optimum. To date this has significantly impacted upon where the concentrations of logistics activity are located, especially the larger facilities providing regional distribution services </a:t>
            </a:r>
          </a:p>
        </p:txBody>
      </p:sp>
    </p:spTree>
    <p:extLst>
      <p:ext uri="{BB962C8B-B14F-4D97-AF65-F5344CB8AC3E}">
        <p14:creationId xmlns:p14="http://schemas.microsoft.com/office/powerpoint/2010/main" val="4042297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D923FE-D914-456F-A276-1F28EC52B860}"/>
              </a:ext>
            </a:extLst>
          </p:cNvPr>
          <p:cNvPicPr>
            <a:picLocks noChangeAspect="1"/>
          </p:cNvPicPr>
          <p:nvPr/>
        </p:nvPicPr>
        <p:blipFill>
          <a:blip r:embed="rId2"/>
          <a:stretch>
            <a:fillRect/>
          </a:stretch>
        </p:blipFill>
        <p:spPr>
          <a:xfrm>
            <a:off x="787791" y="225083"/>
            <a:ext cx="9931791" cy="6632917"/>
          </a:xfrm>
          <a:prstGeom prst="rect">
            <a:avLst/>
          </a:prstGeom>
        </p:spPr>
      </p:pic>
    </p:spTree>
    <p:extLst>
      <p:ext uri="{BB962C8B-B14F-4D97-AF65-F5344CB8AC3E}">
        <p14:creationId xmlns:p14="http://schemas.microsoft.com/office/powerpoint/2010/main" val="38280704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A3C891-5E10-4266-A22E-B70D6617B436}"/>
              </a:ext>
            </a:extLst>
          </p:cNvPr>
          <p:cNvSpPr/>
          <p:nvPr/>
        </p:nvSpPr>
        <p:spPr>
          <a:xfrm>
            <a:off x="379827" y="612845"/>
            <a:ext cx="11380763" cy="5909310"/>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SHIFTS IN EUROPE’S INTERNAL DEMAND AND PRODUCTION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Looking at the distribution of GDP across Europe (Figure 2), it is clear that the most important area is the crescent that sweeps from the south east of the UK, through the low countries, western Germany and the northern part of Italy.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France has centres of activity around Lille, Paris, and in areas bordering western Germany, Italy and Switzerland. There are equally high levels across the Nordic countries, but in smaller concentrations. The same goes for the major Russian cities of Moscow and St Petersburg.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These concentrations of activity have determined the location of the European logistics market to date, particularly as a result of drive-time needs. While dramatic changes in Western Europe’s distribution of GDP are not expected in the next decade, rising economic growth in Eastern Europe will give rise to the need for changes in the logistics infrastructure that serves it. As we can see from Figure 3, the concentration of activity in places such as the Czech Republic and Poland is set to rise, with pockets of growth in Slovakia, Hungary and Romania.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extent to which these Central and Eastern locations can grow, not only to serve national logistics needs, but also function as effective bases from which other Western European locations can be served, will be driven predominantly by improvements in road and rail infrastructure, and the competitive/legislative pressures between them. </a:t>
            </a:r>
          </a:p>
        </p:txBody>
      </p:sp>
    </p:spTree>
    <p:extLst>
      <p:ext uri="{BB962C8B-B14F-4D97-AF65-F5344CB8AC3E}">
        <p14:creationId xmlns:p14="http://schemas.microsoft.com/office/powerpoint/2010/main" val="1615945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36317A-D518-49FC-96BC-42AB5A90CAE2}"/>
              </a:ext>
            </a:extLst>
          </p:cNvPr>
          <p:cNvPicPr>
            <a:picLocks noChangeAspect="1"/>
          </p:cNvPicPr>
          <p:nvPr/>
        </p:nvPicPr>
        <p:blipFill>
          <a:blip r:embed="rId2"/>
          <a:stretch>
            <a:fillRect/>
          </a:stretch>
        </p:blipFill>
        <p:spPr>
          <a:xfrm>
            <a:off x="492369" y="337626"/>
            <a:ext cx="11155680" cy="6077242"/>
          </a:xfrm>
          <a:prstGeom prst="rect">
            <a:avLst/>
          </a:prstGeom>
        </p:spPr>
      </p:pic>
    </p:spTree>
    <p:extLst>
      <p:ext uri="{BB962C8B-B14F-4D97-AF65-F5344CB8AC3E}">
        <p14:creationId xmlns:p14="http://schemas.microsoft.com/office/powerpoint/2010/main" val="16403623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2DAAE47-DFA2-4034-BB12-1DF5C387ADAF}"/>
              </a:ext>
            </a:extLst>
          </p:cNvPr>
          <p:cNvSpPr/>
          <p:nvPr/>
        </p:nvSpPr>
        <p:spPr>
          <a:xfrm>
            <a:off x="172278" y="119270"/>
            <a:ext cx="11860696" cy="6463308"/>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KEY INFRASTRUCTURE DEVELOPMENTS – RAIL AND ROAD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Road Infrastructure </a:t>
            </a:r>
          </a:p>
          <a:p>
            <a:pPr algn="just"/>
            <a:r>
              <a:rPr lang="en-GB" dirty="0">
                <a:solidFill>
                  <a:srgbClr val="000000"/>
                </a:solidFill>
                <a:latin typeface="Arial" panose="020B0604020202020204" pitchFamily="34" charset="0"/>
                <a:cs typeface="Arial" panose="020B0604020202020204" pitchFamily="34" charset="0"/>
              </a:rPr>
              <a:t>Generally speaking, the main road network in Western Europe is good, while in Eastern Europe it is poor. Some east European roads, particularly those in the Czech Republic and the Baltic states, are of a high standard, as are many of those in Croatia and Hungary. Others, particularly those in Poland and Belarus, are not – but improvements are being made.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development of a complete motorway network is a priority for all central and east European countries as the many expressways that currently exist are simply not designed to facilitate a large volume of HGV traffic due to their lower load-bearing capacity.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That is why the majority of major planned roads, extensions, expansions and improvements are focused on Eastern Europe, especially roads connecting Eastern Europe with Western Europe. These include the east-west German link roads and the Berlin-Brest road.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most significant improvements are being carried out in Poland. The majority of the A1 highway, an important part of the Baltic-Adriatic Axis, will be completed in 2013. And the A2 highway has recently connected the Polish cities of Poznan, Lodz and Warsaw with Germany.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However, the eastern part of the road remains at the planning stage and is not expected to be ready until between 2015 and 2020. These improvements will be critical in expanding the potential distribution locations of logistics operators across the central and Eastern European belt.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64427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A19983F-6E26-4A4E-861A-D9975BBCA21F}"/>
              </a:ext>
            </a:extLst>
          </p:cNvPr>
          <p:cNvSpPr/>
          <p:nvPr/>
        </p:nvSpPr>
        <p:spPr>
          <a:xfrm>
            <a:off x="397565" y="751344"/>
            <a:ext cx="11502887" cy="5632311"/>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Rail Infrastructure </a:t>
            </a:r>
          </a:p>
          <a:p>
            <a:pPr algn="just"/>
            <a:r>
              <a:rPr lang="en-GB" dirty="0">
                <a:solidFill>
                  <a:srgbClr val="000000"/>
                </a:solidFill>
                <a:latin typeface="Arial" panose="020B0604020202020204" pitchFamily="34" charset="0"/>
                <a:cs typeface="Arial" panose="020B0604020202020204" pitchFamily="34" charset="0"/>
              </a:rPr>
              <a:t>In many respects a resurgent rail freight industry cannot be restricted to just one region, since rail distribution works best over medium to long distances.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Nevertheless, significant investment is required in Europe to cope with long-term decline. There is also a danger that funds for rail investment will be diverted to high speed passenger services rather than freight services.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2008 the EU identified a European rail freight network based on existing and projected flows of goods. For these corridors, investment co-operation between infrastructure managers and the member states should result in an optimised, Europe-wide system.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Most of the corridors are at an advanced planning stage. They’re also being co-ordinated by a new body – RailNet Europe.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Each corridor has its own objectives. For example, along the Rotterdam – Genoa corridor, the aim is to double the volume transported between now and 2020, and increase punctuality by 26% while reducing transport time by 20%.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Overall, the measures will facilitate 28 billion freight tonne-kilometres each year to be transported by rail rather than road. </a:t>
            </a:r>
          </a:p>
        </p:txBody>
      </p:sp>
    </p:spTree>
    <p:extLst>
      <p:ext uri="{BB962C8B-B14F-4D97-AF65-F5344CB8AC3E}">
        <p14:creationId xmlns:p14="http://schemas.microsoft.com/office/powerpoint/2010/main" val="3373274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484954-4604-4FAA-8CB1-8D6AFC1E9116}"/>
              </a:ext>
            </a:extLst>
          </p:cNvPr>
          <p:cNvPicPr>
            <a:picLocks noChangeAspect="1"/>
          </p:cNvPicPr>
          <p:nvPr/>
        </p:nvPicPr>
        <p:blipFill>
          <a:blip r:embed="rId2"/>
          <a:stretch>
            <a:fillRect/>
          </a:stretch>
        </p:blipFill>
        <p:spPr>
          <a:xfrm>
            <a:off x="436098" y="196947"/>
            <a:ext cx="11915336" cy="6527409"/>
          </a:xfrm>
          <a:prstGeom prst="rect">
            <a:avLst/>
          </a:prstGeom>
        </p:spPr>
      </p:pic>
    </p:spTree>
    <p:extLst>
      <p:ext uri="{BB962C8B-B14F-4D97-AF65-F5344CB8AC3E}">
        <p14:creationId xmlns:p14="http://schemas.microsoft.com/office/powerpoint/2010/main" val="31819297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5B000A-927B-44A3-BC85-8BCC3D81ADCF}"/>
              </a:ext>
            </a:extLst>
          </p:cNvPr>
          <p:cNvSpPr/>
          <p:nvPr/>
        </p:nvSpPr>
        <p:spPr>
          <a:xfrm>
            <a:off x="239151" y="751344"/>
            <a:ext cx="11619914" cy="5632311"/>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EU POLICY – ENERGY AND THE ENVIRONMENT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downsides of a mainly road-based distribution system are principally congestion and pollution, and to a growing degree – fuel cost.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Figure 5 demonstrates, transporting goods via HGV emits far more C02 than equivalent journeys made by other transport modes, except air.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Consequently EU policy prioritises rail and water transport over road and air transport, in order to reduce congestion, pollution and carbon emissions. A 2011 White Paper* published by the EU sets out a number of key objectives for 2050: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&gt; No more conventionally-fuelled cars in cities; </a:t>
            </a:r>
          </a:p>
          <a:p>
            <a:pPr algn="just"/>
            <a:r>
              <a:rPr lang="en-GB" dirty="0">
                <a:solidFill>
                  <a:srgbClr val="000000"/>
                </a:solidFill>
                <a:latin typeface="Arial" panose="020B0604020202020204" pitchFamily="34" charset="0"/>
                <a:cs typeface="Arial" panose="020B0604020202020204" pitchFamily="34" charset="0"/>
              </a:rPr>
              <a:t>&gt; 40% use of sustainable low carbon fuels in aviation. At least a 40% cut in shipping emissions; </a:t>
            </a:r>
          </a:p>
          <a:p>
            <a:pPr marL="285750" indent="-285750" algn="just">
              <a:buFont typeface="Wingdings" panose="05000000000000000000" pitchFamily="2" charset="2"/>
              <a:buChar char="Ø"/>
            </a:pPr>
            <a:r>
              <a:rPr lang="en-GB" dirty="0">
                <a:solidFill>
                  <a:srgbClr val="000000"/>
                </a:solidFill>
                <a:latin typeface="Arial" panose="020B0604020202020204" pitchFamily="34" charset="0"/>
                <a:cs typeface="Arial" panose="020B0604020202020204" pitchFamily="34" charset="0"/>
              </a:rPr>
              <a:t>A 50% shift in medium-distance intercity passenger and freight journeys from road to rail and waterborne transport. </a:t>
            </a:r>
          </a:p>
          <a:p>
            <a:pPr marL="285750" indent="-285750" algn="just">
              <a:buFont typeface="Wingdings" panose="05000000000000000000" pitchFamily="2" charset="2"/>
              <a:buChar char="Ø"/>
            </a:pPr>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All these objectives are intended to contribute to a 60% cut in transport emissions by the middle of the century, and reduce oil dependency significantly. Clearly, they are also likely to have a significant impact on a largely road-based logistics industry.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20605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A4DE24-37BF-429F-90B7-1DFB76B5C03F}"/>
              </a:ext>
            </a:extLst>
          </p:cNvPr>
          <p:cNvPicPr>
            <a:picLocks noChangeAspect="1"/>
          </p:cNvPicPr>
          <p:nvPr/>
        </p:nvPicPr>
        <p:blipFill>
          <a:blip r:embed="rId2"/>
          <a:stretch>
            <a:fillRect/>
          </a:stretch>
        </p:blipFill>
        <p:spPr>
          <a:xfrm>
            <a:off x="2011680" y="182880"/>
            <a:ext cx="7765366" cy="6330462"/>
          </a:xfrm>
          <a:prstGeom prst="rect">
            <a:avLst/>
          </a:prstGeom>
        </p:spPr>
      </p:pic>
    </p:spTree>
    <p:extLst>
      <p:ext uri="{BB962C8B-B14F-4D97-AF65-F5344CB8AC3E}">
        <p14:creationId xmlns:p14="http://schemas.microsoft.com/office/powerpoint/2010/main" val="11169113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116AE1-3FB4-4F5F-8732-A591DFE912CE}"/>
              </a:ext>
            </a:extLst>
          </p:cNvPr>
          <p:cNvSpPr/>
          <p:nvPr/>
        </p:nvSpPr>
        <p:spPr>
          <a:xfrm>
            <a:off x="534572" y="1997839"/>
            <a:ext cx="11085342" cy="2862322"/>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In terms of actual implementation, the White Paper sets out a framework for the “internalisation” of all costs to road vehicles.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will include internalising infrastructure costs and congestion costs, but most importantly C02 pollution (depending on the extent to which any future fuel taxes manage to fully attribute these costs to the vehicle).</a:t>
            </a:r>
          </a:p>
          <a:p>
            <a:pPr algn="just"/>
            <a:r>
              <a:rPr lang="en-GB" dirty="0">
                <a:solidFill>
                  <a:srgbClr val="000000"/>
                </a:solidFill>
                <a:latin typeface="Arial" panose="020B0604020202020204" pitchFamily="34" charset="0"/>
                <a:cs typeface="Arial" panose="020B0604020202020204" pitchFamily="34" charset="0"/>
              </a:rPr>
              <a:t> </a:t>
            </a:r>
          </a:p>
          <a:p>
            <a:pPr algn="just"/>
            <a:r>
              <a:rPr lang="en-GB" dirty="0">
                <a:solidFill>
                  <a:srgbClr val="000000"/>
                </a:solidFill>
                <a:latin typeface="Arial" panose="020B0604020202020204" pitchFamily="34" charset="0"/>
                <a:cs typeface="Arial" panose="020B0604020202020204" pitchFamily="34" charset="0"/>
              </a:rPr>
              <a:t>Given the increased focus on the environmental damage of any journey (especially by road), with the cost borne by taxes, this may well switch the argument in favour of rail, with road use reserved for the beginning and end of a journey.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33335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A1B41F-70A3-4160-94EF-E4B31D7F608A}"/>
              </a:ext>
            </a:extLst>
          </p:cNvPr>
          <p:cNvPicPr>
            <a:picLocks noChangeAspect="1"/>
          </p:cNvPicPr>
          <p:nvPr/>
        </p:nvPicPr>
        <p:blipFill>
          <a:blip r:embed="rId2"/>
          <a:stretch>
            <a:fillRect/>
          </a:stretch>
        </p:blipFill>
        <p:spPr>
          <a:xfrm>
            <a:off x="576776" y="112542"/>
            <a:ext cx="11211950" cy="6745458"/>
          </a:xfrm>
          <a:prstGeom prst="rect">
            <a:avLst/>
          </a:prstGeom>
        </p:spPr>
      </p:pic>
    </p:spTree>
    <p:extLst>
      <p:ext uri="{BB962C8B-B14F-4D97-AF65-F5344CB8AC3E}">
        <p14:creationId xmlns:p14="http://schemas.microsoft.com/office/powerpoint/2010/main" val="27802880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C69A5D-F69C-48ED-A8F8-2D467155D39F}"/>
              </a:ext>
            </a:extLst>
          </p:cNvPr>
          <p:cNvSpPr/>
          <p:nvPr/>
        </p:nvSpPr>
        <p:spPr>
          <a:xfrm>
            <a:off x="182880" y="335846"/>
            <a:ext cx="11774658" cy="5632311"/>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GREEN SUPPLY CHAINS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Despite the heavy reliance on road transport as the most flexible and cost-effective mode over the past century, the cost and emission efficiency advantage of rail over road for medium distances (allowing for switching between modes) should start to alter how goods are transported across Europe in the future.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It is estimated that for non-bulk rail to break even against road transport, it must travel around 300 km. Part of the reason for this is that rail has higher levels of fixed costs than variable costs, which means the marginal cost of going an extra mile by rail is much lower once the costs of loading on and off the train have been paid.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Rail is also a great fit for intermodal shipping as it offers the best containerized fit between shipping and the hinterland. Rail is also easy to electrify and therefore has a key role to play in hitting EU carbon targets.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So while transport planners have sought to minimise modal shifts in order to increase efficiency, thus favouring road-based solutions, this will have to change if and when additional environmental costs are attributed more directly to road freight.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Although road freight will start to benefit from the use of bio-fuels and scheduling so as to increase load efficiency, the EU proposal is to limit road freight to 300km journeys at most.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47617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D059FE-26E8-45AC-AF76-3868F88C3F94}"/>
              </a:ext>
            </a:extLst>
          </p:cNvPr>
          <p:cNvSpPr/>
          <p:nvPr/>
        </p:nvSpPr>
        <p:spPr>
          <a:xfrm>
            <a:off x="212035" y="751344"/>
            <a:ext cx="11569148" cy="4524315"/>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So from an environmental and cost perspective, the ideal scenario for European logistics would appear to be: </a:t>
            </a:r>
          </a:p>
          <a:p>
            <a:pPr algn="just"/>
            <a:r>
              <a:rPr lang="en-GB" sz="1400" dirty="0">
                <a:solidFill>
                  <a:srgbClr val="000000"/>
                </a:solidFill>
                <a:latin typeface="Arial" panose="020B0604020202020204" pitchFamily="34" charset="0"/>
                <a:cs typeface="Arial" panose="020B0604020202020204" pitchFamily="34" charset="0"/>
              </a:rPr>
              <a:t>&gt; </a:t>
            </a:r>
            <a:r>
              <a:rPr lang="en-GB" dirty="0">
                <a:solidFill>
                  <a:srgbClr val="000000"/>
                </a:solidFill>
                <a:latin typeface="Arial" panose="020B0604020202020204" pitchFamily="34" charset="0"/>
                <a:cs typeface="Arial" panose="020B0604020202020204" pitchFamily="34" charset="0"/>
              </a:rPr>
              <a:t>Sea freight to be point of entry for Europe; </a:t>
            </a:r>
          </a:p>
          <a:p>
            <a:pPr algn="just"/>
            <a:r>
              <a:rPr lang="en-GB" sz="1400" dirty="0">
                <a:solidFill>
                  <a:srgbClr val="000000"/>
                </a:solidFill>
                <a:latin typeface="Arial" panose="020B0604020202020204" pitchFamily="34" charset="0"/>
                <a:cs typeface="Arial" panose="020B0604020202020204" pitchFamily="34" charset="0"/>
              </a:rPr>
              <a:t>&gt; </a:t>
            </a:r>
            <a:r>
              <a:rPr lang="en-GB" dirty="0">
                <a:solidFill>
                  <a:srgbClr val="000000"/>
                </a:solidFill>
                <a:latin typeface="Arial" panose="020B0604020202020204" pitchFamily="34" charset="0"/>
                <a:cs typeface="Arial" panose="020B0604020202020204" pitchFamily="34" charset="0"/>
              </a:rPr>
              <a:t>Road for intermediate distribution up to 300 km; </a:t>
            </a:r>
          </a:p>
          <a:p>
            <a:pPr algn="just"/>
            <a:r>
              <a:rPr lang="en-GB" sz="1400" dirty="0">
                <a:solidFill>
                  <a:srgbClr val="000000"/>
                </a:solidFill>
                <a:latin typeface="Arial" panose="020B0604020202020204" pitchFamily="34" charset="0"/>
                <a:cs typeface="Arial" panose="020B0604020202020204" pitchFamily="34" charset="0"/>
              </a:rPr>
              <a:t>&gt; </a:t>
            </a:r>
            <a:r>
              <a:rPr lang="en-GB" dirty="0">
                <a:solidFill>
                  <a:srgbClr val="000000"/>
                </a:solidFill>
                <a:latin typeface="Arial" panose="020B0604020202020204" pitchFamily="34" charset="0"/>
                <a:cs typeface="Arial" panose="020B0604020202020204" pitchFamily="34" charset="0"/>
              </a:rPr>
              <a:t>For longer distribution use rail; </a:t>
            </a:r>
          </a:p>
          <a:p>
            <a:pPr algn="just"/>
            <a:r>
              <a:rPr lang="en-GB" sz="1400" dirty="0">
                <a:solidFill>
                  <a:srgbClr val="000000"/>
                </a:solidFill>
                <a:latin typeface="Arial" panose="020B0604020202020204" pitchFamily="34" charset="0"/>
                <a:cs typeface="Arial" panose="020B0604020202020204" pitchFamily="34" charset="0"/>
              </a:rPr>
              <a:t>&gt; </a:t>
            </a:r>
            <a:r>
              <a:rPr lang="en-GB" dirty="0">
                <a:solidFill>
                  <a:srgbClr val="000000"/>
                </a:solidFill>
                <a:latin typeface="Arial" panose="020B0604020202020204" pitchFamily="34" charset="0"/>
                <a:cs typeface="Arial" panose="020B0604020202020204" pitchFamily="34" charset="0"/>
              </a:rPr>
              <a:t>Rail to larger hubs on city peripheries where ideally you can link to local rail and tram infrastructure; </a:t>
            </a:r>
          </a:p>
          <a:p>
            <a:pPr marL="285750" indent="-285750" algn="just">
              <a:buFont typeface="Wingdings" panose="05000000000000000000" pitchFamily="2" charset="2"/>
              <a:buChar char="Ø"/>
            </a:pPr>
            <a:r>
              <a:rPr lang="en-GB" dirty="0">
                <a:solidFill>
                  <a:srgbClr val="000000"/>
                </a:solidFill>
                <a:latin typeface="Arial" panose="020B0604020202020204" pitchFamily="34" charset="0"/>
                <a:cs typeface="Arial" panose="020B0604020202020204" pitchFamily="34" charset="0"/>
              </a:rPr>
              <a:t>Inner city distribution off the back of mini hubs in urban environments.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One key element of the supply chain which is required to enable this, is the development of more efficient multi-modal hubs in and around major trading sea-ports and large cities and conurbations.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Of equal importance is the development of inner-city infrastructure to allow for greener distribution in urban environments.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Newly-green strategies of logistics providers have already had a significant impact on the supply chain, as evidenced by fleet replacement, modal shifts to rail, and, to a limited extent, warehouse improvements.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00287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C86311-ECFE-489B-8157-C9AEDC57E32A}"/>
              </a:ext>
            </a:extLst>
          </p:cNvPr>
          <p:cNvPicPr>
            <a:picLocks noChangeAspect="1"/>
          </p:cNvPicPr>
          <p:nvPr/>
        </p:nvPicPr>
        <p:blipFill>
          <a:blip r:embed="rId2"/>
          <a:stretch>
            <a:fillRect/>
          </a:stretch>
        </p:blipFill>
        <p:spPr>
          <a:xfrm>
            <a:off x="337625" y="309489"/>
            <a:ext cx="11493304" cy="6288259"/>
          </a:xfrm>
          <a:prstGeom prst="rect">
            <a:avLst/>
          </a:prstGeom>
        </p:spPr>
      </p:pic>
    </p:spTree>
    <p:extLst>
      <p:ext uri="{BB962C8B-B14F-4D97-AF65-F5344CB8AC3E}">
        <p14:creationId xmlns:p14="http://schemas.microsoft.com/office/powerpoint/2010/main" val="24631718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B9B126-099B-47D0-9CEC-763BF4F48AAA}"/>
              </a:ext>
            </a:extLst>
          </p:cNvPr>
          <p:cNvSpPr/>
          <p:nvPr/>
        </p:nvSpPr>
        <p:spPr>
          <a:xfrm>
            <a:off x="265043" y="463827"/>
            <a:ext cx="11579953" cy="4524315"/>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It is clear that, across Europe, rail is the mode of policy choice, particularly over road.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However, EU policy looks somewhat ambitious in this respect, aiming for a 50% shift in medium-distance passenger and freight journeys from road to rail and waterborne transport, with policy detail on how this will be affected thin on the ground.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 the plus side, however, for journeys over 300km rail is already cheaper, and more environmentally efficient, and with policy shifts in the future this mode of transport will become increasingly prevalent over these distances.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From a demand perspective, major corporates are very keen to reduce their environmental footprint, and rail will support this over medium distances from a cost perspective.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Carefully managed projects such as the EU-funded CREAM Project, managing integrated rail services between Istanbul and the Benelux countries are a key step forward. The intermodal Bosphorous Europe Express (BEEX) between Istanbul, Ljubljana and Munich has been key in enabling increased trade between Germany and Turkey to occur using rail as the key mode. </a:t>
            </a:r>
          </a:p>
        </p:txBody>
      </p:sp>
    </p:spTree>
    <p:extLst>
      <p:ext uri="{BB962C8B-B14F-4D97-AF65-F5344CB8AC3E}">
        <p14:creationId xmlns:p14="http://schemas.microsoft.com/office/powerpoint/2010/main" val="37664873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4646BE-4B75-4CC9-BB14-221F630A0FFC}"/>
              </a:ext>
            </a:extLst>
          </p:cNvPr>
          <p:cNvPicPr>
            <a:picLocks noChangeAspect="1"/>
          </p:cNvPicPr>
          <p:nvPr/>
        </p:nvPicPr>
        <p:blipFill>
          <a:blip r:embed="rId2"/>
          <a:stretch>
            <a:fillRect/>
          </a:stretch>
        </p:blipFill>
        <p:spPr>
          <a:xfrm>
            <a:off x="1153551" y="98474"/>
            <a:ext cx="10325686" cy="6088013"/>
          </a:xfrm>
          <a:prstGeom prst="rect">
            <a:avLst/>
          </a:prstGeom>
        </p:spPr>
      </p:pic>
      <p:sp>
        <p:nvSpPr>
          <p:cNvPr id="3" name="TextBox 2">
            <a:extLst>
              <a:ext uri="{FF2B5EF4-FFF2-40B4-BE49-F238E27FC236}">
                <a16:creationId xmlns:a16="http://schemas.microsoft.com/office/drawing/2014/main" id="{2C280997-37F6-4E06-9106-189CEAC6352B}"/>
              </a:ext>
            </a:extLst>
          </p:cNvPr>
          <p:cNvSpPr txBox="1"/>
          <p:nvPr/>
        </p:nvSpPr>
        <p:spPr>
          <a:xfrm>
            <a:off x="872197" y="6372665"/>
            <a:ext cx="8904849" cy="369332"/>
          </a:xfrm>
          <a:prstGeom prst="rect">
            <a:avLst/>
          </a:prstGeom>
          <a:noFill/>
        </p:spPr>
        <p:txBody>
          <a:bodyPr wrap="square" rtlCol="0">
            <a:spAutoFit/>
          </a:bodyPr>
          <a:lstStyle/>
          <a:p>
            <a:r>
              <a:rPr lang="en-GB" dirty="0">
                <a:hlinkClick r:id="rId3"/>
              </a:rPr>
              <a:t>http://www.cream-fp7.eu/</a:t>
            </a:r>
            <a:r>
              <a:rPr lang="en-GB" dirty="0"/>
              <a:t> </a:t>
            </a:r>
          </a:p>
        </p:txBody>
      </p:sp>
    </p:spTree>
    <p:extLst>
      <p:ext uri="{BB962C8B-B14F-4D97-AF65-F5344CB8AC3E}">
        <p14:creationId xmlns:p14="http://schemas.microsoft.com/office/powerpoint/2010/main" val="32849721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BA6C24-85E7-45C5-A696-C05912BAEB1F}"/>
              </a:ext>
            </a:extLst>
          </p:cNvPr>
          <p:cNvSpPr/>
          <p:nvPr/>
        </p:nvSpPr>
        <p:spPr>
          <a:xfrm>
            <a:off x="212035" y="198783"/>
            <a:ext cx="11576691" cy="618630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Looking forward, the coordination of future cross-border investment in key rail corridors by RailNet Europe should allow further expansion of freight transport via rail.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increasing development of rail-connected warehousing also makes it more efficient, with some of the largest logistics developers committed to providing these facilities in order to serve clients with environmental targets to hit.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At present, however, due to the lack of appropriate modal shift infrastructure outside of Europe’s core port and distribution centres, rail cannot compete with road.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Road is far more ubiquitous and flexible as a means of consistent transport across all of Europe.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Equally, investment is going into more environmentally friendly road vehicles, which will push back a little on the shift to rail.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extent to which infrastructure and legislative support is brought to bear across the EU in favour of rail will be the key influence in the long-run.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Russia, where EU policy has no influence, rail freight will be left to the whims of the market, so progress remains to be seen.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despite the fact that for trans-national Russian traffic, rail freight would appear to be the obvious choice. </a:t>
            </a:r>
          </a:p>
        </p:txBody>
      </p:sp>
    </p:spTree>
    <p:extLst>
      <p:ext uri="{BB962C8B-B14F-4D97-AF65-F5344CB8AC3E}">
        <p14:creationId xmlns:p14="http://schemas.microsoft.com/office/powerpoint/2010/main" val="19751623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FECCB5-ACCB-4A2A-9E67-5A25181E5595}"/>
              </a:ext>
            </a:extLst>
          </p:cNvPr>
          <p:cNvSpPr/>
          <p:nvPr/>
        </p:nvSpPr>
        <p:spPr>
          <a:xfrm>
            <a:off x="344557" y="1166843"/>
            <a:ext cx="11171582" cy="3139321"/>
          </a:xfrm>
          <a:prstGeom prst="rect">
            <a:avLst/>
          </a:prstGeom>
        </p:spPr>
        <p:txBody>
          <a:bodyPr wrap="square">
            <a:spAutoFit/>
          </a:bodyPr>
          <a:lstStyle/>
          <a:p>
            <a:pPr algn="just"/>
            <a:r>
              <a:rPr lang="en-GB" b="1" dirty="0">
                <a:latin typeface="HelveticaNeueLTStd-Bd"/>
              </a:rPr>
              <a:t>RISING POPULISM AND PROTECTIONISM</a:t>
            </a:r>
          </a:p>
          <a:p>
            <a:pPr algn="just"/>
            <a:endParaRPr lang="en-GB" b="1" dirty="0">
              <a:latin typeface="HelveticaNeueLTStd-Bd"/>
            </a:endParaRPr>
          </a:p>
          <a:p>
            <a:pPr algn="just"/>
            <a:r>
              <a:rPr lang="en-GB" dirty="0">
                <a:latin typeface="HelveticaNeueLTStd-Lt"/>
              </a:rPr>
              <a:t>Populism continues to gain momentum, both throughout Europe and in the United States.</a:t>
            </a:r>
          </a:p>
          <a:p>
            <a:pPr algn="just"/>
            <a:r>
              <a:rPr lang="en-GB" dirty="0">
                <a:latin typeface="HelveticaNeueLTStd-Lt"/>
              </a:rPr>
              <a:t>Many observers interpret this trend as a growing dissatisfaction with globalisation and the establishment, and one of the main drivers in Europe is a long period of subdued economic growth in many countries since the GFC.</a:t>
            </a:r>
          </a:p>
          <a:p>
            <a:pPr algn="just"/>
            <a:endParaRPr lang="en-GB" dirty="0">
              <a:latin typeface="HelveticaNeueLTStd-Lt"/>
            </a:endParaRPr>
          </a:p>
          <a:p>
            <a:pPr algn="just"/>
            <a:r>
              <a:rPr lang="en-GB" dirty="0">
                <a:latin typeface="HelveticaNeueLTStd-Lt"/>
              </a:rPr>
              <a:t>Populist policies based on trade restrictions and excessive public spending involve the risk of low economic growth combined with high inflation. We therefore recommend a defensive, income-focused approach towards commercial real estate in which dynamic European cities and urban logistics, for example, offer long-term investment opportunities.</a:t>
            </a:r>
            <a:endParaRPr lang="en-GB" dirty="0"/>
          </a:p>
        </p:txBody>
      </p:sp>
      <p:sp>
        <p:nvSpPr>
          <p:cNvPr id="3" name="TextBox 2">
            <a:extLst>
              <a:ext uri="{FF2B5EF4-FFF2-40B4-BE49-F238E27FC236}">
                <a16:creationId xmlns:a16="http://schemas.microsoft.com/office/drawing/2014/main" id="{DDAE5D10-0CF0-47C7-A27D-1CEB924C1780}"/>
              </a:ext>
            </a:extLst>
          </p:cNvPr>
          <p:cNvSpPr txBox="1"/>
          <p:nvPr/>
        </p:nvSpPr>
        <p:spPr>
          <a:xfrm>
            <a:off x="437322" y="6042991"/>
            <a:ext cx="11304104" cy="369332"/>
          </a:xfrm>
          <a:prstGeom prst="rect">
            <a:avLst/>
          </a:prstGeom>
          <a:noFill/>
        </p:spPr>
        <p:txBody>
          <a:bodyPr wrap="square" rtlCol="0">
            <a:spAutoFit/>
          </a:bodyPr>
          <a:lstStyle/>
          <a:p>
            <a:r>
              <a:rPr lang="en-GB" dirty="0">
                <a:hlinkClick r:id="rId2"/>
              </a:rPr>
              <a:t>http://www.savillsim.com/documents/2017-sim-european-logistics-warehousing-the-future-final.pdf</a:t>
            </a:r>
            <a:r>
              <a:rPr lang="en-GB" dirty="0"/>
              <a:t> </a:t>
            </a:r>
          </a:p>
        </p:txBody>
      </p:sp>
    </p:spTree>
    <p:extLst>
      <p:ext uri="{BB962C8B-B14F-4D97-AF65-F5344CB8AC3E}">
        <p14:creationId xmlns:p14="http://schemas.microsoft.com/office/powerpoint/2010/main" val="36124394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91B6BA-3DE4-496E-A035-9310D993CB0E}"/>
              </a:ext>
            </a:extLst>
          </p:cNvPr>
          <p:cNvSpPr/>
          <p:nvPr/>
        </p:nvSpPr>
        <p:spPr>
          <a:xfrm>
            <a:off x="0" y="145775"/>
            <a:ext cx="12032974" cy="812530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KEY GEOPOLITICAL RISKS</a:t>
            </a:r>
          </a:p>
          <a:p>
            <a:pPr algn="just"/>
            <a:r>
              <a:rPr lang="en-GB" b="1" dirty="0">
                <a:latin typeface="Arial" panose="020B0604020202020204" pitchFamily="34" charset="0"/>
                <a:cs typeface="Arial" panose="020B0604020202020204" pitchFamily="34" charset="0"/>
              </a:rPr>
              <a:t>Brexit</a:t>
            </a:r>
          </a:p>
          <a:p>
            <a:pPr algn="just"/>
            <a:r>
              <a:rPr lang="en-GB" dirty="0">
                <a:latin typeface="Arial" panose="020B0604020202020204" pitchFamily="34" charset="0"/>
                <a:cs typeface="Arial" panose="020B0604020202020204" pitchFamily="34" charset="0"/>
              </a:rPr>
              <a:t>The UK government triggered Article 50 of the Treaty of Lisbon on 20 March 2017, officially informing the EU of the UK’s intention to withdraw its EU membership. However, it remains unclear when and how Brexit negotiations will play out. We think a UK-EU divorce deal allowing for a period of transitional arrangements followed by a free-trade agreement is likely. Nonetheless, in the case of a hard Brexit scenario, UK-EU</a:t>
            </a:r>
          </a:p>
          <a:p>
            <a:pPr algn="just"/>
            <a:r>
              <a:rPr lang="en-GB" dirty="0">
                <a:latin typeface="Arial" panose="020B0604020202020204" pitchFamily="34" charset="0"/>
                <a:cs typeface="Arial" panose="020B0604020202020204" pitchFamily="34" charset="0"/>
              </a:rPr>
              <a:t>supply chains may be interrupted.</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Spain</a:t>
            </a:r>
          </a:p>
          <a:p>
            <a:pPr algn="just"/>
            <a:r>
              <a:rPr lang="en-GB" dirty="0">
                <a:latin typeface="Arial" panose="020B0604020202020204" pitchFamily="34" charset="0"/>
                <a:cs typeface="Arial" panose="020B0604020202020204" pitchFamily="34" charset="0"/>
              </a:rPr>
              <a:t>While firms may be cautious about investing in Catalonia after the recent independence referendum and subsequent political unrest, this has now largely settled, and we do not expect a significant impact on commercial real estate. According to JLL and Cushman &amp; Wakefield, Barcelona office, retail and logistics yields have been stable in 2017, with rents steady to increasing.</a:t>
            </a:r>
          </a:p>
          <a:p>
            <a:pPr algn="just"/>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Turkey</a:t>
            </a:r>
          </a:p>
          <a:p>
            <a:r>
              <a:rPr lang="en-GB" dirty="0">
                <a:latin typeface="Arial" panose="020B0604020202020204" pitchFamily="34" charset="0"/>
                <a:cs typeface="Arial" panose="020B0604020202020204" pitchFamily="34" charset="0"/>
              </a:rPr>
              <a:t>Turkish President Tayyip Erdogan could allow the 3 million refugees currently held back from migrating to the EU to leave Turkey. This would cause a rise in border controls that could also significantly disrupt logistics supply chains.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United States</a:t>
            </a:r>
          </a:p>
          <a:p>
            <a:r>
              <a:rPr lang="en-GB" dirty="0">
                <a:latin typeface="Arial" panose="020B0604020202020204" pitchFamily="34" charset="0"/>
                <a:cs typeface="Arial" panose="020B0604020202020204" pitchFamily="34" charset="0"/>
              </a:rPr>
              <a:t>US President Donald Trump has so far made several trade policy plays, including negotiations with China, tariffs</a:t>
            </a:r>
          </a:p>
          <a:p>
            <a:r>
              <a:rPr lang="en-GB" dirty="0">
                <a:latin typeface="Arial" panose="020B0604020202020204" pitchFamily="34" charset="0"/>
                <a:cs typeface="Arial" panose="020B0604020202020204" pitchFamily="34" charset="0"/>
              </a:rPr>
              <a:t>on Bombardier jets, withdrawing from the Trans-Pacific Partnership agreement and vowing to renegotiate the North American Free Trade Agreement. Measures to reduce America’s trade deficit could affect Eurozone economies such as Germany, and further US trade protectionism could lead to European supply chain disruptions and tit-for-tat measures in response.</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6681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F2F19D-BFD6-4872-92E7-3CDA4084B7C8}"/>
              </a:ext>
            </a:extLst>
          </p:cNvPr>
          <p:cNvSpPr/>
          <p:nvPr/>
        </p:nvSpPr>
        <p:spPr>
          <a:xfrm>
            <a:off x="424069" y="2551837"/>
            <a:ext cx="11224591" cy="1384995"/>
          </a:xfrm>
          <a:prstGeom prst="rect">
            <a:avLst/>
          </a:prstGeom>
        </p:spPr>
        <p:txBody>
          <a:bodyPr wrap="square">
            <a:spAutoFit/>
          </a:bodyPr>
          <a:lstStyle/>
          <a:p>
            <a:pPr algn="just"/>
            <a:r>
              <a:rPr lang="en-GB" sz="2800" dirty="0">
                <a:latin typeface="Arial" panose="020B0604020202020204" pitchFamily="34" charset="0"/>
                <a:cs typeface="Arial" panose="020B0604020202020204" pitchFamily="34" charset="0"/>
              </a:rPr>
              <a:t>Populist policies based on trade restrictions and excessive public spending involve the danger of stagflation, or low economic growth combined with high inflation</a:t>
            </a:r>
          </a:p>
        </p:txBody>
      </p:sp>
      <p:sp>
        <p:nvSpPr>
          <p:cNvPr id="3" name="TextBox 2">
            <a:extLst>
              <a:ext uri="{FF2B5EF4-FFF2-40B4-BE49-F238E27FC236}">
                <a16:creationId xmlns:a16="http://schemas.microsoft.com/office/drawing/2014/main" id="{2C4120F4-CAE2-4C19-A496-FD5749D4299C}"/>
              </a:ext>
            </a:extLst>
          </p:cNvPr>
          <p:cNvSpPr txBox="1"/>
          <p:nvPr/>
        </p:nvSpPr>
        <p:spPr>
          <a:xfrm>
            <a:off x="530087" y="5022574"/>
            <a:ext cx="11224591" cy="369332"/>
          </a:xfrm>
          <a:prstGeom prst="rect">
            <a:avLst/>
          </a:prstGeom>
          <a:noFill/>
        </p:spPr>
        <p:txBody>
          <a:bodyPr wrap="square" rtlCol="0">
            <a:spAutoFit/>
          </a:bodyPr>
          <a:lstStyle/>
          <a:p>
            <a:r>
              <a:rPr lang="en-GB" dirty="0">
                <a:hlinkClick r:id="rId2"/>
              </a:rPr>
              <a:t>http://www.savillsim.com/documents/2017-sim-european-logistics-warehousing-the-future-final.pdf</a:t>
            </a:r>
            <a:r>
              <a:rPr lang="en-GB" dirty="0"/>
              <a:t> </a:t>
            </a:r>
          </a:p>
        </p:txBody>
      </p:sp>
    </p:spTree>
    <p:extLst>
      <p:ext uri="{BB962C8B-B14F-4D97-AF65-F5344CB8AC3E}">
        <p14:creationId xmlns:p14="http://schemas.microsoft.com/office/powerpoint/2010/main" val="28393382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A1B7023-B7F0-44DF-8929-B4FAF944BA4F}"/>
              </a:ext>
            </a:extLst>
          </p:cNvPr>
          <p:cNvSpPr/>
          <p:nvPr/>
        </p:nvSpPr>
        <p:spPr>
          <a:xfrm>
            <a:off x="463826" y="1443841"/>
            <a:ext cx="11396870" cy="3693319"/>
          </a:xfrm>
          <a:prstGeom prst="rect">
            <a:avLst/>
          </a:prstGeom>
        </p:spPr>
        <p:txBody>
          <a:bodyPr wrap="square">
            <a:spAutoFit/>
          </a:bodyPr>
          <a:lstStyle/>
          <a:p>
            <a:r>
              <a:rPr lang="en-GB" dirty="0"/>
              <a:t> </a:t>
            </a:r>
          </a:p>
          <a:p>
            <a:pPr algn="just"/>
            <a:r>
              <a:rPr lang="en-GB" b="1" dirty="0">
                <a:latin typeface="Arial" panose="020B0604020202020204" pitchFamily="34" charset="0"/>
                <a:cs typeface="Arial" panose="020B0604020202020204" pitchFamily="34" charset="0"/>
              </a:rPr>
              <a:t>The logistics business sector is one of the biggest industries in Europe. It generates a revenue of more than EUR 900 billion annually, represents just under 7% of total GDP and employs more than 7 million people, according to Eurostat and the Alliance for European Logistics. </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Increasing geopolitical tensions could mean more trade restrictions worldwide. However, new trade routes and economic development initiatives offer opportunities for expanded transportation and logistics networks in Europe.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Projects such as the New Silk Road, which will stretch from China to Europe, will forge links between locations previously isolated from each other, potentially creating demand for new logistics hubs along the way. </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88102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09DCB5C1-1D98-4F6F-8A40-6FABB06FAD6F}"/>
              </a:ext>
            </a:extLst>
          </p:cNvPr>
          <p:cNvSpPr>
            <a:spLocks noChangeArrowheads="1"/>
          </p:cNvSpPr>
          <p:nvPr/>
        </p:nvSpPr>
        <p:spPr bwMode="auto">
          <a:xfrm>
            <a:off x="139147" y="950340"/>
            <a:ext cx="11913705"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Gafijczuk</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Dariusz (7 December 2016).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2"/>
              </a:rPr>
              <a:t>"Europe has never liked borders – and it won't be confined by them now"</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The Conversation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United Kingdom. Retrieved 4 October 2018. </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3" tooltip="Jacob Burckhardt"/>
              </a:rPr>
              <a:t>Burckhardt, Jacob</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(1867).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The Civilization of the Renaissance in Italy</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Die Kultur der Renaissance in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Italien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(in German). Switzerland. </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4" tooltip="Norman Davies"/>
              </a:rPr>
              <a:t>Davies, Norman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(1996).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Europe: A history</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Oxford, United Kingdom: Oxford University Press. p. 8. </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5" tooltip="International Standard Book Number"/>
              </a:rPr>
              <a:t>ISBN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6" tooltip="Special:BookSources/9780198201717"/>
              </a:rPr>
              <a:t>9780198201717</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Welsh, J. (1995).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Edmund Burke and International Relations: The Commonwealth of Europe and the Crusade against the French Revolution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Springer. p. 73. </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5" tooltip="International Standard Book Number"/>
              </a:rPr>
              <a:t>ISBN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7" tooltip="Special:BookSources/9780230374829"/>
              </a:rPr>
              <a:t>9780230374829</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Eine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Wiederherstellung</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der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europäischen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Weltherrschaft</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ist</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unmöglich</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wohl</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aber</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ist</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es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noch</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möglich</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durch</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Zusammenfassung</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der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europäischen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Staaten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diesen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Erdteil</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zu</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einer</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fünften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Weltmacht</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zusammenzuschliessen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und so den Frieden, die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Freiheit</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und den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Wohlstand</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der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Europäer</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zu</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retten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Coudenhove-Kalergi,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Paneuropäisches</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Manifest</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(1923). </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"Nationalism was dead, but it was not replaced by pan-European nationalism or by a pan-European identity", the "European idea" being transformed into an idea of "diversity of identity" combined with a "commonality of values" Anton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Speekenbrink</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"Trans-Atlantic Relations in a Postmodern World" (2014),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8"/>
              </a:rPr>
              <a:t>p. 258</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The supranational prospect held out by the EU appears to be threatened.... by a deficiency of European identity, in striking contrast to the continuing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vigour</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of national identities, ...." Anne-Marie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Thiesse</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Inventing national identity.</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9"/>
              </a:rPr>
              <a:t>[1]</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AutoNum type="arabicPeriod" startAt="8"/>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Dirk Jacobs and Robert Maier,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10"/>
              </a:rPr>
              <a:t>European identity: construct, fact and fiction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11"/>
              </a:rPr>
              <a:t>Archived</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19 March 2009 at the </a:t>
            </a:r>
            <a:r>
              <a:rPr kumimoji="0" lang="en-US" altLang="en-US" sz="1200" b="0" i="0" u="none" strike="noStrike" cap="none" normalizeH="0" baseline="0" dirty="0" err="1">
                <a:ln>
                  <a:noFill/>
                </a:ln>
                <a:solidFill>
                  <a:srgbClr val="0645AD"/>
                </a:solidFill>
                <a:effectLst/>
                <a:latin typeface="Arial" panose="020B0604020202020204" pitchFamily="34" charset="0"/>
                <a:cs typeface="Arial" panose="020B0604020202020204" pitchFamily="34" charset="0"/>
                <a:hlinkClick r:id="rId12" tooltip="Wayback Machine"/>
              </a:rPr>
              <a:t>Wayback</a:t>
            </a:r>
            <a:r>
              <a:rPr kumimoji="0" lang="en-US" altLang="en-US" sz="1200" b="0" i="0" u="none" strike="noStrike" cap="none" normalizeH="0" baseline="0" dirty="0">
                <a:ln>
                  <a:noFill/>
                </a:ln>
                <a:solidFill>
                  <a:srgbClr val="0645AD"/>
                </a:solidFill>
                <a:effectLst/>
                <a:latin typeface="Arial" panose="020B0604020202020204" pitchFamily="34" charset="0"/>
                <a:cs typeface="Arial" panose="020B0604020202020204" pitchFamily="34" charset="0"/>
                <a:hlinkClick r:id="rId12" tooltip="Wayback Machine"/>
              </a:rPr>
              <a:t> Machine</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in: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A United Europe. The Quest for a Multifaceted Identity</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(1998) pp. 13-34. </a:t>
            </a:r>
          </a:p>
          <a:p>
            <a:pPr marL="0" marR="0" lvl="0" indent="0" algn="l" defTabSz="914400" rtl="0" eaLnBrk="0" fontAlgn="base" latinLnBrk="0" hangingPunct="0">
              <a:lnSpc>
                <a:spcPct val="100000"/>
              </a:lnSpc>
              <a:spcBef>
                <a:spcPct val="0"/>
              </a:spcBef>
              <a:spcAft>
                <a:spcPct val="0"/>
              </a:spcAft>
              <a:buClrTx/>
              <a:buSzTx/>
              <a:buFontTx/>
              <a:buAutoNum type="arabicPeriod" startAt="9"/>
              <a:tabLst/>
            </a:pP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Pinterič</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Uroš</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(2005). "National and supranational identity in context of the European integration and globalization".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Društvena</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istraživanja</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1" i="0" u="none" strike="noStrike" cap="none" normalizeH="0" baseline="0" dirty="0">
                <a:ln>
                  <a:noFill/>
                </a:ln>
                <a:solidFill>
                  <a:srgbClr val="222222"/>
                </a:solidFill>
                <a:effectLst/>
                <a:latin typeface="Arial" panose="020B0604020202020204" pitchFamily="34" charset="0"/>
                <a:cs typeface="Arial" panose="020B0604020202020204" pitchFamily="34" charset="0"/>
              </a:rPr>
              <a:t>14</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(3): 401–402. </a:t>
            </a:r>
          </a:p>
          <a:p>
            <a:pPr marL="0" marR="0" lvl="0" indent="0" algn="l" defTabSz="914400" rtl="0" eaLnBrk="0" fontAlgn="base" latinLnBrk="0" hangingPunct="0">
              <a:lnSpc>
                <a:spcPct val="100000"/>
              </a:lnSpc>
              <a:spcBef>
                <a:spcPct val="0"/>
              </a:spcBef>
              <a:spcAft>
                <a:spcPct val="0"/>
              </a:spcAft>
              <a:buClrTx/>
              <a:buSzTx/>
              <a:buFontTx/>
              <a:buAutoNum type="arabicPeriod" startAt="10"/>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Kenneth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Keulman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Agnes Katalin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Koós</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European Identity: Its Feasibility and Desirability</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(2014) </a:t>
            </a:r>
          </a:p>
          <a:p>
            <a:pPr marL="0" marR="0" lvl="0" indent="0" algn="l" defTabSz="914400" rtl="0" eaLnBrk="0" fontAlgn="base" latinLnBrk="0" hangingPunct="0">
              <a:lnSpc>
                <a:spcPct val="100000"/>
              </a:lnSpc>
              <a:spcBef>
                <a:spcPct val="0"/>
              </a:spcBef>
              <a:spcAft>
                <a:spcPct val="0"/>
              </a:spcAft>
              <a:buClrTx/>
              <a:buSzTx/>
              <a:buFontTx/>
              <a:buAutoNum type="arabicPeriod" startAt="11"/>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Marita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Gilli</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L'idée</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d'Europe</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vecteur</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des aspirations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démocratiques</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les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idéaux</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républicains</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depuis</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1848 :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actes</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du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colloque</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international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organisé</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à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l'Université</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de Franche-Comté les 14, 15 et 16 </a:t>
            </a:r>
            <a:r>
              <a:rPr kumimoji="0" lang="en-US" altLang="en-US" sz="1200" b="0" i="1" u="none" strike="noStrike" cap="none" normalizeH="0" baseline="0" dirty="0" err="1">
                <a:ln>
                  <a:noFill/>
                </a:ln>
                <a:solidFill>
                  <a:srgbClr val="222222"/>
                </a:solidFill>
                <a:effectLst/>
                <a:latin typeface="Arial" panose="020B0604020202020204" pitchFamily="34" charset="0"/>
                <a:cs typeface="Arial" panose="020B0604020202020204" pitchFamily="34" charset="0"/>
              </a:rPr>
              <a:t>mai</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 1992</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(1994). </a:t>
            </a:r>
          </a:p>
          <a:p>
            <a:pPr marL="0" marR="0" lvl="0" indent="0" algn="l" defTabSz="914400" rtl="0" eaLnBrk="0" fontAlgn="base" latinLnBrk="0" hangingPunct="0">
              <a:lnSpc>
                <a:spcPct val="100000"/>
              </a:lnSpc>
              <a:spcBef>
                <a:spcPct val="0"/>
              </a:spcBef>
              <a:spcAft>
                <a:spcPct val="0"/>
              </a:spcAft>
              <a:buClrTx/>
              <a:buSzTx/>
              <a:buFontTx/>
              <a:buAutoNum type="arabicPeriod" startAt="12"/>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Serendipities 2.2017 (1): 50–68 | DOI: 10.25364/11.2:2017.1.4 50ARTICLE Kristoffer Kropp,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13"/>
              </a:rPr>
              <a:t>The cases of the European Values Study and the European Social Survey—European constellations of social science knowledge production</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Serendipities 2.2017 (1): 50–68, DOI: 10.25364/11.2:2017.1.4. </a:t>
            </a:r>
          </a:p>
          <a:p>
            <a:pPr marL="0" marR="0" lvl="0" indent="0" algn="l" defTabSz="914400" rtl="0" eaLnBrk="0" fontAlgn="base" latinLnBrk="0" hangingPunct="0">
              <a:lnSpc>
                <a:spcPct val="100000"/>
              </a:lnSpc>
              <a:spcBef>
                <a:spcPct val="0"/>
              </a:spcBef>
              <a:spcAft>
                <a:spcPct val="0"/>
              </a:spcAft>
              <a:buClrTx/>
              <a:buSzTx/>
              <a:buFontTx/>
              <a:buAutoNum type="arabicPeriod" startAt="13"/>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John McCormick, Europeanism (Oxford University Press, 2010) </a:t>
            </a:r>
          </a:p>
          <a:p>
            <a:pPr marL="0" marR="0" lvl="0" indent="0" algn="l" defTabSz="914400" rtl="0" eaLnBrk="0" fontAlgn="base" latinLnBrk="0" hangingPunct="0">
              <a:lnSpc>
                <a:spcPct val="100000"/>
              </a:lnSpc>
              <a:spcBef>
                <a:spcPct val="0"/>
              </a:spcBef>
              <a:spcAft>
                <a:spcPct val="0"/>
              </a:spcAft>
              <a:buClrTx/>
              <a:buSzTx/>
              <a:buFontTx/>
              <a:buAutoNum type="arabicPeriod" startAt="14"/>
              <a:tabLst/>
            </a:pP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Vilho</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Harle</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European Values in International Relations</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 1990, </a:t>
            </a:r>
            <a:r>
              <a:rPr kumimoji="0" lang="en-US" altLang="en-US" sz="12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i</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–x (preface). </a:t>
            </a:r>
          </a:p>
          <a:p>
            <a:pPr marL="0" marR="0" lvl="0" indent="0" algn="l" defTabSz="914400" rtl="0" eaLnBrk="0" fontAlgn="base" latinLnBrk="0" hangingPunct="0">
              <a:lnSpc>
                <a:spcPct val="100000"/>
              </a:lnSpc>
              <a:spcBef>
                <a:spcPct val="0"/>
              </a:spcBef>
              <a:spcAft>
                <a:spcPct val="0"/>
              </a:spcAft>
              <a:buClrTx/>
              <a:buSzTx/>
              <a:buFontTx/>
              <a:buAutoNum type="arabicPeriod" startAt="15"/>
              <a:tabLst/>
            </a:pP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Adrian G. V. Hyde-Price, </a:t>
            </a:r>
            <a:r>
              <a:rPr kumimoji="0" lang="en-US" altLang="en-US" sz="1200" b="0" i="1" u="none" strike="noStrike" cap="none" normalizeH="0" baseline="0" dirty="0">
                <a:ln>
                  <a:noFill/>
                </a:ln>
                <a:solidFill>
                  <a:srgbClr val="222222"/>
                </a:solidFill>
                <a:effectLst/>
                <a:latin typeface="Arial" panose="020B0604020202020204" pitchFamily="34" charset="0"/>
                <a:cs typeface="Arial" panose="020B0604020202020204" pitchFamily="34" charset="0"/>
              </a:rPr>
              <a:t>The International Politics of East Central Europe</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Manchester University Press, 1996, </a:t>
            </a:r>
            <a:r>
              <a:rPr kumimoji="0" lang="en-US" altLang="en-US" sz="1200" b="0" i="0" u="none" strike="noStrike" cap="none" normalizeH="0" baseline="0" dirty="0">
                <a:ln>
                  <a:noFill/>
                </a:ln>
                <a:solidFill>
                  <a:srgbClr val="3366BB"/>
                </a:solidFill>
                <a:effectLst/>
                <a:latin typeface="Arial" panose="020B0604020202020204" pitchFamily="34" charset="0"/>
                <a:cs typeface="Arial" panose="020B0604020202020204" pitchFamily="34" charset="0"/>
                <a:hlinkClick r:id="rId14"/>
              </a:rPr>
              <a:t>p. 60</a:t>
            </a:r>
            <a:r>
              <a:rPr kumimoji="0" lang="en-US" altLang="en-US" sz="12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"The new nationalist myth in Eastern Europe thus attempts to define contemporary national identity in terms of European values and a European cultural heritage. The desire to return to Europe and embrace European values has led to a growing acceptance in much of East Central Europe of liberal democracy, human rights, multilateral cooperation and European integration."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421371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7503</Words>
  <Application>Microsoft Office PowerPoint</Application>
  <PresentationFormat>Widescreen</PresentationFormat>
  <Paragraphs>293</Paragraphs>
  <Slides>52</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52</vt:i4>
      </vt:variant>
    </vt:vector>
  </HeadingPairs>
  <TitlesOfParts>
    <vt:vector size="66" baseType="lpstr">
      <vt:lpstr>&amp;quot</vt:lpstr>
      <vt:lpstr>Aaux Next Regular</vt:lpstr>
      <vt:lpstr>Arial</vt:lpstr>
      <vt:lpstr>Arial Narrow</vt:lpstr>
      <vt:lpstr>Calibri</vt:lpstr>
      <vt:lpstr>Calibri Light</vt:lpstr>
      <vt:lpstr>HelveticaNeueLTStd-Bd</vt:lpstr>
      <vt:lpstr>HelveticaNeueLTStd-Lt</vt:lpstr>
      <vt:lpstr>Symbol</vt:lpstr>
      <vt:lpstr>Times New Roman</vt:lpstr>
      <vt:lpstr>Univers LT W02_45 Light1475946</vt:lpstr>
      <vt:lpstr>Univers LT W02_55 Roman1475958</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30</cp:revision>
  <dcterms:created xsi:type="dcterms:W3CDTF">2018-09-27T11:20:27Z</dcterms:created>
  <dcterms:modified xsi:type="dcterms:W3CDTF">2018-12-03T09:34:16Z</dcterms:modified>
</cp:coreProperties>
</file>