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87"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3" r:id="rId29"/>
    <p:sldId id="282" r:id="rId30"/>
    <p:sldId id="284" r:id="rId31"/>
    <p:sldId id="285"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8DA657-2B5C-4578-A7E3-4A849B96E870}" v="1914" dt="2020-10-15T14:20:41.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0.xml" Id="rId21" /><Relationship Type="http://schemas.openxmlformats.org/officeDocument/2006/relationships/viewProps" Target="viewProps.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presProps" Target="presProps.xml" Id="rId33" /><Relationship Type="http://schemas.microsoft.com/office/2015/10/relationships/revisionInfo" Target="revisionInfo.xml" Id="rId38"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tableStyles" Target="tableStyles.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theme" Target="theme/theme1.xml" Id="rId35" /><Relationship Type="http://schemas.openxmlformats.org/officeDocument/2006/relationships/slide" Target="slides/slide7.xml" Id="rId8" /><Relationship Type="http://schemas.openxmlformats.org/officeDocument/2006/relationships/slide" Target="slides/slide2.xml" Id="rId3"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43742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65129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1522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8721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84591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30755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67224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6145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98184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15234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94711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10/15/2020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2008362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ABB868F-30D6-43B4-8F88-52D34291462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126"/>
          <a:stretch/>
        </p:blipFill>
        <p:spPr>
          <a:xfrm>
            <a:off x="20" y="10"/>
            <a:ext cx="12207220" cy="6857990"/>
          </a:xfrm>
          <a:prstGeom prst="rect">
            <a:avLst/>
          </a:prstGeom>
        </p:spPr>
      </p:pic>
      <p:sp>
        <p:nvSpPr>
          <p:cNvPr id="2" name="Title 1"/>
          <p:cNvSpPr>
            <a:spLocks noGrp="1"/>
          </p:cNvSpPr>
          <p:nvPr>
            <p:ph type="ctrTitle"/>
          </p:nvPr>
        </p:nvSpPr>
        <p:spPr>
          <a:xfrm>
            <a:off x="7124700" y="4108629"/>
            <a:ext cx="4305300" cy="766186"/>
          </a:xfrm>
        </p:spPr>
        <p:txBody>
          <a:bodyPr>
            <a:normAutofit fontScale="90000"/>
          </a:bodyPr>
          <a:lstStyle/>
          <a:p>
            <a:pPr algn="l"/>
            <a:r>
              <a:rPr lang="en-GB" sz="3600" b="1">
                <a:ea typeface="+mj-lt"/>
                <a:cs typeface="+mj-lt"/>
              </a:rPr>
              <a:t>Digital Policing</a:t>
            </a:r>
            <a:br>
              <a:rPr lang="en-GB" sz="3600" b="1" dirty="0">
                <a:ea typeface="+mj-lt"/>
                <a:cs typeface="+mj-lt"/>
              </a:rPr>
            </a:br>
            <a:br>
              <a:rPr lang="en-GB" sz="3600" b="1" dirty="0">
                <a:ea typeface="+mj-lt"/>
                <a:cs typeface="+mj-lt"/>
              </a:rPr>
            </a:br>
            <a:r>
              <a:rPr lang="en-GB" sz="3600" b="1">
                <a:ea typeface="+mj-lt"/>
                <a:cs typeface="+mj-lt"/>
              </a:rPr>
              <a:t>Session 1</a:t>
            </a:r>
          </a:p>
        </p:txBody>
      </p:sp>
      <p:sp>
        <p:nvSpPr>
          <p:cNvPr id="3" name="Subtitle 2"/>
          <p:cNvSpPr>
            <a:spLocks noGrp="1"/>
          </p:cNvSpPr>
          <p:nvPr>
            <p:ph type="subTitle" idx="1"/>
          </p:nvPr>
        </p:nvSpPr>
        <p:spPr>
          <a:xfrm>
            <a:off x="7124700" y="5514472"/>
            <a:ext cx="4305300" cy="822141"/>
          </a:xfrm>
        </p:spPr>
        <p:txBody>
          <a:bodyPr vert="horz" lIns="91440" tIns="45720" rIns="91440" bIns="45720" rtlCol="0" anchor="t">
            <a:normAutofit/>
          </a:bodyPr>
          <a:lstStyle/>
          <a:p>
            <a:pPr algn="l"/>
            <a:r>
              <a:rPr lang="en-GB" sz="2200">
                <a:solidFill>
                  <a:srgbClr val="FFFFFF"/>
                </a:solidFill>
              </a:rPr>
              <a:t>P.A. Doyle, M.A.</a:t>
            </a:r>
            <a:endParaRPr lang="en-GB" sz="220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D2C45-5481-43AD-AE2A-944869B49A91}"/>
              </a:ext>
            </a:extLst>
          </p:cNvPr>
          <p:cNvSpPr>
            <a:spLocks noGrp="1"/>
          </p:cNvSpPr>
          <p:nvPr>
            <p:ph type="title"/>
          </p:nvPr>
        </p:nvSpPr>
        <p:spPr/>
        <p:txBody>
          <a:bodyPr/>
          <a:lstStyle/>
          <a:p>
            <a:r>
              <a:rPr lang="en-GB">
                <a:cs typeface="Calibri Light"/>
              </a:rPr>
              <a:t>Introduction</a:t>
            </a:r>
            <a:endParaRPr lang="en-GB"/>
          </a:p>
        </p:txBody>
      </p:sp>
      <p:sp>
        <p:nvSpPr>
          <p:cNvPr id="3" name="Content Placeholder 2">
            <a:extLst>
              <a:ext uri="{FF2B5EF4-FFF2-40B4-BE49-F238E27FC236}">
                <a16:creationId xmlns:a16="http://schemas.microsoft.com/office/drawing/2014/main" id="{E43C6276-7FC1-4AB2-B1F4-177AF760C877}"/>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Whilst many might imagine crimes involving computers (such as hacking) to be exciting, the reality of digital evidence is far different from what we typically see on television or in film.</a:t>
            </a:r>
          </a:p>
          <a:p>
            <a:endParaRPr lang="en-GB" dirty="0">
              <a:cs typeface="Calibri"/>
            </a:endParaRPr>
          </a:p>
          <a:p>
            <a:r>
              <a:rPr lang="en-GB">
                <a:ea typeface="+mn-lt"/>
                <a:cs typeface="+mn-lt"/>
              </a:rPr>
              <a:t>Within police forces there exist specialist units, made up of specially trained police officers, police staff (or some combination of both), whose job it is to specifically tackle this digital evidence.</a:t>
            </a:r>
            <a:endParaRPr lang="en-GB" dirty="0">
              <a:ea typeface="+mn-lt"/>
              <a:cs typeface="+mn-lt"/>
            </a:endParaRPr>
          </a:p>
          <a:p>
            <a:endParaRPr lang="en-GB" dirty="0">
              <a:cs typeface="Calibri"/>
            </a:endParaRPr>
          </a:p>
          <a:p>
            <a:r>
              <a:rPr lang="en-GB">
                <a:ea typeface="+mn-lt"/>
                <a:cs typeface="+mn-lt"/>
              </a:rPr>
              <a:t>These units are typically called the Digital Forensic Unit, the Hi-Tech Crime Unit, or similar.</a:t>
            </a:r>
            <a:endParaRPr lang="en-GB" dirty="0">
              <a:cs typeface="Calibri"/>
            </a:endParaRPr>
          </a:p>
        </p:txBody>
      </p:sp>
    </p:spTree>
    <p:extLst>
      <p:ext uri="{BB962C8B-B14F-4D97-AF65-F5344CB8AC3E}">
        <p14:creationId xmlns:p14="http://schemas.microsoft.com/office/powerpoint/2010/main" val="52552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756D-8159-4D9D-A1F9-596C864E0604}"/>
              </a:ext>
            </a:extLst>
          </p:cNvPr>
          <p:cNvSpPr>
            <a:spLocks noGrp="1"/>
          </p:cNvSpPr>
          <p:nvPr>
            <p:ph type="title"/>
          </p:nvPr>
        </p:nvSpPr>
        <p:spPr/>
        <p:txBody>
          <a:bodyPr/>
          <a:lstStyle/>
          <a:p>
            <a:r>
              <a:rPr lang="en-GB">
                <a:cs typeface="Calibri Light"/>
              </a:rPr>
              <a:t>High Tech Crime Units (HTCU)</a:t>
            </a:r>
            <a:endParaRPr lang="en-GB"/>
          </a:p>
        </p:txBody>
      </p:sp>
      <p:sp>
        <p:nvSpPr>
          <p:cNvPr id="3" name="Content Placeholder 2">
            <a:extLst>
              <a:ext uri="{FF2B5EF4-FFF2-40B4-BE49-F238E27FC236}">
                <a16:creationId xmlns:a16="http://schemas.microsoft.com/office/drawing/2014/main" id="{C384F866-9A30-4BA4-B5C4-6D64C9EE83E6}"/>
              </a:ext>
            </a:extLst>
          </p:cNvPr>
          <p:cNvSpPr>
            <a:spLocks noGrp="1"/>
          </p:cNvSpPr>
          <p:nvPr>
            <p:ph idx="1"/>
          </p:nvPr>
        </p:nvSpPr>
        <p:spPr/>
        <p:txBody>
          <a:bodyPr vert="horz" lIns="91440" tIns="45720" rIns="91440" bIns="45720" rtlCol="0" anchor="t">
            <a:normAutofit/>
          </a:bodyPr>
          <a:lstStyle/>
          <a:p>
            <a:r>
              <a:rPr lang="en-GB">
                <a:ea typeface="+mn-lt"/>
                <a:cs typeface="+mn-lt"/>
              </a:rPr>
              <a:t>HTCU's face significant challenges, ranging from;</a:t>
            </a:r>
            <a:endParaRPr lang="en-US"/>
          </a:p>
          <a:p>
            <a:endParaRPr lang="en-GB" dirty="0">
              <a:ea typeface="+mn-lt"/>
              <a:cs typeface="+mn-lt"/>
            </a:endParaRPr>
          </a:p>
          <a:p>
            <a:r>
              <a:rPr lang="en-GB">
                <a:ea typeface="+mn-lt"/>
                <a:cs typeface="+mn-lt"/>
              </a:rPr>
              <a:t>Large case backlogs due to an ever-increasing number of cases with some element of digital evidence within them</a:t>
            </a:r>
            <a:endParaRPr lang="en-GB"/>
          </a:p>
          <a:p>
            <a:endParaRPr lang="en-GB" dirty="0">
              <a:ea typeface="+mn-lt"/>
              <a:cs typeface="+mn-lt"/>
            </a:endParaRPr>
          </a:p>
          <a:p>
            <a:r>
              <a:rPr lang="en-GB">
                <a:ea typeface="+mn-lt"/>
                <a:cs typeface="+mn-lt"/>
              </a:rPr>
              <a:t>To the reality of a rapidly changing and evolving technological world.</a:t>
            </a:r>
          </a:p>
          <a:p>
            <a:pPr algn="ctr"/>
            <a:endParaRPr lang="en-GB" b="1" dirty="0">
              <a:solidFill>
                <a:srgbClr val="FF0000"/>
              </a:solidFill>
              <a:cs typeface="Calibri" panose="020F0502020204030204"/>
            </a:endParaRPr>
          </a:p>
          <a:p>
            <a:pPr marL="0" indent="0" algn="ctr">
              <a:buNone/>
            </a:pPr>
            <a:r>
              <a:rPr lang="en-GB" b="1">
                <a:solidFill>
                  <a:srgbClr val="FF0000"/>
                </a:solidFill>
                <a:cs typeface="Calibri" panose="020F0502020204030204"/>
              </a:rPr>
              <a:t>It’s a running just to catch up scenario</a:t>
            </a:r>
            <a:endParaRPr lang="en-GB" b="1" dirty="0">
              <a:solidFill>
                <a:srgbClr val="FF0000"/>
              </a:solidFill>
              <a:cs typeface="Calibri" panose="020F0502020204030204"/>
            </a:endParaRPr>
          </a:p>
        </p:txBody>
      </p:sp>
    </p:spTree>
    <p:extLst>
      <p:ext uri="{BB962C8B-B14F-4D97-AF65-F5344CB8AC3E}">
        <p14:creationId xmlns:p14="http://schemas.microsoft.com/office/powerpoint/2010/main" val="3874505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DF3EC-FEC2-4397-92E4-8E18F75714CF}"/>
              </a:ext>
            </a:extLst>
          </p:cNvPr>
          <p:cNvSpPr>
            <a:spLocks noGrp="1"/>
          </p:cNvSpPr>
          <p:nvPr>
            <p:ph type="title"/>
          </p:nvPr>
        </p:nvSpPr>
        <p:spPr/>
        <p:txBody>
          <a:bodyPr/>
          <a:lstStyle/>
          <a:p>
            <a:r>
              <a:rPr lang="en-GB">
                <a:ea typeface="+mj-lt"/>
                <a:cs typeface="+mj-lt"/>
              </a:rPr>
              <a:t>The National Cyber Security Strategy</a:t>
            </a:r>
            <a:endParaRPr lang="en-US"/>
          </a:p>
        </p:txBody>
      </p:sp>
      <p:sp>
        <p:nvSpPr>
          <p:cNvPr id="3" name="Content Placeholder 2">
            <a:extLst>
              <a:ext uri="{FF2B5EF4-FFF2-40B4-BE49-F238E27FC236}">
                <a16:creationId xmlns:a16="http://schemas.microsoft.com/office/drawing/2014/main" id="{4CE853D8-A0D0-4C39-9D2E-F2BE97A546CB}"/>
              </a:ext>
            </a:extLst>
          </p:cNvPr>
          <p:cNvSpPr>
            <a:spLocks noGrp="1"/>
          </p:cNvSpPr>
          <p:nvPr>
            <p:ph idx="1"/>
          </p:nvPr>
        </p:nvSpPr>
        <p:spPr/>
        <p:txBody>
          <a:bodyPr vert="horz" lIns="91440" tIns="45720" rIns="91440" bIns="45720" rtlCol="0" anchor="t">
            <a:normAutofit lnSpcReduction="10000"/>
          </a:bodyPr>
          <a:lstStyle/>
          <a:p>
            <a:pPr marL="0" indent="0">
              <a:buNone/>
            </a:pPr>
            <a:r>
              <a:rPr lang="en-GB">
                <a:ea typeface="+mn-lt"/>
                <a:cs typeface="+mn-lt"/>
              </a:rPr>
              <a:t>(HM Government, 2016)</a:t>
            </a:r>
            <a:endParaRPr lang="en-US"/>
          </a:p>
          <a:p>
            <a:endParaRPr lang="en-GB" dirty="0">
              <a:ea typeface="+mn-lt"/>
              <a:cs typeface="+mn-lt"/>
            </a:endParaRPr>
          </a:p>
          <a:p>
            <a:r>
              <a:rPr lang="en-GB">
                <a:ea typeface="+mn-lt"/>
                <a:cs typeface="+mn-lt"/>
              </a:rPr>
              <a:t>Defines two types of cybercrime: cyber-enabled and cyber-dependent crimes.</a:t>
            </a:r>
            <a:endParaRPr lang="en-GB">
              <a:cs typeface="Calibri"/>
            </a:endParaRPr>
          </a:p>
          <a:p>
            <a:endParaRPr lang="en-GB" dirty="0">
              <a:cs typeface="Calibri"/>
            </a:endParaRPr>
          </a:p>
          <a:p>
            <a:r>
              <a:rPr lang="en-GB">
                <a:ea typeface="+mn-lt"/>
                <a:cs typeface="+mn-lt"/>
              </a:rPr>
              <a:t>Cyber-enabled crimes are traditional crimes, which can be facilitated by the use of a digital device.</a:t>
            </a:r>
            <a:endParaRPr lang="en-GB" dirty="0">
              <a:cs typeface="Calibri"/>
            </a:endParaRPr>
          </a:p>
          <a:p>
            <a:endParaRPr lang="en-GB" dirty="0">
              <a:cs typeface="Calibri"/>
            </a:endParaRPr>
          </a:p>
          <a:p>
            <a:r>
              <a:rPr lang="en-GB" dirty="0">
                <a:ea typeface="+mn-lt"/>
                <a:cs typeface="+mn-lt"/>
              </a:rPr>
              <a:t> </a:t>
            </a:r>
            <a:r>
              <a:rPr lang="en-GB">
                <a:ea typeface="+mn-lt"/>
                <a:cs typeface="+mn-lt"/>
              </a:rPr>
              <a:t>Cyber-dependent crimes are crimes that can only be committed by using technology.</a:t>
            </a:r>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639322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2C3EA-449E-475C-8F0F-EC555BAF6C0D}"/>
              </a:ext>
            </a:extLst>
          </p:cNvPr>
          <p:cNvSpPr>
            <a:spLocks noGrp="1"/>
          </p:cNvSpPr>
          <p:nvPr>
            <p:ph type="title"/>
          </p:nvPr>
        </p:nvSpPr>
        <p:spPr/>
        <p:txBody>
          <a:bodyPr/>
          <a:lstStyle/>
          <a:p>
            <a:r>
              <a:rPr lang="en-GB">
                <a:cs typeface="Calibri Light"/>
              </a:rPr>
              <a:t>An Explosion in Technology</a:t>
            </a:r>
            <a:endParaRPr lang="en-GB"/>
          </a:p>
        </p:txBody>
      </p:sp>
      <p:sp>
        <p:nvSpPr>
          <p:cNvPr id="3" name="Content Placeholder 2">
            <a:extLst>
              <a:ext uri="{FF2B5EF4-FFF2-40B4-BE49-F238E27FC236}">
                <a16:creationId xmlns:a16="http://schemas.microsoft.com/office/drawing/2014/main" id="{5DD9D42C-EAF9-486C-94E9-E3BD0C9BBAFE}"/>
              </a:ext>
            </a:extLst>
          </p:cNvPr>
          <p:cNvSpPr>
            <a:spLocks noGrp="1"/>
          </p:cNvSpPr>
          <p:nvPr>
            <p:ph idx="1"/>
          </p:nvPr>
        </p:nvSpPr>
        <p:spPr/>
        <p:txBody>
          <a:bodyPr vert="horz" lIns="91440" tIns="45720" rIns="91440" bIns="45720" rtlCol="0" anchor="t">
            <a:normAutofit/>
          </a:bodyPr>
          <a:lstStyle/>
          <a:p>
            <a:r>
              <a:rPr lang="en-GB">
                <a:ea typeface="+mn-lt"/>
                <a:cs typeface="+mn-lt"/>
              </a:rPr>
              <a:t>Over the past few decades, we have witnessed an explosion in consumer technology and the growth of the Internet. </a:t>
            </a:r>
          </a:p>
          <a:p>
            <a:endParaRPr lang="en-GB" dirty="0">
              <a:ea typeface="+mn-lt"/>
              <a:cs typeface="+mn-lt"/>
            </a:endParaRPr>
          </a:p>
          <a:p>
            <a:r>
              <a:rPr lang="en-GB">
                <a:ea typeface="+mn-lt"/>
                <a:cs typeface="+mn-lt"/>
              </a:rPr>
              <a:t>In recent years in particular, the growth in both the prevalence and capabilities of mobile technology has been extreme. </a:t>
            </a:r>
          </a:p>
          <a:p>
            <a:endParaRPr lang="en-GB" dirty="0">
              <a:ea typeface="+mn-lt"/>
              <a:cs typeface="+mn-lt"/>
            </a:endParaRPr>
          </a:p>
          <a:p>
            <a:r>
              <a:rPr lang="en-GB">
                <a:ea typeface="+mn-lt"/>
                <a:cs typeface="+mn-lt"/>
              </a:rPr>
              <a:t>Technology is now a pervasive part of society, putting it at the core of what we do and how we live. </a:t>
            </a:r>
            <a:endParaRPr lang="en-GB">
              <a:cs typeface="Calibri"/>
            </a:endParaRPr>
          </a:p>
        </p:txBody>
      </p:sp>
    </p:spTree>
    <p:extLst>
      <p:ext uri="{BB962C8B-B14F-4D97-AF65-F5344CB8AC3E}">
        <p14:creationId xmlns:p14="http://schemas.microsoft.com/office/powerpoint/2010/main" val="2751974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9CC95-CB5E-4D76-9EE5-DAE65BAA3C9E}"/>
              </a:ext>
            </a:extLst>
          </p:cNvPr>
          <p:cNvSpPr>
            <a:spLocks noGrp="1"/>
          </p:cNvSpPr>
          <p:nvPr>
            <p:ph type="title"/>
          </p:nvPr>
        </p:nvSpPr>
        <p:spPr/>
        <p:txBody>
          <a:bodyPr/>
          <a:lstStyle/>
          <a:p>
            <a:r>
              <a:rPr lang="en-GB">
                <a:cs typeface="Calibri Light"/>
              </a:rPr>
              <a:t>The World has Changed</a:t>
            </a:r>
            <a:endParaRPr lang="en-GB" dirty="0">
              <a:cs typeface="Calibri Light"/>
            </a:endParaRPr>
          </a:p>
        </p:txBody>
      </p:sp>
      <p:sp>
        <p:nvSpPr>
          <p:cNvPr id="3" name="Content Placeholder 2">
            <a:extLst>
              <a:ext uri="{FF2B5EF4-FFF2-40B4-BE49-F238E27FC236}">
                <a16:creationId xmlns:a16="http://schemas.microsoft.com/office/drawing/2014/main" id="{5EC00D2F-CEB2-4492-AF1D-C6C1BCE8074E}"/>
              </a:ext>
            </a:extLst>
          </p:cNvPr>
          <p:cNvSpPr>
            <a:spLocks noGrp="1"/>
          </p:cNvSpPr>
          <p:nvPr>
            <p:ph idx="1"/>
          </p:nvPr>
        </p:nvSpPr>
        <p:spPr/>
        <p:txBody>
          <a:bodyPr vert="horz" lIns="91440" tIns="45720" rIns="91440" bIns="45720" rtlCol="0" anchor="t">
            <a:normAutofit/>
          </a:bodyPr>
          <a:lstStyle/>
          <a:p>
            <a:r>
              <a:rPr lang="en-GB" dirty="0">
                <a:ea typeface="+mn-lt"/>
                <a:cs typeface="+mn-lt"/>
              </a:rPr>
              <a:t> </a:t>
            </a:r>
            <a:r>
              <a:rPr lang="en-GB">
                <a:ea typeface="+mn-lt"/>
                <a:cs typeface="+mn-lt"/>
              </a:rPr>
              <a:t>Similarly, the Internet has grown and changed how we interact with the world. </a:t>
            </a:r>
            <a:endParaRPr lang="en-GB" dirty="0">
              <a:ea typeface="+mn-lt"/>
              <a:cs typeface="+mn-lt"/>
            </a:endParaRPr>
          </a:p>
          <a:p>
            <a:endParaRPr lang="en-GB" dirty="0">
              <a:ea typeface="+mn-lt"/>
              <a:cs typeface="+mn-lt"/>
            </a:endParaRPr>
          </a:p>
          <a:p>
            <a:r>
              <a:rPr lang="en-GB">
                <a:ea typeface="+mn-lt"/>
                <a:cs typeface="+mn-lt"/>
              </a:rPr>
              <a:t>We can now reach people in other countries easily and inexpensively. </a:t>
            </a:r>
            <a:endParaRPr lang="en-GB" dirty="0">
              <a:ea typeface="+mn-lt"/>
              <a:cs typeface="+mn-lt"/>
            </a:endParaRPr>
          </a:p>
          <a:p>
            <a:endParaRPr lang="en-GB" dirty="0">
              <a:ea typeface="+mn-lt"/>
              <a:cs typeface="+mn-lt"/>
            </a:endParaRPr>
          </a:p>
          <a:p>
            <a:r>
              <a:rPr lang="en-GB">
                <a:ea typeface="+mn-lt"/>
                <a:cs typeface="+mn-lt"/>
              </a:rPr>
              <a:t>With this comes new capabilities for how crimes can be committed and new challenges with regards how to tackle them.</a:t>
            </a:r>
            <a:endParaRPr lang="en-GB" dirty="0">
              <a:ea typeface="+mn-lt"/>
              <a:cs typeface="+mn-lt"/>
            </a:endParaRPr>
          </a:p>
        </p:txBody>
      </p:sp>
    </p:spTree>
    <p:extLst>
      <p:ext uri="{BB962C8B-B14F-4D97-AF65-F5344CB8AC3E}">
        <p14:creationId xmlns:p14="http://schemas.microsoft.com/office/powerpoint/2010/main" val="659906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22C18-0F01-4F83-A639-7B599C2C4AEC}"/>
              </a:ext>
            </a:extLst>
          </p:cNvPr>
          <p:cNvSpPr>
            <a:spLocks noGrp="1"/>
          </p:cNvSpPr>
          <p:nvPr>
            <p:ph type="title"/>
          </p:nvPr>
        </p:nvSpPr>
        <p:spPr/>
        <p:txBody>
          <a:bodyPr/>
          <a:lstStyle/>
          <a:p>
            <a:r>
              <a:rPr lang="en-GB">
                <a:cs typeface="Calibri Light"/>
              </a:rPr>
              <a:t>Priorities</a:t>
            </a:r>
            <a:endParaRPr lang="en-GB"/>
          </a:p>
        </p:txBody>
      </p:sp>
      <p:sp>
        <p:nvSpPr>
          <p:cNvPr id="3" name="Content Placeholder 2">
            <a:extLst>
              <a:ext uri="{FF2B5EF4-FFF2-40B4-BE49-F238E27FC236}">
                <a16:creationId xmlns:a16="http://schemas.microsoft.com/office/drawing/2014/main" id="{6309FEEE-A763-4A9C-9402-6827E78BB787}"/>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Each individual police force has its own unique priorities.</a:t>
            </a:r>
            <a:endParaRPr lang="en-US"/>
          </a:p>
          <a:p>
            <a:endParaRPr lang="en-GB" dirty="0">
              <a:ea typeface="+mn-lt"/>
              <a:cs typeface="+mn-lt"/>
            </a:endParaRPr>
          </a:p>
          <a:p>
            <a:r>
              <a:rPr lang="en-GB">
                <a:ea typeface="+mn-lt"/>
                <a:cs typeface="+mn-lt"/>
              </a:rPr>
              <a:t>What is (or should be) common to all police forces is a focus on tackling child abuse. </a:t>
            </a:r>
          </a:p>
          <a:p>
            <a:endParaRPr lang="en-GB" dirty="0">
              <a:ea typeface="+mn-lt"/>
              <a:cs typeface="+mn-lt"/>
            </a:endParaRPr>
          </a:p>
          <a:p>
            <a:r>
              <a:rPr lang="en-GB">
                <a:ea typeface="+mn-lt"/>
                <a:cs typeface="+mn-lt"/>
              </a:rPr>
              <a:t>The Association of Police and Crime Commissioners/National Police Chiefs’ Council (2015) Policing Vision 2025 discusses the challenges faced in combatting child abuse and grooming, </a:t>
            </a:r>
            <a:endParaRPr lang="en-GB"/>
          </a:p>
          <a:p>
            <a:endParaRPr lang="en-GB" dirty="0">
              <a:ea typeface="+mn-lt"/>
              <a:cs typeface="+mn-lt"/>
            </a:endParaRPr>
          </a:p>
          <a:p>
            <a:r>
              <a:rPr lang="en-GB">
                <a:ea typeface="+mn-lt"/>
                <a:cs typeface="+mn-lt"/>
              </a:rPr>
              <a:t>The current major challenges and priorities within policing; with a focus on child protection, mobile evidence and cloud-based storage; three areas which warrant significant consideration for the future.</a:t>
            </a:r>
            <a:endParaRPr lang="en-GB">
              <a:cs typeface="Calibri"/>
            </a:endParaRPr>
          </a:p>
        </p:txBody>
      </p:sp>
    </p:spTree>
    <p:extLst>
      <p:ext uri="{BB962C8B-B14F-4D97-AF65-F5344CB8AC3E}">
        <p14:creationId xmlns:p14="http://schemas.microsoft.com/office/powerpoint/2010/main" val="153463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7394-BFDF-4F1E-B54F-97C60807A6A8}"/>
              </a:ext>
            </a:extLst>
          </p:cNvPr>
          <p:cNvSpPr>
            <a:spLocks noGrp="1"/>
          </p:cNvSpPr>
          <p:nvPr>
            <p:ph type="title"/>
          </p:nvPr>
        </p:nvSpPr>
        <p:spPr/>
        <p:txBody>
          <a:bodyPr/>
          <a:lstStyle/>
          <a:p>
            <a:r>
              <a:rPr lang="en-GB">
                <a:cs typeface="Calibri Light"/>
              </a:rPr>
              <a:t>Digital Crime is Growing</a:t>
            </a:r>
            <a:endParaRPr lang="en-GB"/>
          </a:p>
        </p:txBody>
      </p:sp>
      <p:sp>
        <p:nvSpPr>
          <p:cNvPr id="3" name="Content Placeholder 2">
            <a:extLst>
              <a:ext uri="{FF2B5EF4-FFF2-40B4-BE49-F238E27FC236}">
                <a16:creationId xmlns:a16="http://schemas.microsoft.com/office/drawing/2014/main" id="{28BE04C5-87A2-46E7-911A-B77CACA414CE}"/>
              </a:ext>
            </a:extLst>
          </p:cNvPr>
          <p:cNvSpPr>
            <a:spLocks noGrp="1"/>
          </p:cNvSpPr>
          <p:nvPr>
            <p:ph idx="1"/>
          </p:nvPr>
        </p:nvSpPr>
        <p:spPr>
          <a:xfrm>
            <a:off x="258171" y="1825625"/>
            <a:ext cx="11743897" cy="4897248"/>
          </a:xfrm>
        </p:spPr>
        <p:txBody>
          <a:bodyPr vert="horz" lIns="91440" tIns="45720" rIns="91440" bIns="45720" rtlCol="0" anchor="t">
            <a:normAutofit fontScale="92500" lnSpcReduction="10000"/>
          </a:bodyPr>
          <a:lstStyle/>
          <a:p>
            <a:pPr marL="0" indent="0">
              <a:buNone/>
            </a:pPr>
            <a:r>
              <a:rPr lang="en-GB" b="1">
                <a:solidFill>
                  <a:srgbClr val="FF0000"/>
                </a:solidFill>
                <a:ea typeface="+mn-lt"/>
                <a:cs typeface="+mn-lt"/>
              </a:rPr>
              <a:t>Data from the Office for National Statistics (2018);</a:t>
            </a:r>
            <a:endParaRPr lang="en-US" b="1">
              <a:solidFill>
                <a:srgbClr val="FF0000"/>
              </a:solidFill>
              <a:ea typeface="+mn-lt"/>
              <a:cs typeface="+mn-lt"/>
            </a:endParaRPr>
          </a:p>
          <a:p>
            <a:r>
              <a:rPr lang="en-GB">
                <a:ea typeface="+mn-lt"/>
                <a:cs typeface="+mn-lt"/>
              </a:rPr>
              <a:t>Of the 3.3 million incidents of fraud in the year ending June 2018, 1.8-million of these were cyber-related. </a:t>
            </a:r>
            <a:endParaRPr lang="en-US">
              <a:ea typeface="+mn-lt"/>
              <a:cs typeface="+mn-lt"/>
            </a:endParaRPr>
          </a:p>
          <a:p>
            <a:r>
              <a:rPr lang="en-GB">
                <a:ea typeface="+mn-lt"/>
                <a:cs typeface="+mn-lt"/>
              </a:rPr>
              <a:t>The data also shows an 18% increase in the number of reported sexual offences compared to the previous year, and year-on-year rises have been evident since 2012. </a:t>
            </a:r>
            <a:endParaRPr lang="en-US">
              <a:ea typeface="+mn-lt"/>
              <a:cs typeface="+mn-lt"/>
            </a:endParaRPr>
          </a:p>
          <a:p>
            <a:pPr marL="0" indent="0">
              <a:buNone/>
            </a:pPr>
            <a:r>
              <a:rPr lang="en-GB" b="1">
                <a:solidFill>
                  <a:srgbClr val="FF0000"/>
                </a:solidFill>
                <a:ea typeface="+mn-lt"/>
                <a:cs typeface="+mn-lt"/>
              </a:rPr>
              <a:t>Offence categories relating to sexual offences specifically against children made up a significant proportion of the total figures;</a:t>
            </a:r>
            <a:r>
              <a:rPr lang="en-GB" dirty="0">
                <a:ea typeface="+mn-lt"/>
                <a:cs typeface="+mn-lt"/>
              </a:rPr>
              <a:t> </a:t>
            </a:r>
            <a:endParaRPr lang="en-US" dirty="0">
              <a:ea typeface="+mn-lt"/>
              <a:cs typeface="+mn-lt"/>
            </a:endParaRPr>
          </a:p>
          <a:p>
            <a:r>
              <a:rPr lang="en-GB">
                <a:ea typeface="+mn-lt"/>
                <a:cs typeface="+mn-lt"/>
              </a:rPr>
              <a:t>Accounting for 24% of the growth in this most recent year, and for 37% of the growth in the previous year. </a:t>
            </a:r>
            <a:endParaRPr lang="en-US">
              <a:ea typeface="+mn-lt"/>
              <a:cs typeface="+mn-lt"/>
            </a:endParaRPr>
          </a:p>
          <a:p>
            <a:r>
              <a:rPr lang="en-GB">
                <a:ea typeface="+mn-lt"/>
                <a:cs typeface="+mn-lt"/>
              </a:rPr>
              <a:t>The ONS report also highlights that HMICFRS reports into a number of forces suggest that these figures are under-recorded, indicating that the real figures are in fact considerably higher (Office for National Statistics, 2018).</a:t>
            </a:r>
            <a:endParaRPr lang="en-US">
              <a:cs typeface="Calibri"/>
            </a:endParaRPr>
          </a:p>
        </p:txBody>
      </p:sp>
    </p:spTree>
    <p:extLst>
      <p:ext uri="{BB962C8B-B14F-4D97-AF65-F5344CB8AC3E}">
        <p14:creationId xmlns:p14="http://schemas.microsoft.com/office/powerpoint/2010/main" val="3845742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01B02-1D62-4514-B3F4-5ADFEA432062}"/>
              </a:ext>
            </a:extLst>
          </p:cNvPr>
          <p:cNvSpPr>
            <a:spLocks noGrp="1"/>
          </p:cNvSpPr>
          <p:nvPr>
            <p:ph type="title"/>
          </p:nvPr>
        </p:nvSpPr>
        <p:spPr/>
        <p:txBody>
          <a:bodyPr/>
          <a:lstStyle/>
          <a:p>
            <a:r>
              <a:rPr lang="en-GB">
                <a:cs typeface="Calibri Light"/>
              </a:rPr>
              <a:t>The Power in your Pocket</a:t>
            </a:r>
            <a:endParaRPr lang="en-GB"/>
          </a:p>
        </p:txBody>
      </p:sp>
      <p:sp>
        <p:nvSpPr>
          <p:cNvPr id="3" name="Content Placeholder 2">
            <a:extLst>
              <a:ext uri="{FF2B5EF4-FFF2-40B4-BE49-F238E27FC236}">
                <a16:creationId xmlns:a16="http://schemas.microsoft.com/office/drawing/2014/main" id="{C124E98F-B0A6-47E2-AAFA-92BADBDAECBA}"/>
              </a:ext>
            </a:extLst>
          </p:cNvPr>
          <p:cNvSpPr>
            <a:spLocks noGrp="1"/>
          </p:cNvSpPr>
          <p:nvPr>
            <p:ph idx="1"/>
          </p:nvPr>
        </p:nvSpPr>
        <p:spPr/>
        <p:txBody>
          <a:bodyPr vert="horz" lIns="91440" tIns="45720" rIns="91440" bIns="45720" rtlCol="0" anchor="t">
            <a:normAutofit/>
          </a:bodyPr>
          <a:lstStyle/>
          <a:p>
            <a:r>
              <a:rPr lang="en-GB">
                <a:ea typeface="+mn-lt"/>
                <a:cs typeface="+mn-lt"/>
              </a:rPr>
              <a:t>In 1995 a typical new consumer-grade computer would have had a hard drive with storage capacity in the region of 1 gigabyte. </a:t>
            </a:r>
          </a:p>
          <a:p>
            <a:endParaRPr lang="en-GB" dirty="0">
              <a:ea typeface="+mn-lt"/>
              <a:cs typeface="+mn-lt"/>
            </a:endParaRPr>
          </a:p>
          <a:p>
            <a:r>
              <a:rPr lang="en-GB">
                <a:ea typeface="+mn-lt"/>
                <a:cs typeface="+mn-lt"/>
              </a:rPr>
              <a:t>Today, a new iPhone comes with a minimum of 32 gigabytes of storage.</a:t>
            </a:r>
          </a:p>
          <a:p>
            <a:endParaRPr lang="en-GB" dirty="0">
              <a:cs typeface="Calibri"/>
            </a:endParaRPr>
          </a:p>
          <a:p>
            <a:r>
              <a:rPr lang="en-GB">
                <a:cs typeface="Calibri"/>
              </a:rPr>
              <a:t>Plus cloud-based access which is infinite in some cases.</a:t>
            </a:r>
            <a:endParaRPr lang="en-GB" dirty="0">
              <a:cs typeface="Calibri"/>
            </a:endParaRPr>
          </a:p>
        </p:txBody>
      </p:sp>
    </p:spTree>
    <p:extLst>
      <p:ext uri="{BB962C8B-B14F-4D97-AF65-F5344CB8AC3E}">
        <p14:creationId xmlns:p14="http://schemas.microsoft.com/office/powerpoint/2010/main" val="1345218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2A95B-E663-4FBA-912B-C76D03D3DA43}"/>
              </a:ext>
            </a:extLst>
          </p:cNvPr>
          <p:cNvSpPr>
            <a:spLocks noGrp="1"/>
          </p:cNvSpPr>
          <p:nvPr>
            <p:ph type="title"/>
          </p:nvPr>
        </p:nvSpPr>
        <p:spPr/>
        <p:txBody>
          <a:bodyPr/>
          <a:lstStyle/>
          <a:p>
            <a:r>
              <a:rPr lang="en-GB">
                <a:cs typeface="Calibri Light"/>
              </a:rPr>
              <a:t>Watch the Film – Power of Technology</a:t>
            </a:r>
            <a:endParaRPr lang="en-GB"/>
          </a:p>
        </p:txBody>
      </p:sp>
      <p:sp>
        <p:nvSpPr>
          <p:cNvPr id="3" name="Content Placeholder 2">
            <a:extLst>
              <a:ext uri="{FF2B5EF4-FFF2-40B4-BE49-F238E27FC236}">
                <a16:creationId xmlns:a16="http://schemas.microsoft.com/office/drawing/2014/main" id="{83DF4ADE-DD67-4E06-AE21-71E2DF7CACA5}"/>
              </a:ext>
            </a:extLst>
          </p:cNvPr>
          <p:cNvSpPr>
            <a:spLocks noGrp="1"/>
          </p:cNvSpPr>
          <p:nvPr>
            <p:ph idx="1"/>
          </p:nvPr>
        </p:nvSpPr>
        <p:spPr/>
        <p:txBody>
          <a:bodyPr vert="horz" lIns="91440" tIns="45720" rIns="91440" bIns="45720" rtlCol="0" anchor="t">
            <a:normAutofit/>
          </a:bodyPr>
          <a:lstStyle/>
          <a:p>
            <a:pPr marL="0" indent="0" algn="ctr">
              <a:buNone/>
            </a:pPr>
            <a:endParaRPr lang="en-GB" dirty="0">
              <a:ea typeface="+mn-lt"/>
              <a:cs typeface="+mn-lt"/>
            </a:endParaRPr>
          </a:p>
          <a:p>
            <a:pPr marL="0" indent="0" algn="ctr">
              <a:buNone/>
            </a:pPr>
            <a:endParaRPr lang="en-GB" dirty="0">
              <a:ea typeface="+mn-lt"/>
              <a:cs typeface="+mn-lt"/>
            </a:endParaRPr>
          </a:p>
          <a:p>
            <a:pPr marL="0" indent="0" algn="ctr">
              <a:buNone/>
            </a:pPr>
            <a:endParaRPr lang="en-GB" dirty="0">
              <a:ea typeface="+mn-lt"/>
              <a:cs typeface="+mn-lt"/>
            </a:endParaRPr>
          </a:p>
          <a:p>
            <a:pPr marL="0" indent="0" algn="ctr">
              <a:buNone/>
            </a:pPr>
            <a:r>
              <a:rPr lang="en-GB" dirty="0">
                <a:ea typeface="+mn-lt"/>
                <a:cs typeface="+mn-lt"/>
              </a:rPr>
              <a:t>https://www.youtube.com/watch?v=9cNIGycTE4g</a:t>
            </a:r>
            <a:endParaRPr lang="en-GB" dirty="0"/>
          </a:p>
        </p:txBody>
      </p:sp>
    </p:spTree>
    <p:extLst>
      <p:ext uri="{BB962C8B-B14F-4D97-AF65-F5344CB8AC3E}">
        <p14:creationId xmlns:p14="http://schemas.microsoft.com/office/powerpoint/2010/main" val="3266277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ABB868F-30D6-43B4-8F88-52D34291462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126"/>
          <a:stretch/>
        </p:blipFill>
        <p:spPr>
          <a:xfrm>
            <a:off x="20" y="10"/>
            <a:ext cx="12207220" cy="6857990"/>
          </a:xfrm>
          <a:prstGeom prst="rect">
            <a:avLst/>
          </a:prstGeom>
        </p:spPr>
      </p:pic>
      <p:sp>
        <p:nvSpPr>
          <p:cNvPr id="2" name="Title 1"/>
          <p:cNvSpPr>
            <a:spLocks noGrp="1"/>
          </p:cNvSpPr>
          <p:nvPr>
            <p:ph type="ctrTitle"/>
          </p:nvPr>
        </p:nvSpPr>
        <p:spPr>
          <a:xfrm>
            <a:off x="7124700" y="4108629"/>
            <a:ext cx="4305300" cy="766186"/>
          </a:xfrm>
        </p:spPr>
        <p:txBody>
          <a:bodyPr>
            <a:normAutofit fontScale="90000"/>
          </a:bodyPr>
          <a:lstStyle/>
          <a:p>
            <a:pPr algn="l"/>
            <a:r>
              <a:rPr lang="en-GB" sz="3600" b="1">
                <a:ea typeface="+mj-lt"/>
                <a:cs typeface="+mj-lt"/>
              </a:rPr>
              <a:t>Digital Policing</a:t>
            </a:r>
            <a:br>
              <a:rPr lang="en-GB" sz="3600" b="1" dirty="0">
                <a:ea typeface="+mj-lt"/>
                <a:cs typeface="+mj-lt"/>
              </a:rPr>
            </a:br>
            <a:br>
              <a:rPr lang="en-GB" sz="3600" b="1" dirty="0">
                <a:ea typeface="+mj-lt"/>
                <a:cs typeface="+mj-lt"/>
              </a:rPr>
            </a:br>
            <a:r>
              <a:rPr lang="en-GB" sz="3600" b="1">
                <a:ea typeface="+mj-lt"/>
                <a:cs typeface="+mj-lt"/>
              </a:rPr>
              <a:t>Session 2</a:t>
            </a:r>
            <a:endParaRPr lang="en-GB" sz="3600" b="1" dirty="0">
              <a:ea typeface="+mj-lt"/>
              <a:cs typeface="+mj-lt"/>
            </a:endParaRPr>
          </a:p>
        </p:txBody>
      </p:sp>
      <p:sp>
        <p:nvSpPr>
          <p:cNvPr id="3" name="Subtitle 2"/>
          <p:cNvSpPr>
            <a:spLocks noGrp="1"/>
          </p:cNvSpPr>
          <p:nvPr>
            <p:ph type="subTitle" idx="1"/>
          </p:nvPr>
        </p:nvSpPr>
        <p:spPr>
          <a:xfrm>
            <a:off x="7124700" y="5514472"/>
            <a:ext cx="4305300" cy="822141"/>
          </a:xfrm>
        </p:spPr>
        <p:txBody>
          <a:bodyPr vert="horz" lIns="91440" tIns="45720" rIns="91440" bIns="45720" rtlCol="0" anchor="t">
            <a:normAutofit/>
          </a:bodyPr>
          <a:lstStyle/>
          <a:p>
            <a:pPr algn="l"/>
            <a:r>
              <a:rPr lang="en-GB" sz="2200">
                <a:solidFill>
                  <a:srgbClr val="FFFFFF"/>
                </a:solidFill>
              </a:rPr>
              <a:t>P.A. Doyle, M.A.</a:t>
            </a:r>
            <a:endParaRPr lang="en-GB" sz="2200"/>
          </a:p>
        </p:txBody>
      </p:sp>
    </p:spTree>
    <p:extLst>
      <p:ext uri="{BB962C8B-B14F-4D97-AF65-F5344CB8AC3E}">
        <p14:creationId xmlns:p14="http://schemas.microsoft.com/office/powerpoint/2010/main" val="91558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D9108-8F99-458E-BDC8-670D65094AB3}"/>
              </a:ext>
            </a:extLst>
          </p:cNvPr>
          <p:cNvSpPr>
            <a:spLocks noGrp="1"/>
          </p:cNvSpPr>
          <p:nvPr>
            <p:ph type="title"/>
          </p:nvPr>
        </p:nvSpPr>
        <p:spPr/>
        <p:txBody>
          <a:bodyPr/>
          <a:lstStyle/>
          <a:p>
            <a:r>
              <a:rPr lang="en-GB">
                <a:cs typeface="Calibri Light"/>
              </a:rPr>
              <a:t>Digital Investigations</a:t>
            </a:r>
            <a:endParaRPr lang="en-GB"/>
          </a:p>
        </p:txBody>
      </p:sp>
      <p:sp>
        <p:nvSpPr>
          <p:cNvPr id="3" name="Content Placeholder 2">
            <a:extLst>
              <a:ext uri="{FF2B5EF4-FFF2-40B4-BE49-F238E27FC236}">
                <a16:creationId xmlns:a16="http://schemas.microsoft.com/office/drawing/2014/main" id="{38F93FFF-528D-4FB5-AF0F-92E12EB2C721}"/>
              </a:ext>
            </a:extLst>
          </p:cNvPr>
          <p:cNvSpPr>
            <a:spLocks noGrp="1"/>
          </p:cNvSpPr>
          <p:nvPr>
            <p:ph idx="1"/>
          </p:nvPr>
        </p:nvSpPr>
        <p:spPr/>
        <p:txBody>
          <a:bodyPr vert="horz" lIns="91440" tIns="45720" rIns="91440" bIns="45720" rtlCol="0" anchor="t">
            <a:normAutofit fontScale="85000" lnSpcReduction="20000"/>
          </a:bodyPr>
          <a:lstStyle/>
          <a:p>
            <a:r>
              <a:rPr lang="en-GB">
                <a:ea typeface="+mn-lt"/>
                <a:cs typeface="+mn-lt"/>
              </a:rPr>
              <a:t>In the UK, digital forensic investigations are conducted according to the principles and guidelines outlined in the Association of Chief Police Officers (ACPO) Good Practice Guide for Digital Evidence.</a:t>
            </a:r>
          </a:p>
          <a:p>
            <a:endParaRPr lang="en-GB" dirty="0">
              <a:cs typeface="Calibri"/>
            </a:endParaRPr>
          </a:p>
          <a:p>
            <a:r>
              <a:rPr lang="en-GB">
                <a:ea typeface="+mn-lt"/>
                <a:cs typeface="+mn-lt"/>
              </a:rPr>
              <a:t>This guidance was most recently updated in 2012 and, as a result, does not account for the more recent developments in technology. </a:t>
            </a:r>
          </a:p>
          <a:p>
            <a:endParaRPr lang="en-GB" dirty="0">
              <a:ea typeface="+mn-lt"/>
              <a:cs typeface="+mn-lt"/>
            </a:endParaRPr>
          </a:p>
          <a:p>
            <a:r>
              <a:rPr lang="en-GB">
                <a:ea typeface="+mn-lt"/>
                <a:cs typeface="+mn-lt"/>
              </a:rPr>
              <a:t>For instance, in providing guidance regarding mobile communication records between two parties, the guidance only really addresses telephone calls and ‘traditional’ text based messaging such as SMS. </a:t>
            </a:r>
            <a:endParaRPr lang="en-GB">
              <a:cs typeface="Calibri"/>
            </a:endParaRPr>
          </a:p>
          <a:p>
            <a:endParaRPr lang="en-GB" dirty="0">
              <a:cs typeface="Calibri"/>
            </a:endParaRPr>
          </a:p>
          <a:p>
            <a:pPr algn="ctr"/>
            <a:endParaRPr lang="en-GB" b="1" dirty="0">
              <a:solidFill>
                <a:srgbClr val="FF0000"/>
              </a:solidFill>
              <a:cs typeface="Calibri"/>
            </a:endParaRPr>
          </a:p>
          <a:p>
            <a:pPr marL="0" indent="0" algn="ctr">
              <a:buNone/>
            </a:pPr>
            <a:r>
              <a:rPr lang="en-GB" b="1">
                <a:solidFill>
                  <a:srgbClr val="FF0000"/>
                </a:solidFill>
                <a:cs typeface="Calibri"/>
              </a:rPr>
              <a:t>That is the main issue with the speed of change</a:t>
            </a:r>
            <a:endParaRPr lang="en-GB">
              <a:cs typeface="Calibri" panose="020F0502020204030204"/>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99690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DDA05-4597-4FC3-97AD-DD55395481B0}"/>
              </a:ext>
            </a:extLst>
          </p:cNvPr>
          <p:cNvSpPr>
            <a:spLocks noGrp="1"/>
          </p:cNvSpPr>
          <p:nvPr>
            <p:ph type="title"/>
          </p:nvPr>
        </p:nvSpPr>
        <p:spPr/>
        <p:txBody>
          <a:bodyPr/>
          <a:lstStyle/>
          <a:p>
            <a:r>
              <a:rPr lang="en-GB">
                <a:cs typeface="Calibri Light"/>
              </a:rPr>
              <a:t>Cloud Storage</a:t>
            </a:r>
            <a:endParaRPr lang="en-GB"/>
          </a:p>
        </p:txBody>
      </p:sp>
      <p:sp>
        <p:nvSpPr>
          <p:cNvPr id="3" name="Content Placeholder 2">
            <a:extLst>
              <a:ext uri="{FF2B5EF4-FFF2-40B4-BE49-F238E27FC236}">
                <a16:creationId xmlns:a16="http://schemas.microsoft.com/office/drawing/2014/main" id="{0EDA42A6-2FA7-45FA-8A09-061793C0CC40}"/>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Cloud storage is a technology by which data is stored remotely and accessed over an Internet or network connection. There are a number of different popular Cloud storage technologies;</a:t>
            </a:r>
            <a:endParaRPr lang="en-GB" dirty="0">
              <a:ea typeface="+mn-lt"/>
              <a:cs typeface="+mn-lt"/>
            </a:endParaRPr>
          </a:p>
          <a:p>
            <a:r>
              <a:rPr lang="en-GB">
                <a:ea typeface="+mn-lt"/>
                <a:cs typeface="+mn-lt"/>
              </a:rPr>
              <a:t>Google’s Drive, Microsoft’s OneDrive, DropBox, and Apple’s iCloud services. </a:t>
            </a:r>
          </a:p>
          <a:p>
            <a:r>
              <a:rPr lang="en-GB">
                <a:ea typeface="+mn-lt"/>
                <a:cs typeface="+mn-lt"/>
              </a:rPr>
              <a:t>Cloud storage has developed significantly over the last 10-15 years, with more and more capabilities having been added to it. </a:t>
            </a:r>
          </a:p>
          <a:p>
            <a:r>
              <a:rPr lang="en-GB">
                <a:ea typeface="+mn-lt"/>
                <a:cs typeface="+mn-lt"/>
              </a:rPr>
              <a:t>We have now considered three distinct areas; child protection, mobile technology and Cloud-based evidence. </a:t>
            </a:r>
          </a:p>
          <a:p>
            <a:endParaRPr lang="en-GB" dirty="0">
              <a:cs typeface="Calibri"/>
            </a:endParaRPr>
          </a:p>
          <a:p>
            <a:pPr marL="0" indent="0" algn="ctr">
              <a:buNone/>
            </a:pPr>
            <a:r>
              <a:rPr lang="en-GB" b="1">
                <a:solidFill>
                  <a:srgbClr val="FF0000"/>
                </a:solidFill>
                <a:cs typeface="Calibri"/>
              </a:rPr>
              <a:t>How do these interact in investigations?</a:t>
            </a:r>
          </a:p>
        </p:txBody>
      </p:sp>
    </p:spTree>
    <p:extLst>
      <p:ext uri="{BB962C8B-B14F-4D97-AF65-F5344CB8AC3E}">
        <p14:creationId xmlns:p14="http://schemas.microsoft.com/office/powerpoint/2010/main" val="321412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877D3-66D4-4C9B-9CFE-8AC8751AA76F}"/>
              </a:ext>
            </a:extLst>
          </p:cNvPr>
          <p:cNvSpPr>
            <a:spLocks noGrp="1"/>
          </p:cNvSpPr>
          <p:nvPr>
            <p:ph type="title"/>
          </p:nvPr>
        </p:nvSpPr>
        <p:spPr/>
        <p:txBody>
          <a:bodyPr/>
          <a:lstStyle/>
          <a:p>
            <a:r>
              <a:rPr lang="en-GB">
                <a:cs typeface="Calibri Light"/>
              </a:rPr>
              <a:t>Child Abuse Investigations</a:t>
            </a:r>
            <a:endParaRPr lang="en-GB"/>
          </a:p>
        </p:txBody>
      </p:sp>
      <p:sp>
        <p:nvSpPr>
          <p:cNvPr id="3" name="Content Placeholder 2">
            <a:extLst>
              <a:ext uri="{FF2B5EF4-FFF2-40B4-BE49-F238E27FC236}">
                <a16:creationId xmlns:a16="http://schemas.microsoft.com/office/drawing/2014/main" id="{202B824D-2925-48DA-AD3F-FE65750FDEC2}"/>
              </a:ext>
            </a:extLst>
          </p:cNvPr>
          <p:cNvSpPr>
            <a:spLocks noGrp="1"/>
          </p:cNvSpPr>
          <p:nvPr>
            <p:ph idx="1"/>
          </p:nvPr>
        </p:nvSpPr>
        <p:spPr/>
        <p:txBody>
          <a:bodyPr vert="horz" lIns="91440" tIns="45720" rIns="91440" bIns="45720" rtlCol="0" anchor="t">
            <a:normAutofit/>
          </a:bodyPr>
          <a:lstStyle/>
          <a:p>
            <a:r>
              <a:rPr lang="en-GB">
                <a:ea typeface="+mn-lt"/>
                <a:cs typeface="+mn-lt"/>
              </a:rPr>
              <a:t>Currently, child abuse cases typically are investigated by a variety of different staff working in different roles within a police force. </a:t>
            </a:r>
          </a:p>
          <a:p>
            <a:endParaRPr lang="en-GB" dirty="0">
              <a:cs typeface="Calibri"/>
            </a:endParaRPr>
          </a:p>
          <a:p>
            <a:r>
              <a:rPr lang="en-GB">
                <a:ea typeface="+mn-lt"/>
                <a:cs typeface="+mn-lt"/>
              </a:rPr>
              <a:t>Likewise, the remit of the digital forensic unit HTCU staff can vary significantly depending upon which force they are working for.</a:t>
            </a:r>
            <a:endParaRPr lang="en-GB" dirty="0">
              <a:ea typeface="+mn-lt"/>
              <a:cs typeface="+mn-lt"/>
            </a:endParaRPr>
          </a:p>
          <a:p>
            <a:endParaRPr lang="en-GB" dirty="0">
              <a:cs typeface="Calibri"/>
            </a:endParaRPr>
          </a:p>
          <a:p>
            <a:r>
              <a:rPr lang="en-GB">
                <a:ea typeface="+mn-lt"/>
                <a:cs typeface="+mn-lt"/>
              </a:rPr>
              <a:t>Some forces use their HTCU staff to carry out the whole workflow, whilst others only use the HTCU staff for extracting and presenting the data for another officer/analyst to carry out the investigation</a:t>
            </a:r>
            <a:endParaRPr lang="en-GB" dirty="0">
              <a:cs typeface="Calibri"/>
            </a:endParaRPr>
          </a:p>
        </p:txBody>
      </p:sp>
    </p:spTree>
    <p:extLst>
      <p:ext uri="{BB962C8B-B14F-4D97-AF65-F5344CB8AC3E}">
        <p14:creationId xmlns:p14="http://schemas.microsoft.com/office/powerpoint/2010/main" val="2189703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0F6AD-3362-480E-8512-8B0BEE02A1A0}"/>
              </a:ext>
            </a:extLst>
          </p:cNvPr>
          <p:cNvSpPr>
            <a:spLocks noGrp="1"/>
          </p:cNvSpPr>
          <p:nvPr>
            <p:ph type="title"/>
          </p:nvPr>
        </p:nvSpPr>
        <p:spPr/>
        <p:txBody>
          <a:bodyPr/>
          <a:lstStyle/>
          <a:p>
            <a:r>
              <a:rPr lang="en-GB">
                <a:cs typeface="Calibri Light"/>
              </a:rPr>
              <a:t>Victim Identification</a:t>
            </a:r>
            <a:endParaRPr lang="en-GB"/>
          </a:p>
        </p:txBody>
      </p:sp>
      <p:sp>
        <p:nvSpPr>
          <p:cNvPr id="3" name="Content Placeholder 2">
            <a:extLst>
              <a:ext uri="{FF2B5EF4-FFF2-40B4-BE49-F238E27FC236}">
                <a16:creationId xmlns:a16="http://schemas.microsoft.com/office/drawing/2014/main" id="{95A59FED-BAD4-4FA2-921B-84EEE436B09C}"/>
              </a:ext>
            </a:extLst>
          </p:cNvPr>
          <p:cNvSpPr>
            <a:spLocks noGrp="1"/>
          </p:cNvSpPr>
          <p:nvPr>
            <p:ph idx="1"/>
          </p:nvPr>
        </p:nvSpPr>
        <p:spPr/>
        <p:txBody>
          <a:bodyPr vert="horz" lIns="91440" tIns="45720" rIns="91440" bIns="45720" rtlCol="0" anchor="t">
            <a:normAutofit fontScale="85000" lnSpcReduction="20000"/>
          </a:bodyPr>
          <a:lstStyle/>
          <a:p>
            <a:r>
              <a:rPr lang="en-GB">
                <a:ea typeface="+mn-lt"/>
                <a:cs typeface="+mn-lt"/>
              </a:rPr>
              <a:t>INTERPOL (2019) specifically defines victim identification referring to the importance of the thorough analysis of photographs, videos and digital images of a child being sexually abused with the aim of identifying and locating the child and the abuser.</a:t>
            </a:r>
            <a:endParaRPr lang="en-GB" dirty="0">
              <a:ea typeface="+mn-lt"/>
              <a:cs typeface="+mn-lt"/>
            </a:endParaRPr>
          </a:p>
          <a:p>
            <a:endParaRPr lang="en-GB" dirty="0">
              <a:ea typeface="+mn-lt"/>
              <a:cs typeface="+mn-lt"/>
            </a:endParaRPr>
          </a:p>
          <a:p>
            <a:r>
              <a:rPr lang="en-GB">
                <a:ea typeface="+mn-lt"/>
                <a:cs typeface="+mn-lt"/>
              </a:rPr>
              <a:t>Anyone who is working on a case involving digital devices may have to perform victim identification. </a:t>
            </a:r>
          </a:p>
          <a:p>
            <a:endParaRPr lang="en-GB" dirty="0">
              <a:ea typeface="+mn-lt"/>
              <a:cs typeface="+mn-lt"/>
            </a:endParaRPr>
          </a:p>
          <a:p>
            <a:r>
              <a:rPr lang="en-GB">
                <a:ea typeface="+mn-lt"/>
                <a:cs typeface="+mn-lt"/>
              </a:rPr>
              <a:t>Whilst every case must be taken on its unique circumstances, there are certain universal considerations to look for within such imagery, which can help progress a case and produce actionable intelligence leads. These include.</a:t>
            </a:r>
          </a:p>
          <a:p>
            <a:endParaRPr lang="en-GB" dirty="0">
              <a:cs typeface="Calibri"/>
            </a:endParaRPr>
          </a:p>
          <a:p>
            <a:r>
              <a:rPr lang="en-GB">
                <a:cs typeface="Calibri"/>
              </a:rPr>
              <a:t>These will include;</a:t>
            </a:r>
            <a:endParaRPr lang="en-GB" dirty="0">
              <a:cs typeface="Calibri"/>
            </a:endParaRPr>
          </a:p>
          <a:p>
            <a:endParaRPr lang="en-GB" dirty="0">
              <a:cs typeface="Calibri"/>
            </a:endParaRPr>
          </a:p>
          <a:p>
            <a:pPr marL="0" indent="0">
              <a:buNone/>
            </a:pP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473192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770B6-CB1F-4A56-A3AE-41C423604FC9}"/>
              </a:ext>
            </a:extLst>
          </p:cNvPr>
          <p:cNvSpPr>
            <a:spLocks noGrp="1"/>
          </p:cNvSpPr>
          <p:nvPr>
            <p:ph type="title"/>
          </p:nvPr>
        </p:nvSpPr>
        <p:spPr/>
        <p:txBody>
          <a:bodyPr/>
          <a:lstStyle/>
          <a:p>
            <a:r>
              <a:rPr lang="en-GB">
                <a:cs typeface="Calibri Light"/>
              </a:rPr>
              <a:t>Victim Identfication</a:t>
            </a:r>
            <a:endParaRPr lang="en-GB" dirty="0">
              <a:cs typeface="Calibri Light"/>
            </a:endParaRPr>
          </a:p>
        </p:txBody>
      </p:sp>
      <p:sp>
        <p:nvSpPr>
          <p:cNvPr id="3" name="Content Placeholder 2">
            <a:extLst>
              <a:ext uri="{FF2B5EF4-FFF2-40B4-BE49-F238E27FC236}">
                <a16:creationId xmlns:a16="http://schemas.microsoft.com/office/drawing/2014/main" id="{A8BD7667-D4D4-4995-9F85-2852C42DFFB8}"/>
              </a:ext>
            </a:extLst>
          </p:cNvPr>
          <p:cNvSpPr>
            <a:spLocks noGrp="1"/>
          </p:cNvSpPr>
          <p:nvPr>
            <p:ph idx="1"/>
          </p:nvPr>
        </p:nvSpPr>
        <p:spPr/>
        <p:txBody>
          <a:bodyPr vert="horz" lIns="91440" tIns="45720" rIns="91440" bIns="45720" rtlCol="0" anchor="t">
            <a:normAutofit fontScale="92500" lnSpcReduction="10000"/>
          </a:bodyPr>
          <a:lstStyle/>
          <a:p>
            <a:r>
              <a:rPr lang="en-GB">
                <a:solidFill>
                  <a:srgbClr val="FF0000"/>
                </a:solidFill>
                <a:ea typeface="+mn-lt"/>
                <a:cs typeface="+mn-lt"/>
              </a:rPr>
              <a:t>Faces/identifiable marks (e.g. tattoos) present on the persons in images</a:t>
            </a:r>
            <a:endParaRPr lang="en-GB" dirty="0">
              <a:solidFill>
                <a:srgbClr val="FF0000"/>
              </a:solidFill>
              <a:ea typeface="+mn-lt"/>
              <a:cs typeface="+mn-lt"/>
            </a:endParaRPr>
          </a:p>
          <a:p>
            <a:endParaRPr lang="en-GB" dirty="0">
              <a:solidFill>
                <a:srgbClr val="FF0000"/>
              </a:solidFill>
              <a:ea typeface="+mn-lt"/>
              <a:cs typeface="+mn-lt"/>
            </a:endParaRPr>
          </a:p>
          <a:p>
            <a:r>
              <a:rPr lang="en-GB">
                <a:solidFill>
                  <a:srgbClr val="FF0000"/>
                </a:solidFill>
                <a:ea typeface="+mn-lt"/>
                <a:cs typeface="+mn-lt"/>
              </a:rPr>
              <a:t>Identifiable landmarks/points of interest present in images</a:t>
            </a:r>
            <a:endParaRPr lang="en-GB">
              <a:solidFill>
                <a:srgbClr val="FF0000"/>
              </a:solidFill>
              <a:cs typeface="Calibri"/>
            </a:endParaRPr>
          </a:p>
          <a:p>
            <a:endParaRPr lang="en-GB" dirty="0">
              <a:solidFill>
                <a:srgbClr val="FF0000"/>
              </a:solidFill>
              <a:ea typeface="+mn-lt"/>
              <a:cs typeface="+mn-lt"/>
            </a:endParaRPr>
          </a:p>
          <a:p>
            <a:r>
              <a:rPr lang="en-GB">
                <a:solidFill>
                  <a:srgbClr val="FF0000"/>
                </a:solidFill>
                <a:ea typeface="+mn-lt"/>
                <a:cs typeface="+mn-lt"/>
              </a:rPr>
              <a:t>Any other information present which might be usable to identify a location or person of interest</a:t>
            </a:r>
            <a:endParaRPr lang="en-GB">
              <a:solidFill>
                <a:srgbClr val="FF0000"/>
              </a:solidFill>
              <a:cs typeface="Calibri"/>
            </a:endParaRPr>
          </a:p>
          <a:p>
            <a:endParaRPr lang="en-GB" dirty="0">
              <a:cs typeface="Calibri"/>
            </a:endParaRPr>
          </a:p>
          <a:p>
            <a:r>
              <a:rPr lang="en-GB">
                <a:ea typeface="+mn-lt"/>
                <a:cs typeface="+mn-lt"/>
              </a:rPr>
              <a:t>In order to help combat child abuse material, all police forces in the UK have access to the Child Abuse Image Database (CAID) (Home Office, 2015). </a:t>
            </a:r>
            <a:endParaRPr lang="en-GB" dirty="0">
              <a:cs typeface="Calibri"/>
            </a:endParaRPr>
          </a:p>
          <a:p>
            <a:endParaRPr lang="en-GB" dirty="0">
              <a:cs typeface="Calibri"/>
            </a:endParaRPr>
          </a:p>
        </p:txBody>
      </p:sp>
    </p:spTree>
    <p:extLst>
      <p:ext uri="{BB962C8B-B14F-4D97-AF65-F5344CB8AC3E}">
        <p14:creationId xmlns:p14="http://schemas.microsoft.com/office/powerpoint/2010/main" val="3586702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5215-9C2B-4B62-9DFA-1CA0A1CE94FD}"/>
              </a:ext>
            </a:extLst>
          </p:cNvPr>
          <p:cNvSpPr>
            <a:spLocks noGrp="1"/>
          </p:cNvSpPr>
          <p:nvPr>
            <p:ph type="title"/>
          </p:nvPr>
        </p:nvSpPr>
        <p:spPr/>
        <p:txBody>
          <a:bodyPr/>
          <a:lstStyle/>
          <a:p>
            <a:r>
              <a:rPr lang="en-GB">
                <a:cs typeface="Calibri Light"/>
              </a:rPr>
              <a:t>Victim Identification</a:t>
            </a:r>
            <a:endParaRPr lang="en-GB"/>
          </a:p>
        </p:txBody>
      </p:sp>
      <p:sp>
        <p:nvSpPr>
          <p:cNvPr id="3" name="Content Placeholder 2">
            <a:extLst>
              <a:ext uri="{FF2B5EF4-FFF2-40B4-BE49-F238E27FC236}">
                <a16:creationId xmlns:a16="http://schemas.microsoft.com/office/drawing/2014/main" id="{7730EF76-6C04-4DE7-9742-E920AEDBA349}"/>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This database is a collaborative endeavour, in which individual forces submit the results of their cases to the central database and in return receive updates from the central database. </a:t>
            </a:r>
            <a:endParaRPr lang="en-US"/>
          </a:p>
          <a:p>
            <a:endParaRPr lang="en-GB" dirty="0">
              <a:ea typeface="+mn-lt"/>
              <a:cs typeface="+mn-lt"/>
            </a:endParaRPr>
          </a:p>
          <a:p>
            <a:r>
              <a:rPr lang="en-GB">
                <a:ea typeface="+mn-lt"/>
                <a:cs typeface="+mn-lt"/>
              </a:rPr>
              <a:t>In this way, each police force receives information from the other police forces who have uploaded information based on their own cases. </a:t>
            </a:r>
          </a:p>
          <a:p>
            <a:endParaRPr lang="en-GB" dirty="0">
              <a:ea typeface="+mn-lt"/>
              <a:cs typeface="+mn-lt"/>
            </a:endParaRPr>
          </a:p>
          <a:p>
            <a:r>
              <a:rPr lang="en-GB">
                <a:ea typeface="+mn-lt"/>
                <a:cs typeface="+mn-lt"/>
              </a:rPr>
              <a:t>This means that previously categorised child abuse material can be automatically recognised when it appears on subsequent cases. </a:t>
            </a:r>
            <a:endParaRPr lang="en-GB">
              <a:cs typeface="Calibri"/>
            </a:endParaRPr>
          </a:p>
        </p:txBody>
      </p:sp>
    </p:spTree>
    <p:extLst>
      <p:ext uri="{BB962C8B-B14F-4D97-AF65-F5344CB8AC3E}">
        <p14:creationId xmlns:p14="http://schemas.microsoft.com/office/powerpoint/2010/main" val="351348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A5FD0-7A9F-4CE4-AA43-1309A9AF702C}"/>
              </a:ext>
            </a:extLst>
          </p:cNvPr>
          <p:cNvSpPr>
            <a:spLocks noGrp="1"/>
          </p:cNvSpPr>
          <p:nvPr>
            <p:ph type="title"/>
          </p:nvPr>
        </p:nvSpPr>
        <p:spPr/>
        <p:txBody>
          <a:bodyPr/>
          <a:lstStyle/>
          <a:p>
            <a:r>
              <a:rPr lang="en-GB">
                <a:cs typeface="Calibri Light"/>
              </a:rPr>
              <a:t>Victim Identification</a:t>
            </a:r>
            <a:endParaRPr lang="en-GB"/>
          </a:p>
        </p:txBody>
      </p:sp>
      <p:sp>
        <p:nvSpPr>
          <p:cNvPr id="3" name="Content Placeholder 2">
            <a:extLst>
              <a:ext uri="{FF2B5EF4-FFF2-40B4-BE49-F238E27FC236}">
                <a16:creationId xmlns:a16="http://schemas.microsoft.com/office/drawing/2014/main" id="{A51A7581-B65B-4585-BC64-D3BFE87FE53D}"/>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Europol and over 50 countries are connected to the International Child Sexual Exploitation (ICSE) image and video database, which is maintained by INTERPOL (2018). </a:t>
            </a:r>
            <a:endParaRPr lang="en-GB" dirty="0">
              <a:ea typeface="+mn-lt"/>
              <a:cs typeface="+mn-lt"/>
            </a:endParaRPr>
          </a:p>
          <a:p>
            <a:endParaRPr lang="en-GB" dirty="0">
              <a:ea typeface="+mn-lt"/>
              <a:cs typeface="+mn-lt"/>
            </a:endParaRPr>
          </a:p>
          <a:p>
            <a:r>
              <a:rPr lang="en-GB">
                <a:ea typeface="+mn-lt"/>
                <a:cs typeface="+mn-lt"/>
              </a:rPr>
              <a:t>Indeed, within the UK, CAID is the mechanism through which UK forces connect to ICSE. </a:t>
            </a:r>
            <a:endParaRPr lang="en-GB"/>
          </a:p>
          <a:p>
            <a:endParaRPr lang="en-GB" dirty="0">
              <a:ea typeface="+mn-lt"/>
              <a:cs typeface="+mn-lt"/>
            </a:endParaRPr>
          </a:p>
          <a:p>
            <a:r>
              <a:rPr lang="en-GB">
                <a:ea typeface="+mn-lt"/>
                <a:cs typeface="+mn-lt"/>
              </a:rPr>
              <a:t>This allows for international co-operation and assistance to be facilitated, and is something which is vital in an increasingly networked and connected world.</a:t>
            </a:r>
            <a:endParaRPr lang="en-GB">
              <a:cs typeface="Calibri"/>
            </a:endParaRP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4111331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D9F61-9D2A-4367-A354-7F81003A1D3F}"/>
              </a:ext>
            </a:extLst>
          </p:cNvPr>
          <p:cNvSpPr>
            <a:spLocks noGrp="1"/>
          </p:cNvSpPr>
          <p:nvPr>
            <p:ph type="title"/>
          </p:nvPr>
        </p:nvSpPr>
        <p:spPr/>
        <p:txBody>
          <a:bodyPr/>
          <a:lstStyle/>
          <a:p>
            <a:r>
              <a:rPr lang="en-GB">
                <a:cs typeface="Calibri Light"/>
              </a:rPr>
              <a:t>The Picture behind the Picture</a:t>
            </a:r>
            <a:endParaRPr lang="en-GB"/>
          </a:p>
        </p:txBody>
      </p:sp>
      <p:sp>
        <p:nvSpPr>
          <p:cNvPr id="3" name="Content Placeholder 2">
            <a:extLst>
              <a:ext uri="{FF2B5EF4-FFF2-40B4-BE49-F238E27FC236}">
                <a16:creationId xmlns:a16="http://schemas.microsoft.com/office/drawing/2014/main" id="{54D42106-2E12-474D-B065-FAFC0F8D2D43}"/>
              </a:ext>
            </a:extLst>
          </p:cNvPr>
          <p:cNvSpPr>
            <a:spLocks noGrp="1"/>
          </p:cNvSpPr>
          <p:nvPr>
            <p:ph idx="1"/>
          </p:nvPr>
        </p:nvSpPr>
        <p:spPr/>
        <p:txBody>
          <a:bodyPr vert="horz" lIns="91440" tIns="45720" rIns="91440" bIns="45720" rtlCol="0" anchor="t">
            <a:normAutofit/>
          </a:bodyPr>
          <a:lstStyle/>
          <a:p>
            <a:r>
              <a:rPr lang="en-GB">
                <a:ea typeface="+mn-lt"/>
                <a:cs typeface="+mn-lt"/>
              </a:rPr>
              <a:t>Photographs can contain a lot of useful information, which is not ‘visible’ to the typical user.</a:t>
            </a:r>
          </a:p>
          <a:p>
            <a:r>
              <a:rPr lang="en-GB">
                <a:ea typeface="+mn-lt"/>
                <a:cs typeface="+mn-lt"/>
              </a:rPr>
              <a:t>GPS data relating to where picture was taken (latitude, longitude, elevation &amp; more)</a:t>
            </a:r>
          </a:p>
          <a:p>
            <a:r>
              <a:rPr lang="en-GB">
                <a:ea typeface="+mn-lt"/>
                <a:cs typeface="+mn-lt"/>
              </a:rPr>
              <a:t>Camera Owner details</a:t>
            </a:r>
          </a:p>
          <a:p>
            <a:r>
              <a:rPr lang="en-GB">
                <a:ea typeface="+mn-lt"/>
                <a:cs typeface="+mn-lt"/>
              </a:rPr>
              <a:t>Make &amp; model of camera used to take photograph</a:t>
            </a:r>
          </a:p>
          <a:p>
            <a:r>
              <a:rPr lang="en-GB">
                <a:ea typeface="+mn-lt"/>
                <a:cs typeface="+mn-lt"/>
              </a:rPr>
              <a:t>Serial number of the digital camera body and/or lens which took the photograph</a:t>
            </a:r>
          </a:p>
          <a:p>
            <a:r>
              <a:rPr lang="en-GB">
                <a:ea typeface="+mn-lt"/>
                <a:cs typeface="+mn-lt"/>
              </a:rPr>
              <a:t>Date &amp; Time image taken (assuming local time on camera is correct)</a:t>
            </a:r>
          </a:p>
          <a:p>
            <a:endParaRPr lang="en-GB" dirty="0">
              <a:ea typeface="+mn-lt"/>
              <a:cs typeface="+mn-lt"/>
            </a:endParaRPr>
          </a:p>
        </p:txBody>
      </p:sp>
    </p:spTree>
    <p:extLst>
      <p:ext uri="{BB962C8B-B14F-4D97-AF65-F5344CB8AC3E}">
        <p14:creationId xmlns:p14="http://schemas.microsoft.com/office/powerpoint/2010/main" val="3531139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71BB2-2E4B-4AF3-9349-FCF51BC624D6}"/>
              </a:ext>
            </a:extLst>
          </p:cNvPr>
          <p:cNvSpPr>
            <a:spLocks noGrp="1"/>
          </p:cNvSpPr>
          <p:nvPr>
            <p:ph type="title"/>
          </p:nvPr>
        </p:nvSpPr>
        <p:spPr/>
        <p:txBody>
          <a:bodyPr/>
          <a:lstStyle/>
          <a:p>
            <a:r>
              <a:rPr lang="en-GB">
                <a:cs typeface="Calibri Light"/>
              </a:rPr>
              <a:t>Mobile Phones</a:t>
            </a:r>
            <a:endParaRPr lang="en-GB"/>
          </a:p>
        </p:txBody>
      </p:sp>
      <p:sp>
        <p:nvSpPr>
          <p:cNvPr id="3" name="Content Placeholder 2">
            <a:extLst>
              <a:ext uri="{FF2B5EF4-FFF2-40B4-BE49-F238E27FC236}">
                <a16:creationId xmlns:a16="http://schemas.microsoft.com/office/drawing/2014/main" id="{CDFD40A9-5AB1-4FBF-910B-BD44CBF2EC35}"/>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The mobile phone is becoming increasingly important in criminal investigations. </a:t>
            </a:r>
            <a:endParaRPr lang="en-GB" dirty="0">
              <a:ea typeface="+mn-lt"/>
              <a:cs typeface="+mn-lt"/>
            </a:endParaRPr>
          </a:p>
          <a:p>
            <a:endParaRPr lang="en-GB" dirty="0">
              <a:ea typeface="+mn-lt"/>
              <a:cs typeface="+mn-lt"/>
            </a:endParaRPr>
          </a:p>
          <a:p>
            <a:r>
              <a:rPr lang="en-GB">
                <a:ea typeface="+mn-lt"/>
                <a:cs typeface="+mn-lt"/>
              </a:rPr>
              <a:t>They are increasingly prevalent and capable, to the point where many people are carrying a fully-fledged computer with them, nearly everywhere they go.</a:t>
            </a:r>
            <a:endParaRPr lang="en-GB"/>
          </a:p>
          <a:p>
            <a:endParaRPr lang="en-GB" dirty="0">
              <a:ea typeface="+mn-lt"/>
              <a:cs typeface="+mn-lt"/>
            </a:endParaRPr>
          </a:p>
          <a:p>
            <a:r>
              <a:rPr lang="en-GB">
                <a:ea typeface="+mn-lt"/>
                <a:cs typeface="+mn-lt"/>
              </a:rPr>
              <a:t>Mobile forensics brings with it some significant challenges. Some of which the investigating officer can very much assist with, whilst others require the specialist skills of the digital forensic examiner.</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4206109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32D34-D15D-42C3-ACE8-1DB1E9A64E21}"/>
              </a:ext>
            </a:extLst>
          </p:cNvPr>
          <p:cNvSpPr>
            <a:spLocks noGrp="1"/>
          </p:cNvSpPr>
          <p:nvPr>
            <p:ph type="title"/>
          </p:nvPr>
        </p:nvSpPr>
        <p:spPr/>
        <p:txBody>
          <a:bodyPr/>
          <a:lstStyle/>
          <a:p>
            <a:r>
              <a:rPr lang="en-GB">
                <a:cs typeface="Calibri Light"/>
              </a:rPr>
              <a:t>Mobile Phones</a:t>
            </a:r>
            <a:endParaRPr lang="en-GB"/>
          </a:p>
        </p:txBody>
      </p:sp>
      <p:sp>
        <p:nvSpPr>
          <p:cNvPr id="3" name="Content Placeholder 2">
            <a:extLst>
              <a:ext uri="{FF2B5EF4-FFF2-40B4-BE49-F238E27FC236}">
                <a16:creationId xmlns:a16="http://schemas.microsoft.com/office/drawing/2014/main" id="{4898DFBD-1AB2-44F9-B286-C27177603F13}"/>
              </a:ext>
            </a:extLst>
          </p:cNvPr>
          <p:cNvSpPr>
            <a:spLocks noGrp="1"/>
          </p:cNvSpPr>
          <p:nvPr>
            <p:ph idx="1"/>
          </p:nvPr>
        </p:nvSpPr>
        <p:spPr/>
        <p:txBody>
          <a:bodyPr vert="horz" lIns="91440" tIns="45720" rIns="91440" bIns="45720" rtlCol="0" anchor="t">
            <a:normAutofit fontScale="77500" lnSpcReduction="20000"/>
          </a:bodyPr>
          <a:lstStyle/>
          <a:p>
            <a:r>
              <a:rPr lang="en-GB">
                <a:ea typeface="+mn-lt"/>
                <a:cs typeface="+mn-lt"/>
              </a:rPr>
              <a:t>Seizure is a key area where the scenes of crime officer or investigating officer can greatly assist.</a:t>
            </a:r>
          </a:p>
          <a:p>
            <a:endParaRPr lang="en-GB" dirty="0">
              <a:cs typeface="Calibri"/>
            </a:endParaRPr>
          </a:p>
          <a:p>
            <a:r>
              <a:rPr lang="en-GB">
                <a:ea typeface="+mn-lt"/>
                <a:cs typeface="+mn-lt"/>
              </a:rPr>
              <a:t>When a mobile phone is taken from a suspect (or indeed witness or victim) it is important to recognise that it may well be powered on.</a:t>
            </a:r>
            <a:endParaRPr lang="en-GB" dirty="0">
              <a:ea typeface="+mn-lt"/>
              <a:cs typeface="+mn-lt"/>
            </a:endParaRPr>
          </a:p>
          <a:p>
            <a:endParaRPr lang="en-GB" dirty="0">
              <a:ea typeface="+mn-lt"/>
              <a:cs typeface="+mn-lt"/>
            </a:endParaRPr>
          </a:p>
          <a:p>
            <a:r>
              <a:rPr lang="en-GB">
                <a:ea typeface="+mn-lt"/>
                <a:cs typeface="+mn-lt"/>
              </a:rPr>
              <a:t>As a result, it will likely be connected to a cellular network. </a:t>
            </a:r>
            <a:endParaRPr lang="en-GB" dirty="0">
              <a:ea typeface="+mn-lt"/>
              <a:cs typeface="+mn-lt"/>
            </a:endParaRPr>
          </a:p>
          <a:p>
            <a:endParaRPr lang="en-GB" dirty="0">
              <a:ea typeface="+mn-lt"/>
              <a:cs typeface="+mn-lt"/>
            </a:endParaRPr>
          </a:p>
          <a:p>
            <a:r>
              <a:rPr lang="en-GB">
                <a:ea typeface="+mn-lt"/>
                <a:cs typeface="+mn-lt"/>
              </a:rPr>
              <a:t>Because of this, there is potential that the device may undergo some changes, such as receiving messages, emails or phone calls.</a:t>
            </a:r>
          </a:p>
          <a:p>
            <a:endParaRPr lang="en-GB" dirty="0">
              <a:cs typeface="Calibri"/>
            </a:endParaRPr>
          </a:p>
          <a:p>
            <a:r>
              <a:rPr lang="en-GB">
                <a:ea typeface="+mn-lt"/>
                <a:cs typeface="+mn-lt"/>
              </a:rPr>
              <a:t>it would be a trivial matter for an accomplice with access to your suspect’s iCloud account to remotely access it and wipe the phone.</a:t>
            </a:r>
          </a:p>
        </p:txBody>
      </p:sp>
    </p:spTree>
    <p:extLst>
      <p:ext uri="{BB962C8B-B14F-4D97-AF65-F5344CB8AC3E}">
        <p14:creationId xmlns:p14="http://schemas.microsoft.com/office/powerpoint/2010/main" val="313433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42E17-A639-485F-A2BC-3D23193DDC9C}"/>
              </a:ext>
            </a:extLst>
          </p:cNvPr>
          <p:cNvSpPr>
            <a:spLocks noGrp="1"/>
          </p:cNvSpPr>
          <p:nvPr>
            <p:ph type="title"/>
          </p:nvPr>
        </p:nvSpPr>
        <p:spPr/>
        <p:txBody>
          <a:bodyPr/>
          <a:lstStyle/>
          <a:p>
            <a:r>
              <a:rPr lang="en-GB">
                <a:cs typeface="Calibri Light"/>
              </a:rPr>
              <a:t>Mobile Phones</a:t>
            </a:r>
            <a:endParaRPr lang="en-GB"/>
          </a:p>
        </p:txBody>
      </p:sp>
      <p:sp>
        <p:nvSpPr>
          <p:cNvPr id="3" name="Content Placeholder 2">
            <a:extLst>
              <a:ext uri="{FF2B5EF4-FFF2-40B4-BE49-F238E27FC236}">
                <a16:creationId xmlns:a16="http://schemas.microsoft.com/office/drawing/2014/main" id="{7A0D1D66-CF21-4E98-B47A-4EE839627707}"/>
              </a:ext>
            </a:extLst>
          </p:cNvPr>
          <p:cNvSpPr>
            <a:spLocks noGrp="1"/>
          </p:cNvSpPr>
          <p:nvPr>
            <p:ph idx="1"/>
          </p:nvPr>
        </p:nvSpPr>
        <p:spPr/>
        <p:txBody>
          <a:bodyPr vert="horz" lIns="91440" tIns="45720" rIns="91440" bIns="45720" rtlCol="0" anchor="t">
            <a:normAutofit/>
          </a:bodyPr>
          <a:lstStyle/>
          <a:p>
            <a:r>
              <a:rPr lang="en-GB">
                <a:ea typeface="+mn-lt"/>
                <a:cs typeface="+mn-lt"/>
              </a:rPr>
              <a:t>For this reason, the conventional wisdom is to either power off the device or isolate it from the network.</a:t>
            </a:r>
          </a:p>
          <a:p>
            <a:endParaRPr lang="en-GB" dirty="0">
              <a:cs typeface="Calibri"/>
            </a:endParaRPr>
          </a:p>
          <a:p>
            <a:r>
              <a:rPr lang="en-GB">
                <a:ea typeface="+mn-lt"/>
                <a:cs typeface="+mn-lt"/>
              </a:rPr>
              <a:t>Whilst Faraday bags can be used to isolate devices from any external signals, engaging ‘aeroplane mode’ on the device is the easiest way to achieve this. </a:t>
            </a:r>
          </a:p>
          <a:p>
            <a:endParaRPr lang="en-GB" dirty="0">
              <a:cs typeface="Calibri"/>
            </a:endParaRPr>
          </a:p>
          <a:p>
            <a:r>
              <a:rPr lang="en-GB">
                <a:cs typeface="Calibri"/>
              </a:rPr>
              <a:t>Apply airplane mode.</a:t>
            </a:r>
            <a:endParaRPr lang="en-GB" dirty="0">
              <a:cs typeface="Calibri"/>
            </a:endParaRPr>
          </a:p>
        </p:txBody>
      </p:sp>
    </p:spTree>
    <p:extLst>
      <p:ext uri="{BB962C8B-B14F-4D97-AF65-F5344CB8AC3E}">
        <p14:creationId xmlns:p14="http://schemas.microsoft.com/office/powerpoint/2010/main" val="16758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F1D23-F901-4D32-A1EA-9F826B54B99A}"/>
              </a:ext>
            </a:extLst>
          </p:cNvPr>
          <p:cNvSpPr>
            <a:spLocks noGrp="1"/>
          </p:cNvSpPr>
          <p:nvPr>
            <p:ph type="title"/>
          </p:nvPr>
        </p:nvSpPr>
        <p:spPr/>
        <p:txBody>
          <a:bodyPr/>
          <a:lstStyle/>
          <a:p>
            <a:r>
              <a:rPr lang="en-GB">
                <a:cs typeface="Calibri Light"/>
              </a:rPr>
              <a:t>Mobile Phones</a:t>
            </a:r>
            <a:endParaRPr lang="en-GB"/>
          </a:p>
        </p:txBody>
      </p:sp>
      <p:sp>
        <p:nvSpPr>
          <p:cNvPr id="3" name="Content Placeholder 2">
            <a:extLst>
              <a:ext uri="{FF2B5EF4-FFF2-40B4-BE49-F238E27FC236}">
                <a16:creationId xmlns:a16="http://schemas.microsoft.com/office/drawing/2014/main" id="{562BAC61-2F55-42C9-937F-5FE3E506182F}"/>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In a mobile forensic investigation, by far the most challenging step is the Acquisition stage. Questions that must be addressed include:</a:t>
            </a:r>
            <a:endParaRPr lang="en-GB" dirty="0">
              <a:ea typeface="+mn-lt"/>
              <a:cs typeface="+mn-lt"/>
            </a:endParaRPr>
          </a:p>
          <a:p>
            <a:endParaRPr lang="en-GB" dirty="0">
              <a:ea typeface="+mn-lt"/>
              <a:cs typeface="+mn-lt"/>
            </a:endParaRPr>
          </a:p>
          <a:p>
            <a:r>
              <a:rPr lang="en-GB">
                <a:ea typeface="+mn-lt"/>
                <a:cs typeface="+mn-lt"/>
              </a:rPr>
              <a:t>Do we have the right cables?</a:t>
            </a:r>
            <a:endParaRPr lang="en-GB" dirty="0">
              <a:ea typeface="+mn-lt"/>
              <a:cs typeface="+mn-lt"/>
            </a:endParaRPr>
          </a:p>
          <a:p>
            <a:r>
              <a:rPr lang="en-GB">
                <a:ea typeface="+mn-lt"/>
                <a:cs typeface="+mn-lt"/>
              </a:rPr>
              <a:t>Which precise model of phone is this?</a:t>
            </a:r>
            <a:endParaRPr lang="en-GB" dirty="0">
              <a:ea typeface="+mn-lt"/>
              <a:cs typeface="+mn-lt"/>
            </a:endParaRPr>
          </a:p>
          <a:p>
            <a:r>
              <a:rPr lang="en-GB">
                <a:ea typeface="+mn-lt"/>
                <a:cs typeface="+mn-lt"/>
              </a:rPr>
              <a:t>What version of the operating system is installed?</a:t>
            </a:r>
            <a:endParaRPr lang="en-GB" dirty="0">
              <a:ea typeface="+mn-lt"/>
              <a:cs typeface="+mn-lt"/>
            </a:endParaRPr>
          </a:p>
          <a:p>
            <a:pPr marL="0" indent="0">
              <a:buNone/>
            </a:pPr>
            <a:endParaRPr lang="en-GB" dirty="0">
              <a:cs typeface="Calibri"/>
            </a:endParaRPr>
          </a:p>
          <a:p>
            <a:pPr marL="0" indent="0">
              <a:buNone/>
            </a:pPr>
            <a:endParaRPr lang="en-GB" dirty="0">
              <a:cs typeface="Calibri"/>
            </a:endParaRPr>
          </a:p>
          <a:p>
            <a:pPr marL="0" indent="0" algn="ctr">
              <a:buNone/>
            </a:pPr>
            <a:r>
              <a:rPr lang="en-GB">
                <a:solidFill>
                  <a:srgbClr val="FF0000"/>
                </a:solidFill>
                <a:cs typeface="Calibri"/>
              </a:rPr>
              <a:t>There are lots of errors made during recovery</a:t>
            </a:r>
          </a:p>
        </p:txBody>
      </p:sp>
    </p:spTree>
    <p:extLst>
      <p:ext uri="{BB962C8B-B14F-4D97-AF65-F5344CB8AC3E}">
        <p14:creationId xmlns:p14="http://schemas.microsoft.com/office/powerpoint/2010/main" val="2688857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9242-A2F4-41E9-9408-3076EB381392}"/>
              </a:ext>
            </a:extLst>
          </p:cNvPr>
          <p:cNvSpPr>
            <a:spLocks noGrp="1"/>
          </p:cNvSpPr>
          <p:nvPr>
            <p:ph type="title"/>
          </p:nvPr>
        </p:nvSpPr>
        <p:spPr/>
        <p:txBody>
          <a:bodyPr/>
          <a:lstStyle/>
          <a:p>
            <a:r>
              <a:rPr lang="en-GB">
                <a:cs typeface="Calibri Light"/>
              </a:rPr>
              <a:t>Mobile phones</a:t>
            </a:r>
            <a:endParaRPr lang="en-GB"/>
          </a:p>
        </p:txBody>
      </p:sp>
      <p:sp>
        <p:nvSpPr>
          <p:cNvPr id="3" name="Content Placeholder 2">
            <a:extLst>
              <a:ext uri="{FF2B5EF4-FFF2-40B4-BE49-F238E27FC236}">
                <a16:creationId xmlns:a16="http://schemas.microsoft.com/office/drawing/2014/main" id="{EDB03CEA-0F83-4A46-A2AC-7C63B2665E30}"/>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a:ea typeface="+mn-lt"/>
                <a:cs typeface="+mn-lt"/>
              </a:rPr>
              <a:t>The different terms used for evidence extracted from a mobile device and their basic meanings are as follows:</a:t>
            </a:r>
            <a:endParaRPr lang="en-GB" dirty="0">
              <a:ea typeface="+mn-lt"/>
              <a:cs typeface="+mn-lt"/>
            </a:endParaRPr>
          </a:p>
          <a:p>
            <a:endParaRPr lang="en-GB" dirty="0">
              <a:ea typeface="+mn-lt"/>
              <a:cs typeface="+mn-lt"/>
            </a:endParaRPr>
          </a:p>
          <a:p>
            <a:r>
              <a:rPr lang="en-GB" b="1">
                <a:solidFill>
                  <a:srgbClr val="FF0000"/>
                </a:solidFill>
                <a:ea typeface="+mn-lt"/>
                <a:cs typeface="+mn-lt"/>
              </a:rPr>
              <a:t>Physical:</a:t>
            </a:r>
            <a:r>
              <a:rPr lang="en-GB">
                <a:ea typeface="+mn-lt"/>
                <a:cs typeface="+mn-lt"/>
              </a:rPr>
              <a:t> Effectively the raw data as it exists on the device. This is as close as we can get to getting everything; including deleted data, and information which is not typically accessible to the user. This kind of acquisition is rare, due to the way smartphones commonly secure the data they store.</a:t>
            </a:r>
            <a:endParaRPr lang="en-GB" dirty="0">
              <a:ea typeface="+mn-lt"/>
              <a:cs typeface="+mn-lt"/>
            </a:endParaRPr>
          </a:p>
          <a:p>
            <a:r>
              <a:rPr lang="en-GB" b="1">
                <a:solidFill>
                  <a:srgbClr val="FF0000"/>
                </a:solidFill>
                <a:ea typeface="+mn-lt"/>
                <a:cs typeface="+mn-lt"/>
              </a:rPr>
              <a:t>Logical:</a:t>
            </a:r>
            <a:r>
              <a:rPr lang="en-GB">
                <a:ea typeface="+mn-lt"/>
                <a:cs typeface="+mn-lt"/>
              </a:rPr>
              <a:t> The term logical is often used to represent how the user might see things on the device. This can include folders and files present, however access to deleted data is not always possible with this kind of acquisition. Furthermore, valuable metadata may or may not be captured. A logical image of some description is what is typically obtained.</a:t>
            </a:r>
            <a:endParaRPr lang="en-GB" dirty="0">
              <a:ea typeface="+mn-lt"/>
              <a:cs typeface="+mn-lt"/>
            </a:endParaRPr>
          </a:p>
          <a:p>
            <a:r>
              <a:rPr lang="en-GB" b="1">
                <a:solidFill>
                  <a:srgbClr val="FF0000"/>
                </a:solidFill>
                <a:ea typeface="+mn-lt"/>
                <a:cs typeface="+mn-lt"/>
              </a:rPr>
              <a:t>File-system:</a:t>
            </a:r>
            <a:r>
              <a:rPr lang="en-GB">
                <a:ea typeface="+mn-lt"/>
                <a:cs typeface="+mn-lt"/>
              </a:rPr>
              <a:t> This level of acquisition usually acquires more than logical acquisition methods. There may be user data, files and folders and some degree of otherwise user-inaccessible data recovered</a:t>
            </a:r>
            <a:endParaRPr lang="en-GB" dirty="0">
              <a:ea typeface="+mn-lt"/>
              <a:cs typeface="+mn-lt"/>
            </a:endParaRPr>
          </a:p>
          <a:p>
            <a:r>
              <a:rPr lang="en-GB" b="1">
                <a:solidFill>
                  <a:srgbClr val="FF0000"/>
                </a:solidFill>
                <a:ea typeface="+mn-lt"/>
                <a:cs typeface="+mn-lt"/>
              </a:rPr>
              <a:t>File dump:</a:t>
            </a:r>
            <a:r>
              <a:rPr lang="en-GB">
                <a:ea typeface="+mn-lt"/>
                <a:cs typeface="+mn-lt"/>
              </a:rPr>
              <a:t> generally this will only acquire user-accessible data. It will not typically acquire application specific data, and therefore much valuable information may be missing.</a:t>
            </a:r>
            <a:endParaRPr lang="en-GB" dirty="0">
              <a:ea typeface="+mn-lt"/>
              <a:cs typeface="+mn-lt"/>
            </a:endParaRPr>
          </a:p>
          <a:p>
            <a:r>
              <a:rPr lang="en-GB" b="1">
                <a:solidFill>
                  <a:srgbClr val="FF0000"/>
                </a:solidFill>
                <a:ea typeface="+mn-lt"/>
                <a:cs typeface="+mn-lt"/>
              </a:rPr>
              <a:t>Manual preview: </a:t>
            </a:r>
            <a:r>
              <a:rPr lang="en-GB">
                <a:ea typeface="+mn-lt"/>
                <a:cs typeface="+mn-lt"/>
              </a:rPr>
              <a:t>sometimes there is no option but to perform a hands-on look through the content of the device. </a:t>
            </a:r>
            <a:endParaRPr lang="en-GB" dirty="0">
              <a:cs typeface="Calibri"/>
            </a:endParaRPr>
          </a:p>
        </p:txBody>
      </p:sp>
    </p:spTree>
    <p:extLst>
      <p:ext uri="{BB962C8B-B14F-4D97-AF65-F5344CB8AC3E}">
        <p14:creationId xmlns:p14="http://schemas.microsoft.com/office/powerpoint/2010/main" val="233501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798EB-03D5-453D-989E-F8FA3C512849}"/>
              </a:ext>
            </a:extLst>
          </p:cNvPr>
          <p:cNvSpPr>
            <a:spLocks noGrp="1"/>
          </p:cNvSpPr>
          <p:nvPr>
            <p:ph type="title"/>
          </p:nvPr>
        </p:nvSpPr>
        <p:spPr/>
        <p:txBody>
          <a:bodyPr/>
          <a:lstStyle/>
          <a:p>
            <a:r>
              <a:rPr lang="en-GB">
                <a:cs typeface="Calibri Light"/>
              </a:rPr>
              <a:t>Cloud Based Storage</a:t>
            </a:r>
            <a:endParaRPr lang="en-GB"/>
          </a:p>
        </p:txBody>
      </p:sp>
      <p:sp>
        <p:nvSpPr>
          <p:cNvPr id="3" name="Content Placeholder 2">
            <a:extLst>
              <a:ext uri="{FF2B5EF4-FFF2-40B4-BE49-F238E27FC236}">
                <a16:creationId xmlns:a16="http://schemas.microsoft.com/office/drawing/2014/main" id="{C6498875-0030-43F7-9AA8-09EA87ADAA76}"/>
              </a:ext>
            </a:extLst>
          </p:cNvPr>
          <p:cNvSpPr>
            <a:spLocks noGrp="1"/>
          </p:cNvSpPr>
          <p:nvPr>
            <p:ph idx="1"/>
          </p:nvPr>
        </p:nvSpPr>
        <p:spPr/>
        <p:txBody>
          <a:bodyPr vert="horz" lIns="91440" tIns="45720" rIns="91440" bIns="45720" rtlCol="0" anchor="t">
            <a:normAutofit/>
          </a:bodyPr>
          <a:lstStyle/>
          <a:p>
            <a:r>
              <a:rPr lang="en-GB">
                <a:ea typeface="+mn-lt"/>
                <a:cs typeface="+mn-lt"/>
              </a:rPr>
              <a:t>Where is the data actually stored?</a:t>
            </a:r>
            <a:endParaRPr lang="en-GB" dirty="0">
              <a:ea typeface="+mn-lt"/>
              <a:cs typeface="+mn-lt"/>
            </a:endParaRPr>
          </a:p>
          <a:p>
            <a:r>
              <a:rPr lang="en-GB">
                <a:ea typeface="+mn-lt"/>
                <a:cs typeface="+mn-lt"/>
              </a:rPr>
              <a:t>Do you have the legal right to access the data?</a:t>
            </a:r>
            <a:endParaRPr lang="en-GB" dirty="0">
              <a:ea typeface="+mn-lt"/>
              <a:cs typeface="+mn-lt"/>
            </a:endParaRPr>
          </a:p>
          <a:p>
            <a:r>
              <a:rPr lang="en-GB">
                <a:ea typeface="+mn-lt"/>
                <a:cs typeface="+mn-lt"/>
              </a:rPr>
              <a:t>What is the likely impact of any collateral information intrusion?</a:t>
            </a:r>
            <a:endParaRPr lang="en-GB" dirty="0">
              <a:ea typeface="+mn-lt"/>
              <a:cs typeface="+mn-lt"/>
            </a:endParaRPr>
          </a:p>
          <a:p>
            <a:r>
              <a:rPr lang="en-GB">
                <a:ea typeface="+mn-lt"/>
                <a:cs typeface="+mn-lt"/>
              </a:rPr>
              <a:t>Can we access it safely without changing or destroying the data stored?</a:t>
            </a:r>
            <a:endParaRPr lang="en-GB" dirty="0">
              <a:ea typeface="+mn-lt"/>
              <a:cs typeface="+mn-lt"/>
            </a:endParaRPr>
          </a:p>
          <a:p>
            <a:r>
              <a:rPr lang="en-GB">
                <a:ea typeface="+mn-lt"/>
                <a:cs typeface="+mn-lt"/>
              </a:rPr>
              <a:t>Can we secure the remote data so that a third party (e.g. an accomplice/suspect on bail) cannot access the data and compromise it?</a:t>
            </a:r>
            <a:endParaRPr lang="en-GB" dirty="0">
              <a:ea typeface="+mn-lt"/>
              <a:cs typeface="+mn-lt"/>
            </a:endParaRPr>
          </a:p>
          <a:p>
            <a:r>
              <a:rPr lang="en-GB">
                <a:ea typeface="+mn-lt"/>
                <a:cs typeface="+mn-lt"/>
              </a:rPr>
              <a:t>How do we clean-up cloud-based illegal material, post-conviction?</a:t>
            </a:r>
            <a:endParaRPr lang="en-GB" dirty="0">
              <a:ea typeface="+mn-lt"/>
              <a:cs typeface="+mn-lt"/>
            </a:endParaRP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1738760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EFD62-BCD7-486B-B99E-F6BE13271CA3}"/>
              </a:ext>
            </a:extLst>
          </p:cNvPr>
          <p:cNvSpPr>
            <a:spLocks noGrp="1"/>
          </p:cNvSpPr>
          <p:nvPr>
            <p:ph type="title"/>
          </p:nvPr>
        </p:nvSpPr>
        <p:spPr/>
        <p:txBody>
          <a:bodyPr/>
          <a:lstStyle/>
          <a:p>
            <a:r>
              <a:rPr lang="en-GB">
                <a:cs typeface="Calibri Light"/>
              </a:rPr>
              <a:t>Cloud Based Storage</a:t>
            </a:r>
            <a:endParaRPr lang="en-GB"/>
          </a:p>
        </p:txBody>
      </p:sp>
      <p:sp>
        <p:nvSpPr>
          <p:cNvPr id="3" name="Content Placeholder 2">
            <a:extLst>
              <a:ext uri="{FF2B5EF4-FFF2-40B4-BE49-F238E27FC236}">
                <a16:creationId xmlns:a16="http://schemas.microsoft.com/office/drawing/2014/main" id="{E921BE10-4EE7-466D-9D55-AA233C9D76A4}"/>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Securing the data from external intervention (for example a remote wipe) is also something which must be considered. </a:t>
            </a:r>
            <a:endParaRPr lang="en-GB" dirty="0">
              <a:ea typeface="+mn-lt"/>
              <a:cs typeface="+mn-lt"/>
            </a:endParaRPr>
          </a:p>
          <a:p>
            <a:endParaRPr lang="en-GB" dirty="0">
              <a:ea typeface="+mn-lt"/>
              <a:cs typeface="+mn-lt"/>
            </a:endParaRPr>
          </a:p>
          <a:p>
            <a:pPr marL="0" indent="0">
              <a:buNone/>
            </a:pPr>
            <a:r>
              <a:rPr lang="en-GB">
                <a:ea typeface="+mn-lt"/>
                <a:cs typeface="+mn-lt"/>
              </a:rPr>
              <a:t>Here two primary options exist:</a:t>
            </a:r>
            <a:endParaRPr lang="en-GB">
              <a:cs typeface="Calibri" panose="020F0502020204030204"/>
            </a:endParaRPr>
          </a:p>
          <a:p>
            <a:endParaRPr lang="en-GB" dirty="0">
              <a:ea typeface="+mn-lt"/>
              <a:cs typeface="+mn-lt"/>
            </a:endParaRPr>
          </a:p>
          <a:p>
            <a:r>
              <a:rPr lang="en-GB">
                <a:ea typeface="+mn-lt"/>
                <a:cs typeface="+mn-lt"/>
              </a:rPr>
              <a:t>Gain access to the remote data and change the password so that it can no longer be accessed. </a:t>
            </a:r>
            <a:endParaRPr lang="en-GB" dirty="0">
              <a:ea typeface="+mn-lt"/>
              <a:cs typeface="+mn-lt"/>
            </a:endParaRPr>
          </a:p>
          <a:p>
            <a:endParaRPr lang="en-GB" dirty="0">
              <a:ea typeface="+mn-lt"/>
              <a:cs typeface="+mn-lt"/>
            </a:endParaRPr>
          </a:p>
          <a:p>
            <a:r>
              <a:rPr lang="en-GB">
                <a:ea typeface="+mn-lt"/>
                <a:cs typeface="+mn-lt"/>
              </a:rPr>
              <a:t>Contact the provider of the service and request that they ‘lockdown’ the account to prevent any changes from happening. This may or may not restrict access, therefore consideration must be given to downloading the data prior to any lockdown occurring.</a:t>
            </a:r>
            <a:endParaRPr lang="en-GB"/>
          </a:p>
          <a:p>
            <a:endParaRPr lang="en-GB" dirty="0">
              <a:cs typeface="Calibri"/>
            </a:endParaRPr>
          </a:p>
        </p:txBody>
      </p:sp>
    </p:spTree>
    <p:extLst>
      <p:ext uri="{BB962C8B-B14F-4D97-AF65-F5344CB8AC3E}">
        <p14:creationId xmlns:p14="http://schemas.microsoft.com/office/powerpoint/2010/main" val="98491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B043D-CF6F-4D99-99A0-12C1264AC532}"/>
              </a:ext>
            </a:extLst>
          </p:cNvPr>
          <p:cNvSpPr>
            <a:spLocks noGrp="1"/>
          </p:cNvSpPr>
          <p:nvPr>
            <p:ph type="title"/>
          </p:nvPr>
        </p:nvSpPr>
        <p:spPr/>
        <p:txBody>
          <a:bodyPr/>
          <a:lstStyle/>
          <a:p>
            <a:r>
              <a:rPr lang="en-GB">
                <a:cs typeface="Calibri Light"/>
              </a:rPr>
              <a:t>Cloud Based Storage</a:t>
            </a:r>
            <a:endParaRPr lang="en-GB"/>
          </a:p>
        </p:txBody>
      </p:sp>
      <p:sp>
        <p:nvSpPr>
          <p:cNvPr id="3" name="Content Placeholder 2">
            <a:extLst>
              <a:ext uri="{FF2B5EF4-FFF2-40B4-BE49-F238E27FC236}">
                <a16:creationId xmlns:a16="http://schemas.microsoft.com/office/drawing/2014/main" id="{B7301888-98DB-4911-8BDB-AAD6DE2E9534}"/>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After a successful conviction, it is highly likely that any illegal data present in a cloud-based service will still be present. </a:t>
            </a:r>
            <a:endParaRPr lang="en-US"/>
          </a:p>
          <a:p>
            <a:endParaRPr lang="en-GB" dirty="0">
              <a:ea typeface="+mn-lt"/>
              <a:cs typeface="+mn-lt"/>
            </a:endParaRPr>
          </a:p>
          <a:p>
            <a:r>
              <a:rPr lang="en-GB">
                <a:ea typeface="+mn-lt"/>
                <a:cs typeface="+mn-lt"/>
              </a:rPr>
              <a:t>The service provider may or may not assist. If they assist, they may simply delete all of the data belonging to the offending account. </a:t>
            </a:r>
            <a:endParaRPr lang="en-GB"/>
          </a:p>
          <a:p>
            <a:endParaRPr lang="en-GB" dirty="0">
              <a:ea typeface="+mn-lt"/>
              <a:cs typeface="+mn-lt"/>
            </a:endParaRPr>
          </a:p>
          <a:p>
            <a:r>
              <a:rPr lang="en-GB">
                <a:ea typeface="+mn-lt"/>
                <a:cs typeface="+mn-lt"/>
              </a:rPr>
              <a:t>Either way, it may fall to the investigating officer to arrange this. </a:t>
            </a:r>
          </a:p>
          <a:p>
            <a:endParaRPr lang="en-GB" dirty="0">
              <a:ea typeface="+mn-lt"/>
              <a:cs typeface="+mn-lt"/>
            </a:endParaRPr>
          </a:p>
          <a:p>
            <a:r>
              <a:rPr lang="en-GB">
                <a:ea typeface="+mn-lt"/>
                <a:cs typeface="+mn-lt"/>
              </a:rPr>
              <a:t>Failure to do this, especially in relation to cloud-based mobile evidence, could result in the offender (or others) being able to retrieve the material once again, and resume their illegal behaviour.</a:t>
            </a:r>
            <a:endParaRPr lang="en-GB">
              <a:cs typeface="Calibri"/>
            </a:endParaRPr>
          </a:p>
          <a:p>
            <a:endParaRPr lang="en-GB" dirty="0">
              <a:ea typeface="+mn-lt"/>
              <a:cs typeface="+mn-lt"/>
            </a:endParaRPr>
          </a:p>
        </p:txBody>
      </p:sp>
    </p:spTree>
    <p:extLst>
      <p:ext uri="{BB962C8B-B14F-4D97-AF65-F5344CB8AC3E}">
        <p14:creationId xmlns:p14="http://schemas.microsoft.com/office/powerpoint/2010/main" val="342551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F35D2-69B2-4FCF-A1C7-EE4A4D507955}"/>
              </a:ext>
            </a:extLst>
          </p:cNvPr>
          <p:cNvSpPr>
            <a:spLocks noGrp="1"/>
          </p:cNvSpPr>
          <p:nvPr>
            <p:ph type="title"/>
          </p:nvPr>
        </p:nvSpPr>
        <p:spPr/>
        <p:txBody>
          <a:bodyPr/>
          <a:lstStyle/>
          <a:p>
            <a:r>
              <a:rPr lang="en-GB">
                <a:cs typeface="Calibri Light"/>
              </a:rPr>
              <a:t>Future Developments</a:t>
            </a:r>
            <a:endParaRPr lang="en-GB"/>
          </a:p>
        </p:txBody>
      </p:sp>
      <p:sp>
        <p:nvSpPr>
          <p:cNvPr id="3" name="Content Placeholder 2">
            <a:extLst>
              <a:ext uri="{FF2B5EF4-FFF2-40B4-BE49-F238E27FC236}">
                <a16:creationId xmlns:a16="http://schemas.microsoft.com/office/drawing/2014/main" id="{7645E1D5-9210-451B-98D5-F2275D50F138}"/>
              </a:ext>
            </a:extLst>
          </p:cNvPr>
          <p:cNvSpPr>
            <a:spLocks noGrp="1"/>
          </p:cNvSpPr>
          <p:nvPr>
            <p:ph idx="1"/>
          </p:nvPr>
        </p:nvSpPr>
        <p:spPr/>
        <p:txBody>
          <a:bodyPr vert="horz" lIns="91440" tIns="45720" rIns="91440" bIns="45720" rtlCol="0" anchor="t">
            <a:normAutofit/>
          </a:bodyPr>
          <a:lstStyle/>
          <a:p>
            <a:endParaRPr lang="en-GB"/>
          </a:p>
          <a:p>
            <a:r>
              <a:rPr lang="en-GB">
                <a:ea typeface="+mn-lt"/>
                <a:cs typeface="+mn-lt"/>
              </a:rPr>
              <a:t>Whilst both cloud storage and mobile forensics have applications beyond child protection, they also have the potential to play a significant role in such crimes; this is a facility which is not currently being routinely exploited.</a:t>
            </a:r>
          </a:p>
        </p:txBody>
      </p:sp>
    </p:spTree>
    <p:extLst>
      <p:ext uri="{BB962C8B-B14F-4D97-AF65-F5344CB8AC3E}">
        <p14:creationId xmlns:p14="http://schemas.microsoft.com/office/powerpoint/2010/main" val="2535272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4758-48C9-49DA-AF46-505BE086B388}"/>
              </a:ext>
            </a:extLst>
          </p:cNvPr>
          <p:cNvSpPr>
            <a:spLocks noGrp="1"/>
          </p:cNvSpPr>
          <p:nvPr>
            <p:ph type="title"/>
          </p:nvPr>
        </p:nvSpPr>
        <p:spPr/>
        <p:txBody>
          <a:bodyPr/>
          <a:lstStyle/>
          <a:p>
            <a:r>
              <a:rPr lang="en-GB">
                <a:cs typeface="Calibri Light"/>
              </a:rPr>
              <a:t>Future Developments</a:t>
            </a:r>
            <a:endParaRPr lang="en-GB"/>
          </a:p>
        </p:txBody>
      </p:sp>
      <p:sp>
        <p:nvSpPr>
          <p:cNvPr id="3" name="Content Placeholder 2">
            <a:extLst>
              <a:ext uri="{FF2B5EF4-FFF2-40B4-BE49-F238E27FC236}">
                <a16:creationId xmlns:a16="http://schemas.microsoft.com/office/drawing/2014/main" id="{EE7C55DC-C805-47AF-AE27-49196BE8308E}"/>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The future of the majority of digital evidence is certainly mobile.</a:t>
            </a:r>
          </a:p>
          <a:p>
            <a:endParaRPr lang="en-GB" dirty="0">
              <a:ea typeface="+mn-lt"/>
              <a:cs typeface="+mn-lt"/>
            </a:endParaRPr>
          </a:p>
          <a:p>
            <a:r>
              <a:rPr lang="en-GB">
                <a:ea typeface="+mn-lt"/>
                <a:cs typeface="+mn-lt"/>
              </a:rPr>
              <a:t>The capabilities of mobile devices are improving at a tremendous pace.</a:t>
            </a:r>
          </a:p>
          <a:p>
            <a:endParaRPr lang="en-GB" dirty="0">
              <a:ea typeface="+mn-lt"/>
              <a:cs typeface="+mn-lt"/>
            </a:endParaRPr>
          </a:p>
          <a:p>
            <a:r>
              <a:rPr lang="en-GB">
                <a:ea typeface="+mn-lt"/>
                <a:cs typeface="+mn-lt"/>
              </a:rPr>
              <a:t>Therefore it should be anticipated and expected that offenders in many different crimes will move their behaviour towards mobile devices, which will of course include child protection cases.</a:t>
            </a:r>
          </a:p>
          <a:p>
            <a:endParaRPr lang="en-GB" dirty="0">
              <a:ea typeface="+mn-lt"/>
              <a:cs typeface="+mn-lt"/>
            </a:endParaRPr>
          </a:p>
          <a:p>
            <a:r>
              <a:rPr lang="en-GB">
                <a:ea typeface="+mn-lt"/>
                <a:cs typeface="+mn-lt"/>
              </a:rPr>
              <a:t>With mobile’s increasing integration of Cloud based services for storage of photographs, videos and backup of data, we can expect a knock on effect in which Cloud evidence becomes more and more relevant.</a:t>
            </a:r>
            <a:endParaRPr lang="en-GB"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13349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04050-8A50-4E1F-9A76-1E22E61C16E4}"/>
              </a:ext>
            </a:extLst>
          </p:cNvPr>
          <p:cNvSpPr>
            <a:spLocks noGrp="1"/>
          </p:cNvSpPr>
          <p:nvPr>
            <p:ph type="title"/>
          </p:nvPr>
        </p:nvSpPr>
        <p:spPr/>
        <p:txBody>
          <a:bodyPr/>
          <a:lstStyle/>
          <a:p>
            <a:r>
              <a:rPr lang="en-GB">
                <a:cs typeface="Calibri Light"/>
              </a:rPr>
              <a:t>Conclusion</a:t>
            </a:r>
            <a:endParaRPr lang="en-GB"/>
          </a:p>
        </p:txBody>
      </p:sp>
      <p:sp>
        <p:nvSpPr>
          <p:cNvPr id="3" name="Content Placeholder 2">
            <a:extLst>
              <a:ext uri="{FF2B5EF4-FFF2-40B4-BE49-F238E27FC236}">
                <a16:creationId xmlns:a16="http://schemas.microsoft.com/office/drawing/2014/main" id="{90A3FC99-FACB-4323-998E-6323637902E4}"/>
              </a:ext>
            </a:extLst>
          </p:cNvPr>
          <p:cNvSpPr>
            <a:spLocks noGrp="1"/>
          </p:cNvSpPr>
          <p:nvPr>
            <p:ph idx="1"/>
          </p:nvPr>
        </p:nvSpPr>
        <p:spPr/>
        <p:txBody>
          <a:bodyPr vert="horz" lIns="91440" tIns="45720" rIns="91440" bIns="45720" rtlCol="0" anchor="t">
            <a:normAutofit fontScale="77500" lnSpcReduction="20000"/>
          </a:bodyPr>
          <a:lstStyle/>
          <a:p>
            <a:r>
              <a:rPr lang="en-GB">
                <a:ea typeface="+mn-lt"/>
                <a:cs typeface="+mn-lt"/>
              </a:rPr>
              <a:t>We have now seen that child protection and mobile technology are the future of digital forensics. </a:t>
            </a:r>
            <a:endParaRPr lang="en-US"/>
          </a:p>
          <a:p>
            <a:endParaRPr lang="en-GB" dirty="0">
              <a:ea typeface="+mn-lt"/>
              <a:cs typeface="+mn-lt"/>
            </a:endParaRPr>
          </a:p>
          <a:p>
            <a:r>
              <a:rPr lang="en-GB">
                <a:ea typeface="+mn-lt"/>
                <a:cs typeface="+mn-lt"/>
              </a:rPr>
              <a:t>We have also seen how digital evidence can potentially interrelate with the cloud, and the challenges that cloud presents. </a:t>
            </a:r>
            <a:endParaRPr lang="en-GB"/>
          </a:p>
          <a:p>
            <a:endParaRPr lang="en-GB" dirty="0">
              <a:ea typeface="+mn-lt"/>
              <a:cs typeface="+mn-lt"/>
            </a:endParaRPr>
          </a:p>
          <a:p>
            <a:r>
              <a:rPr lang="en-GB">
                <a:ea typeface="+mn-lt"/>
                <a:cs typeface="+mn-lt"/>
              </a:rPr>
              <a:t>Technology changes quickly. It evolves and develops at an incredible pace. With this comes the potential for technology to be used in crimes.</a:t>
            </a:r>
            <a:endParaRPr lang="en-GB"/>
          </a:p>
          <a:p>
            <a:endParaRPr lang="en-GB" dirty="0">
              <a:ea typeface="+mn-lt"/>
              <a:cs typeface="+mn-lt"/>
            </a:endParaRPr>
          </a:p>
          <a:p>
            <a:r>
              <a:rPr lang="en-GB">
                <a:ea typeface="+mn-lt"/>
                <a:cs typeface="+mn-lt"/>
              </a:rPr>
              <a:t>There is an ever-moving game of ‘catch-up’ being played, between the developers of technology and the developers of forensic software. </a:t>
            </a:r>
          </a:p>
          <a:p>
            <a:endParaRPr lang="en-GB" dirty="0">
              <a:ea typeface="+mn-lt"/>
              <a:cs typeface="+mn-lt"/>
            </a:endParaRPr>
          </a:p>
          <a:p>
            <a:r>
              <a:rPr lang="en-GB">
                <a:ea typeface="+mn-lt"/>
                <a:cs typeface="+mn-lt"/>
              </a:rPr>
              <a:t>New technology will always come along. </a:t>
            </a:r>
            <a:endParaRPr lang="en-GB">
              <a:cs typeface="Calibri"/>
            </a:endParaRPr>
          </a:p>
        </p:txBody>
      </p:sp>
    </p:spTree>
    <p:extLst>
      <p:ext uri="{BB962C8B-B14F-4D97-AF65-F5344CB8AC3E}">
        <p14:creationId xmlns:p14="http://schemas.microsoft.com/office/powerpoint/2010/main" val="20737269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0BBD3-68BD-43BF-88F6-8AE7054707B8}"/>
              </a:ext>
            </a:extLst>
          </p:cNvPr>
          <p:cNvSpPr>
            <a:spLocks noGrp="1"/>
          </p:cNvSpPr>
          <p:nvPr>
            <p:ph type="title"/>
          </p:nvPr>
        </p:nvSpPr>
        <p:spPr/>
        <p:txBody>
          <a:bodyPr/>
          <a:lstStyle/>
          <a:p>
            <a:r>
              <a:rPr lang="en-GB">
                <a:cs typeface="Calibri Light"/>
              </a:rPr>
              <a:t>Thank You</a:t>
            </a:r>
            <a:endParaRPr lang="en-GB"/>
          </a:p>
        </p:txBody>
      </p:sp>
      <p:sp>
        <p:nvSpPr>
          <p:cNvPr id="3" name="Content Placeholder 2">
            <a:extLst>
              <a:ext uri="{FF2B5EF4-FFF2-40B4-BE49-F238E27FC236}">
                <a16:creationId xmlns:a16="http://schemas.microsoft.com/office/drawing/2014/main" id="{9BC92852-71FD-4649-9EA9-768FF370FE37}"/>
              </a:ext>
            </a:extLst>
          </p:cNvPr>
          <p:cNvSpPr>
            <a:spLocks noGrp="1"/>
          </p:cNvSpPr>
          <p:nvPr>
            <p:ph idx="1"/>
          </p:nvPr>
        </p:nvSpPr>
        <p:spPr/>
        <p:txBody>
          <a:bodyPr vert="horz" lIns="91440" tIns="45720" rIns="91440" bIns="45720" rtlCol="0" anchor="t">
            <a:normAutofit/>
          </a:bodyPr>
          <a:lstStyle/>
          <a:p>
            <a:endParaRPr lang="en-GB" dirty="0">
              <a:cs typeface="Calibri"/>
            </a:endParaRPr>
          </a:p>
          <a:p>
            <a:endParaRPr lang="en-GB" dirty="0">
              <a:cs typeface="Calibri"/>
            </a:endParaRPr>
          </a:p>
          <a:p>
            <a:pPr marL="0" indent="0">
              <a:buNone/>
            </a:pPr>
            <a:endParaRPr lang="en-GB" dirty="0">
              <a:cs typeface="Calibri"/>
            </a:endParaRPr>
          </a:p>
          <a:p>
            <a:pPr marL="0" indent="0" algn="ctr">
              <a:buNone/>
            </a:pPr>
            <a:r>
              <a:rPr lang="en-GB" b="1">
                <a:solidFill>
                  <a:srgbClr val="FF0000"/>
                </a:solidFill>
                <a:cs typeface="Calibri"/>
              </a:rPr>
              <a:t>Any Questions please</a:t>
            </a:r>
          </a:p>
        </p:txBody>
      </p:sp>
    </p:spTree>
    <p:extLst>
      <p:ext uri="{BB962C8B-B14F-4D97-AF65-F5344CB8AC3E}">
        <p14:creationId xmlns:p14="http://schemas.microsoft.com/office/powerpoint/2010/main" val="42420027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Digital Policing  Session 1</vt:lpstr>
      <vt:lpstr>Introduction</vt:lpstr>
      <vt:lpstr>High Tech Crime Units (HTCU)</vt:lpstr>
      <vt:lpstr>The National Cyber Security Strategy</vt:lpstr>
      <vt:lpstr>An Explosion in Technology</vt:lpstr>
      <vt:lpstr>The World has Changed</vt:lpstr>
      <vt:lpstr>Priorities</vt:lpstr>
      <vt:lpstr>Digital Crime is Growing</vt:lpstr>
      <vt:lpstr>The Power in your Pocket</vt:lpstr>
      <vt:lpstr>Watch the Film – Power of Technology</vt:lpstr>
      <vt:lpstr>Digital Policing  Session 2</vt:lpstr>
      <vt:lpstr>Digital Investigations</vt:lpstr>
      <vt:lpstr>Cloud Storage</vt:lpstr>
      <vt:lpstr>Child Abuse Investigations</vt:lpstr>
      <vt:lpstr>Victim Identification</vt:lpstr>
      <vt:lpstr>Victim Identfication</vt:lpstr>
      <vt:lpstr>Victim Identification</vt:lpstr>
      <vt:lpstr>Victim Identification</vt:lpstr>
      <vt:lpstr>The Picture behind the Picture</vt:lpstr>
      <vt:lpstr>Mobile Phones</vt:lpstr>
      <vt:lpstr>Mobile Phones</vt:lpstr>
      <vt:lpstr>Mobile Phones</vt:lpstr>
      <vt:lpstr>Mobile Phones</vt:lpstr>
      <vt:lpstr>Mobile phones</vt:lpstr>
      <vt:lpstr>Cloud Based Storage</vt:lpstr>
      <vt:lpstr>Cloud Based Storage</vt:lpstr>
      <vt:lpstr>Cloud Based Storage</vt:lpstr>
      <vt:lpstr>Future Developments</vt:lpstr>
      <vt:lpstr>Future Developments</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412</cp:revision>
  <dcterms:created xsi:type="dcterms:W3CDTF">2020-10-15T11:38:09Z</dcterms:created>
  <dcterms:modified xsi:type="dcterms:W3CDTF">2020-10-15T14:20:44Z</dcterms:modified>
</cp:coreProperties>
</file>