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8" r:id="rId5"/>
    <p:sldId id="305" r:id="rId6"/>
    <p:sldId id="306" r:id="rId7"/>
    <p:sldId id="307" r:id="rId8"/>
    <p:sldId id="308" r:id="rId9"/>
    <p:sldId id="309" r:id="rId10"/>
    <p:sldId id="310" r:id="rId11"/>
    <p:sldId id="313" r:id="rId12"/>
    <p:sldId id="314" r:id="rId13"/>
    <p:sldId id="311" r:id="rId14"/>
    <p:sldId id="312" r:id="rId15"/>
    <p:sldId id="285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563" autoAdjust="0"/>
  </p:normalViewPr>
  <p:slideViewPr>
    <p:cSldViewPr>
      <p:cViewPr varScale="1">
        <p:scale>
          <a:sx n="93" d="100"/>
          <a:sy n="93" d="100"/>
        </p:scale>
        <p:origin x="2133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CollidersOverview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GameObject.AddComponent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GameObject.AddComponent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Collision Detection </a:t>
            </a:r>
            <a:r>
              <a:rPr lang="en-GB" dirty="0" smtClean="0"/>
              <a:t>Revisited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9b: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09-Mar-2020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Unity’s Navigation System</a:t>
            </a:r>
          </a:p>
          <a:p>
            <a:r>
              <a:rPr lang="en-GB" dirty="0" err="1" smtClean="0"/>
              <a:t>Nav</a:t>
            </a:r>
            <a:r>
              <a:rPr lang="en-GB" dirty="0" smtClean="0"/>
              <a:t> Mesh Agents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Using collision detection to implement hurt/damage when the characters attack each other.</a:t>
            </a:r>
          </a:p>
          <a:p>
            <a:r>
              <a:rPr lang="en-GB" dirty="0" smtClean="0"/>
              <a:t>We will use trigger colliders because we are moving and animating our characters manually.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552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Logic</a:t>
            </a:r>
            <a:endParaRPr lang="en-GB" dirty="0"/>
          </a:p>
        </p:txBody>
      </p:sp>
      <p:sp>
        <p:nvSpPr>
          <p:cNvPr id="4" name="Flowchart: Decision 3"/>
          <p:cNvSpPr/>
          <p:nvPr/>
        </p:nvSpPr>
        <p:spPr>
          <a:xfrm>
            <a:off x="2627784" y="2276872"/>
            <a:ext cx="3384376" cy="1224136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dirty="0" err="1" smtClean="0"/>
              <a:t>OnTriggerEnter</a:t>
            </a:r>
            <a:endParaRPr lang="en-GB" sz="1600" dirty="0" smtClean="0"/>
          </a:p>
          <a:p>
            <a:pPr algn="ctr"/>
            <a:r>
              <a:rPr lang="en-GB" sz="1600" dirty="0" smtClean="0"/>
              <a:t>Other</a:t>
            </a:r>
            <a:r>
              <a:rPr lang="en-GB" sz="1600" dirty="0" smtClean="0"/>
              <a:t> </a:t>
            </a:r>
            <a:r>
              <a:rPr lang="en-GB" sz="1600" dirty="0" smtClean="0"/>
              <a:t>= </a:t>
            </a:r>
            <a:r>
              <a:rPr lang="en-GB" sz="1600" dirty="0" smtClean="0"/>
              <a:t>Weapon?</a:t>
            </a:r>
            <a:endParaRPr lang="en-GB" sz="1600" baseline="30000" dirty="0"/>
          </a:p>
        </p:txBody>
      </p:sp>
      <p:sp>
        <p:nvSpPr>
          <p:cNvPr id="5" name="Flowchart: Process 4"/>
          <p:cNvSpPr/>
          <p:nvPr/>
        </p:nvSpPr>
        <p:spPr>
          <a:xfrm>
            <a:off x="2411760" y="4149080"/>
            <a:ext cx="3816424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Get Weapon Controller Script</a:t>
            </a:r>
            <a:endParaRPr lang="en-GB" sz="1600" dirty="0" smtClean="0"/>
          </a:p>
        </p:txBody>
      </p:sp>
      <p:cxnSp>
        <p:nvCxnSpPr>
          <p:cNvPr id="7" name="Straight Arrow Connector 6"/>
          <p:cNvCxnSpPr>
            <a:stCxn id="4" idx="2"/>
            <a:endCxn id="5" idx="0"/>
          </p:cNvCxnSpPr>
          <p:nvPr/>
        </p:nvCxnSpPr>
        <p:spPr>
          <a:xfrm>
            <a:off x="4319972" y="3501008"/>
            <a:ext cx="0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379620" y="3713045"/>
            <a:ext cx="531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smtClean="0"/>
              <a:t>Yes</a:t>
            </a:r>
          </a:p>
        </p:txBody>
      </p:sp>
      <p:sp>
        <p:nvSpPr>
          <p:cNvPr id="11" name="Flowchart: Process 10"/>
          <p:cNvSpPr/>
          <p:nvPr/>
        </p:nvSpPr>
        <p:spPr>
          <a:xfrm>
            <a:off x="2411760" y="5373216"/>
            <a:ext cx="3816424" cy="576064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Hurt by Weapon Damage Amount</a:t>
            </a:r>
            <a:endParaRPr lang="en-GB" sz="1600" dirty="0" smtClean="0"/>
          </a:p>
        </p:txBody>
      </p:sp>
      <p:cxnSp>
        <p:nvCxnSpPr>
          <p:cNvPr id="13" name="Straight Arrow Connector 12"/>
          <p:cNvCxnSpPr>
            <a:stCxn id="5" idx="2"/>
            <a:endCxn id="11" idx="0"/>
          </p:cNvCxnSpPr>
          <p:nvPr/>
        </p:nvCxnSpPr>
        <p:spPr>
          <a:xfrm>
            <a:off x="4319972" y="4725144"/>
            <a:ext cx="0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2362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Unity provides several ready made collision detection methods for you to use.</a:t>
            </a:r>
          </a:p>
          <a:p>
            <a:r>
              <a:rPr lang="en-GB" dirty="0"/>
              <a:t>For collision detection to occur, the game object requires a collider.</a:t>
            </a:r>
          </a:p>
          <a:p>
            <a:pPr lvl="1"/>
            <a:r>
              <a:rPr lang="en-GB" dirty="0"/>
              <a:t>Motionless objects (e.g. floors, walls, etc.) typically don’t require a rigid body component attached and are known as </a:t>
            </a:r>
            <a:r>
              <a:rPr lang="en-GB" b="1" dirty="0"/>
              <a:t>static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not move in response to collisions.</a:t>
            </a:r>
          </a:p>
          <a:p>
            <a:pPr lvl="1"/>
            <a:r>
              <a:rPr lang="en-GB" dirty="0"/>
              <a:t>Objects that move will usually have a rigid body component and are known as </a:t>
            </a:r>
            <a:r>
              <a:rPr lang="en-GB" b="1" dirty="0"/>
              <a:t>dynamic colliders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They will move in response to collisions.</a:t>
            </a:r>
          </a:p>
        </p:txBody>
      </p:sp>
    </p:spTree>
    <p:extLst>
      <p:ext uri="{BB962C8B-B14F-4D97-AF65-F5344CB8AC3E}">
        <p14:creationId xmlns:p14="http://schemas.microsoft.com/office/powerpoint/2010/main" val="298792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Collision </a:t>
            </a:r>
            <a:r>
              <a:rPr lang="en-GB" dirty="0" smtClean="0"/>
              <a:t>Detection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err="1"/>
              <a:t>OnCollisionEnter</a:t>
            </a:r>
            <a:r>
              <a:rPr lang="en-GB" dirty="0"/>
              <a:t>() </a:t>
            </a:r>
            <a:r>
              <a:rPr lang="en-GB" dirty="0" smtClean="0"/>
              <a:t>event method</a:t>
            </a:r>
          </a:p>
          <a:p>
            <a:pPr lvl="1"/>
            <a:r>
              <a:rPr lang="en-GB" dirty="0" smtClean="0"/>
              <a:t>Fires when </a:t>
            </a:r>
            <a:r>
              <a:rPr lang="en-GB" dirty="0"/>
              <a:t>collisions occur (when collider/rigid body touches another collider/rigid body), </a:t>
            </a:r>
            <a:r>
              <a:rPr lang="en-GB" dirty="0" smtClean="0"/>
              <a:t>the.</a:t>
            </a:r>
            <a:endParaRPr lang="en-GB" dirty="0"/>
          </a:p>
          <a:p>
            <a:r>
              <a:rPr lang="en-GB" b="1" dirty="0" err="1" smtClean="0"/>
              <a:t>OnCollisionExit</a:t>
            </a:r>
            <a:r>
              <a:rPr lang="en-GB" dirty="0"/>
              <a:t>() </a:t>
            </a:r>
            <a:r>
              <a:rPr lang="en-GB" dirty="0" smtClean="0"/>
              <a:t>event </a:t>
            </a:r>
            <a:r>
              <a:rPr lang="en-GB" dirty="0" err="1" smtClean="0"/>
              <a:t>dmethod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Occurs when the collider/rigid body has stopped touching the other collider/rigid body.</a:t>
            </a:r>
          </a:p>
          <a:p>
            <a:r>
              <a:rPr lang="en-GB" dirty="0" smtClean="0"/>
              <a:t>These methods are passed a collision </a:t>
            </a:r>
            <a:r>
              <a:rPr lang="en-GB" dirty="0"/>
              <a:t>object </a:t>
            </a:r>
            <a:r>
              <a:rPr lang="en-GB" dirty="0" smtClean="0"/>
              <a:t>which you </a:t>
            </a:r>
            <a:r>
              <a:rPr lang="en-GB" dirty="0"/>
              <a:t>can use </a:t>
            </a:r>
            <a:r>
              <a:rPr lang="en-GB" dirty="0" smtClean="0"/>
              <a:t>to </a:t>
            </a:r>
            <a:r>
              <a:rPr lang="en-GB" dirty="0"/>
              <a:t>specify </a:t>
            </a:r>
            <a:r>
              <a:rPr lang="en-GB" dirty="0" smtClean="0"/>
              <a:t>how to react to the collision.</a:t>
            </a:r>
            <a:endParaRPr lang="en-GB" dirty="0"/>
          </a:p>
          <a:p>
            <a:r>
              <a:rPr lang="en-GB" dirty="0" smtClean="0"/>
              <a:t>See </a:t>
            </a:r>
            <a:r>
              <a:rPr lang="en-GB" dirty="0"/>
              <a:t>more: </a:t>
            </a:r>
            <a:r>
              <a:rPr lang="en-GB" dirty="0">
                <a:hlinkClick r:id="rId2"/>
              </a:rPr>
              <a:t>Unity Colliders</a:t>
            </a:r>
            <a:endParaRPr lang="en-GB" dirty="0"/>
          </a:p>
          <a:p>
            <a:pPr lvl="1"/>
            <a:r>
              <a:rPr lang="en-GB" dirty="0"/>
              <a:t>Unity provides </a:t>
            </a:r>
            <a:r>
              <a:rPr lang="en-GB" b="1" dirty="0"/>
              <a:t>2D versions</a:t>
            </a:r>
            <a:r>
              <a:rPr lang="en-GB" dirty="0"/>
              <a:t> of its collision methods too.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242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Detection: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also detect when one collider enters the space of another collider, but </a:t>
            </a:r>
            <a:r>
              <a:rPr lang="en-GB" b="1" i="1" dirty="0"/>
              <a:t>without creating a collision</a:t>
            </a:r>
            <a:r>
              <a:rPr lang="en-GB" dirty="0"/>
              <a:t>.</a:t>
            </a:r>
          </a:p>
          <a:p>
            <a:r>
              <a:rPr lang="en-GB" dirty="0"/>
              <a:t>If a collider is configured as a Trigger (set </a:t>
            </a:r>
            <a:r>
              <a:rPr lang="en-GB" b="1" i="1" dirty="0" err="1"/>
              <a:t>IsTrigger</a:t>
            </a:r>
            <a:r>
              <a:rPr lang="en-GB" b="1" i="1" dirty="0"/>
              <a:t> to true</a:t>
            </a:r>
            <a:r>
              <a:rPr lang="en-GB" dirty="0"/>
              <a:t>), it does not behave like a solid object and will let other colliders pass through.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66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Collision Detection: Triggers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 smtClean="0"/>
              <a:t>Unity provides three events for Trigger Colliders:</a:t>
            </a:r>
            <a:endParaRPr lang="en-GB" dirty="0"/>
          </a:p>
          <a:p>
            <a:pPr lvl="1"/>
            <a:r>
              <a:rPr lang="en-GB" b="1" dirty="0" err="1"/>
              <a:t>onTriggerEnter</a:t>
            </a:r>
            <a:r>
              <a:rPr lang="en-GB" dirty="0"/>
              <a:t>: when a collider enters the Trigger’s space.</a:t>
            </a:r>
          </a:p>
          <a:p>
            <a:pPr lvl="1"/>
            <a:r>
              <a:rPr lang="en-GB" b="1" dirty="0" err="1"/>
              <a:t>onTriggerExit</a:t>
            </a:r>
            <a:r>
              <a:rPr lang="en-GB" dirty="0"/>
              <a:t>: when the other collider stops touching the Trigger.</a:t>
            </a:r>
          </a:p>
          <a:p>
            <a:pPr lvl="1"/>
            <a:r>
              <a:rPr lang="en-GB" b="1" dirty="0" err="1"/>
              <a:t>onTriggerStay</a:t>
            </a:r>
            <a:r>
              <a:rPr lang="en-GB" dirty="0"/>
              <a:t>: called once per frame for the other Collider object touching the trigger.</a:t>
            </a:r>
          </a:p>
          <a:p>
            <a:r>
              <a:rPr lang="en-GB" dirty="0" smtClean="0"/>
              <a:t>The methods are passed the </a:t>
            </a:r>
            <a:r>
              <a:rPr lang="en-GB" b="1" i="1" dirty="0" smtClean="0"/>
              <a:t>other collider game object involved in the collision</a:t>
            </a:r>
            <a:r>
              <a:rPr lang="en-GB" dirty="0" smtClean="0"/>
              <a:t>, </a:t>
            </a:r>
            <a:r>
              <a:rPr lang="en-GB" u="sng" dirty="0" smtClean="0"/>
              <a:t>not</a:t>
            </a:r>
            <a:r>
              <a:rPr lang="en-GB" dirty="0" smtClean="0"/>
              <a:t> the collision.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802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Adding a Script Component Dynamically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Sometimes you may want to add a script component dynamically to a game object.</a:t>
            </a:r>
          </a:p>
          <a:p>
            <a:pPr lvl="1"/>
            <a:r>
              <a:rPr lang="en-GB" dirty="0" smtClean="0"/>
              <a:t>That is, instead of adding the script component using the Inspector window, </a:t>
            </a:r>
            <a:r>
              <a:rPr lang="en-GB" b="1" dirty="0" smtClean="0"/>
              <a:t>you use code</a:t>
            </a:r>
            <a:r>
              <a:rPr lang="en-GB" dirty="0" smtClean="0"/>
              <a:t>.</a:t>
            </a:r>
          </a:p>
          <a:p>
            <a:r>
              <a:rPr lang="en-GB" dirty="0" smtClean="0"/>
              <a:t>Why? It may be easier, more flexible this way.</a:t>
            </a:r>
          </a:p>
          <a:p>
            <a:pPr lvl="1"/>
            <a:r>
              <a:rPr lang="en-GB" dirty="0" smtClean="0"/>
              <a:t>For example, we are going to use it to add a script component to all those pesky weapons.</a:t>
            </a:r>
          </a:p>
          <a:p>
            <a:r>
              <a:rPr lang="en-GB" dirty="0" smtClean="0"/>
              <a:t>You use the </a:t>
            </a:r>
            <a:r>
              <a:rPr lang="en-GB" dirty="0" err="1" smtClean="0">
                <a:hlinkClick r:id="rId2"/>
              </a:rPr>
              <a:t>AddComponent</a:t>
            </a:r>
            <a:r>
              <a:rPr lang="en-GB" dirty="0" smtClean="0"/>
              <a:t> 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217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AddComponent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>
                <a:hlinkClick r:id="rId2"/>
              </a:rPr>
              <a:t>AddComponent</a:t>
            </a:r>
            <a:r>
              <a:rPr lang="en-GB" dirty="0"/>
              <a:t> </a:t>
            </a:r>
            <a:r>
              <a:rPr lang="en-GB" dirty="0" smtClean="0"/>
              <a:t>method is used to add a script class to a game object.</a:t>
            </a:r>
          </a:p>
          <a:p>
            <a:r>
              <a:rPr lang="en-GB" dirty="0" smtClean="0"/>
              <a:t>You simply specify the type (name of the script class) you want to add.</a:t>
            </a:r>
          </a:p>
          <a:p>
            <a:pPr marL="640080" lvl="2" indent="0">
              <a:buNone/>
            </a:pP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gameObject.AddComponent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 smtClean="0">
                <a:solidFill>
                  <a:schemeClr val="accent1">
                    <a:lumMod val="75000"/>
                  </a:schemeClr>
                </a:solidFill>
                <a:latin typeface="Consolas" panose="020B0609020204030204" pitchFamily="49" charset="0"/>
              </a:rPr>
              <a:t>WeaponController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sz="1800" dirty="0"/>
          </a:p>
          <a:p>
            <a:r>
              <a:rPr lang="en-GB" dirty="0" smtClean="0"/>
              <a:t>If you need to access the public properties and/or methods of the added component: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tore the added component in a variable.</a:t>
            </a:r>
          </a:p>
          <a:p>
            <a:pPr marL="640080" lvl="2" indent="0">
              <a:buClr>
                <a:srgbClr val="DA1F28"/>
              </a:buClr>
              <a:buNone/>
            </a:pPr>
            <a:r>
              <a:rPr lang="en-GB" sz="2000" dirty="0" err="1">
                <a:solidFill>
                  <a:srgbClr val="2DA2BF">
                    <a:lumMod val="75000"/>
                  </a:srgbClr>
                </a:solidFill>
                <a:latin typeface="Consolas" panose="020B0609020204030204" pitchFamily="49" charset="0"/>
              </a:rPr>
              <a:t>WeaponController</a:t>
            </a:r>
            <a:r>
              <a:rPr lang="en-GB" sz="2000" dirty="0">
                <a:solidFill>
                  <a:srgbClr val="2DA2BF">
                    <a:lumMod val="75000"/>
                  </a:srgbClr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weaponController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gameObject.AddComponent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2DA2BF">
                    <a:lumMod val="75000"/>
                  </a:srgbClr>
                </a:solidFill>
                <a:latin typeface="Consolas" panose="020B0609020204030204" pitchFamily="49" charset="0"/>
              </a:rPr>
              <a:t>WeaponController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sz="1800" dirty="0">
              <a:solidFill>
                <a:prstClr val="black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516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Hurt Method</a:t>
            </a:r>
            <a:endParaRPr lang="en-GB" dirty="0"/>
          </a:p>
        </p:txBody>
      </p:sp>
      <p:grpSp>
        <p:nvGrpSpPr>
          <p:cNvPr id="36" name="Group 35"/>
          <p:cNvGrpSpPr/>
          <p:nvPr/>
        </p:nvGrpSpPr>
        <p:grpSpPr>
          <a:xfrm>
            <a:off x="2251449" y="1594736"/>
            <a:ext cx="3724707" cy="5036679"/>
            <a:chOff x="2251449" y="1594736"/>
            <a:chExt cx="3724707" cy="5036679"/>
          </a:xfrm>
        </p:grpSpPr>
        <p:sp>
          <p:nvSpPr>
            <p:cNvPr id="3" name="Flowchart: Decision 2"/>
            <p:cNvSpPr/>
            <p:nvPr/>
          </p:nvSpPr>
          <p:spPr>
            <a:xfrm>
              <a:off x="2843808" y="2204864"/>
              <a:ext cx="2952328" cy="1008112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1600" dirty="0" smtClean="0"/>
                <a:t>Damage &gt; 0?</a:t>
              </a:r>
              <a:endParaRPr lang="en-GB" sz="1600" baseline="30000" dirty="0"/>
            </a:p>
          </p:txBody>
        </p:sp>
        <p:sp>
          <p:nvSpPr>
            <p:cNvPr id="4" name="Flowchart: Process 3"/>
            <p:cNvSpPr/>
            <p:nvPr/>
          </p:nvSpPr>
          <p:spPr>
            <a:xfrm>
              <a:off x="2663788" y="3429000"/>
              <a:ext cx="3312368" cy="576064"/>
            </a:xfrm>
            <a:prstGeom prst="flowChartProcess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Animator set trigger “Pain”</a:t>
              </a:r>
              <a:endParaRPr lang="en-GB" sz="1600" dirty="0" smtClean="0"/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2843808" y="4221088"/>
              <a:ext cx="2952328" cy="1025122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1600" dirty="0" smtClean="0"/>
                <a:t>Health available?</a:t>
              </a:r>
              <a:endParaRPr lang="en-GB" sz="1600" baseline="30000" dirty="0"/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2663788" y="5479287"/>
              <a:ext cx="3312368" cy="576064"/>
            </a:xfrm>
            <a:prstGeom prst="flowChartProcess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Reduce health amount by damage</a:t>
              </a:r>
              <a:endParaRPr lang="en-GB" sz="1600" dirty="0" smtClean="0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499992" y="3068960"/>
              <a:ext cx="5314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Yes</a:t>
              </a:r>
            </a:p>
          </p:txBody>
        </p:sp>
        <p:cxnSp>
          <p:nvCxnSpPr>
            <p:cNvPr id="9" name="Straight Arrow Connector 8"/>
            <p:cNvCxnSpPr>
              <a:stCxn id="3" idx="2"/>
              <a:endCxn id="4" idx="0"/>
            </p:cNvCxnSpPr>
            <p:nvPr/>
          </p:nvCxnSpPr>
          <p:spPr>
            <a:xfrm>
              <a:off x="4319972" y="3212976"/>
              <a:ext cx="0" cy="2160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4" idx="2"/>
              <a:endCxn id="5" idx="0"/>
            </p:cNvCxnSpPr>
            <p:nvPr/>
          </p:nvCxnSpPr>
          <p:spPr>
            <a:xfrm>
              <a:off x="4319972" y="4005064"/>
              <a:ext cx="0" cy="2160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5" idx="2"/>
              <a:endCxn id="6" idx="0"/>
            </p:cNvCxnSpPr>
            <p:nvPr/>
          </p:nvCxnSpPr>
          <p:spPr>
            <a:xfrm>
              <a:off x="4319972" y="5246210"/>
              <a:ext cx="0" cy="23307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Flowchart: Terminator 13"/>
            <p:cNvSpPr/>
            <p:nvPr/>
          </p:nvSpPr>
          <p:spPr>
            <a:xfrm>
              <a:off x="3635896" y="1594736"/>
              <a:ext cx="1368152" cy="394103"/>
            </a:xfrm>
            <a:prstGeom prst="flowChartTerminator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Start</a:t>
              </a:r>
              <a:endParaRPr lang="en-GB" dirty="0"/>
            </a:p>
          </p:txBody>
        </p:sp>
        <p:cxnSp>
          <p:nvCxnSpPr>
            <p:cNvPr id="21" name="Straight Arrow Connector 20"/>
            <p:cNvCxnSpPr>
              <a:stCxn id="14" idx="2"/>
              <a:endCxn id="3" idx="0"/>
            </p:cNvCxnSpPr>
            <p:nvPr/>
          </p:nvCxnSpPr>
          <p:spPr>
            <a:xfrm>
              <a:off x="4319972" y="1988840"/>
              <a:ext cx="0" cy="2160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4502024" y="5085184"/>
              <a:ext cx="5314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Yes</a:t>
              </a:r>
            </a:p>
          </p:txBody>
        </p:sp>
        <p:sp>
          <p:nvSpPr>
            <p:cNvPr id="24" name="Flowchart: Terminator 23"/>
            <p:cNvSpPr/>
            <p:nvPr/>
          </p:nvSpPr>
          <p:spPr>
            <a:xfrm>
              <a:off x="3635896" y="6237312"/>
              <a:ext cx="1368152" cy="394103"/>
            </a:xfrm>
            <a:prstGeom prst="flowChartTerminator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Stop</a:t>
              </a:r>
              <a:endParaRPr lang="en-GB" dirty="0"/>
            </a:p>
          </p:txBody>
        </p:sp>
        <p:cxnSp>
          <p:nvCxnSpPr>
            <p:cNvPr id="26" name="Straight Arrow Connector 25"/>
            <p:cNvCxnSpPr>
              <a:stCxn id="6" idx="2"/>
              <a:endCxn id="24" idx="0"/>
            </p:cNvCxnSpPr>
            <p:nvPr/>
          </p:nvCxnSpPr>
          <p:spPr>
            <a:xfrm>
              <a:off x="4319972" y="6055351"/>
              <a:ext cx="0" cy="1819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3" idx="1"/>
              <a:endCxn id="24" idx="1"/>
            </p:cNvCxnSpPr>
            <p:nvPr/>
          </p:nvCxnSpPr>
          <p:spPr>
            <a:xfrm rot="10800000" flipH="1" flipV="1">
              <a:off x="2843808" y="2708920"/>
              <a:ext cx="792088" cy="3780420"/>
            </a:xfrm>
            <a:prstGeom prst="bentConnector3">
              <a:avLst>
                <a:gd name="adj1" fmla="val -258446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Elbow Connector 30"/>
            <p:cNvCxnSpPr>
              <a:stCxn id="5" idx="1"/>
              <a:endCxn id="24" idx="1"/>
            </p:cNvCxnSpPr>
            <p:nvPr/>
          </p:nvCxnSpPr>
          <p:spPr>
            <a:xfrm rot="10800000" flipH="1" flipV="1">
              <a:off x="2843808" y="4733648"/>
              <a:ext cx="792088" cy="1755691"/>
            </a:xfrm>
            <a:prstGeom prst="bentConnector3">
              <a:avLst>
                <a:gd name="adj1" fmla="val -257150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Box 33"/>
            <p:cNvSpPr txBox="1"/>
            <p:nvPr/>
          </p:nvSpPr>
          <p:spPr>
            <a:xfrm>
              <a:off x="2251449" y="4398338"/>
              <a:ext cx="4732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No</a:t>
              </a:r>
              <a:endParaRPr lang="en-GB" b="1" dirty="0" smtClean="0"/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2280592" y="2390282"/>
              <a:ext cx="4732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No</a:t>
              </a:r>
              <a:endParaRPr lang="en-GB" b="1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3173701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Trigger Enter Method</a:t>
            </a:r>
            <a:endParaRPr lang="en-GB" dirty="0"/>
          </a:p>
        </p:txBody>
      </p:sp>
      <p:grpSp>
        <p:nvGrpSpPr>
          <p:cNvPr id="31" name="Group 30"/>
          <p:cNvGrpSpPr/>
          <p:nvPr/>
        </p:nvGrpSpPr>
        <p:grpSpPr>
          <a:xfrm>
            <a:off x="2427185" y="1484784"/>
            <a:ext cx="3945015" cy="5400333"/>
            <a:chOff x="2427185" y="1484784"/>
            <a:chExt cx="3945015" cy="5400333"/>
          </a:xfrm>
        </p:grpSpPr>
        <p:sp>
          <p:nvSpPr>
            <p:cNvPr id="3" name="Flowchart: Terminator 2"/>
            <p:cNvSpPr/>
            <p:nvPr/>
          </p:nvSpPr>
          <p:spPr>
            <a:xfrm>
              <a:off x="3833918" y="1484784"/>
              <a:ext cx="1368152" cy="394103"/>
            </a:xfrm>
            <a:prstGeom prst="flowChartTerminator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Start</a:t>
              </a:r>
              <a:endParaRPr lang="en-GB" dirty="0"/>
            </a:p>
          </p:txBody>
        </p:sp>
        <p:sp>
          <p:nvSpPr>
            <p:cNvPr id="4" name="Flowchart: Decision 3"/>
            <p:cNvSpPr/>
            <p:nvPr/>
          </p:nvSpPr>
          <p:spPr>
            <a:xfrm>
              <a:off x="3041830" y="2060848"/>
              <a:ext cx="2952328" cy="1008112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1600" dirty="0" smtClean="0"/>
                <a:t>Other’s tag = </a:t>
              </a:r>
              <a:r>
                <a:rPr lang="en-GB" sz="1600" dirty="0" err="1" smtClean="0"/>
                <a:t>weaponTag</a:t>
              </a:r>
              <a:r>
                <a:rPr lang="en-GB" sz="1600" dirty="0" smtClean="0"/>
                <a:t>?</a:t>
              </a:r>
              <a:endParaRPr lang="en-GB" sz="1600" baseline="30000" dirty="0"/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2663788" y="3356992"/>
              <a:ext cx="3708412" cy="648072"/>
            </a:xfrm>
            <a:prstGeom prst="flowChartProcess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Get the Weapon Controller script attached to other and store in a variable</a:t>
              </a:r>
              <a:endParaRPr lang="en-GB" sz="1600" dirty="0" smtClean="0"/>
            </a:p>
          </p:txBody>
        </p:sp>
        <p:sp>
          <p:nvSpPr>
            <p:cNvPr id="6" name="Flowchart: Decision 5"/>
            <p:cNvSpPr/>
            <p:nvPr/>
          </p:nvSpPr>
          <p:spPr>
            <a:xfrm>
              <a:off x="3041830" y="4221088"/>
              <a:ext cx="2952328" cy="1008112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1600" dirty="0" smtClean="0"/>
                <a:t>Weapon controller available?</a:t>
              </a:r>
              <a:endParaRPr lang="en-GB" sz="1600" baseline="30000" dirty="0"/>
            </a:p>
          </p:txBody>
        </p:sp>
        <p:sp>
          <p:nvSpPr>
            <p:cNvPr id="7" name="Flowchart: Process 6"/>
            <p:cNvSpPr/>
            <p:nvPr/>
          </p:nvSpPr>
          <p:spPr>
            <a:xfrm>
              <a:off x="2663788" y="5517232"/>
              <a:ext cx="3708412" cy="792088"/>
            </a:xfrm>
            <a:prstGeom prst="flowChartProcess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Call Hurt method sending the damage</a:t>
              </a:r>
            </a:p>
            <a:p>
              <a:pPr algn="ctr"/>
              <a:r>
                <a:rPr lang="en-GB" sz="1600" dirty="0" smtClean="0"/>
                <a:t>Hint: use the weapon controller’s Weapon property.</a:t>
              </a:r>
              <a:endParaRPr lang="en-GB" sz="1600" dirty="0" smtClean="0"/>
            </a:p>
          </p:txBody>
        </p:sp>
        <p:cxnSp>
          <p:nvCxnSpPr>
            <p:cNvPr id="9" name="Straight Arrow Connector 8"/>
            <p:cNvCxnSpPr>
              <a:stCxn id="3" idx="2"/>
              <a:endCxn id="4" idx="0"/>
            </p:cNvCxnSpPr>
            <p:nvPr/>
          </p:nvCxnSpPr>
          <p:spPr>
            <a:xfrm>
              <a:off x="4517994" y="1878887"/>
              <a:ext cx="0" cy="1819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4" idx="2"/>
              <a:endCxn id="5" idx="0"/>
            </p:cNvCxnSpPr>
            <p:nvPr/>
          </p:nvCxnSpPr>
          <p:spPr>
            <a:xfrm>
              <a:off x="4517994" y="3068960"/>
              <a:ext cx="0" cy="28803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5" idx="2"/>
              <a:endCxn id="6" idx="0"/>
            </p:cNvCxnSpPr>
            <p:nvPr/>
          </p:nvCxnSpPr>
          <p:spPr>
            <a:xfrm>
              <a:off x="4517994" y="4005064"/>
              <a:ext cx="0" cy="2160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6" idx="2"/>
              <a:endCxn id="7" idx="0"/>
            </p:cNvCxnSpPr>
            <p:nvPr/>
          </p:nvCxnSpPr>
          <p:spPr>
            <a:xfrm>
              <a:off x="4517994" y="5229200"/>
              <a:ext cx="0" cy="28803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Flowchart: Terminator 15"/>
            <p:cNvSpPr/>
            <p:nvPr/>
          </p:nvSpPr>
          <p:spPr>
            <a:xfrm>
              <a:off x="3833918" y="6491014"/>
              <a:ext cx="1368152" cy="394103"/>
            </a:xfrm>
            <a:prstGeom prst="flowChartTerminator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Stop</a:t>
              </a:r>
              <a:endParaRPr lang="en-GB" dirty="0"/>
            </a:p>
          </p:txBody>
        </p:sp>
        <p:cxnSp>
          <p:nvCxnSpPr>
            <p:cNvPr id="18" name="Straight Arrow Connector 17"/>
            <p:cNvCxnSpPr>
              <a:stCxn id="7" idx="2"/>
              <a:endCxn id="16" idx="0"/>
            </p:cNvCxnSpPr>
            <p:nvPr/>
          </p:nvCxnSpPr>
          <p:spPr>
            <a:xfrm>
              <a:off x="4517994" y="6309320"/>
              <a:ext cx="0" cy="18169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Elbow Connector 19"/>
            <p:cNvCxnSpPr>
              <a:stCxn id="4" idx="1"/>
              <a:endCxn id="16" idx="1"/>
            </p:cNvCxnSpPr>
            <p:nvPr/>
          </p:nvCxnSpPr>
          <p:spPr>
            <a:xfrm rot="10800000" flipH="1" flipV="1">
              <a:off x="3041830" y="2564904"/>
              <a:ext cx="792088" cy="4123162"/>
            </a:xfrm>
            <a:prstGeom prst="bentConnector3">
              <a:avLst>
                <a:gd name="adj1" fmla="val -315519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Elbow Connector 22"/>
            <p:cNvCxnSpPr>
              <a:stCxn id="6" idx="1"/>
              <a:endCxn id="16" idx="1"/>
            </p:cNvCxnSpPr>
            <p:nvPr/>
          </p:nvCxnSpPr>
          <p:spPr>
            <a:xfrm rot="10800000" flipH="1" flipV="1">
              <a:off x="3041830" y="4725144"/>
              <a:ext cx="792088" cy="1962922"/>
            </a:xfrm>
            <a:prstGeom prst="bentConnector3">
              <a:avLst>
                <a:gd name="adj1" fmla="val -3142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4499992" y="2996952"/>
              <a:ext cx="5314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2427185" y="2267580"/>
              <a:ext cx="4732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No</a:t>
              </a:r>
              <a:endParaRPr lang="en-GB" b="1" dirty="0" smtClean="0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4517993" y="5188550"/>
              <a:ext cx="5314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2540878" y="4391816"/>
              <a:ext cx="4732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b="1" dirty="0" smtClean="0"/>
                <a:t>No</a:t>
              </a:r>
              <a:endParaRPr lang="en-GB" b="1" dirty="0" smtClean="0"/>
            </a:p>
          </p:txBody>
        </p:sp>
      </p:grpSp>
    </p:spTree>
    <p:extLst>
      <p:ext uri="{BB962C8B-B14F-4D97-AF65-F5344CB8AC3E}">
        <p14:creationId xmlns:p14="http://schemas.microsoft.com/office/powerpoint/2010/main" val="1085667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20179</TotalTime>
  <Words>572</Words>
  <Application>Microsoft Office PowerPoint</Application>
  <PresentationFormat>On-screen Show (4:3)</PresentationFormat>
  <Paragraphs>80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Cambria</vt:lpstr>
      <vt:lpstr>Consolas</vt:lpstr>
      <vt:lpstr>Wingdings</vt:lpstr>
      <vt:lpstr>Wingdings 2</vt:lpstr>
      <vt:lpstr>Median</vt:lpstr>
      <vt:lpstr>Collision Detection Revisited</vt:lpstr>
      <vt:lpstr>Today’s Lecture</vt:lpstr>
      <vt:lpstr>Aim</vt:lpstr>
      <vt:lpstr>Logic</vt:lpstr>
      <vt:lpstr>Collision Detection</vt:lpstr>
      <vt:lpstr>Collision Detection Events</vt:lpstr>
      <vt:lpstr>Collision Detection: Triggers</vt:lpstr>
      <vt:lpstr>Collision Detection: Triggers</vt:lpstr>
      <vt:lpstr>Adding a Script Component Dynamically</vt:lpstr>
      <vt:lpstr>AddComponent Method</vt:lpstr>
      <vt:lpstr>Hurt Method</vt:lpstr>
      <vt:lpstr>On Trigger Enter Method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1859</cp:revision>
  <cp:lastPrinted>2014-09-29T16:21:25Z</cp:lastPrinted>
  <dcterms:created xsi:type="dcterms:W3CDTF">2013-09-18T07:00:31Z</dcterms:created>
  <dcterms:modified xsi:type="dcterms:W3CDTF">2020-03-10T12:52:02Z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