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9" r:id="rId4"/>
    <p:sldId id="260" r:id="rId5"/>
    <p:sldId id="261" r:id="rId6"/>
    <p:sldId id="262" r:id="rId7"/>
    <p:sldId id="265"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223D5-47E7-4C99-9085-00E61C251BD4}" v="30" dt="2025-08-31T16:08:55.8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62268" autoAdjust="0"/>
  </p:normalViewPr>
  <p:slideViewPr>
    <p:cSldViewPr snapToGrid="0">
      <p:cViewPr varScale="1">
        <p:scale>
          <a:sx n="36" d="100"/>
          <a:sy n="36" d="100"/>
        </p:scale>
        <p:origin x="2208" y="26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3B1EEC-300E-4CDF-94E1-27B4B501D65B}"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70917C30-49EA-40AB-9E90-E0BED875C75E}">
      <dgm:prSet/>
      <dgm:spPr/>
      <dgm:t>
        <a:bodyPr/>
        <a:lstStyle/>
        <a:p>
          <a:r>
            <a:rPr lang="en-GB" dirty="0"/>
            <a:t>DVLA</a:t>
          </a:r>
          <a:endParaRPr lang="en-US" dirty="0"/>
        </a:p>
      </dgm:t>
    </dgm:pt>
    <dgm:pt modelId="{791AE765-79F2-484B-9163-9A5A56D716DF}" type="parTrans" cxnId="{A3D904A8-AD4A-4A5E-B8A1-353CE62E782D}">
      <dgm:prSet/>
      <dgm:spPr/>
      <dgm:t>
        <a:bodyPr/>
        <a:lstStyle/>
        <a:p>
          <a:endParaRPr lang="en-US"/>
        </a:p>
      </dgm:t>
    </dgm:pt>
    <dgm:pt modelId="{D55ECFEF-A16D-43D6-BA6B-C7ED3B71BF3A}" type="sibTrans" cxnId="{A3D904A8-AD4A-4A5E-B8A1-353CE62E782D}">
      <dgm:prSet/>
      <dgm:spPr/>
      <dgm:t>
        <a:bodyPr/>
        <a:lstStyle/>
        <a:p>
          <a:endParaRPr lang="en-US"/>
        </a:p>
      </dgm:t>
    </dgm:pt>
    <dgm:pt modelId="{574171FE-00E6-49F2-98D1-8B499BDBEDCE}">
      <dgm:prSet/>
      <dgm:spPr/>
      <dgm:t>
        <a:bodyPr/>
        <a:lstStyle/>
        <a:p>
          <a:r>
            <a:rPr lang="en-GB" dirty="0"/>
            <a:t>800 IT staff</a:t>
          </a:r>
          <a:endParaRPr lang="en-US" dirty="0"/>
        </a:p>
      </dgm:t>
    </dgm:pt>
    <dgm:pt modelId="{08041D10-1955-4806-998B-A56E01090B56}" type="parTrans" cxnId="{685EF4A0-08E2-4240-9109-AC5BAF6B9C38}">
      <dgm:prSet/>
      <dgm:spPr/>
      <dgm:t>
        <a:bodyPr/>
        <a:lstStyle/>
        <a:p>
          <a:endParaRPr lang="en-US"/>
        </a:p>
      </dgm:t>
    </dgm:pt>
    <dgm:pt modelId="{20A2A687-2381-4783-8BAC-D812E97319B1}" type="sibTrans" cxnId="{685EF4A0-08E2-4240-9109-AC5BAF6B9C38}">
      <dgm:prSet/>
      <dgm:spPr/>
      <dgm:t>
        <a:bodyPr/>
        <a:lstStyle/>
        <a:p>
          <a:endParaRPr lang="en-US"/>
        </a:p>
      </dgm:t>
    </dgm:pt>
    <dgm:pt modelId="{FDC9C143-0576-4B91-90B4-ADEF0D05DEA5}">
      <dgm:prSet/>
      <dgm:spPr/>
      <dgm:t>
        <a:bodyPr/>
        <a:lstStyle/>
        <a:p>
          <a:r>
            <a:rPr lang="en-GB"/>
            <a:t>6000 total staff</a:t>
          </a:r>
          <a:endParaRPr lang="en-US"/>
        </a:p>
      </dgm:t>
    </dgm:pt>
    <dgm:pt modelId="{30B4D40C-C234-4DCE-A504-4E854280BE07}" type="parTrans" cxnId="{4EA47D03-1C15-45F7-811C-20147A9C1A68}">
      <dgm:prSet/>
      <dgm:spPr/>
      <dgm:t>
        <a:bodyPr/>
        <a:lstStyle/>
        <a:p>
          <a:endParaRPr lang="en-US"/>
        </a:p>
      </dgm:t>
    </dgm:pt>
    <dgm:pt modelId="{71BB4DDF-CE2F-444A-81C7-06C510EC55B2}" type="sibTrans" cxnId="{4EA47D03-1C15-45F7-811C-20147A9C1A68}">
      <dgm:prSet/>
      <dgm:spPr/>
      <dgm:t>
        <a:bodyPr/>
        <a:lstStyle/>
        <a:p>
          <a:endParaRPr lang="en-US"/>
        </a:p>
      </dgm:t>
    </dgm:pt>
    <dgm:pt modelId="{2AC23862-32EA-4E2B-B026-3378197DFFB6}">
      <dgm:prSet/>
      <dgm:spPr/>
      <dgm:t>
        <a:bodyPr/>
        <a:lstStyle/>
        <a:p>
          <a:r>
            <a:rPr lang="en-GB"/>
            <a:t>41.9m vehicle licenses</a:t>
          </a:r>
          <a:endParaRPr lang="en-US"/>
        </a:p>
      </dgm:t>
    </dgm:pt>
    <dgm:pt modelId="{6A90504E-7286-44AD-95E6-7196AEAFBF28}" type="parTrans" cxnId="{CAD802CB-6C87-46CA-8280-76BD58720415}">
      <dgm:prSet/>
      <dgm:spPr/>
      <dgm:t>
        <a:bodyPr/>
        <a:lstStyle/>
        <a:p>
          <a:endParaRPr lang="en-US"/>
        </a:p>
      </dgm:t>
    </dgm:pt>
    <dgm:pt modelId="{ECB670DB-73B7-4F69-A54D-34AD1FB87157}" type="sibTrans" cxnId="{CAD802CB-6C87-46CA-8280-76BD58720415}">
      <dgm:prSet/>
      <dgm:spPr/>
      <dgm:t>
        <a:bodyPr/>
        <a:lstStyle/>
        <a:p>
          <a:endParaRPr lang="en-US"/>
        </a:p>
      </dgm:t>
    </dgm:pt>
    <dgm:pt modelId="{0B4347E0-D179-4D17-AFB3-16D3CAF8EA88}" type="pres">
      <dgm:prSet presAssocID="{6D3B1EEC-300E-4CDF-94E1-27B4B501D65B}" presName="linear" presStyleCnt="0">
        <dgm:presLayoutVars>
          <dgm:dir/>
          <dgm:animLvl val="lvl"/>
          <dgm:resizeHandles val="exact"/>
        </dgm:presLayoutVars>
      </dgm:prSet>
      <dgm:spPr/>
    </dgm:pt>
    <dgm:pt modelId="{4D7B822C-CB23-4752-BADC-ABA3C61340A6}" type="pres">
      <dgm:prSet presAssocID="{70917C30-49EA-40AB-9E90-E0BED875C75E}" presName="parentLin" presStyleCnt="0"/>
      <dgm:spPr/>
    </dgm:pt>
    <dgm:pt modelId="{632CE5DC-7AF1-46EB-9FA5-6777649A06FE}" type="pres">
      <dgm:prSet presAssocID="{70917C30-49EA-40AB-9E90-E0BED875C75E}" presName="parentLeftMargin" presStyleLbl="node1" presStyleIdx="0" presStyleCnt="4"/>
      <dgm:spPr/>
    </dgm:pt>
    <dgm:pt modelId="{88439011-9406-45EA-BF0B-E8DA44F019C6}" type="pres">
      <dgm:prSet presAssocID="{70917C30-49EA-40AB-9E90-E0BED875C75E}" presName="parentText" presStyleLbl="node1" presStyleIdx="0" presStyleCnt="4">
        <dgm:presLayoutVars>
          <dgm:chMax val="0"/>
          <dgm:bulletEnabled val="1"/>
        </dgm:presLayoutVars>
      </dgm:prSet>
      <dgm:spPr/>
    </dgm:pt>
    <dgm:pt modelId="{6B9EB801-C12B-4F13-9BDA-7F4CBDBF2D45}" type="pres">
      <dgm:prSet presAssocID="{70917C30-49EA-40AB-9E90-E0BED875C75E}" presName="negativeSpace" presStyleCnt="0"/>
      <dgm:spPr/>
    </dgm:pt>
    <dgm:pt modelId="{38567ACB-E428-4CED-A1EC-EC73634F62B6}" type="pres">
      <dgm:prSet presAssocID="{70917C30-49EA-40AB-9E90-E0BED875C75E}" presName="childText" presStyleLbl="conFgAcc1" presStyleIdx="0" presStyleCnt="4">
        <dgm:presLayoutVars>
          <dgm:bulletEnabled val="1"/>
        </dgm:presLayoutVars>
      </dgm:prSet>
      <dgm:spPr/>
    </dgm:pt>
    <dgm:pt modelId="{002244B6-ABE0-42C0-85F4-F9F6238ADB92}" type="pres">
      <dgm:prSet presAssocID="{D55ECFEF-A16D-43D6-BA6B-C7ED3B71BF3A}" presName="spaceBetweenRectangles" presStyleCnt="0"/>
      <dgm:spPr/>
    </dgm:pt>
    <dgm:pt modelId="{D4D950EC-0F1A-4AC1-8E8D-66D284246F2C}" type="pres">
      <dgm:prSet presAssocID="{574171FE-00E6-49F2-98D1-8B499BDBEDCE}" presName="parentLin" presStyleCnt="0"/>
      <dgm:spPr/>
    </dgm:pt>
    <dgm:pt modelId="{D91B4DD6-C500-4177-A19A-8656E455E641}" type="pres">
      <dgm:prSet presAssocID="{574171FE-00E6-49F2-98D1-8B499BDBEDCE}" presName="parentLeftMargin" presStyleLbl="node1" presStyleIdx="0" presStyleCnt="4"/>
      <dgm:spPr/>
    </dgm:pt>
    <dgm:pt modelId="{6773879A-D5FC-4B96-B985-2093BBA81676}" type="pres">
      <dgm:prSet presAssocID="{574171FE-00E6-49F2-98D1-8B499BDBEDCE}" presName="parentText" presStyleLbl="node1" presStyleIdx="1" presStyleCnt="4">
        <dgm:presLayoutVars>
          <dgm:chMax val="0"/>
          <dgm:bulletEnabled val="1"/>
        </dgm:presLayoutVars>
      </dgm:prSet>
      <dgm:spPr/>
    </dgm:pt>
    <dgm:pt modelId="{95F5F110-ED49-46E0-86BC-6E4B34E32B19}" type="pres">
      <dgm:prSet presAssocID="{574171FE-00E6-49F2-98D1-8B499BDBEDCE}" presName="negativeSpace" presStyleCnt="0"/>
      <dgm:spPr/>
    </dgm:pt>
    <dgm:pt modelId="{BA47DC9F-732B-4D8B-AD88-815A4557791A}" type="pres">
      <dgm:prSet presAssocID="{574171FE-00E6-49F2-98D1-8B499BDBEDCE}" presName="childText" presStyleLbl="conFgAcc1" presStyleIdx="1" presStyleCnt="4">
        <dgm:presLayoutVars>
          <dgm:bulletEnabled val="1"/>
        </dgm:presLayoutVars>
      </dgm:prSet>
      <dgm:spPr/>
    </dgm:pt>
    <dgm:pt modelId="{C2F87A38-7423-41E6-A8BB-985EF0EF7FEE}" type="pres">
      <dgm:prSet presAssocID="{20A2A687-2381-4783-8BAC-D812E97319B1}" presName="spaceBetweenRectangles" presStyleCnt="0"/>
      <dgm:spPr/>
    </dgm:pt>
    <dgm:pt modelId="{1DC51A97-1AC0-4F05-B368-6875159CAAF9}" type="pres">
      <dgm:prSet presAssocID="{FDC9C143-0576-4B91-90B4-ADEF0D05DEA5}" presName="parentLin" presStyleCnt="0"/>
      <dgm:spPr/>
    </dgm:pt>
    <dgm:pt modelId="{49157A44-C79D-4DD5-83F9-7E20203E5BA6}" type="pres">
      <dgm:prSet presAssocID="{FDC9C143-0576-4B91-90B4-ADEF0D05DEA5}" presName="parentLeftMargin" presStyleLbl="node1" presStyleIdx="1" presStyleCnt="4"/>
      <dgm:spPr/>
    </dgm:pt>
    <dgm:pt modelId="{CABBC81A-DDB9-4933-8748-D79FBB32CB69}" type="pres">
      <dgm:prSet presAssocID="{FDC9C143-0576-4B91-90B4-ADEF0D05DEA5}" presName="parentText" presStyleLbl="node1" presStyleIdx="2" presStyleCnt="4">
        <dgm:presLayoutVars>
          <dgm:chMax val="0"/>
          <dgm:bulletEnabled val="1"/>
        </dgm:presLayoutVars>
      </dgm:prSet>
      <dgm:spPr/>
    </dgm:pt>
    <dgm:pt modelId="{7F3EB721-BB37-416A-B63B-3931356CBE67}" type="pres">
      <dgm:prSet presAssocID="{FDC9C143-0576-4B91-90B4-ADEF0D05DEA5}" presName="negativeSpace" presStyleCnt="0"/>
      <dgm:spPr/>
    </dgm:pt>
    <dgm:pt modelId="{A9707313-05F4-4748-8FF6-E21D5664136A}" type="pres">
      <dgm:prSet presAssocID="{FDC9C143-0576-4B91-90B4-ADEF0D05DEA5}" presName="childText" presStyleLbl="conFgAcc1" presStyleIdx="2" presStyleCnt="4">
        <dgm:presLayoutVars>
          <dgm:bulletEnabled val="1"/>
        </dgm:presLayoutVars>
      </dgm:prSet>
      <dgm:spPr/>
    </dgm:pt>
    <dgm:pt modelId="{B2DFC9F1-016F-47A3-8CD7-CD7E88728F55}" type="pres">
      <dgm:prSet presAssocID="{71BB4DDF-CE2F-444A-81C7-06C510EC55B2}" presName="spaceBetweenRectangles" presStyleCnt="0"/>
      <dgm:spPr/>
    </dgm:pt>
    <dgm:pt modelId="{E439817F-9D77-4384-99AC-07ABE8663642}" type="pres">
      <dgm:prSet presAssocID="{2AC23862-32EA-4E2B-B026-3378197DFFB6}" presName="parentLin" presStyleCnt="0"/>
      <dgm:spPr/>
    </dgm:pt>
    <dgm:pt modelId="{30AD639C-E0D5-4BF2-A69F-17922685B190}" type="pres">
      <dgm:prSet presAssocID="{2AC23862-32EA-4E2B-B026-3378197DFFB6}" presName="parentLeftMargin" presStyleLbl="node1" presStyleIdx="2" presStyleCnt="4"/>
      <dgm:spPr/>
    </dgm:pt>
    <dgm:pt modelId="{1C284E45-B928-4BF8-B017-A838B9F942F2}" type="pres">
      <dgm:prSet presAssocID="{2AC23862-32EA-4E2B-B026-3378197DFFB6}" presName="parentText" presStyleLbl="node1" presStyleIdx="3" presStyleCnt="4">
        <dgm:presLayoutVars>
          <dgm:chMax val="0"/>
          <dgm:bulletEnabled val="1"/>
        </dgm:presLayoutVars>
      </dgm:prSet>
      <dgm:spPr/>
    </dgm:pt>
    <dgm:pt modelId="{256B130E-FB0A-4880-9C09-3821BAE35238}" type="pres">
      <dgm:prSet presAssocID="{2AC23862-32EA-4E2B-B026-3378197DFFB6}" presName="negativeSpace" presStyleCnt="0"/>
      <dgm:spPr/>
    </dgm:pt>
    <dgm:pt modelId="{0B15C036-9C17-4D2D-9A73-7D33EA589F9A}" type="pres">
      <dgm:prSet presAssocID="{2AC23862-32EA-4E2B-B026-3378197DFFB6}" presName="childText" presStyleLbl="conFgAcc1" presStyleIdx="3" presStyleCnt="4">
        <dgm:presLayoutVars>
          <dgm:bulletEnabled val="1"/>
        </dgm:presLayoutVars>
      </dgm:prSet>
      <dgm:spPr/>
    </dgm:pt>
  </dgm:ptLst>
  <dgm:cxnLst>
    <dgm:cxn modelId="{565AA700-CCC5-4522-A643-B10EEB17E326}" type="presOf" srcId="{2AC23862-32EA-4E2B-B026-3378197DFFB6}" destId="{30AD639C-E0D5-4BF2-A69F-17922685B190}" srcOrd="0" destOrd="0" presId="urn:microsoft.com/office/officeart/2005/8/layout/list1"/>
    <dgm:cxn modelId="{4EA47D03-1C15-45F7-811C-20147A9C1A68}" srcId="{6D3B1EEC-300E-4CDF-94E1-27B4B501D65B}" destId="{FDC9C143-0576-4B91-90B4-ADEF0D05DEA5}" srcOrd="2" destOrd="0" parTransId="{30B4D40C-C234-4DCE-A504-4E854280BE07}" sibTransId="{71BB4DDF-CE2F-444A-81C7-06C510EC55B2}"/>
    <dgm:cxn modelId="{BAC1AD48-B537-46CD-B5DF-02DA36E6C874}" type="presOf" srcId="{2AC23862-32EA-4E2B-B026-3378197DFFB6}" destId="{1C284E45-B928-4BF8-B017-A838B9F942F2}" srcOrd="1" destOrd="0" presId="urn:microsoft.com/office/officeart/2005/8/layout/list1"/>
    <dgm:cxn modelId="{28A4B06E-AB57-499F-AFD8-2CAAAAAD3EA8}" type="presOf" srcId="{6D3B1EEC-300E-4CDF-94E1-27B4B501D65B}" destId="{0B4347E0-D179-4D17-AFB3-16D3CAF8EA88}" srcOrd="0" destOrd="0" presId="urn:microsoft.com/office/officeart/2005/8/layout/list1"/>
    <dgm:cxn modelId="{2E636F71-8E9B-46D0-AACC-5A5A8D795309}" type="presOf" srcId="{574171FE-00E6-49F2-98D1-8B499BDBEDCE}" destId="{D91B4DD6-C500-4177-A19A-8656E455E641}" srcOrd="0" destOrd="0" presId="urn:microsoft.com/office/officeart/2005/8/layout/list1"/>
    <dgm:cxn modelId="{06E95A86-14F2-4EDB-BA4F-E4EB21CA606E}" type="presOf" srcId="{FDC9C143-0576-4B91-90B4-ADEF0D05DEA5}" destId="{49157A44-C79D-4DD5-83F9-7E20203E5BA6}" srcOrd="0" destOrd="0" presId="urn:microsoft.com/office/officeart/2005/8/layout/list1"/>
    <dgm:cxn modelId="{3F7B998A-C6A0-4FDA-9FCF-1327FC7FCEAF}" type="presOf" srcId="{70917C30-49EA-40AB-9E90-E0BED875C75E}" destId="{632CE5DC-7AF1-46EB-9FA5-6777649A06FE}" srcOrd="0" destOrd="0" presId="urn:microsoft.com/office/officeart/2005/8/layout/list1"/>
    <dgm:cxn modelId="{7DAED09F-C5FB-48B7-817E-991EAC8C334B}" type="presOf" srcId="{70917C30-49EA-40AB-9E90-E0BED875C75E}" destId="{88439011-9406-45EA-BF0B-E8DA44F019C6}" srcOrd="1" destOrd="0" presId="urn:microsoft.com/office/officeart/2005/8/layout/list1"/>
    <dgm:cxn modelId="{685EF4A0-08E2-4240-9109-AC5BAF6B9C38}" srcId="{6D3B1EEC-300E-4CDF-94E1-27B4B501D65B}" destId="{574171FE-00E6-49F2-98D1-8B499BDBEDCE}" srcOrd="1" destOrd="0" parTransId="{08041D10-1955-4806-998B-A56E01090B56}" sibTransId="{20A2A687-2381-4783-8BAC-D812E97319B1}"/>
    <dgm:cxn modelId="{A3D904A8-AD4A-4A5E-B8A1-353CE62E782D}" srcId="{6D3B1EEC-300E-4CDF-94E1-27B4B501D65B}" destId="{70917C30-49EA-40AB-9E90-E0BED875C75E}" srcOrd="0" destOrd="0" parTransId="{791AE765-79F2-484B-9163-9A5A56D716DF}" sibTransId="{D55ECFEF-A16D-43D6-BA6B-C7ED3B71BF3A}"/>
    <dgm:cxn modelId="{CAD802CB-6C87-46CA-8280-76BD58720415}" srcId="{6D3B1EEC-300E-4CDF-94E1-27B4B501D65B}" destId="{2AC23862-32EA-4E2B-B026-3378197DFFB6}" srcOrd="3" destOrd="0" parTransId="{6A90504E-7286-44AD-95E6-7196AEAFBF28}" sibTransId="{ECB670DB-73B7-4F69-A54D-34AD1FB87157}"/>
    <dgm:cxn modelId="{C997C3D5-457E-4B32-9754-2C736BD0899A}" type="presOf" srcId="{574171FE-00E6-49F2-98D1-8B499BDBEDCE}" destId="{6773879A-D5FC-4B96-B985-2093BBA81676}" srcOrd="1" destOrd="0" presId="urn:microsoft.com/office/officeart/2005/8/layout/list1"/>
    <dgm:cxn modelId="{D2D347E9-E56C-435C-A6AE-E0C04028E44D}" type="presOf" srcId="{FDC9C143-0576-4B91-90B4-ADEF0D05DEA5}" destId="{CABBC81A-DDB9-4933-8748-D79FBB32CB69}" srcOrd="1" destOrd="0" presId="urn:microsoft.com/office/officeart/2005/8/layout/list1"/>
    <dgm:cxn modelId="{FBA47A0A-8EF9-480B-ABC8-CFE48C1087AB}" type="presParOf" srcId="{0B4347E0-D179-4D17-AFB3-16D3CAF8EA88}" destId="{4D7B822C-CB23-4752-BADC-ABA3C61340A6}" srcOrd="0" destOrd="0" presId="urn:microsoft.com/office/officeart/2005/8/layout/list1"/>
    <dgm:cxn modelId="{4C54D68B-B3D6-4428-9110-BBA6F539DB98}" type="presParOf" srcId="{4D7B822C-CB23-4752-BADC-ABA3C61340A6}" destId="{632CE5DC-7AF1-46EB-9FA5-6777649A06FE}" srcOrd="0" destOrd="0" presId="urn:microsoft.com/office/officeart/2005/8/layout/list1"/>
    <dgm:cxn modelId="{C48D4657-DE48-4E94-AA26-BEF26669F356}" type="presParOf" srcId="{4D7B822C-CB23-4752-BADC-ABA3C61340A6}" destId="{88439011-9406-45EA-BF0B-E8DA44F019C6}" srcOrd="1" destOrd="0" presId="urn:microsoft.com/office/officeart/2005/8/layout/list1"/>
    <dgm:cxn modelId="{791A8480-C21B-4151-9B35-5EC50F28A0BE}" type="presParOf" srcId="{0B4347E0-D179-4D17-AFB3-16D3CAF8EA88}" destId="{6B9EB801-C12B-4F13-9BDA-7F4CBDBF2D45}" srcOrd="1" destOrd="0" presId="urn:microsoft.com/office/officeart/2005/8/layout/list1"/>
    <dgm:cxn modelId="{6FB9AAA2-8214-42F3-B52D-E8252C83C1BA}" type="presParOf" srcId="{0B4347E0-D179-4D17-AFB3-16D3CAF8EA88}" destId="{38567ACB-E428-4CED-A1EC-EC73634F62B6}" srcOrd="2" destOrd="0" presId="urn:microsoft.com/office/officeart/2005/8/layout/list1"/>
    <dgm:cxn modelId="{0DEB5663-886D-4F2E-80CE-D054A322C519}" type="presParOf" srcId="{0B4347E0-D179-4D17-AFB3-16D3CAF8EA88}" destId="{002244B6-ABE0-42C0-85F4-F9F6238ADB92}" srcOrd="3" destOrd="0" presId="urn:microsoft.com/office/officeart/2005/8/layout/list1"/>
    <dgm:cxn modelId="{DE021E65-8741-42C0-8112-E04FB852F49B}" type="presParOf" srcId="{0B4347E0-D179-4D17-AFB3-16D3CAF8EA88}" destId="{D4D950EC-0F1A-4AC1-8E8D-66D284246F2C}" srcOrd="4" destOrd="0" presId="urn:microsoft.com/office/officeart/2005/8/layout/list1"/>
    <dgm:cxn modelId="{624636C6-3899-4877-A8D2-358327651465}" type="presParOf" srcId="{D4D950EC-0F1A-4AC1-8E8D-66D284246F2C}" destId="{D91B4DD6-C500-4177-A19A-8656E455E641}" srcOrd="0" destOrd="0" presId="urn:microsoft.com/office/officeart/2005/8/layout/list1"/>
    <dgm:cxn modelId="{AACC766E-9FD0-4F28-A227-932E8877AE12}" type="presParOf" srcId="{D4D950EC-0F1A-4AC1-8E8D-66D284246F2C}" destId="{6773879A-D5FC-4B96-B985-2093BBA81676}" srcOrd="1" destOrd="0" presId="urn:microsoft.com/office/officeart/2005/8/layout/list1"/>
    <dgm:cxn modelId="{7D240C16-7627-42AA-9A75-DD6C61D6FBFE}" type="presParOf" srcId="{0B4347E0-D179-4D17-AFB3-16D3CAF8EA88}" destId="{95F5F110-ED49-46E0-86BC-6E4B34E32B19}" srcOrd="5" destOrd="0" presId="urn:microsoft.com/office/officeart/2005/8/layout/list1"/>
    <dgm:cxn modelId="{C4AA9E53-01B9-4C0E-8798-BA36FE069A02}" type="presParOf" srcId="{0B4347E0-D179-4D17-AFB3-16D3CAF8EA88}" destId="{BA47DC9F-732B-4D8B-AD88-815A4557791A}" srcOrd="6" destOrd="0" presId="urn:microsoft.com/office/officeart/2005/8/layout/list1"/>
    <dgm:cxn modelId="{8D9DE418-AFF4-4F83-A60A-489DD0A2F6BF}" type="presParOf" srcId="{0B4347E0-D179-4D17-AFB3-16D3CAF8EA88}" destId="{C2F87A38-7423-41E6-A8BB-985EF0EF7FEE}" srcOrd="7" destOrd="0" presId="urn:microsoft.com/office/officeart/2005/8/layout/list1"/>
    <dgm:cxn modelId="{C14EDC13-9AF6-42CB-9BB7-47D3507AC515}" type="presParOf" srcId="{0B4347E0-D179-4D17-AFB3-16D3CAF8EA88}" destId="{1DC51A97-1AC0-4F05-B368-6875159CAAF9}" srcOrd="8" destOrd="0" presId="urn:microsoft.com/office/officeart/2005/8/layout/list1"/>
    <dgm:cxn modelId="{55F8BC08-E5A3-42CB-B72B-A2C444B8448B}" type="presParOf" srcId="{1DC51A97-1AC0-4F05-B368-6875159CAAF9}" destId="{49157A44-C79D-4DD5-83F9-7E20203E5BA6}" srcOrd="0" destOrd="0" presId="urn:microsoft.com/office/officeart/2005/8/layout/list1"/>
    <dgm:cxn modelId="{E12B715C-9E5E-47F1-A265-C758412E787F}" type="presParOf" srcId="{1DC51A97-1AC0-4F05-B368-6875159CAAF9}" destId="{CABBC81A-DDB9-4933-8748-D79FBB32CB69}" srcOrd="1" destOrd="0" presId="urn:microsoft.com/office/officeart/2005/8/layout/list1"/>
    <dgm:cxn modelId="{14903387-C2A3-4591-8D07-CF9831A30342}" type="presParOf" srcId="{0B4347E0-D179-4D17-AFB3-16D3CAF8EA88}" destId="{7F3EB721-BB37-416A-B63B-3931356CBE67}" srcOrd="9" destOrd="0" presId="urn:microsoft.com/office/officeart/2005/8/layout/list1"/>
    <dgm:cxn modelId="{45D8F8A6-ABA0-4A5A-B1D5-50719DF32193}" type="presParOf" srcId="{0B4347E0-D179-4D17-AFB3-16D3CAF8EA88}" destId="{A9707313-05F4-4748-8FF6-E21D5664136A}" srcOrd="10" destOrd="0" presId="urn:microsoft.com/office/officeart/2005/8/layout/list1"/>
    <dgm:cxn modelId="{0997DC47-8935-4AF6-BC67-02C35296E29D}" type="presParOf" srcId="{0B4347E0-D179-4D17-AFB3-16D3CAF8EA88}" destId="{B2DFC9F1-016F-47A3-8CD7-CD7E88728F55}" srcOrd="11" destOrd="0" presId="urn:microsoft.com/office/officeart/2005/8/layout/list1"/>
    <dgm:cxn modelId="{2BF6A17F-AD23-41AB-AB46-6F08752D541A}" type="presParOf" srcId="{0B4347E0-D179-4D17-AFB3-16D3CAF8EA88}" destId="{E439817F-9D77-4384-99AC-07ABE8663642}" srcOrd="12" destOrd="0" presId="urn:microsoft.com/office/officeart/2005/8/layout/list1"/>
    <dgm:cxn modelId="{82D12E1B-48CF-4536-BA1E-539D671C2409}" type="presParOf" srcId="{E439817F-9D77-4384-99AC-07ABE8663642}" destId="{30AD639C-E0D5-4BF2-A69F-17922685B190}" srcOrd="0" destOrd="0" presId="urn:microsoft.com/office/officeart/2005/8/layout/list1"/>
    <dgm:cxn modelId="{4047FA34-20C1-4AAC-834C-343EFE45B66F}" type="presParOf" srcId="{E439817F-9D77-4384-99AC-07ABE8663642}" destId="{1C284E45-B928-4BF8-B017-A838B9F942F2}" srcOrd="1" destOrd="0" presId="urn:microsoft.com/office/officeart/2005/8/layout/list1"/>
    <dgm:cxn modelId="{86D7CDC0-3673-4BCF-B6D0-8AA0029207C3}" type="presParOf" srcId="{0B4347E0-D179-4D17-AFB3-16D3CAF8EA88}" destId="{256B130E-FB0A-4880-9C09-3821BAE35238}" srcOrd="13" destOrd="0" presId="urn:microsoft.com/office/officeart/2005/8/layout/list1"/>
    <dgm:cxn modelId="{35975A1C-B6A8-43E9-B2CE-0115BB588FDF}" type="presParOf" srcId="{0B4347E0-D179-4D17-AFB3-16D3CAF8EA88}" destId="{0B15C036-9C17-4D2D-9A73-7D33EA589F9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05F215-ECFE-4045-9B25-2ABF6676AD55}"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603EB2F4-4736-47C5-936B-BAF7164B48DF}">
      <dgm:prSet/>
      <dgm:spPr/>
      <dgm:t>
        <a:bodyPr/>
        <a:lstStyle/>
        <a:p>
          <a:r>
            <a:rPr lang="en-GB"/>
            <a:t>Save Money</a:t>
          </a:r>
          <a:endParaRPr lang="en-US"/>
        </a:p>
      </dgm:t>
    </dgm:pt>
    <dgm:pt modelId="{EF42E710-F2A2-4595-8358-947DEC8D270B}" type="parTrans" cxnId="{219DE184-498B-48FC-A762-49C823D5733F}">
      <dgm:prSet/>
      <dgm:spPr/>
      <dgm:t>
        <a:bodyPr/>
        <a:lstStyle/>
        <a:p>
          <a:endParaRPr lang="en-US"/>
        </a:p>
      </dgm:t>
    </dgm:pt>
    <dgm:pt modelId="{F75FABE4-12EA-423A-B493-0203460A5B8D}" type="sibTrans" cxnId="{219DE184-498B-48FC-A762-49C823D5733F}">
      <dgm:prSet/>
      <dgm:spPr/>
      <dgm:t>
        <a:bodyPr/>
        <a:lstStyle/>
        <a:p>
          <a:endParaRPr lang="en-US"/>
        </a:p>
      </dgm:t>
    </dgm:pt>
    <dgm:pt modelId="{C4847752-9547-4FCD-A64F-FADF4772C998}">
      <dgm:prSet/>
      <dgm:spPr/>
      <dgm:t>
        <a:bodyPr/>
        <a:lstStyle/>
        <a:p>
          <a:r>
            <a:rPr lang="en-GB"/>
            <a:t>Less Disruption to Public Services</a:t>
          </a:r>
          <a:endParaRPr lang="en-US"/>
        </a:p>
      </dgm:t>
    </dgm:pt>
    <dgm:pt modelId="{BE3DFF08-5E4E-42F5-B2F0-F3E6AC75DEF3}" type="parTrans" cxnId="{0320A2D3-C8A4-43DB-8353-F9D177CB3598}">
      <dgm:prSet/>
      <dgm:spPr/>
      <dgm:t>
        <a:bodyPr/>
        <a:lstStyle/>
        <a:p>
          <a:endParaRPr lang="en-US"/>
        </a:p>
      </dgm:t>
    </dgm:pt>
    <dgm:pt modelId="{08FF7A92-5360-4405-B72F-31DF7CF0AA3E}" type="sibTrans" cxnId="{0320A2D3-C8A4-43DB-8353-F9D177CB3598}">
      <dgm:prSet/>
      <dgm:spPr/>
      <dgm:t>
        <a:bodyPr/>
        <a:lstStyle/>
        <a:p>
          <a:endParaRPr lang="en-US"/>
        </a:p>
      </dgm:t>
    </dgm:pt>
    <dgm:pt modelId="{4681EFFC-3842-4C97-8494-9A1E2D057402}">
      <dgm:prSet/>
      <dgm:spPr/>
      <dgm:t>
        <a:bodyPr/>
        <a:lstStyle/>
        <a:p>
          <a:r>
            <a:rPr lang="en-GB"/>
            <a:t>Pro-actively predict attrition</a:t>
          </a:r>
          <a:endParaRPr lang="en-US"/>
        </a:p>
      </dgm:t>
    </dgm:pt>
    <dgm:pt modelId="{BE2E0FBE-EA73-4429-A3D0-592853B2D844}" type="parTrans" cxnId="{C4A5CEEA-7ADA-45E6-A7A2-9A733F661BE7}">
      <dgm:prSet/>
      <dgm:spPr/>
      <dgm:t>
        <a:bodyPr/>
        <a:lstStyle/>
        <a:p>
          <a:endParaRPr lang="en-US"/>
        </a:p>
      </dgm:t>
    </dgm:pt>
    <dgm:pt modelId="{D57C1DE9-C3B4-48BB-AB0B-EA3B230D759B}" type="sibTrans" cxnId="{C4A5CEEA-7ADA-45E6-A7A2-9A733F661BE7}">
      <dgm:prSet/>
      <dgm:spPr/>
      <dgm:t>
        <a:bodyPr/>
        <a:lstStyle/>
        <a:p>
          <a:endParaRPr lang="en-US"/>
        </a:p>
      </dgm:t>
    </dgm:pt>
    <dgm:pt modelId="{502C3504-92FE-42ED-8A01-843D648C3442}">
      <dgm:prSet/>
      <dgm:spPr/>
      <dgm:t>
        <a:bodyPr/>
        <a:lstStyle/>
        <a:p>
          <a:r>
            <a:rPr lang="en-GB"/>
            <a:t>Limited to Civil Service Tooling</a:t>
          </a:r>
          <a:endParaRPr lang="en-US"/>
        </a:p>
      </dgm:t>
    </dgm:pt>
    <dgm:pt modelId="{91C713F2-EFF7-441F-9334-DBDD408BD526}" type="parTrans" cxnId="{F1AF059F-EAFE-4483-8E7B-2770E7A6141B}">
      <dgm:prSet/>
      <dgm:spPr/>
      <dgm:t>
        <a:bodyPr/>
        <a:lstStyle/>
        <a:p>
          <a:endParaRPr lang="en-US"/>
        </a:p>
      </dgm:t>
    </dgm:pt>
    <dgm:pt modelId="{D7480CF1-3C3E-4A08-BEDB-7546A644DE47}" type="sibTrans" cxnId="{F1AF059F-EAFE-4483-8E7B-2770E7A6141B}">
      <dgm:prSet/>
      <dgm:spPr/>
      <dgm:t>
        <a:bodyPr/>
        <a:lstStyle/>
        <a:p>
          <a:endParaRPr lang="en-US"/>
        </a:p>
      </dgm:t>
    </dgm:pt>
    <dgm:pt modelId="{6C7D862F-5D72-435B-9E2B-BC368C3F3C3B}">
      <dgm:prSet/>
      <dgm:spPr/>
      <dgm:t>
        <a:bodyPr/>
        <a:lstStyle/>
        <a:p>
          <a:r>
            <a:rPr lang="en-GB"/>
            <a:t>Data may not cover all data points available in IBM data</a:t>
          </a:r>
          <a:endParaRPr lang="en-US"/>
        </a:p>
      </dgm:t>
    </dgm:pt>
    <dgm:pt modelId="{C099B8D2-E0E7-4808-8219-33DD06482359}" type="parTrans" cxnId="{200D363E-E84A-4527-AA5C-728AF730BC19}">
      <dgm:prSet/>
      <dgm:spPr/>
      <dgm:t>
        <a:bodyPr/>
        <a:lstStyle/>
        <a:p>
          <a:endParaRPr lang="en-US"/>
        </a:p>
      </dgm:t>
    </dgm:pt>
    <dgm:pt modelId="{574C331C-3D65-49E0-8AB0-50B00EE6B90B}" type="sibTrans" cxnId="{200D363E-E84A-4527-AA5C-728AF730BC19}">
      <dgm:prSet/>
      <dgm:spPr/>
      <dgm:t>
        <a:bodyPr/>
        <a:lstStyle/>
        <a:p>
          <a:endParaRPr lang="en-US"/>
        </a:p>
      </dgm:t>
    </dgm:pt>
    <dgm:pt modelId="{21A74A1B-81B6-4439-BC56-5BB4DC5C5961}" type="pres">
      <dgm:prSet presAssocID="{BF05F215-ECFE-4045-9B25-2ABF6676AD55}" presName="Name0" presStyleCnt="0">
        <dgm:presLayoutVars>
          <dgm:dir/>
          <dgm:animLvl val="lvl"/>
          <dgm:resizeHandles val="exact"/>
        </dgm:presLayoutVars>
      </dgm:prSet>
      <dgm:spPr/>
    </dgm:pt>
    <dgm:pt modelId="{6E3261F0-66F4-41BD-B310-5CE36130A5E6}" type="pres">
      <dgm:prSet presAssocID="{603EB2F4-4736-47C5-936B-BAF7164B48DF}" presName="linNode" presStyleCnt="0"/>
      <dgm:spPr/>
    </dgm:pt>
    <dgm:pt modelId="{A60EBCCD-FF89-489F-9005-B3D16DB325C4}" type="pres">
      <dgm:prSet presAssocID="{603EB2F4-4736-47C5-936B-BAF7164B48DF}" presName="parentText" presStyleLbl="node1" presStyleIdx="0" presStyleCnt="5">
        <dgm:presLayoutVars>
          <dgm:chMax val="1"/>
          <dgm:bulletEnabled val="1"/>
        </dgm:presLayoutVars>
      </dgm:prSet>
      <dgm:spPr/>
    </dgm:pt>
    <dgm:pt modelId="{FB2746CA-F303-4BD3-BE79-DFD0E5705C6F}" type="pres">
      <dgm:prSet presAssocID="{F75FABE4-12EA-423A-B493-0203460A5B8D}" presName="sp" presStyleCnt="0"/>
      <dgm:spPr/>
    </dgm:pt>
    <dgm:pt modelId="{63DA8515-65BE-478E-AC28-58C3AF3DD0C3}" type="pres">
      <dgm:prSet presAssocID="{C4847752-9547-4FCD-A64F-FADF4772C998}" presName="linNode" presStyleCnt="0"/>
      <dgm:spPr/>
    </dgm:pt>
    <dgm:pt modelId="{D8A5E5AE-E113-485D-A2C5-9384F854532B}" type="pres">
      <dgm:prSet presAssocID="{C4847752-9547-4FCD-A64F-FADF4772C998}" presName="parentText" presStyleLbl="node1" presStyleIdx="1" presStyleCnt="5">
        <dgm:presLayoutVars>
          <dgm:chMax val="1"/>
          <dgm:bulletEnabled val="1"/>
        </dgm:presLayoutVars>
      </dgm:prSet>
      <dgm:spPr/>
    </dgm:pt>
    <dgm:pt modelId="{931EBE53-4E7E-4665-A146-9DB41B73F4FC}" type="pres">
      <dgm:prSet presAssocID="{08FF7A92-5360-4405-B72F-31DF7CF0AA3E}" presName="sp" presStyleCnt="0"/>
      <dgm:spPr/>
    </dgm:pt>
    <dgm:pt modelId="{07E9C1FD-5DDF-4D90-AEB4-B59652C1DBB4}" type="pres">
      <dgm:prSet presAssocID="{4681EFFC-3842-4C97-8494-9A1E2D057402}" presName="linNode" presStyleCnt="0"/>
      <dgm:spPr/>
    </dgm:pt>
    <dgm:pt modelId="{3D68B4CA-2E3C-4D93-8733-691353D91948}" type="pres">
      <dgm:prSet presAssocID="{4681EFFC-3842-4C97-8494-9A1E2D057402}" presName="parentText" presStyleLbl="node1" presStyleIdx="2" presStyleCnt="5">
        <dgm:presLayoutVars>
          <dgm:chMax val="1"/>
          <dgm:bulletEnabled val="1"/>
        </dgm:presLayoutVars>
      </dgm:prSet>
      <dgm:spPr/>
    </dgm:pt>
    <dgm:pt modelId="{A40F00F4-3637-4A14-8B1E-DDBD3C2E1B1B}" type="pres">
      <dgm:prSet presAssocID="{D57C1DE9-C3B4-48BB-AB0B-EA3B230D759B}" presName="sp" presStyleCnt="0"/>
      <dgm:spPr/>
    </dgm:pt>
    <dgm:pt modelId="{AD60A0F5-1896-46BC-A7EA-E5B8BE8EDB7B}" type="pres">
      <dgm:prSet presAssocID="{502C3504-92FE-42ED-8A01-843D648C3442}" presName="linNode" presStyleCnt="0"/>
      <dgm:spPr/>
    </dgm:pt>
    <dgm:pt modelId="{7A6D3984-959F-4AB4-AF81-A86E6469D275}" type="pres">
      <dgm:prSet presAssocID="{502C3504-92FE-42ED-8A01-843D648C3442}" presName="parentText" presStyleLbl="node1" presStyleIdx="3" presStyleCnt="5">
        <dgm:presLayoutVars>
          <dgm:chMax val="1"/>
          <dgm:bulletEnabled val="1"/>
        </dgm:presLayoutVars>
      </dgm:prSet>
      <dgm:spPr/>
    </dgm:pt>
    <dgm:pt modelId="{5EEB3467-F1EE-4C5E-8E01-8F4E634726CB}" type="pres">
      <dgm:prSet presAssocID="{D7480CF1-3C3E-4A08-BEDB-7546A644DE47}" presName="sp" presStyleCnt="0"/>
      <dgm:spPr/>
    </dgm:pt>
    <dgm:pt modelId="{BD7A1584-7665-4175-AAE4-4F9E31B016C2}" type="pres">
      <dgm:prSet presAssocID="{6C7D862F-5D72-435B-9E2B-BC368C3F3C3B}" presName="linNode" presStyleCnt="0"/>
      <dgm:spPr/>
    </dgm:pt>
    <dgm:pt modelId="{37C4B6C0-DBDA-4106-B65B-F196B438C529}" type="pres">
      <dgm:prSet presAssocID="{6C7D862F-5D72-435B-9E2B-BC368C3F3C3B}" presName="parentText" presStyleLbl="node1" presStyleIdx="4" presStyleCnt="5">
        <dgm:presLayoutVars>
          <dgm:chMax val="1"/>
          <dgm:bulletEnabled val="1"/>
        </dgm:presLayoutVars>
      </dgm:prSet>
      <dgm:spPr/>
    </dgm:pt>
  </dgm:ptLst>
  <dgm:cxnLst>
    <dgm:cxn modelId="{5BFFE529-0F48-4CBF-93E0-143C03C1FE06}" type="presOf" srcId="{BF05F215-ECFE-4045-9B25-2ABF6676AD55}" destId="{21A74A1B-81B6-4439-BC56-5BB4DC5C5961}" srcOrd="0" destOrd="0" presId="urn:microsoft.com/office/officeart/2005/8/layout/vList5"/>
    <dgm:cxn modelId="{200D363E-E84A-4527-AA5C-728AF730BC19}" srcId="{BF05F215-ECFE-4045-9B25-2ABF6676AD55}" destId="{6C7D862F-5D72-435B-9E2B-BC368C3F3C3B}" srcOrd="4" destOrd="0" parTransId="{C099B8D2-E0E7-4808-8219-33DD06482359}" sibTransId="{574C331C-3D65-49E0-8AB0-50B00EE6B90B}"/>
    <dgm:cxn modelId="{D2917B43-940B-4CF7-AD46-B8DF6091857C}" type="presOf" srcId="{C4847752-9547-4FCD-A64F-FADF4772C998}" destId="{D8A5E5AE-E113-485D-A2C5-9384F854532B}" srcOrd="0" destOrd="0" presId="urn:microsoft.com/office/officeart/2005/8/layout/vList5"/>
    <dgm:cxn modelId="{9BCDCA4A-DE87-4C33-B2E2-FAA36E40AFDF}" type="presOf" srcId="{603EB2F4-4736-47C5-936B-BAF7164B48DF}" destId="{A60EBCCD-FF89-489F-9005-B3D16DB325C4}" srcOrd="0" destOrd="0" presId="urn:microsoft.com/office/officeart/2005/8/layout/vList5"/>
    <dgm:cxn modelId="{FA307274-A7C3-435F-9C95-B0FAB867C7ED}" type="presOf" srcId="{6C7D862F-5D72-435B-9E2B-BC368C3F3C3B}" destId="{37C4B6C0-DBDA-4106-B65B-F196B438C529}" srcOrd="0" destOrd="0" presId="urn:microsoft.com/office/officeart/2005/8/layout/vList5"/>
    <dgm:cxn modelId="{219DE184-498B-48FC-A762-49C823D5733F}" srcId="{BF05F215-ECFE-4045-9B25-2ABF6676AD55}" destId="{603EB2F4-4736-47C5-936B-BAF7164B48DF}" srcOrd="0" destOrd="0" parTransId="{EF42E710-F2A2-4595-8358-947DEC8D270B}" sibTransId="{F75FABE4-12EA-423A-B493-0203460A5B8D}"/>
    <dgm:cxn modelId="{F1AF059F-EAFE-4483-8E7B-2770E7A6141B}" srcId="{BF05F215-ECFE-4045-9B25-2ABF6676AD55}" destId="{502C3504-92FE-42ED-8A01-843D648C3442}" srcOrd="3" destOrd="0" parTransId="{91C713F2-EFF7-441F-9334-DBDD408BD526}" sibTransId="{D7480CF1-3C3E-4A08-BEDB-7546A644DE47}"/>
    <dgm:cxn modelId="{0320A2D3-C8A4-43DB-8353-F9D177CB3598}" srcId="{BF05F215-ECFE-4045-9B25-2ABF6676AD55}" destId="{C4847752-9547-4FCD-A64F-FADF4772C998}" srcOrd="1" destOrd="0" parTransId="{BE3DFF08-5E4E-42F5-B2F0-F3E6AC75DEF3}" sibTransId="{08FF7A92-5360-4405-B72F-31DF7CF0AA3E}"/>
    <dgm:cxn modelId="{1DD8A0E7-F511-4AC8-B06F-B44501C17600}" type="presOf" srcId="{4681EFFC-3842-4C97-8494-9A1E2D057402}" destId="{3D68B4CA-2E3C-4D93-8733-691353D91948}" srcOrd="0" destOrd="0" presId="urn:microsoft.com/office/officeart/2005/8/layout/vList5"/>
    <dgm:cxn modelId="{C4A5CEEA-7ADA-45E6-A7A2-9A733F661BE7}" srcId="{BF05F215-ECFE-4045-9B25-2ABF6676AD55}" destId="{4681EFFC-3842-4C97-8494-9A1E2D057402}" srcOrd="2" destOrd="0" parTransId="{BE2E0FBE-EA73-4429-A3D0-592853B2D844}" sibTransId="{D57C1DE9-C3B4-48BB-AB0B-EA3B230D759B}"/>
    <dgm:cxn modelId="{4EAD75EF-CF74-46DE-AB53-197AE23903C9}" type="presOf" srcId="{502C3504-92FE-42ED-8A01-843D648C3442}" destId="{7A6D3984-959F-4AB4-AF81-A86E6469D275}" srcOrd="0" destOrd="0" presId="urn:microsoft.com/office/officeart/2005/8/layout/vList5"/>
    <dgm:cxn modelId="{4B16FDF6-4A5F-4139-8755-40BBE5170327}" type="presParOf" srcId="{21A74A1B-81B6-4439-BC56-5BB4DC5C5961}" destId="{6E3261F0-66F4-41BD-B310-5CE36130A5E6}" srcOrd="0" destOrd="0" presId="urn:microsoft.com/office/officeart/2005/8/layout/vList5"/>
    <dgm:cxn modelId="{38B326AA-B476-4CA2-A136-316F409EE27A}" type="presParOf" srcId="{6E3261F0-66F4-41BD-B310-5CE36130A5E6}" destId="{A60EBCCD-FF89-489F-9005-B3D16DB325C4}" srcOrd="0" destOrd="0" presId="urn:microsoft.com/office/officeart/2005/8/layout/vList5"/>
    <dgm:cxn modelId="{3F3B4506-265F-444D-958F-47CC11511DAB}" type="presParOf" srcId="{21A74A1B-81B6-4439-BC56-5BB4DC5C5961}" destId="{FB2746CA-F303-4BD3-BE79-DFD0E5705C6F}" srcOrd="1" destOrd="0" presId="urn:microsoft.com/office/officeart/2005/8/layout/vList5"/>
    <dgm:cxn modelId="{D342EFB4-D641-49FF-B631-ED658BE7FA9D}" type="presParOf" srcId="{21A74A1B-81B6-4439-BC56-5BB4DC5C5961}" destId="{63DA8515-65BE-478E-AC28-58C3AF3DD0C3}" srcOrd="2" destOrd="0" presId="urn:microsoft.com/office/officeart/2005/8/layout/vList5"/>
    <dgm:cxn modelId="{006C21F6-87CF-4D78-BC52-EC42254CF98B}" type="presParOf" srcId="{63DA8515-65BE-478E-AC28-58C3AF3DD0C3}" destId="{D8A5E5AE-E113-485D-A2C5-9384F854532B}" srcOrd="0" destOrd="0" presId="urn:microsoft.com/office/officeart/2005/8/layout/vList5"/>
    <dgm:cxn modelId="{CF88D971-55A5-496A-A9AD-C9693946B405}" type="presParOf" srcId="{21A74A1B-81B6-4439-BC56-5BB4DC5C5961}" destId="{931EBE53-4E7E-4665-A146-9DB41B73F4FC}" srcOrd="3" destOrd="0" presId="urn:microsoft.com/office/officeart/2005/8/layout/vList5"/>
    <dgm:cxn modelId="{DFCF3D65-364D-4B48-BE8A-CFA8AD45B85C}" type="presParOf" srcId="{21A74A1B-81B6-4439-BC56-5BB4DC5C5961}" destId="{07E9C1FD-5DDF-4D90-AEB4-B59652C1DBB4}" srcOrd="4" destOrd="0" presId="urn:microsoft.com/office/officeart/2005/8/layout/vList5"/>
    <dgm:cxn modelId="{8A578E00-2FCB-4018-8BD9-7874DC8863D8}" type="presParOf" srcId="{07E9C1FD-5DDF-4D90-AEB4-B59652C1DBB4}" destId="{3D68B4CA-2E3C-4D93-8733-691353D91948}" srcOrd="0" destOrd="0" presId="urn:microsoft.com/office/officeart/2005/8/layout/vList5"/>
    <dgm:cxn modelId="{208F3956-3F76-4F64-9C33-81FF5BF25322}" type="presParOf" srcId="{21A74A1B-81B6-4439-BC56-5BB4DC5C5961}" destId="{A40F00F4-3637-4A14-8B1E-DDBD3C2E1B1B}" srcOrd="5" destOrd="0" presId="urn:microsoft.com/office/officeart/2005/8/layout/vList5"/>
    <dgm:cxn modelId="{2CBA8BF8-16AD-48FD-B5CD-20EF492DF2E8}" type="presParOf" srcId="{21A74A1B-81B6-4439-BC56-5BB4DC5C5961}" destId="{AD60A0F5-1896-46BC-A7EA-E5B8BE8EDB7B}" srcOrd="6" destOrd="0" presId="urn:microsoft.com/office/officeart/2005/8/layout/vList5"/>
    <dgm:cxn modelId="{4111E482-5F56-4B82-9849-4BE21A73478E}" type="presParOf" srcId="{AD60A0F5-1896-46BC-A7EA-E5B8BE8EDB7B}" destId="{7A6D3984-959F-4AB4-AF81-A86E6469D275}" srcOrd="0" destOrd="0" presId="urn:microsoft.com/office/officeart/2005/8/layout/vList5"/>
    <dgm:cxn modelId="{9554913B-2C75-432A-BECD-B1BF4B2CF9DE}" type="presParOf" srcId="{21A74A1B-81B6-4439-BC56-5BB4DC5C5961}" destId="{5EEB3467-F1EE-4C5E-8E01-8F4E634726CB}" srcOrd="7" destOrd="0" presId="urn:microsoft.com/office/officeart/2005/8/layout/vList5"/>
    <dgm:cxn modelId="{B3D03D14-823C-4DC4-ADA6-C6414D46755B}" type="presParOf" srcId="{21A74A1B-81B6-4439-BC56-5BB4DC5C5961}" destId="{BD7A1584-7665-4175-AAE4-4F9E31B016C2}" srcOrd="8" destOrd="0" presId="urn:microsoft.com/office/officeart/2005/8/layout/vList5"/>
    <dgm:cxn modelId="{B9920883-9B72-4583-9C66-D4FDBB9A5411}" type="presParOf" srcId="{BD7A1584-7665-4175-AAE4-4F9E31B016C2}" destId="{37C4B6C0-DBDA-4106-B65B-F196B438C529}"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67ACB-E428-4CED-A1EC-EC73634F62B6}">
      <dsp:nvSpPr>
        <dsp:cNvPr id="0" name=""/>
        <dsp:cNvSpPr/>
      </dsp:nvSpPr>
      <dsp:spPr>
        <a:xfrm>
          <a:off x="0" y="529159"/>
          <a:ext cx="6666833" cy="756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8439011-9406-45EA-BF0B-E8DA44F019C6}">
      <dsp:nvSpPr>
        <dsp:cNvPr id="0" name=""/>
        <dsp:cNvSpPr/>
      </dsp:nvSpPr>
      <dsp:spPr>
        <a:xfrm>
          <a:off x="333341" y="86359"/>
          <a:ext cx="4666783" cy="88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GB" sz="3000" kern="1200" dirty="0"/>
            <a:t>DVLA</a:t>
          </a:r>
          <a:endParaRPr lang="en-US" sz="3000" kern="1200" dirty="0"/>
        </a:p>
      </dsp:txBody>
      <dsp:txXfrm>
        <a:off x="376572" y="129590"/>
        <a:ext cx="4580321" cy="799138"/>
      </dsp:txXfrm>
    </dsp:sp>
    <dsp:sp modelId="{BA47DC9F-732B-4D8B-AD88-815A4557791A}">
      <dsp:nvSpPr>
        <dsp:cNvPr id="0" name=""/>
        <dsp:cNvSpPr/>
      </dsp:nvSpPr>
      <dsp:spPr>
        <a:xfrm>
          <a:off x="0" y="1889959"/>
          <a:ext cx="6666833" cy="7560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6773879A-D5FC-4B96-B985-2093BBA81676}">
      <dsp:nvSpPr>
        <dsp:cNvPr id="0" name=""/>
        <dsp:cNvSpPr/>
      </dsp:nvSpPr>
      <dsp:spPr>
        <a:xfrm>
          <a:off x="333341" y="1447159"/>
          <a:ext cx="4666783" cy="88560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GB" sz="3000" kern="1200" dirty="0"/>
            <a:t>800 IT staff</a:t>
          </a:r>
          <a:endParaRPr lang="en-US" sz="3000" kern="1200" dirty="0"/>
        </a:p>
      </dsp:txBody>
      <dsp:txXfrm>
        <a:off x="376572" y="1490390"/>
        <a:ext cx="4580321" cy="799138"/>
      </dsp:txXfrm>
    </dsp:sp>
    <dsp:sp modelId="{A9707313-05F4-4748-8FF6-E21D5664136A}">
      <dsp:nvSpPr>
        <dsp:cNvPr id="0" name=""/>
        <dsp:cNvSpPr/>
      </dsp:nvSpPr>
      <dsp:spPr>
        <a:xfrm>
          <a:off x="0" y="3250759"/>
          <a:ext cx="6666833" cy="7560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CABBC81A-DDB9-4933-8748-D79FBB32CB69}">
      <dsp:nvSpPr>
        <dsp:cNvPr id="0" name=""/>
        <dsp:cNvSpPr/>
      </dsp:nvSpPr>
      <dsp:spPr>
        <a:xfrm>
          <a:off x="333341" y="2807959"/>
          <a:ext cx="4666783" cy="88560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GB" sz="3000" kern="1200"/>
            <a:t>6000 total staff</a:t>
          </a:r>
          <a:endParaRPr lang="en-US" sz="3000" kern="1200"/>
        </a:p>
      </dsp:txBody>
      <dsp:txXfrm>
        <a:off x="376572" y="2851190"/>
        <a:ext cx="4580321" cy="799138"/>
      </dsp:txXfrm>
    </dsp:sp>
    <dsp:sp modelId="{0B15C036-9C17-4D2D-9A73-7D33EA589F9A}">
      <dsp:nvSpPr>
        <dsp:cNvPr id="0" name=""/>
        <dsp:cNvSpPr/>
      </dsp:nvSpPr>
      <dsp:spPr>
        <a:xfrm>
          <a:off x="0" y="4611560"/>
          <a:ext cx="6666833" cy="7560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1C284E45-B928-4BF8-B017-A838B9F942F2}">
      <dsp:nvSpPr>
        <dsp:cNvPr id="0" name=""/>
        <dsp:cNvSpPr/>
      </dsp:nvSpPr>
      <dsp:spPr>
        <a:xfrm>
          <a:off x="333341" y="4168760"/>
          <a:ext cx="4666783" cy="8856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GB" sz="3000" kern="1200"/>
            <a:t>41.9m vehicle licenses</a:t>
          </a:r>
          <a:endParaRPr lang="en-US" sz="3000" kern="1200"/>
        </a:p>
      </dsp:txBody>
      <dsp:txXfrm>
        <a:off x="376572" y="4211991"/>
        <a:ext cx="4580321" cy="79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EBCCD-FF89-489F-9005-B3D16DB325C4}">
      <dsp:nvSpPr>
        <dsp:cNvPr id="0" name=""/>
        <dsp:cNvSpPr/>
      </dsp:nvSpPr>
      <dsp:spPr>
        <a:xfrm>
          <a:off x="1725875" y="1912"/>
          <a:ext cx="1941609" cy="836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Save Money</a:t>
          </a:r>
          <a:endParaRPr lang="en-US" sz="1500" kern="1200"/>
        </a:p>
      </dsp:txBody>
      <dsp:txXfrm>
        <a:off x="1766688" y="42725"/>
        <a:ext cx="1859983" cy="754434"/>
      </dsp:txXfrm>
    </dsp:sp>
    <dsp:sp modelId="{D8A5E5AE-E113-485D-A2C5-9384F854532B}">
      <dsp:nvSpPr>
        <dsp:cNvPr id="0" name=""/>
        <dsp:cNvSpPr/>
      </dsp:nvSpPr>
      <dsp:spPr>
        <a:xfrm>
          <a:off x="1725875" y="879775"/>
          <a:ext cx="1941609" cy="8360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Less Disruption to Public Services</a:t>
          </a:r>
          <a:endParaRPr lang="en-US" sz="1500" kern="1200"/>
        </a:p>
      </dsp:txBody>
      <dsp:txXfrm>
        <a:off x="1766688" y="920588"/>
        <a:ext cx="1859983" cy="754434"/>
      </dsp:txXfrm>
    </dsp:sp>
    <dsp:sp modelId="{3D68B4CA-2E3C-4D93-8733-691353D91948}">
      <dsp:nvSpPr>
        <dsp:cNvPr id="0" name=""/>
        <dsp:cNvSpPr/>
      </dsp:nvSpPr>
      <dsp:spPr>
        <a:xfrm>
          <a:off x="1725875" y="1757638"/>
          <a:ext cx="1941609" cy="8360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Pro-actively predict attrition</a:t>
          </a:r>
          <a:endParaRPr lang="en-US" sz="1500" kern="1200"/>
        </a:p>
      </dsp:txBody>
      <dsp:txXfrm>
        <a:off x="1766688" y="1798451"/>
        <a:ext cx="1859983" cy="754434"/>
      </dsp:txXfrm>
    </dsp:sp>
    <dsp:sp modelId="{7A6D3984-959F-4AB4-AF81-A86E6469D275}">
      <dsp:nvSpPr>
        <dsp:cNvPr id="0" name=""/>
        <dsp:cNvSpPr/>
      </dsp:nvSpPr>
      <dsp:spPr>
        <a:xfrm>
          <a:off x="1725875" y="2635502"/>
          <a:ext cx="1941609" cy="8360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Limited to Civil Service Tooling</a:t>
          </a:r>
          <a:endParaRPr lang="en-US" sz="1500" kern="1200"/>
        </a:p>
      </dsp:txBody>
      <dsp:txXfrm>
        <a:off x="1766688" y="2676315"/>
        <a:ext cx="1859983" cy="754434"/>
      </dsp:txXfrm>
    </dsp:sp>
    <dsp:sp modelId="{37C4B6C0-DBDA-4106-B65B-F196B438C529}">
      <dsp:nvSpPr>
        <dsp:cNvPr id="0" name=""/>
        <dsp:cNvSpPr/>
      </dsp:nvSpPr>
      <dsp:spPr>
        <a:xfrm>
          <a:off x="1725875" y="3513365"/>
          <a:ext cx="1941609" cy="8360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Data may not cover all data points available in IBM data</a:t>
          </a:r>
          <a:endParaRPr lang="en-US" sz="1500" kern="1200"/>
        </a:p>
      </dsp:txBody>
      <dsp:txXfrm>
        <a:off x="1766688" y="3554178"/>
        <a:ext cx="1859983" cy="75443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47D592-8B21-49FA-88CD-E16B5CC250F8}" type="datetimeFigureOut">
              <a:rPr lang="en-GB" smtClean="0"/>
              <a:t>02/09/2025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DAF11-2408-4133-96B5-6049AE3402FA}" type="slidenum">
              <a:rPr lang="en-GB" smtClean="0"/>
              <a:t>‹#›</a:t>
            </a:fld>
            <a:endParaRPr lang="en-GB"/>
          </a:p>
        </p:txBody>
      </p:sp>
    </p:spTree>
    <p:extLst>
      <p:ext uri="{BB962C8B-B14F-4D97-AF65-F5344CB8AC3E}">
        <p14:creationId xmlns:p14="http://schemas.microsoft.com/office/powerpoint/2010/main" val="488109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DVLA Logo’s: </a:t>
            </a:r>
          </a:p>
          <a:p>
            <a:endParaRPr lang="en-GB" dirty="0"/>
          </a:p>
          <a:p>
            <a:r>
              <a:rPr lang="en-GB" dirty="0"/>
              <a:t>Within the DVLA we have an IT department that is around 800 staff members strong. These staff members are responsible for everything that is technology related within the organisation, this includes the day to day support of 6,000 staff members on various sites around Swansea and Bristol as well as processing millions of drivers and vehicles records related to licensing and collecting Tax.  To do this we require specialist staff including software developers, cloud developers, cyber security and ethical hacking teams and recruiting them is a significant issue that the organisation spends tens of thousands of pounds per year. Where we are unable to recruit the DVLA must rely on contractors if they are available and this is also a significant expense. We also have high turnover of staff, which is a significant problem in being able to maintain our services for the general public, and recruiting replacements is a difficult and time consuming affair. The problem therefore is that the DVLA cannot currently predict who is going to leave the organisation, and the reasons why this may be. </a:t>
            </a:r>
          </a:p>
          <a:p>
            <a:endParaRPr lang="en-GB" dirty="0"/>
          </a:p>
          <a:p>
            <a:r>
              <a:rPr lang="en-GB" dirty="0"/>
              <a:t>If the DVLA were able to predict the attrition of staff, this would lead to them being able to be more proactive in engaging with recruitment and contractor services, as well as being able to perhaps mitigate the reasons for people leaving if they were able to use their current data to identify why people may leave. </a:t>
            </a:r>
          </a:p>
          <a:p>
            <a:endParaRPr lang="en-GB" dirty="0"/>
          </a:p>
          <a:p>
            <a:r>
              <a:rPr lang="en-GB" dirty="0"/>
              <a:t>The DVLA has access to a significant amount of personal information over a significant period of time, at least the last 5 years. With the development in machine learning now where they are employing those models against the data should enable the DVLA to generate a predictive model, which will allow them to act pro-actively instead of reactively. </a:t>
            </a:r>
          </a:p>
        </p:txBody>
      </p:sp>
      <p:sp>
        <p:nvSpPr>
          <p:cNvPr id="4" name="Slide Number Placeholder 3"/>
          <p:cNvSpPr>
            <a:spLocks noGrp="1"/>
          </p:cNvSpPr>
          <p:nvPr>
            <p:ph type="sldNum" sz="quarter" idx="5"/>
          </p:nvPr>
        </p:nvSpPr>
        <p:spPr/>
        <p:txBody>
          <a:bodyPr/>
          <a:lstStyle/>
          <a:p>
            <a:fld id="{A9ADAF11-2408-4133-96B5-6049AE3402FA}" type="slidenum">
              <a:rPr lang="en-GB" smtClean="0"/>
              <a:t>2</a:t>
            </a:fld>
            <a:endParaRPr lang="en-GB"/>
          </a:p>
        </p:txBody>
      </p:sp>
    </p:spTree>
    <p:extLst>
      <p:ext uri="{BB962C8B-B14F-4D97-AF65-F5344CB8AC3E}">
        <p14:creationId xmlns:p14="http://schemas.microsoft.com/office/powerpoint/2010/main" val="3677225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 significant amount of research over the past few years within academia into producing predictive models using machine learning and attrition data. IBM produced a dataset that consisted of 1400 records and the majority of research found within the literature review referenced this. Researched used this data and then employed a variety of different machine learning algorithms, giving percentage values on the accuracy of the models employed in predicting which of the staff members would leave. These algorithms focus mainly on Random Forest, </a:t>
            </a:r>
            <a:r>
              <a:rPr lang="en-GB" dirty="0" err="1"/>
              <a:t>XGBoost</a:t>
            </a:r>
            <a:r>
              <a:rPr lang="en-GB" dirty="0"/>
              <a:t>, Decision Tree, SVM, ANN and logistical regression with most employing one algorithm to predict attrition, but some combing algorithmic approaches to achieve even higher accuracy. There is however, seemingly no consensus on which of the algorithms is the de facto best one to employ within this context but each team generally would say that an 85% accuracy rate of predicting attrition rates was achievable. </a:t>
            </a:r>
          </a:p>
          <a:p>
            <a:endParaRPr lang="en-GB" dirty="0"/>
          </a:p>
          <a:p>
            <a:r>
              <a:rPr lang="en-GB" dirty="0"/>
              <a:t>This proposal, if implemented would add further weight to both how attrition could be predicted, and also what data points are most valuable as it will be using real data that is not linked to the IBM data that should give additional context and insight as new contexts are likely to do. </a:t>
            </a:r>
          </a:p>
        </p:txBody>
      </p:sp>
      <p:sp>
        <p:nvSpPr>
          <p:cNvPr id="4" name="Slide Number Placeholder 3"/>
          <p:cNvSpPr>
            <a:spLocks noGrp="1"/>
          </p:cNvSpPr>
          <p:nvPr>
            <p:ph type="sldNum" sz="quarter" idx="5"/>
          </p:nvPr>
        </p:nvSpPr>
        <p:spPr/>
        <p:txBody>
          <a:bodyPr/>
          <a:lstStyle/>
          <a:p>
            <a:fld id="{A9ADAF11-2408-4133-96B5-6049AE3402FA}" type="slidenum">
              <a:rPr lang="en-GB" smtClean="0"/>
              <a:t>3</a:t>
            </a:fld>
            <a:endParaRPr lang="en-GB"/>
          </a:p>
        </p:txBody>
      </p:sp>
    </p:spTree>
    <p:extLst>
      <p:ext uri="{BB962C8B-B14F-4D97-AF65-F5344CB8AC3E}">
        <p14:creationId xmlns:p14="http://schemas.microsoft.com/office/powerpoint/2010/main" val="4263362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so the aims and objectives are:</a:t>
            </a:r>
          </a:p>
          <a:p>
            <a:endParaRPr lang="en-GB" dirty="0"/>
          </a:p>
          <a:p>
            <a:r>
              <a:rPr lang="en-GB" b="1" dirty="0"/>
              <a:t>Read each of the bullet points above</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completion of these aims and objectives a solution can then be developed that can be employed within a real world scenario. </a:t>
            </a:r>
          </a:p>
          <a:p>
            <a:endParaRPr lang="en-GB" b="1" dirty="0"/>
          </a:p>
        </p:txBody>
      </p:sp>
      <p:sp>
        <p:nvSpPr>
          <p:cNvPr id="4" name="Slide Number Placeholder 3"/>
          <p:cNvSpPr>
            <a:spLocks noGrp="1"/>
          </p:cNvSpPr>
          <p:nvPr>
            <p:ph type="sldNum" sz="quarter" idx="5"/>
          </p:nvPr>
        </p:nvSpPr>
        <p:spPr/>
        <p:txBody>
          <a:bodyPr/>
          <a:lstStyle/>
          <a:p>
            <a:fld id="{A9ADAF11-2408-4133-96B5-6049AE3402FA}" type="slidenum">
              <a:rPr lang="en-GB" smtClean="0"/>
              <a:t>4</a:t>
            </a:fld>
            <a:endParaRPr lang="en-GB"/>
          </a:p>
        </p:txBody>
      </p:sp>
    </p:spTree>
    <p:extLst>
      <p:ext uri="{BB962C8B-B14F-4D97-AF65-F5344CB8AC3E}">
        <p14:creationId xmlns:p14="http://schemas.microsoft.com/office/powerpoint/2010/main" val="3564399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meet these objectives a positivism research philosophy will be employed first using deductive research will first be performed to establish which machine learning algorithms are most effective in predicting attrition. This understanding of existing models will be achieved through an in depth literature review to establish which could be practically employed using a data set provided from the Civil Service, instead of the IBM data that has been widely used. This is likely to be using Random Forest algorithms as this is more often than not the most successfully employed deep learning solution. The combination of multiple models is unlikely to be practical but could also be explored.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Quantitative Data will be gathered to measure the % accuracy of models tested through experimentation against the datasets provided by the organisation which is likely to need to be cleaned to ensure consistency and accuracy.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using all of the above a dashboard will then need to be created that will highlight the key information of who is likely to leave and why, this information will need to be communicated to senior leaders and as such needs to be catered to that audience.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this information being live there are significant Ethical considerations as it is real peoples data, in any modelling and publishing of information this will need to be obscured to make sure that no one is identifiable from the data being presented. Though the final version used within the organisation will not be required to be restricted in that way .</a:t>
            </a:r>
          </a:p>
        </p:txBody>
      </p:sp>
      <p:sp>
        <p:nvSpPr>
          <p:cNvPr id="4" name="Slide Number Placeholder 3"/>
          <p:cNvSpPr>
            <a:spLocks noGrp="1"/>
          </p:cNvSpPr>
          <p:nvPr>
            <p:ph type="sldNum" sz="quarter" idx="5"/>
          </p:nvPr>
        </p:nvSpPr>
        <p:spPr/>
        <p:txBody>
          <a:bodyPr/>
          <a:lstStyle/>
          <a:p>
            <a:fld id="{A9ADAF11-2408-4133-96B5-6049AE3402FA}" type="slidenum">
              <a:rPr lang="en-GB" smtClean="0"/>
              <a:t>5</a:t>
            </a:fld>
            <a:endParaRPr lang="en-GB"/>
          </a:p>
        </p:txBody>
      </p:sp>
    </p:spTree>
    <p:extLst>
      <p:ext uri="{BB962C8B-B14F-4D97-AF65-F5344CB8AC3E}">
        <p14:creationId xmlns:p14="http://schemas.microsoft.com/office/powerpoint/2010/main" val="96226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planning this project I have produced the following Gantt chart that will allow me to complete each element across a 16 week period</a:t>
            </a:r>
          </a:p>
        </p:txBody>
      </p:sp>
      <p:sp>
        <p:nvSpPr>
          <p:cNvPr id="4" name="Slide Number Placeholder 3"/>
          <p:cNvSpPr>
            <a:spLocks noGrp="1"/>
          </p:cNvSpPr>
          <p:nvPr>
            <p:ph type="sldNum" sz="quarter" idx="5"/>
          </p:nvPr>
        </p:nvSpPr>
        <p:spPr/>
        <p:txBody>
          <a:bodyPr/>
          <a:lstStyle/>
          <a:p>
            <a:fld id="{A9ADAF11-2408-4133-96B5-6049AE3402FA}" type="slidenum">
              <a:rPr lang="en-GB" smtClean="0"/>
              <a:t>6</a:t>
            </a:fld>
            <a:endParaRPr lang="en-GB"/>
          </a:p>
        </p:txBody>
      </p:sp>
    </p:spTree>
    <p:extLst>
      <p:ext uri="{BB962C8B-B14F-4D97-AF65-F5344CB8AC3E}">
        <p14:creationId xmlns:p14="http://schemas.microsoft.com/office/powerpoint/2010/main" val="1452838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18EB1-BF15-86B9-1ADD-04B6A13753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BF71C3-F35F-0B73-2599-010EA05064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5A3192-91AF-4D6D-BC21-E63EF961E959}"/>
              </a:ext>
            </a:extLst>
          </p:cNvPr>
          <p:cNvSpPr>
            <a:spLocks noGrp="1"/>
          </p:cNvSpPr>
          <p:nvPr>
            <p:ph type="body" idx="1"/>
          </p:nvPr>
        </p:nvSpPr>
        <p:spPr/>
        <p:txBody>
          <a:bodyPr/>
          <a:lstStyle/>
          <a:p>
            <a:r>
              <a:rPr lang="en-GB" dirty="0"/>
              <a:t>This is a more details., tabular view of the same plan which also highlights dependencies. Fortunately there are no budgeting implications as all of the tools required are already available either from the university of from within the organisation. Although this is a positive thing, it is also a negative as I am constricted to use only what will be available to the DVLA as ultimately to be successful it needs to be something that they can access, use and updated. </a:t>
            </a:r>
          </a:p>
        </p:txBody>
      </p:sp>
      <p:sp>
        <p:nvSpPr>
          <p:cNvPr id="4" name="Slide Number Placeholder 3">
            <a:extLst>
              <a:ext uri="{FF2B5EF4-FFF2-40B4-BE49-F238E27FC236}">
                <a16:creationId xmlns:a16="http://schemas.microsoft.com/office/drawing/2014/main" id="{5E34F719-4F5F-9385-D7FD-D2B78B883FB3}"/>
              </a:ext>
            </a:extLst>
          </p:cNvPr>
          <p:cNvSpPr>
            <a:spLocks noGrp="1"/>
          </p:cNvSpPr>
          <p:nvPr>
            <p:ph type="sldNum" sz="quarter" idx="5"/>
          </p:nvPr>
        </p:nvSpPr>
        <p:spPr/>
        <p:txBody>
          <a:bodyPr/>
          <a:lstStyle/>
          <a:p>
            <a:fld id="{A9ADAF11-2408-4133-96B5-6049AE3402FA}" type="slidenum">
              <a:rPr lang="en-GB" smtClean="0"/>
              <a:t>7</a:t>
            </a:fld>
            <a:endParaRPr lang="en-GB"/>
          </a:p>
        </p:txBody>
      </p:sp>
    </p:spTree>
    <p:extLst>
      <p:ext uri="{BB962C8B-B14F-4D97-AF65-F5344CB8AC3E}">
        <p14:creationId xmlns:p14="http://schemas.microsoft.com/office/powerpoint/2010/main" val="3786452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simplistic view of the approach is within this document which shows the whole thing broken down into four steps</a:t>
            </a:r>
          </a:p>
          <a:p>
            <a:endParaRPr lang="en-GB" dirty="0"/>
          </a:p>
          <a:p>
            <a:r>
              <a:rPr lang="en-GB" b="1" dirty="0"/>
              <a:t>Read through the steps.</a:t>
            </a:r>
          </a:p>
        </p:txBody>
      </p:sp>
      <p:sp>
        <p:nvSpPr>
          <p:cNvPr id="4" name="Slide Number Placeholder 3"/>
          <p:cNvSpPr>
            <a:spLocks noGrp="1"/>
          </p:cNvSpPr>
          <p:nvPr>
            <p:ph type="sldNum" sz="quarter" idx="5"/>
          </p:nvPr>
        </p:nvSpPr>
        <p:spPr/>
        <p:txBody>
          <a:bodyPr/>
          <a:lstStyle/>
          <a:p>
            <a:fld id="{A9ADAF11-2408-4133-96B5-6049AE3402FA}" type="slidenum">
              <a:rPr lang="en-GB" smtClean="0"/>
              <a:t>8</a:t>
            </a:fld>
            <a:endParaRPr lang="en-GB"/>
          </a:p>
        </p:txBody>
      </p:sp>
    </p:spTree>
    <p:extLst>
      <p:ext uri="{BB962C8B-B14F-4D97-AF65-F5344CB8AC3E}">
        <p14:creationId xmlns:p14="http://schemas.microsoft.com/office/powerpoint/2010/main" val="4039788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potential impact of this is that the DVLA will be able to save a significant amount of money, and it will mean less disruption to public services as it will make the likelihood of having staff leave unexpectedly much less. The limitations are as I have already mentioned the tooling that is available as I must use the government issued software such as </a:t>
            </a:r>
            <a:r>
              <a:rPr lang="en-GB" dirty="0" err="1"/>
              <a:t>PowerBI</a:t>
            </a:r>
            <a:r>
              <a:rPr lang="en-GB" dirty="0"/>
              <a:t>. Another limitations is likely to be the data, the IBM data was gathered with this outcome in mind and as such it made sure there was a broad range of data, although I will have significant amount of data it is unlikely to be as broad in the topic areas covered and this will have an impact on the overall success of the model.  </a:t>
            </a:r>
          </a:p>
        </p:txBody>
      </p:sp>
      <p:sp>
        <p:nvSpPr>
          <p:cNvPr id="4" name="Slide Number Placeholder 3"/>
          <p:cNvSpPr>
            <a:spLocks noGrp="1"/>
          </p:cNvSpPr>
          <p:nvPr>
            <p:ph type="sldNum" sz="quarter" idx="5"/>
          </p:nvPr>
        </p:nvSpPr>
        <p:spPr/>
        <p:txBody>
          <a:bodyPr/>
          <a:lstStyle/>
          <a:p>
            <a:fld id="{A9ADAF11-2408-4133-96B5-6049AE3402FA}" type="slidenum">
              <a:rPr lang="en-GB" smtClean="0"/>
              <a:t>9</a:t>
            </a:fld>
            <a:endParaRPr lang="en-GB"/>
          </a:p>
        </p:txBody>
      </p:sp>
    </p:spTree>
    <p:extLst>
      <p:ext uri="{BB962C8B-B14F-4D97-AF65-F5344CB8AC3E}">
        <p14:creationId xmlns:p14="http://schemas.microsoft.com/office/powerpoint/2010/main" val="683415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F77E-379D-B61A-9D17-38CC1F7FCC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D9623E-029A-194F-0CD7-811849DE8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1FA8F1-F6BE-0CF8-1A2A-27B363B30057}"/>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4553C4FF-66F9-B4C8-2E4C-ABF8FB0EE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118643-9E4A-D9B0-4BFB-3423B1CB6CE3}"/>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103772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81465-57A2-F63B-94D0-A63FE3A5AB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9261A-AF1B-A9D7-7C29-EBFBDCF111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BEAAE3-CE4F-E14B-C231-5EF23D600BE6}"/>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968E2077-57F0-C5A3-152B-78CE2DC80D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B0B03-7553-553A-2943-69ED77703190}"/>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3264075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3295B-30CF-D878-5D04-2095E74918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CA146F-E338-9143-C967-026FA4C587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422AFA-6FBF-F7B2-FE3E-5929A2DB78BF}"/>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80F99106-71AA-44F7-394B-8D77C8FB73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6CB1C-CB71-B54B-5F17-57C77F61AA7F}"/>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1485957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A3A8-5E2F-82AF-D2B5-DBDAEA484C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A15DEC-9945-974B-7EF4-98552A94D6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B77F98-B2EA-AE60-BAE8-98A5E5EB55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4B290E-D022-1987-D327-A39485C8E9D4}"/>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6" name="Footer Placeholder 5">
            <a:extLst>
              <a:ext uri="{FF2B5EF4-FFF2-40B4-BE49-F238E27FC236}">
                <a16:creationId xmlns:a16="http://schemas.microsoft.com/office/drawing/2014/main" id="{D1CB44FE-5254-646F-FFE0-BCD5861808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92FA77-0C7F-3770-FEAD-CAD4466A5233}"/>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206700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E36-BBC9-E2B7-6811-62116FFE5A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A2A6A6-7063-B1D7-E98B-C358477606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98F991-773E-2664-261F-7AD1D5F0A8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03C590-1FF1-BDB8-E1A6-31FC30CBE4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572367-A82E-6D44-28DD-C078A47EA6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F235C0-570F-D4D6-2470-65AFA796A780}"/>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8" name="Footer Placeholder 7">
            <a:extLst>
              <a:ext uri="{FF2B5EF4-FFF2-40B4-BE49-F238E27FC236}">
                <a16:creationId xmlns:a16="http://schemas.microsoft.com/office/drawing/2014/main" id="{BE720EFC-31E5-39CB-A224-17FEEAE45E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8B237C-023A-21D9-CAB4-5492438EB917}"/>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1679236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CF5D6-8E58-F48C-21BD-CB3626B7A6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464B44-B9C0-B515-28AD-CAE86FA9077F}"/>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4" name="Footer Placeholder 3">
            <a:extLst>
              <a:ext uri="{FF2B5EF4-FFF2-40B4-BE49-F238E27FC236}">
                <a16:creationId xmlns:a16="http://schemas.microsoft.com/office/drawing/2014/main" id="{79325D02-7006-1356-82F9-96038E7AB5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B12C5C-B83C-4B08-D0BC-622B00FB2C72}"/>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3449438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C3334F-18E0-F076-6397-FA0271912008}"/>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3" name="Footer Placeholder 2">
            <a:extLst>
              <a:ext uri="{FF2B5EF4-FFF2-40B4-BE49-F238E27FC236}">
                <a16:creationId xmlns:a16="http://schemas.microsoft.com/office/drawing/2014/main" id="{A4DAB32F-7143-2917-DCFE-AC04A6357D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6A5F1D-03BC-0BF0-32BD-7B480AD83FA4}"/>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1377413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7918C-8020-A9A0-9B37-E86973B76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6DB7AC-9F9E-ECD3-07C9-B2B479211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C96173-07EA-D12E-E192-BE8471310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DD1B1E-9E68-D0A1-F6E8-CBECDDBB75B6}"/>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6" name="Footer Placeholder 5">
            <a:extLst>
              <a:ext uri="{FF2B5EF4-FFF2-40B4-BE49-F238E27FC236}">
                <a16:creationId xmlns:a16="http://schemas.microsoft.com/office/drawing/2014/main" id="{E51D1E54-B5C4-DC16-B316-8BCEB1B20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D3A835-3C1B-08F1-A9FB-94DD5FE39042}"/>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3074139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912DB-7C01-F00F-4CBE-4D0AB78630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D2C3D7-9EA8-8899-2892-F58197D2B5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84A830-F1FA-43A2-7429-7E66779C6D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584674-68BC-5EEE-E56C-1EFB386438F8}"/>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6" name="Footer Placeholder 5">
            <a:extLst>
              <a:ext uri="{FF2B5EF4-FFF2-40B4-BE49-F238E27FC236}">
                <a16:creationId xmlns:a16="http://schemas.microsoft.com/office/drawing/2014/main" id="{540DA9FC-2857-DAB7-1742-0D6C6322C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F629E-FA78-B2B4-F03E-CE14B2997008}"/>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1141550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F4A69-3F32-153E-12AB-2BFA6DA2CA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5A2E9-F3AE-9843-C2D0-E8203E0451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AF545-4333-8C71-6872-BD143404A546}"/>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FE23F6E2-5C54-06F0-36DA-8622658CD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046AA-F2E3-6B22-0706-D70D38358DF3}"/>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260715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9F54B7-F0DE-61AB-081D-6A5A2B5C1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1DC52B-7FE4-40D6-9703-89E54473A4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83194-2BE1-2221-8412-B6D2C33975C9}"/>
              </a:ext>
            </a:extLst>
          </p:cNvPr>
          <p:cNvSpPr>
            <a:spLocks noGrp="1"/>
          </p:cNvSpPr>
          <p:nvPr>
            <p:ph type="dt" sz="half" idx="10"/>
          </p:nvPr>
        </p:nvSpPr>
        <p:spPr/>
        <p:txBody>
          <a:body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E55CDF67-8A26-91D3-C164-CF9C9FD601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95BEB-D018-3F54-5176-2E5AF926B2C7}"/>
              </a:ext>
            </a:extLst>
          </p:cNvPr>
          <p:cNvSpPr>
            <a:spLocks noGrp="1"/>
          </p:cNvSpPr>
          <p:nvPr>
            <p:ph type="sldNum" sz="quarter" idx="12"/>
          </p:nvPr>
        </p:nvSpPr>
        <p:spPr/>
        <p:txBody>
          <a:bodyPr/>
          <a:lstStyle/>
          <a:p>
            <a:fld id="{AAEC1467-C7FC-4E10-AAD1-B21E2AEF6D70}" type="slidenum">
              <a:rPr lang="en-GB" smtClean="0"/>
              <a:t>‹#›</a:t>
            </a:fld>
            <a:endParaRPr lang="en-GB"/>
          </a:p>
        </p:txBody>
      </p:sp>
    </p:spTree>
    <p:extLst>
      <p:ext uri="{BB962C8B-B14F-4D97-AF65-F5344CB8AC3E}">
        <p14:creationId xmlns:p14="http://schemas.microsoft.com/office/powerpoint/2010/main" val="3669619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03CDE-BCF4-66FF-6B08-AC86632B21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05DFFC-5601-976D-0578-0F0971F3A0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4B4D21-A2D3-A53E-4F14-49B2ECE833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C0AF43-7E38-402C-96B0-2161814ABCAA}" type="datetimeFigureOut">
              <a:rPr lang="en-GB" smtClean="0"/>
              <a:t>02/09/2025</a:t>
            </a:fld>
            <a:endParaRPr lang="en-GB"/>
          </a:p>
        </p:txBody>
      </p:sp>
      <p:sp>
        <p:nvSpPr>
          <p:cNvPr id="5" name="Footer Placeholder 4">
            <a:extLst>
              <a:ext uri="{FF2B5EF4-FFF2-40B4-BE49-F238E27FC236}">
                <a16:creationId xmlns:a16="http://schemas.microsoft.com/office/drawing/2014/main" id="{1DB15209-DE91-C33B-EE55-FF8BE5101A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4D7184C-8663-6849-AE99-A79AB39825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EC1467-C7FC-4E10-AAD1-B21E2AEF6D70}" type="slidenum">
              <a:rPr lang="en-GB" smtClean="0"/>
              <a:t>‹#›</a:t>
            </a:fld>
            <a:endParaRPr lang="en-GB"/>
          </a:p>
        </p:txBody>
      </p:sp>
    </p:spTree>
    <p:extLst>
      <p:ext uri="{BB962C8B-B14F-4D97-AF65-F5344CB8AC3E}">
        <p14:creationId xmlns:p14="http://schemas.microsoft.com/office/powerpoint/2010/main" val="678905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l.wikipedia.org/wiki/IB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D7204-F987-0E67-C8E3-6E1D17C33A5E}"/>
              </a:ext>
            </a:extLst>
          </p:cNvPr>
          <p:cNvSpPr>
            <a:spLocks noGrp="1"/>
          </p:cNvSpPr>
          <p:nvPr>
            <p:ph type="ctrTitle"/>
          </p:nvPr>
        </p:nvSpPr>
        <p:spPr>
          <a:xfrm>
            <a:off x="6590662" y="4267832"/>
            <a:ext cx="4805996" cy="1297115"/>
          </a:xfrm>
        </p:spPr>
        <p:txBody>
          <a:bodyPr anchor="t">
            <a:normAutofit/>
          </a:bodyPr>
          <a:lstStyle/>
          <a:p>
            <a:pPr algn="l"/>
            <a:r>
              <a:rPr lang="en-GB" sz="4000">
                <a:solidFill>
                  <a:schemeClr val="tx2"/>
                </a:solidFill>
              </a:rPr>
              <a:t>Industrial Research Proposal </a:t>
            </a:r>
          </a:p>
        </p:txBody>
      </p:sp>
      <p:sp>
        <p:nvSpPr>
          <p:cNvPr id="3" name="Subtitle 2">
            <a:extLst>
              <a:ext uri="{FF2B5EF4-FFF2-40B4-BE49-F238E27FC236}">
                <a16:creationId xmlns:a16="http://schemas.microsoft.com/office/drawing/2014/main" id="{0A91DA75-34D3-6D6B-F6A8-44B7059FA4DD}"/>
              </a:ext>
            </a:extLst>
          </p:cNvPr>
          <p:cNvSpPr>
            <a:spLocks noGrp="1"/>
          </p:cNvSpPr>
          <p:nvPr>
            <p:ph type="subTitle" idx="1"/>
          </p:nvPr>
        </p:nvSpPr>
        <p:spPr>
          <a:xfrm>
            <a:off x="6590966" y="3428999"/>
            <a:ext cx="4805691" cy="838831"/>
          </a:xfrm>
        </p:spPr>
        <p:txBody>
          <a:bodyPr anchor="b">
            <a:normAutofit/>
          </a:bodyPr>
          <a:lstStyle/>
          <a:p>
            <a:pPr algn="l"/>
            <a:r>
              <a:rPr lang="en-GB" sz="2000">
                <a:solidFill>
                  <a:schemeClr val="tx2"/>
                </a:solidFill>
              </a:rPr>
              <a:t>Nicholas Gelstharp - 2211042</a:t>
            </a:r>
          </a:p>
        </p:txBody>
      </p:sp>
      <p:pic>
        <p:nvPicPr>
          <p:cNvPr id="7" name="Graphic 6" descr="Factory">
            <a:extLst>
              <a:ext uri="{FF2B5EF4-FFF2-40B4-BE49-F238E27FC236}">
                <a16:creationId xmlns:a16="http://schemas.microsoft.com/office/drawing/2014/main" id="{B371C6D2-5E84-8344-9014-99B7AC4930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89220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B8AF4-9826-4C8D-2E21-BA31DA12BF3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Background rational and context </a:t>
            </a:r>
          </a:p>
        </p:txBody>
      </p:sp>
      <p:graphicFrame>
        <p:nvGraphicFramePr>
          <p:cNvPr id="5" name="Content Placeholder 2">
            <a:extLst>
              <a:ext uri="{FF2B5EF4-FFF2-40B4-BE49-F238E27FC236}">
                <a16:creationId xmlns:a16="http://schemas.microsoft.com/office/drawing/2014/main" id="{3637B7FF-7A0C-4D30-8768-91BCDF6D8A13}"/>
              </a:ext>
            </a:extLst>
          </p:cNvPr>
          <p:cNvGraphicFramePr>
            <a:graphicFrameLocks noGrp="1"/>
          </p:cNvGraphicFramePr>
          <p:nvPr>
            <p:ph idx="1"/>
            <p:extLst>
              <p:ext uri="{D42A27DB-BD31-4B8C-83A1-F6EECF244321}">
                <p14:modId xmlns:p14="http://schemas.microsoft.com/office/powerpoint/2010/main" val="32981334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3109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8596E-F4E4-0B63-CDDE-CF17B3FD0F3D}"/>
              </a:ext>
            </a:extLst>
          </p:cNvPr>
          <p:cNvSpPr>
            <a:spLocks noGrp="1"/>
          </p:cNvSpPr>
          <p:nvPr>
            <p:ph type="title"/>
          </p:nvPr>
        </p:nvSpPr>
        <p:spPr>
          <a:xfrm>
            <a:off x="1179576" y="1261423"/>
            <a:ext cx="9829800" cy="1325880"/>
          </a:xfrm>
        </p:spPr>
        <p:txBody>
          <a:bodyPr vert="horz" lIns="91440" tIns="45720" rIns="91440" bIns="45720" rtlCol="0" anchor="b">
            <a:normAutofit/>
          </a:bodyPr>
          <a:lstStyle/>
          <a:p>
            <a:pPr algn="ctr"/>
            <a:r>
              <a:rPr lang="en-US" sz="3600" kern="1200" dirty="0">
                <a:solidFill>
                  <a:schemeClr val="tx2"/>
                </a:solidFill>
                <a:latin typeface="+mj-lt"/>
                <a:ea typeface="+mj-ea"/>
                <a:cs typeface="+mj-cs"/>
              </a:rPr>
              <a:t>Literature review &amp; Research problem</a:t>
            </a:r>
          </a:p>
        </p:txBody>
      </p:sp>
      <p:grpSp>
        <p:nvGrpSpPr>
          <p:cNvPr id="16"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7"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17A09E2D-CA2E-3056-F2C8-227D0C80BC64}"/>
              </a:ext>
            </a:extLst>
          </p:cNvPr>
          <p:cNvSpPr txBox="1"/>
          <p:nvPr/>
        </p:nvSpPr>
        <p:spPr>
          <a:xfrm>
            <a:off x="804672" y="2827419"/>
            <a:ext cx="5126896" cy="322762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dirty="0">
                <a:solidFill>
                  <a:schemeClr val="tx2"/>
                </a:solidFill>
              </a:rPr>
              <a:t>Random Forest</a:t>
            </a:r>
          </a:p>
          <a:p>
            <a:pPr marL="285750" indent="-228600">
              <a:lnSpc>
                <a:spcPct val="90000"/>
              </a:lnSpc>
              <a:spcAft>
                <a:spcPts val="600"/>
              </a:spcAft>
              <a:buFont typeface="Arial" panose="020B0604020202020204" pitchFamily="34" charset="0"/>
              <a:buChar char="•"/>
            </a:pPr>
            <a:r>
              <a:rPr lang="en-US" dirty="0">
                <a:solidFill>
                  <a:schemeClr val="tx2"/>
                </a:solidFill>
              </a:rPr>
              <a:t>XGBOOST</a:t>
            </a:r>
          </a:p>
          <a:p>
            <a:pPr marL="285750" indent="-228600">
              <a:lnSpc>
                <a:spcPct val="90000"/>
              </a:lnSpc>
              <a:spcAft>
                <a:spcPts val="600"/>
              </a:spcAft>
              <a:buFont typeface="Arial" panose="020B0604020202020204" pitchFamily="34" charset="0"/>
              <a:buChar char="•"/>
            </a:pPr>
            <a:r>
              <a:rPr lang="en-US" dirty="0">
                <a:solidFill>
                  <a:schemeClr val="tx2"/>
                </a:solidFill>
              </a:rPr>
              <a:t>Decision Tree</a:t>
            </a:r>
          </a:p>
          <a:p>
            <a:pPr marL="285750" indent="-228600">
              <a:lnSpc>
                <a:spcPct val="90000"/>
              </a:lnSpc>
              <a:spcAft>
                <a:spcPts val="600"/>
              </a:spcAft>
              <a:buFont typeface="Arial" panose="020B0604020202020204" pitchFamily="34" charset="0"/>
              <a:buChar char="•"/>
            </a:pPr>
            <a:r>
              <a:rPr lang="en-US" dirty="0">
                <a:solidFill>
                  <a:schemeClr val="tx2"/>
                </a:solidFill>
              </a:rPr>
              <a:t>SVM</a:t>
            </a:r>
          </a:p>
          <a:p>
            <a:pPr marL="285750" indent="-228600">
              <a:lnSpc>
                <a:spcPct val="90000"/>
              </a:lnSpc>
              <a:spcAft>
                <a:spcPts val="600"/>
              </a:spcAft>
              <a:buFont typeface="Arial" panose="020B0604020202020204" pitchFamily="34" charset="0"/>
              <a:buChar char="•"/>
            </a:pPr>
            <a:r>
              <a:rPr lang="en-US" dirty="0">
                <a:solidFill>
                  <a:schemeClr val="tx2"/>
                </a:solidFill>
              </a:rPr>
              <a:t>ANN</a:t>
            </a:r>
          </a:p>
          <a:p>
            <a:pPr marL="285750" indent="-228600">
              <a:lnSpc>
                <a:spcPct val="90000"/>
              </a:lnSpc>
              <a:spcAft>
                <a:spcPts val="600"/>
              </a:spcAft>
              <a:buFont typeface="Arial" panose="020B0604020202020204" pitchFamily="34" charset="0"/>
              <a:buChar char="•"/>
            </a:pPr>
            <a:r>
              <a:rPr lang="en-US" dirty="0">
                <a:solidFill>
                  <a:schemeClr val="tx2"/>
                </a:solidFill>
              </a:rPr>
              <a:t>Logistical Regression</a:t>
            </a:r>
          </a:p>
        </p:txBody>
      </p:sp>
      <p:grpSp>
        <p:nvGrpSpPr>
          <p:cNvPr id="22"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3"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blue and black striped logo&#10;&#10;AI-generated content may be incorrect.">
            <a:extLst>
              <a:ext uri="{FF2B5EF4-FFF2-40B4-BE49-F238E27FC236}">
                <a16:creationId xmlns:a16="http://schemas.microsoft.com/office/drawing/2014/main" id="{280BD53E-A8E0-6BE5-4CB1-8D1E18AA81F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29378" y="3517374"/>
            <a:ext cx="4954693" cy="1858009"/>
          </a:xfrm>
          <a:prstGeom prst="rect">
            <a:avLst/>
          </a:prstGeom>
        </p:spPr>
      </p:pic>
      <p:sp>
        <p:nvSpPr>
          <p:cNvPr id="6" name="TextBox 5">
            <a:extLst>
              <a:ext uri="{FF2B5EF4-FFF2-40B4-BE49-F238E27FC236}">
                <a16:creationId xmlns:a16="http://schemas.microsoft.com/office/drawing/2014/main" id="{367DE3DB-885A-897B-7AB5-55FAAFBFCD1E}"/>
              </a:ext>
            </a:extLst>
          </p:cNvPr>
          <p:cNvSpPr txBox="1"/>
          <p:nvPr/>
        </p:nvSpPr>
        <p:spPr>
          <a:xfrm>
            <a:off x="8951995" y="5175328"/>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l.wikipedia.org/wiki/IB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42843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B7DB2EC-9965-3F6C-7279-59DD8E340660}"/>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Aim and Objectives</a:t>
            </a:r>
          </a:p>
        </p:txBody>
      </p:sp>
      <p:sp>
        <p:nvSpPr>
          <p:cNvPr id="3" name="Content Placeholder 2">
            <a:extLst>
              <a:ext uri="{FF2B5EF4-FFF2-40B4-BE49-F238E27FC236}">
                <a16:creationId xmlns:a16="http://schemas.microsoft.com/office/drawing/2014/main" id="{FB276F08-2C4E-F76C-88F6-B71541B26C3F}"/>
              </a:ext>
            </a:extLst>
          </p:cNvPr>
          <p:cNvSpPr>
            <a:spLocks noGrp="1"/>
          </p:cNvSpPr>
          <p:nvPr>
            <p:ph idx="1"/>
          </p:nvPr>
        </p:nvSpPr>
        <p:spPr>
          <a:xfrm>
            <a:off x="6172200" y="804672"/>
            <a:ext cx="5221224" cy="5230368"/>
          </a:xfrm>
        </p:spPr>
        <p:txBody>
          <a:bodyPr anchor="ctr">
            <a:normAutofit/>
          </a:bodyPr>
          <a:lstStyle/>
          <a:p>
            <a:pPr lvl="0"/>
            <a:r>
              <a:rPr lang="en-GB" sz="1800" dirty="0">
                <a:solidFill>
                  <a:schemeClr val="tx2"/>
                </a:solidFill>
              </a:rPr>
              <a:t>Evaluate which machine learning algorithms can be employed to produce a predictive model of attrition based on human resources information</a:t>
            </a:r>
          </a:p>
          <a:p>
            <a:pPr lvl="0"/>
            <a:r>
              <a:rPr lang="en-GB" sz="1800" dirty="0">
                <a:solidFill>
                  <a:schemeClr val="tx2"/>
                </a:solidFill>
              </a:rPr>
              <a:t>Analyse relevant data points that could be used to train the machine learning model. </a:t>
            </a:r>
          </a:p>
          <a:p>
            <a:pPr lvl="0"/>
            <a:r>
              <a:rPr lang="en-GB" sz="1800" dirty="0">
                <a:solidFill>
                  <a:schemeClr val="tx2"/>
                </a:solidFill>
              </a:rPr>
              <a:t>Evaluate which tooling is most appropriate in using the machine learning solution applying it to real world data (i.e. </a:t>
            </a:r>
            <a:r>
              <a:rPr lang="en-GB" sz="1800" dirty="0" err="1">
                <a:solidFill>
                  <a:schemeClr val="tx2"/>
                </a:solidFill>
              </a:rPr>
              <a:t>Jypyter</a:t>
            </a:r>
            <a:r>
              <a:rPr lang="en-GB" sz="1800" dirty="0">
                <a:solidFill>
                  <a:schemeClr val="tx2"/>
                </a:solidFill>
              </a:rPr>
              <a:t>, MATLAB)</a:t>
            </a:r>
          </a:p>
          <a:p>
            <a:pPr lvl="0"/>
            <a:r>
              <a:rPr lang="en-GB" sz="1800" dirty="0">
                <a:solidFill>
                  <a:schemeClr val="tx2"/>
                </a:solidFill>
              </a:rPr>
              <a:t>Design a dashboard to present the information effectively (i.e. </a:t>
            </a:r>
            <a:r>
              <a:rPr lang="en-GB" sz="1800" dirty="0" err="1">
                <a:solidFill>
                  <a:schemeClr val="tx2"/>
                </a:solidFill>
              </a:rPr>
              <a:t>PowerBI</a:t>
            </a:r>
            <a:r>
              <a:rPr lang="en-GB" sz="1800" dirty="0">
                <a:solidFill>
                  <a:schemeClr val="tx2"/>
                </a:solidFill>
              </a:rPr>
              <a:t>, Tableau)</a:t>
            </a:r>
          </a:p>
          <a:p>
            <a:endParaRPr lang="en-GB" sz="1800" dirty="0">
              <a:solidFill>
                <a:schemeClr val="tx2"/>
              </a:solidFill>
            </a:endParaRPr>
          </a:p>
        </p:txBody>
      </p:sp>
    </p:spTree>
    <p:extLst>
      <p:ext uri="{BB962C8B-B14F-4D97-AF65-F5344CB8AC3E}">
        <p14:creationId xmlns:p14="http://schemas.microsoft.com/office/powerpoint/2010/main" val="123119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1C9EC-691F-3A75-E9E4-3A9D73DFA608}"/>
              </a:ext>
            </a:extLst>
          </p:cNvPr>
          <p:cNvSpPr>
            <a:spLocks noGrp="1"/>
          </p:cNvSpPr>
          <p:nvPr>
            <p:ph type="title"/>
          </p:nvPr>
        </p:nvSpPr>
        <p:spPr>
          <a:xfrm>
            <a:off x="956826" y="1112969"/>
            <a:ext cx="3937298" cy="4166010"/>
          </a:xfrm>
        </p:spPr>
        <p:txBody>
          <a:bodyPr>
            <a:normAutofit/>
          </a:bodyPr>
          <a:lstStyle/>
          <a:p>
            <a:r>
              <a:rPr lang="en-GB">
                <a:solidFill>
                  <a:srgbClr val="FFFFFF"/>
                </a:solidFill>
              </a:rPr>
              <a:t>Research and analysis methodologies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752DEF0-55E8-7E2D-B998-15DABB8C382A}"/>
              </a:ext>
            </a:extLst>
          </p:cNvPr>
          <p:cNvSpPr>
            <a:spLocks noGrp="1"/>
          </p:cNvSpPr>
          <p:nvPr>
            <p:ph idx="1"/>
          </p:nvPr>
        </p:nvSpPr>
        <p:spPr>
          <a:xfrm>
            <a:off x="6096000" y="820880"/>
            <a:ext cx="5257799" cy="4889350"/>
          </a:xfrm>
        </p:spPr>
        <p:txBody>
          <a:bodyPr anchor="t">
            <a:normAutofit/>
          </a:bodyPr>
          <a:lstStyle/>
          <a:p>
            <a:r>
              <a:rPr lang="en-GB" sz="2400" dirty="0"/>
              <a:t>How will the problem be approached, what data will be collected, how will this be analysed</a:t>
            </a:r>
          </a:p>
          <a:p>
            <a:r>
              <a:rPr lang="en-GB" sz="2400" dirty="0"/>
              <a:t>Positivism</a:t>
            </a:r>
          </a:p>
          <a:p>
            <a:r>
              <a:rPr lang="en-GB" sz="2400" dirty="0"/>
              <a:t>Deductive research</a:t>
            </a:r>
          </a:p>
          <a:p>
            <a:r>
              <a:rPr lang="en-GB" sz="2400" dirty="0"/>
              <a:t>Data Points – Literature Review &amp; Organisational Data</a:t>
            </a:r>
          </a:p>
          <a:p>
            <a:r>
              <a:rPr lang="en-GB" sz="2400" dirty="0"/>
              <a:t>Quantitative Data to measure Accuracy</a:t>
            </a:r>
          </a:p>
          <a:p>
            <a:r>
              <a:rPr lang="en-GB" sz="2400" dirty="0"/>
              <a:t>Dashboard</a:t>
            </a:r>
          </a:p>
          <a:p>
            <a:r>
              <a:rPr lang="en-GB" sz="2400" dirty="0"/>
              <a:t>Ethical considerations</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9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9EB38-77F1-3E61-558B-E78CF882FF91}"/>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Planning</a:t>
            </a:r>
          </a:p>
        </p:txBody>
      </p:sp>
      <p:pic>
        <p:nvPicPr>
          <p:cNvPr id="4" name="Picture 3" descr="A graph with green squares&#10;&#10;AI-generated content may be incorrect.">
            <a:extLst>
              <a:ext uri="{FF2B5EF4-FFF2-40B4-BE49-F238E27FC236}">
                <a16:creationId xmlns:a16="http://schemas.microsoft.com/office/drawing/2014/main" id="{C40ECF4E-6257-A6F3-8C50-9461EA665CF2}"/>
              </a:ext>
            </a:extLst>
          </p:cNvPr>
          <p:cNvPicPr>
            <a:picLocks noChangeAspect="1"/>
          </p:cNvPicPr>
          <p:nvPr/>
        </p:nvPicPr>
        <p:blipFill>
          <a:blip r:embed="rId3"/>
          <a:srcRect t="348" b="1618"/>
          <a:stretch>
            <a:fillRect/>
          </a:stretch>
        </p:blipFill>
        <p:spPr>
          <a:xfrm>
            <a:off x="1721166" y="579473"/>
            <a:ext cx="8749666" cy="4224493"/>
          </a:xfrm>
          <a:prstGeom prst="rect">
            <a:avLst/>
          </a:prstGeom>
        </p:spPr>
      </p:pic>
    </p:spTree>
    <p:extLst>
      <p:ext uri="{BB962C8B-B14F-4D97-AF65-F5344CB8AC3E}">
        <p14:creationId xmlns:p14="http://schemas.microsoft.com/office/powerpoint/2010/main" val="421958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0BA414-9F92-5E69-77FE-303932EFFB93}"/>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DE68B4-29A6-0534-34D3-DC89129C1AA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Planning</a:t>
            </a:r>
          </a:p>
        </p:txBody>
      </p:sp>
      <p:graphicFrame>
        <p:nvGraphicFramePr>
          <p:cNvPr id="3" name="Table 2">
            <a:extLst>
              <a:ext uri="{FF2B5EF4-FFF2-40B4-BE49-F238E27FC236}">
                <a16:creationId xmlns:a16="http://schemas.microsoft.com/office/drawing/2014/main" id="{DE22DDE9-5B42-E9AF-2DAF-66140903CA5E}"/>
              </a:ext>
            </a:extLst>
          </p:cNvPr>
          <p:cNvGraphicFramePr>
            <a:graphicFrameLocks noGrp="1"/>
          </p:cNvGraphicFramePr>
          <p:nvPr>
            <p:extLst>
              <p:ext uri="{D42A27DB-BD31-4B8C-83A1-F6EECF244321}">
                <p14:modId xmlns:p14="http://schemas.microsoft.com/office/powerpoint/2010/main" val="2354890962"/>
              </p:ext>
            </p:extLst>
          </p:nvPr>
        </p:nvGraphicFramePr>
        <p:xfrm>
          <a:off x="807163" y="2354239"/>
          <a:ext cx="10577676" cy="4056157"/>
        </p:xfrm>
        <a:graphic>
          <a:graphicData uri="http://schemas.openxmlformats.org/drawingml/2006/table">
            <a:tbl>
              <a:tblPr firstRow="1" firstCol="1" bandRow="1">
                <a:tableStyleId>{5C22544A-7EE6-4342-B048-85BDC9FD1C3A}</a:tableStyleId>
              </a:tblPr>
              <a:tblGrid>
                <a:gridCol w="4183563">
                  <a:extLst>
                    <a:ext uri="{9D8B030D-6E8A-4147-A177-3AD203B41FA5}">
                      <a16:colId xmlns:a16="http://schemas.microsoft.com/office/drawing/2014/main" val="535150412"/>
                    </a:ext>
                  </a:extLst>
                </a:gridCol>
                <a:gridCol w="828824">
                  <a:extLst>
                    <a:ext uri="{9D8B030D-6E8A-4147-A177-3AD203B41FA5}">
                      <a16:colId xmlns:a16="http://schemas.microsoft.com/office/drawing/2014/main" val="157951436"/>
                    </a:ext>
                  </a:extLst>
                </a:gridCol>
                <a:gridCol w="4231193">
                  <a:extLst>
                    <a:ext uri="{9D8B030D-6E8A-4147-A177-3AD203B41FA5}">
                      <a16:colId xmlns:a16="http://schemas.microsoft.com/office/drawing/2014/main" val="2453466653"/>
                    </a:ext>
                  </a:extLst>
                </a:gridCol>
                <a:gridCol w="1334096">
                  <a:extLst>
                    <a:ext uri="{9D8B030D-6E8A-4147-A177-3AD203B41FA5}">
                      <a16:colId xmlns:a16="http://schemas.microsoft.com/office/drawing/2014/main" val="2394734305"/>
                    </a:ext>
                  </a:extLst>
                </a:gridCol>
              </a:tblGrid>
              <a:tr h="172009">
                <a:tc>
                  <a:txBody>
                    <a:bodyPr/>
                    <a:lstStyle/>
                    <a:p>
                      <a:pPr>
                        <a:lnSpc>
                          <a:spcPct val="115000"/>
                        </a:lnSpc>
                        <a:spcAft>
                          <a:spcPts val="800"/>
                        </a:spcAft>
                        <a:buNone/>
                      </a:pPr>
                      <a:r>
                        <a:rPr lang="en-GB" sz="900" kern="100">
                          <a:effectLst/>
                        </a:rPr>
                        <a:t>Task Description</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Duration</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Dependencies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Overall Timeline</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1786219051"/>
                  </a:ext>
                </a:extLst>
              </a:tr>
              <a:tr h="643978">
                <a:tc>
                  <a:txBody>
                    <a:bodyPr/>
                    <a:lstStyle/>
                    <a:p>
                      <a:pPr>
                        <a:lnSpc>
                          <a:spcPct val="115000"/>
                        </a:lnSpc>
                        <a:spcAft>
                          <a:spcPts val="800"/>
                        </a:spcAft>
                        <a:buNone/>
                      </a:pPr>
                      <a:r>
                        <a:rPr lang="en-GB" sz="900" kern="100">
                          <a:effectLst/>
                        </a:rPr>
                        <a:t>Evaluation of ML Algorithms – Research classification algorithms (Random Forest etc) – Select based on Accuracy</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3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Machine Learning Expert Support</a:t>
                      </a:r>
                      <a:endParaRPr lang="en-GB" sz="1300" kern="100">
                        <a:effectLst/>
                      </a:endParaRPr>
                    </a:p>
                    <a:p>
                      <a:pPr>
                        <a:lnSpc>
                          <a:spcPct val="115000"/>
                        </a:lnSpc>
                        <a:spcAft>
                          <a:spcPts val="800"/>
                        </a:spcAft>
                        <a:buNone/>
                      </a:pPr>
                      <a:r>
                        <a:rPr lang="en-GB" sz="900" kern="100">
                          <a:effectLst/>
                        </a:rPr>
                        <a:t>Access to online articles (may required subscriptions)</a:t>
                      </a:r>
                      <a:endParaRPr lang="en-GB" sz="1300" kern="100">
                        <a:effectLst/>
                      </a:endParaRPr>
                    </a:p>
                    <a:p>
                      <a:pPr>
                        <a:lnSpc>
                          <a:spcPct val="115000"/>
                        </a:lnSpc>
                        <a:spcAft>
                          <a:spcPts val="800"/>
                        </a:spcAft>
                        <a:buNone/>
                      </a:pPr>
                      <a:r>
                        <a:rPr lang="en-GB" sz="900" kern="100">
                          <a:effectLst/>
                        </a:rPr>
                        <a:t> </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1 – 3</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3765491959"/>
                  </a:ext>
                </a:extLst>
              </a:tr>
              <a:tr h="321394">
                <a:tc>
                  <a:txBody>
                    <a:bodyPr/>
                    <a:lstStyle/>
                    <a:p>
                      <a:pPr>
                        <a:lnSpc>
                          <a:spcPct val="115000"/>
                        </a:lnSpc>
                        <a:spcAft>
                          <a:spcPts val="800"/>
                        </a:spcAft>
                        <a:buNone/>
                      </a:pPr>
                      <a:r>
                        <a:rPr lang="en-GB" sz="900" kern="100">
                          <a:effectLst/>
                        </a:rPr>
                        <a:t>Analyse available data points, identify key data points such as Age, Role, Income, Tenure</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3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Organisational Data provided in a format that can be efficiently evaluated and cleaned ready to be used with the model</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3-5</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3455402647"/>
                  </a:ext>
                </a:extLst>
              </a:tr>
              <a:tr h="321394">
                <a:tc>
                  <a:txBody>
                    <a:bodyPr/>
                    <a:lstStyle/>
                    <a:p>
                      <a:pPr>
                        <a:lnSpc>
                          <a:spcPct val="115000"/>
                        </a:lnSpc>
                        <a:spcAft>
                          <a:spcPts val="800"/>
                        </a:spcAft>
                        <a:buNone/>
                      </a:pPr>
                      <a:r>
                        <a:rPr lang="en-GB" sz="900" kern="100">
                          <a:effectLst/>
                        </a:rPr>
                        <a:t>Evaluate Tooling to produce dashboards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2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Access to software to be evaluated, may required sign up and costings if not supported by the organisation</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5-7</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823832673"/>
                  </a:ext>
                </a:extLst>
              </a:tr>
              <a:tr h="643978">
                <a:tc>
                  <a:txBody>
                    <a:bodyPr/>
                    <a:lstStyle/>
                    <a:p>
                      <a:pPr>
                        <a:lnSpc>
                          <a:spcPct val="115000"/>
                        </a:lnSpc>
                        <a:spcAft>
                          <a:spcPts val="800"/>
                        </a:spcAft>
                        <a:buNone/>
                      </a:pPr>
                      <a:r>
                        <a:rPr lang="en-GB" sz="900" kern="100">
                          <a:effectLst/>
                        </a:rPr>
                        <a:t>Build ML Model – Train and Test algorithms, evaluate accuracy using limited data to ensure multiple models can be tested (at least 100 data points)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4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Hardware that is capable of training models. </a:t>
                      </a:r>
                      <a:endParaRPr lang="en-GB" sz="1300" kern="100">
                        <a:effectLst/>
                      </a:endParaRPr>
                    </a:p>
                    <a:p>
                      <a:pPr>
                        <a:lnSpc>
                          <a:spcPct val="115000"/>
                        </a:lnSpc>
                        <a:spcAft>
                          <a:spcPts val="800"/>
                        </a:spcAft>
                        <a:buNone/>
                      </a:pPr>
                      <a:r>
                        <a:rPr lang="en-GB" sz="900" kern="100">
                          <a:effectLst/>
                        </a:rPr>
                        <a:t>Access to software</a:t>
                      </a:r>
                      <a:endParaRPr lang="en-GB" sz="1300" kern="100">
                        <a:effectLst/>
                      </a:endParaRPr>
                    </a:p>
                    <a:p>
                      <a:pPr>
                        <a:lnSpc>
                          <a:spcPct val="115000"/>
                        </a:lnSpc>
                        <a:spcAft>
                          <a:spcPts val="800"/>
                        </a:spcAft>
                        <a:buNone/>
                      </a:pPr>
                      <a:r>
                        <a:rPr lang="en-GB" sz="900" kern="100">
                          <a:effectLst/>
                        </a:rPr>
                        <a:t>Access to multiple machine learning algorithms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5-9</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3916217953"/>
                  </a:ext>
                </a:extLst>
              </a:tr>
              <a:tr h="643978">
                <a:tc>
                  <a:txBody>
                    <a:bodyPr/>
                    <a:lstStyle/>
                    <a:p>
                      <a:pPr>
                        <a:lnSpc>
                          <a:spcPct val="115000"/>
                        </a:lnSpc>
                        <a:spcAft>
                          <a:spcPts val="800"/>
                        </a:spcAft>
                        <a:buNone/>
                      </a:pPr>
                      <a:r>
                        <a:rPr lang="en-GB" sz="900" kern="100">
                          <a:effectLst/>
                        </a:rPr>
                        <a:t>Train chosen ML Model on full dataset</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3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Chosen algorithm</a:t>
                      </a:r>
                      <a:endParaRPr lang="en-GB" sz="1300" kern="100">
                        <a:effectLst/>
                      </a:endParaRPr>
                    </a:p>
                    <a:p>
                      <a:pPr>
                        <a:lnSpc>
                          <a:spcPct val="115000"/>
                        </a:lnSpc>
                        <a:spcAft>
                          <a:spcPts val="800"/>
                        </a:spcAft>
                        <a:buNone/>
                      </a:pPr>
                      <a:r>
                        <a:rPr lang="en-GB" sz="900" kern="100">
                          <a:effectLst/>
                        </a:rPr>
                        <a:t>Hardware</a:t>
                      </a:r>
                      <a:endParaRPr lang="en-GB" sz="1300" kern="100">
                        <a:effectLst/>
                      </a:endParaRPr>
                    </a:p>
                    <a:p>
                      <a:pPr>
                        <a:lnSpc>
                          <a:spcPct val="115000"/>
                        </a:lnSpc>
                        <a:spcAft>
                          <a:spcPts val="800"/>
                        </a:spcAft>
                        <a:buNone/>
                      </a:pPr>
                      <a:r>
                        <a:rPr lang="en-GB" sz="900" kern="100">
                          <a:effectLst/>
                        </a:rPr>
                        <a:t>Full dataset cleaned and ready to be used</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9 – 11</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1146312742"/>
                  </a:ext>
                </a:extLst>
              </a:tr>
              <a:tr h="407994">
                <a:tc>
                  <a:txBody>
                    <a:bodyPr/>
                    <a:lstStyle/>
                    <a:p>
                      <a:pPr>
                        <a:lnSpc>
                          <a:spcPct val="115000"/>
                        </a:lnSpc>
                        <a:spcAft>
                          <a:spcPts val="800"/>
                        </a:spcAft>
                        <a:buNone/>
                      </a:pPr>
                      <a:r>
                        <a:rPr lang="en-GB" sz="900" kern="100">
                          <a:effectLst/>
                        </a:rPr>
                        <a:t>Design Dashboard visual that represents results to organisational stakeholders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3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Results from ML Model</a:t>
                      </a:r>
                      <a:endParaRPr lang="en-GB" sz="1300" kern="100">
                        <a:effectLst/>
                      </a:endParaRPr>
                    </a:p>
                    <a:p>
                      <a:pPr>
                        <a:lnSpc>
                          <a:spcPct val="115000"/>
                        </a:lnSpc>
                        <a:spcAft>
                          <a:spcPts val="800"/>
                        </a:spcAft>
                        <a:buNone/>
                      </a:pPr>
                      <a:r>
                        <a:rPr lang="en-GB" sz="900" kern="100">
                          <a:effectLst/>
                        </a:rPr>
                        <a:t>Software (BI, Tableau)</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11 - 13</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3898193436"/>
                  </a:ext>
                </a:extLst>
              </a:tr>
              <a:tr h="793363">
                <a:tc>
                  <a:txBody>
                    <a:bodyPr/>
                    <a:lstStyle/>
                    <a:p>
                      <a:pPr>
                        <a:lnSpc>
                          <a:spcPct val="115000"/>
                        </a:lnSpc>
                        <a:spcAft>
                          <a:spcPts val="800"/>
                        </a:spcAft>
                        <a:buNone/>
                      </a:pPr>
                      <a:r>
                        <a:rPr lang="en-GB" sz="900" kern="100">
                          <a:effectLst/>
                        </a:rPr>
                        <a:t>Testing, Documentation and Review – Looking at performance metrics of the models (% accuracy metrics), documenting findings and refine approach for future iterations based on lessons learned</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3 Weeks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ML Model results and dashboard</a:t>
                      </a:r>
                      <a:endParaRPr lang="en-GB" sz="1300" kern="100">
                        <a:effectLst/>
                      </a:endParaRPr>
                    </a:p>
                    <a:p>
                      <a:pPr>
                        <a:lnSpc>
                          <a:spcPct val="115000"/>
                        </a:lnSpc>
                        <a:spcAft>
                          <a:spcPts val="800"/>
                        </a:spcAft>
                        <a:buNone/>
                      </a:pPr>
                      <a:r>
                        <a:rPr lang="en-GB" sz="900" kern="100">
                          <a:effectLst/>
                        </a:rPr>
                        <a:t>Machine Learning Expert to help review and evaluate performance and identify potential developments</a:t>
                      </a:r>
                      <a:endParaRPr lang="en-GB" sz="1300" kern="100">
                        <a:effectLst/>
                      </a:endParaRPr>
                    </a:p>
                    <a:p>
                      <a:pPr>
                        <a:lnSpc>
                          <a:spcPct val="115000"/>
                        </a:lnSpc>
                        <a:spcAft>
                          <a:spcPts val="800"/>
                        </a:spcAft>
                        <a:buNone/>
                      </a:pPr>
                      <a:r>
                        <a:rPr lang="en-GB" sz="900" kern="100">
                          <a:effectLst/>
                        </a:rPr>
                        <a:t>Results from previous evaluations</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tc>
                  <a:txBody>
                    <a:bodyPr/>
                    <a:lstStyle/>
                    <a:p>
                      <a:pPr>
                        <a:lnSpc>
                          <a:spcPct val="115000"/>
                        </a:lnSpc>
                        <a:spcAft>
                          <a:spcPts val="800"/>
                        </a:spcAft>
                        <a:buNone/>
                      </a:pPr>
                      <a:r>
                        <a:rPr lang="en-GB" sz="900" kern="100">
                          <a:effectLst/>
                        </a:rPr>
                        <a:t>Week 13 - 16</a:t>
                      </a:r>
                      <a:endParaRPr lang="en-GB" sz="1300" kern="100">
                        <a:effectLst/>
                        <a:latin typeface="Aptos" panose="020B0004020202020204" pitchFamily="34" charset="0"/>
                        <a:ea typeface="Aptos" panose="020B0004020202020204" pitchFamily="34" charset="0"/>
                        <a:cs typeface="Times New Roman" panose="02020603050405020304" pitchFamily="18" charset="0"/>
                      </a:endParaRPr>
                    </a:p>
                  </a:txBody>
                  <a:tcPr marL="40475" marR="40475" marT="0" marB="0"/>
                </a:tc>
                <a:extLst>
                  <a:ext uri="{0D108BD9-81ED-4DB2-BD59-A6C34878D82A}">
                    <a16:rowId xmlns:a16="http://schemas.microsoft.com/office/drawing/2014/main" val="3225985765"/>
                  </a:ext>
                </a:extLst>
              </a:tr>
            </a:tbl>
          </a:graphicData>
        </a:graphic>
      </p:graphicFrame>
    </p:spTree>
    <p:extLst>
      <p:ext uri="{BB962C8B-B14F-4D97-AF65-F5344CB8AC3E}">
        <p14:creationId xmlns:p14="http://schemas.microsoft.com/office/powerpoint/2010/main" val="3291815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307FA7-3838-50AF-1643-2899754BDBAC}"/>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Approach</a:t>
            </a:r>
          </a:p>
        </p:txBody>
      </p:sp>
      <p:pic>
        <p:nvPicPr>
          <p:cNvPr id="4" name="Picture 3" descr="A diagram of a machine learning process&#10;&#10;AI-generated content may be incorrect.">
            <a:extLst>
              <a:ext uri="{FF2B5EF4-FFF2-40B4-BE49-F238E27FC236}">
                <a16:creationId xmlns:a16="http://schemas.microsoft.com/office/drawing/2014/main" id="{F616B076-A49C-97D5-4411-571EBE4AD1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14801" y="578738"/>
            <a:ext cx="5670549" cy="5670549"/>
          </a:xfrm>
          <a:prstGeom prst="rect">
            <a:avLst/>
          </a:prstGeom>
          <a:noFill/>
        </p:spPr>
      </p:pic>
    </p:spTree>
    <p:extLst>
      <p:ext uri="{BB962C8B-B14F-4D97-AF65-F5344CB8AC3E}">
        <p14:creationId xmlns:p14="http://schemas.microsoft.com/office/powerpoint/2010/main" val="134343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6E464A-C722-397B-F316-D12E5BC76B20}"/>
              </a:ext>
            </a:extLst>
          </p:cNvPr>
          <p:cNvSpPr>
            <a:spLocks noGrp="1"/>
          </p:cNvSpPr>
          <p:nvPr>
            <p:ph type="title"/>
          </p:nvPr>
        </p:nvSpPr>
        <p:spPr>
          <a:xfrm>
            <a:off x="838200" y="365125"/>
            <a:ext cx="5393361" cy="1325563"/>
          </a:xfrm>
        </p:spPr>
        <p:txBody>
          <a:bodyPr>
            <a:normAutofit/>
          </a:bodyPr>
          <a:lstStyle/>
          <a:p>
            <a:r>
              <a:rPr lang="en-GB" dirty="0"/>
              <a:t>Project impact and limitations</a:t>
            </a:r>
          </a:p>
        </p:txBody>
      </p:sp>
      <p:pic>
        <p:nvPicPr>
          <p:cNvPr id="8" name="Picture 7">
            <a:extLst>
              <a:ext uri="{FF2B5EF4-FFF2-40B4-BE49-F238E27FC236}">
                <a16:creationId xmlns:a16="http://schemas.microsoft.com/office/drawing/2014/main" id="{506A4244-A967-8C3A-C47E-44BCEF03E9B4}"/>
              </a:ext>
            </a:extLst>
          </p:cNvPr>
          <p:cNvPicPr>
            <a:picLocks noChangeAspect="1"/>
          </p:cNvPicPr>
          <p:nvPr/>
        </p:nvPicPr>
        <p:blipFill>
          <a:blip r:embed="rId3"/>
          <a:srcRect l="38500"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4">
            <a:extLst>
              <a:ext uri="{FF2B5EF4-FFF2-40B4-BE49-F238E27FC236}">
                <a16:creationId xmlns:a16="http://schemas.microsoft.com/office/drawing/2014/main" id="{4CD987F6-BF4B-20C2-BAB5-6FA5C5C2AB42}"/>
              </a:ext>
            </a:extLst>
          </p:cNvPr>
          <p:cNvGraphicFramePr>
            <a:graphicFrameLocks noGrp="1"/>
          </p:cNvGraphicFramePr>
          <p:nvPr>
            <p:ph idx="1"/>
            <p:extLst>
              <p:ext uri="{D42A27DB-BD31-4B8C-83A1-F6EECF244321}">
                <p14:modId xmlns:p14="http://schemas.microsoft.com/office/powerpoint/2010/main" val="2019195160"/>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20737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TotalTime>
  <Words>1589</Words>
  <Application>Microsoft Office PowerPoint</Application>
  <PresentationFormat>Widescreen</PresentationFormat>
  <Paragraphs>114</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Industrial Research Proposal </vt:lpstr>
      <vt:lpstr>Background rational and context </vt:lpstr>
      <vt:lpstr>Literature review &amp; Research problem</vt:lpstr>
      <vt:lpstr>Aim and Objectives</vt:lpstr>
      <vt:lpstr>Research and analysis methodologies</vt:lpstr>
      <vt:lpstr>Planning</vt:lpstr>
      <vt:lpstr>Planning</vt:lpstr>
      <vt:lpstr>Approach</vt:lpstr>
      <vt:lpstr>Project impact and limitations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Nick Gelstharp</dc:creator>
  <cp:lastModifiedBy>Nick Gelstharp</cp:lastModifiedBy>
  <cp:revision>2</cp:revision>
  <dcterms:created xsi:type="dcterms:W3CDTF">2025-08-31T14:28:54Z</dcterms:created>
  <dcterms:modified xsi:type="dcterms:W3CDTF">2025-09-02T08:34:09Z</dcterms:modified>
</cp:coreProperties>
</file>