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6" r:id="rId8"/>
    <p:sldId id="263" r:id="rId9"/>
    <p:sldId id="264" r:id="rId10"/>
    <p:sldId id="267" r:id="rId11"/>
    <p:sldId id="268" r:id="rId12"/>
    <p:sldId id="270" r:id="rId13"/>
    <p:sldId id="269"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5601BC-95E7-4094-A598-476DEB80F255}" v="19" dt="2026-02-14T17:12:55.209"/>
  </p1510:revLst>
</p1510:revInfo>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45" autoAdjust="0"/>
    <p:restoredTop sz="94660"/>
  </p:normalViewPr>
  <p:slideViewPr>
    <p:cSldViewPr snapToGrid="0">
      <p:cViewPr varScale="1">
        <p:scale>
          <a:sx n="77" d="100"/>
          <a:sy n="77" d="100"/>
        </p:scale>
        <p:origin x="92"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267568-A734-44CA-99D8-F364BD0970D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0FF0102-92FD-4938-A04C-44078EBA6ABC}">
      <dgm:prSet/>
      <dgm:spPr/>
      <dgm:t>
        <a:bodyPr/>
        <a:lstStyle/>
        <a:p>
          <a:r>
            <a:rPr lang="en-GB" dirty="0"/>
            <a:t>According to John Bowlby, the human person has an inbuilt and biological desire from birth to link oneself to a main reference figure mainly the mother. </a:t>
          </a:r>
          <a:endParaRPr lang="en-US" dirty="0"/>
        </a:p>
      </dgm:t>
    </dgm:pt>
    <dgm:pt modelId="{7410B7B8-9A0D-4A64-A43D-5458A5E9FA98}" type="parTrans" cxnId="{F896257B-72BD-491E-8DAF-03F0B05CD357}">
      <dgm:prSet/>
      <dgm:spPr/>
      <dgm:t>
        <a:bodyPr/>
        <a:lstStyle/>
        <a:p>
          <a:endParaRPr lang="en-US"/>
        </a:p>
      </dgm:t>
    </dgm:pt>
    <dgm:pt modelId="{C5ED1B65-4D85-4DBF-9FE2-4E1FA39B6A2D}" type="sibTrans" cxnId="{F896257B-72BD-491E-8DAF-03F0B05CD357}">
      <dgm:prSet/>
      <dgm:spPr/>
      <dgm:t>
        <a:bodyPr/>
        <a:lstStyle/>
        <a:p>
          <a:endParaRPr lang="en-US"/>
        </a:p>
      </dgm:t>
    </dgm:pt>
    <dgm:pt modelId="{1E64044B-2B48-4189-A941-422B68F5AF59}">
      <dgm:prSet/>
      <dgm:spPr/>
      <dgm:t>
        <a:bodyPr/>
        <a:lstStyle/>
        <a:p>
          <a:r>
            <a:rPr lang="en-GB" dirty="0"/>
            <a:t>This basic bond serves to secure its safety, survival and emotional balance. Attachment is defined as a primary need for protection and reassurance. </a:t>
          </a:r>
          <a:endParaRPr lang="en-US" dirty="0"/>
        </a:p>
      </dgm:t>
    </dgm:pt>
    <dgm:pt modelId="{EEEA852B-4C79-4953-89D9-D09C10A023E6}" type="parTrans" cxnId="{2DD2FB9A-F482-41E7-A450-D1069E3F98F0}">
      <dgm:prSet/>
      <dgm:spPr/>
      <dgm:t>
        <a:bodyPr/>
        <a:lstStyle/>
        <a:p>
          <a:endParaRPr lang="en-US"/>
        </a:p>
      </dgm:t>
    </dgm:pt>
    <dgm:pt modelId="{320E6A45-1725-4D3F-9C09-E11042C7CC12}" type="sibTrans" cxnId="{2DD2FB9A-F482-41E7-A450-D1069E3F98F0}">
      <dgm:prSet/>
      <dgm:spPr/>
      <dgm:t>
        <a:bodyPr/>
        <a:lstStyle/>
        <a:p>
          <a:endParaRPr lang="en-US"/>
        </a:p>
      </dgm:t>
    </dgm:pt>
    <dgm:pt modelId="{AD3D6DD0-2C83-439A-90A4-E9DD92743B29}">
      <dgm:prSet/>
      <dgm:spPr/>
      <dgm:t>
        <a:bodyPr/>
        <a:lstStyle/>
        <a:p>
          <a:r>
            <a:rPr lang="en-GB" dirty="0"/>
            <a:t>Having a separation, a breakup, or a lack of response can cause emotional development issues to the child</a:t>
          </a:r>
          <a:endParaRPr lang="en-US" dirty="0"/>
        </a:p>
      </dgm:t>
    </dgm:pt>
    <dgm:pt modelId="{13F42E0F-766E-4EC5-BEBB-F037237F651E}" type="parTrans" cxnId="{11138082-E9EC-4445-A751-0A7C8541E260}">
      <dgm:prSet/>
      <dgm:spPr/>
      <dgm:t>
        <a:bodyPr/>
        <a:lstStyle/>
        <a:p>
          <a:endParaRPr lang="en-US"/>
        </a:p>
      </dgm:t>
    </dgm:pt>
    <dgm:pt modelId="{918AA4FB-64DE-4745-9E74-347271EAB512}" type="sibTrans" cxnId="{11138082-E9EC-4445-A751-0A7C8541E260}">
      <dgm:prSet/>
      <dgm:spPr/>
      <dgm:t>
        <a:bodyPr/>
        <a:lstStyle/>
        <a:p>
          <a:endParaRPr lang="en-US"/>
        </a:p>
      </dgm:t>
    </dgm:pt>
    <dgm:pt modelId="{B3EBF67B-56B7-44C6-8A0B-6520F4F4EF3B}" type="pres">
      <dgm:prSet presAssocID="{3D267568-A734-44CA-99D8-F364BD0970D2}" presName="linear" presStyleCnt="0">
        <dgm:presLayoutVars>
          <dgm:animLvl val="lvl"/>
          <dgm:resizeHandles val="exact"/>
        </dgm:presLayoutVars>
      </dgm:prSet>
      <dgm:spPr/>
    </dgm:pt>
    <dgm:pt modelId="{5839A9DE-24FE-4675-9D29-F45A67C9A593}" type="pres">
      <dgm:prSet presAssocID="{E0FF0102-92FD-4938-A04C-44078EBA6ABC}" presName="parentText" presStyleLbl="node1" presStyleIdx="0" presStyleCnt="3">
        <dgm:presLayoutVars>
          <dgm:chMax val="0"/>
          <dgm:bulletEnabled val="1"/>
        </dgm:presLayoutVars>
      </dgm:prSet>
      <dgm:spPr/>
    </dgm:pt>
    <dgm:pt modelId="{A25CA4AB-4474-410E-9399-3846CA18C118}" type="pres">
      <dgm:prSet presAssocID="{C5ED1B65-4D85-4DBF-9FE2-4E1FA39B6A2D}" presName="spacer" presStyleCnt="0"/>
      <dgm:spPr/>
    </dgm:pt>
    <dgm:pt modelId="{F58D0AE2-20B5-4F94-B459-92B6CDFBE2CC}" type="pres">
      <dgm:prSet presAssocID="{1E64044B-2B48-4189-A941-422B68F5AF59}" presName="parentText" presStyleLbl="node1" presStyleIdx="1" presStyleCnt="3">
        <dgm:presLayoutVars>
          <dgm:chMax val="0"/>
          <dgm:bulletEnabled val="1"/>
        </dgm:presLayoutVars>
      </dgm:prSet>
      <dgm:spPr/>
    </dgm:pt>
    <dgm:pt modelId="{90804F63-B1A3-477C-8667-D5C631765150}" type="pres">
      <dgm:prSet presAssocID="{320E6A45-1725-4D3F-9C09-E11042C7CC12}" presName="spacer" presStyleCnt="0"/>
      <dgm:spPr/>
    </dgm:pt>
    <dgm:pt modelId="{1B17F745-9050-49E8-B983-F8F5B4B4FFE2}" type="pres">
      <dgm:prSet presAssocID="{AD3D6DD0-2C83-439A-90A4-E9DD92743B29}" presName="parentText" presStyleLbl="node1" presStyleIdx="2" presStyleCnt="3">
        <dgm:presLayoutVars>
          <dgm:chMax val="0"/>
          <dgm:bulletEnabled val="1"/>
        </dgm:presLayoutVars>
      </dgm:prSet>
      <dgm:spPr/>
    </dgm:pt>
  </dgm:ptLst>
  <dgm:cxnLst>
    <dgm:cxn modelId="{8819F13B-1BFE-4904-848E-D8D6CAC3AD0C}" type="presOf" srcId="{3D267568-A734-44CA-99D8-F364BD0970D2}" destId="{B3EBF67B-56B7-44C6-8A0B-6520F4F4EF3B}" srcOrd="0" destOrd="0" presId="urn:microsoft.com/office/officeart/2005/8/layout/vList2"/>
    <dgm:cxn modelId="{756D1555-C51B-4DA8-9683-5029B6E35C5F}" type="presOf" srcId="{E0FF0102-92FD-4938-A04C-44078EBA6ABC}" destId="{5839A9DE-24FE-4675-9D29-F45A67C9A593}" srcOrd="0" destOrd="0" presId="urn:microsoft.com/office/officeart/2005/8/layout/vList2"/>
    <dgm:cxn modelId="{F896257B-72BD-491E-8DAF-03F0B05CD357}" srcId="{3D267568-A734-44CA-99D8-F364BD0970D2}" destId="{E0FF0102-92FD-4938-A04C-44078EBA6ABC}" srcOrd="0" destOrd="0" parTransId="{7410B7B8-9A0D-4A64-A43D-5458A5E9FA98}" sibTransId="{C5ED1B65-4D85-4DBF-9FE2-4E1FA39B6A2D}"/>
    <dgm:cxn modelId="{11138082-E9EC-4445-A751-0A7C8541E260}" srcId="{3D267568-A734-44CA-99D8-F364BD0970D2}" destId="{AD3D6DD0-2C83-439A-90A4-E9DD92743B29}" srcOrd="2" destOrd="0" parTransId="{13F42E0F-766E-4EC5-BEBB-F037237F651E}" sibTransId="{918AA4FB-64DE-4745-9E74-347271EAB512}"/>
    <dgm:cxn modelId="{2DD2FB9A-F482-41E7-A450-D1069E3F98F0}" srcId="{3D267568-A734-44CA-99D8-F364BD0970D2}" destId="{1E64044B-2B48-4189-A941-422B68F5AF59}" srcOrd="1" destOrd="0" parTransId="{EEEA852B-4C79-4953-89D9-D09C10A023E6}" sibTransId="{320E6A45-1725-4D3F-9C09-E11042C7CC12}"/>
    <dgm:cxn modelId="{2A91CCBE-3BA2-4DC4-8AEB-DD0B90DFF33D}" type="presOf" srcId="{1E64044B-2B48-4189-A941-422B68F5AF59}" destId="{F58D0AE2-20B5-4F94-B459-92B6CDFBE2CC}" srcOrd="0" destOrd="0" presId="urn:microsoft.com/office/officeart/2005/8/layout/vList2"/>
    <dgm:cxn modelId="{C811ACEE-123B-4563-934C-A0B4E5833867}" type="presOf" srcId="{AD3D6DD0-2C83-439A-90A4-E9DD92743B29}" destId="{1B17F745-9050-49E8-B983-F8F5B4B4FFE2}" srcOrd="0" destOrd="0" presId="urn:microsoft.com/office/officeart/2005/8/layout/vList2"/>
    <dgm:cxn modelId="{A08B78C2-C6C0-4103-81B6-AD2C59F57504}" type="presParOf" srcId="{B3EBF67B-56B7-44C6-8A0B-6520F4F4EF3B}" destId="{5839A9DE-24FE-4675-9D29-F45A67C9A593}" srcOrd="0" destOrd="0" presId="urn:microsoft.com/office/officeart/2005/8/layout/vList2"/>
    <dgm:cxn modelId="{3F93BD09-BFB3-4326-ACA9-5D1BC6A5ABB9}" type="presParOf" srcId="{B3EBF67B-56B7-44C6-8A0B-6520F4F4EF3B}" destId="{A25CA4AB-4474-410E-9399-3846CA18C118}" srcOrd="1" destOrd="0" presId="urn:microsoft.com/office/officeart/2005/8/layout/vList2"/>
    <dgm:cxn modelId="{AB4BB19B-F901-4023-BC40-017F1D0555EA}" type="presParOf" srcId="{B3EBF67B-56B7-44C6-8A0B-6520F4F4EF3B}" destId="{F58D0AE2-20B5-4F94-B459-92B6CDFBE2CC}" srcOrd="2" destOrd="0" presId="urn:microsoft.com/office/officeart/2005/8/layout/vList2"/>
    <dgm:cxn modelId="{94CB1D8C-2625-43F9-A20E-DDF31FE471F7}" type="presParOf" srcId="{B3EBF67B-56B7-44C6-8A0B-6520F4F4EF3B}" destId="{90804F63-B1A3-477C-8667-D5C631765150}" srcOrd="3" destOrd="0" presId="urn:microsoft.com/office/officeart/2005/8/layout/vList2"/>
    <dgm:cxn modelId="{B1BA8464-7393-4E54-A618-EAF5E0F86E32}" type="presParOf" srcId="{B3EBF67B-56B7-44C6-8A0B-6520F4F4EF3B}" destId="{1B17F745-9050-49E8-B983-F8F5B4B4FF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6536EC-2AEB-4EFB-B6FB-472FF7059CD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9221588-8A19-4DA2-AC06-35D71F8CF3DF}">
      <dgm:prSet custT="1"/>
      <dgm:spPr/>
      <dgm:t>
        <a:bodyPr/>
        <a:lstStyle/>
        <a:p>
          <a:r>
            <a:rPr lang="en-GB" sz="1600" b="1" dirty="0"/>
            <a:t>Bowlby identifies four main attachment styles:</a:t>
          </a:r>
          <a:endParaRPr lang="en-US" sz="1600" b="1" dirty="0"/>
        </a:p>
      </dgm:t>
    </dgm:pt>
    <dgm:pt modelId="{681FC237-BDA6-498E-A390-DD8F0AFCD8F8}" type="parTrans" cxnId="{C93BFC0A-2032-4CD1-B946-6208316D3997}">
      <dgm:prSet/>
      <dgm:spPr/>
      <dgm:t>
        <a:bodyPr/>
        <a:lstStyle/>
        <a:p>
          <a:endParaRPr lang="en-US"/>
        </a:p>
      </dgm:t>
    </dgm:pt>
    <dgm:pt modelId="{ECF58F7D-7843-4198-8707-E1AF63C75DE8}" type="sibTrans" cxnId="{C93BFC0A-2032-4CD1-B946-6208316D3997}">
      <dgm:prSet/>
      <dgm:spPr/>
      <dgm:t>
        <a:bodyPr/>
        <a:lstStyle/>
        <a:p>
          <a:endParaRPr lang="en-US"/>
        </a:p>
      </dgm:t>
    </dgm:pt>
    <dgm:pt modelId="{ECB63BBA-A3D9-4FE9-920D-7439A62FB90B}">
      <dgm:prSet custT="1"/>
      <dgm:spPr/>
      <dgm:t>
        <a:bodyPr/>
        <a:lstStyle/>
        <a:p>
          <a:r>
            <a:rPr lang="en-GB" sz="1600" b="1" dirty="0"/>
            <a:t>Secure : The return of the parents makes the child comfortable, giving him a sense of confidence. </a:t>
          </a:r>
          <a:endParaRPr lang="en-US" sz="1600" b="1" dirty="0"/>
        </a:p>
      </dgm:t>
    </dgm:pt>
    <dgm:pt modelId="{788F29EC-700E-408B-A50B-CCCFD533D437}" type="parTrans" cxnId="{FEF9A40F-F7D6-4C79-834C-E7358E26165E}">
      <dgm:prSet/>
      <dgm:spPr/>
      <dgm:t>
        <a:bodyPr/>
        <a:lstStyle/>
        <a:p>
          <a:endParaRPr lang="en-US"/>
        </a:p>
      </dgm:t>
    </dgm:pt>
    <dgm:pt modelId="{A40DF965-1B22-4E19-A986-DDA508DEB860}" type="sibTrans" cxnId="{FEF9A40F-F7D6-4C79-834C-E7358E26165E}">
      <dgm:prSet/>
      <dgm:spPr/>
      <dgm:t>
        <a:bodyPr/>
        <a:lstStyle/>
        <a:p>
          <a:endParaRPr lang="en-US"/>
        </a:p>
      </dgm:t>
    </dgm:pt>
    <dgm:pt modelId="{E23A9324-9607-4601-9426-9E7D5C4D4828}">
      <dgm:prSet custT="1"/>
      <dgm:spPr/>
      <dgm:t>
        <a:bodyPr/>
        <a:lstStyle/>
        <a:p>
          <a:r>
            <a:rPr lang="en-GB" sz="1600" b="1" dirty="0"/>
            <a:t>Insecure-Avoiding or Anxious avoiding : The child remains indifferent,  managing his distress by himself.</a:t>
          </a:r>
          <a:endParaRPr lang="en-US" sz="1600" b="1" dirty="0"/>
        </a:p>
      </dgm:t>
    </dgm:pt>
    <dgm:pt modelId="{2F179618-BD4B-4FBB-B43D-914E40B5F44E}" type="parTrans" cxnId="{F5F841CC-108F-4CF2-B75C-0543F7CBFB08}">
      <dgm:prSet/>
      <dgm:spPr/>
      <dgm:t>
        <a:bodyPr/>
        <a:lstStyle/>
        <a:p>
          <a:endParaRPr lang="en-US"/>
        </a:p>
      </dgm:t>
    </dgm:pt>
    <dgm:pt modelId="{10A2461A-8DA5-4C1F-8151-BB17FE68FB04}" type="sibTrans" cxnId="{F5F841CC-108F-4CF2-B75C-0543F7CBFB08}">
      <dgm:prSet/>
      <dgm:spPr/>
      <dgm:t>
        <a:bodyPr/>
        <a:lstStyle/>
        <a:p>
          <a:endParaRPr lang="en-US"/>
        </a:p>
      </dgm:t>
    </dgm:pt>
    <dgm:pt modelId="{70E34052-375C-47F2-B4BC-F73990069050}">
      <dgm:prSet custT="1"/>
      <dgm:spPr/>
      <dgm:t>
        <a:bodyPr/>
        <a:lstStyle/>
        <a:p>
          <a:r>
            <a:rPr lang="en-GB" sz="1600" b="1" dirty="0"/>
            <a:t>Insecure-Ambivalent/Resistant : The child shows great anxiety and is difficult to soothe.</a:t>
          </a:r>
          <a:endParaRPr lang="en-US" sz="1600" b="1" dirty="0"/>
        </a:p>
      </dgm:t>
    </dgm:pt>
    <dgm:pt modelId="{DE6BBB91-2667-459B-A781-D6AEC16A4700}" type="parTrans" cxnId="{0587CB9D-10D7-42A2-AF99-287C672FB83B}">
      <dgm:prSet/>
      <dgm:spPr/>
      <dgm:t>
        <a:bodyPr/>
        <a:lstStyle/>
        <a:p>
          <a:endParaRPr lang="en-US"/>
        </a:p>
      </dgm:t>
    </dgm:pt>
    <dgm:pt modelId="{8AA5AB02-1C87-41AC-959C-6C98DC69FB62}" type="sibTrans" cxnId="{0587CB9D-10D7-42A2-AF99-287C672FB83B}">
      <dgm:prSet/>
      <dgm:spPr/>
      <dgm:t>
        <a:bodyPr/>
        <a:lstStyle/>
        <a:p>
          <a:endParaRPr lang="en-US"/>
        </a:p>
      </dgm:t>
    </dgm:pt>
    <dgm:pt modelId="{6C515A66-C3B8-435D-9169-6EE13C825649}">
      <dgm:prSet custT="1"/>
      <dgm:spPr/>
      <dgm:t>
        <a:bodyPr/>
        <a:lstStyle/>
        <a:p>
          <a:r>
            <a:rPr lang="en-GB" sz="1600" b="1" dirty="0"/>
            <a:t>Disorganised  Attachment : This type of attachment is applied to people displaying erratic behaviour in their relationships, leading to a lack of confidence and emotional regulation.</a:t>
          </a:r>
        </a:p>
        <a:p>
          <a:r>
            <a:rPr lang="en-GB" sz="1600" b="1" dirty="0"/>
            <a:t>This style of attachment is often the result of caregivers who have been abusive or negligent. </a:t>
          </a:r>
          <a:endParaRPr lang="en-US" sz="1600" b="1" dirty="0"/>
        </a:p>
      </dgm:t>
    </dgm:pt>
    <dgm:pt modelId="{9A76732C-59DE-4302-A918-9129D6B1C134}" type="parTrans" cxnId="{EACB2575-0E64-4B35-8185-8BA0BEDB6B30}">
      <dgm:prSet/>
      <dgm:spPr/>
      <dgm:t>
        <a:bodyPr/>
        <a:lstStyle/>
        <a:p>
          <a:endParaRPr lang="en-US"/>
        </a:p>
      </dgm:t>
    </dgm:pt>
    <dgm:pt modelId="{D2B9A625-5F59-4564-9934-A70E7D12E7C1}" type="sibTrans" cxnId="{EACB2575-0E64-4B35-8185-8BA0BEDB6B30}">
      <dgm:prSet/>
      <dgm:spPr/>
      <dgm:t>
        <a:bodyPr/>
        <a:lstStyle/>
        <a:p>
          <a:endParaRPr lang="en-US"/>
        </a:p>
      </dgm:t>
    </dgm:pt>
    <dgm:pt modelId="{127952AB-4EDA-4A59-BEAC-046A66179B58}" type="pres">
      <dgm:prSet presAssocID="{CA6536EC-2AEB-4EFB-B6FB-472FF7059CD8}" presName="linear" presStyleCnt="0">
        <dgm:presLayoutVars>
          <dgm:animLvl val="lvl"/>
          <dgm:resizeHandles val="exact"/>
        </dgm:presLayoutVars>
      </dgm:prSet>
      <dgm:spPr/>
    </dgm:pt>
    <dgm:pt modelId="{D9E001E7-47FE-4646-84B7-4C079588B267}" type="pres">
      <dgm:prSet presAssocID="{89221588-8A19-4DA2-AC06-35D71F8CF3DF}" presName="parentText" presStyleLbl="node1" presStyleIdx="0" presStyleCnt="5">
        <dgm:presLayoutVars>
          <dgm:chMax val="0"/>
          <dgm:bulletEnabled val="1"/>
        </dgm:presLayoutVars>
      </dgm:prSet>
      <dgm:spPr/>
    </dgm:pt>
    <dgm:pt modelId="{3DBBEDC3-706F-4770-A523-26A7FEBC6EAC}" type="pres">
      <dgm:prSet presAssocID="{ECF58F7D-7843-4198-8707-E1AF63C75DE8}" presName="spacer" presStyleCnt="0"/>
      <dgm:spPr/>
    </dgm:pt>
    <dgm:pt modelId="{9C516E59-B6F0-4323-819A-C214A904109D}" type="pres">
      <dgm:prSet presAssocID="{ECB63BBA-A3D9-4FE9-920D-7439A62FB90B}" presName="parentText" presStyleLbl="node1" presStyleIdx="1" presStyleCnt="5">
        <dgm:presLayoutVars>
          <dgm:chMax val="0"/>
          <dgm:bulletEnabled val="1"/>
        </dgm:presLayoutVars>
      </dgm:prSet>
      <dgm:spPr/>
    </dgm:pt>
    <dgm:pt modelId="{AB1593B1-9A74-4131-B71C-1DF31316313F}" type="pres">
      <dgm:prSet presAssocID="{A40DF965-1B22-4E19-A986-DDA508DEB860}" presName="spacer" presStyleCnt="0"/>
      <dgm:spPr/>
    </dgm:pt>
    <dgm:pt modelId="{8C19B798-C27B-4651-8EA8-457F75F3C79C}" type="pres">
      <dgm:prSet presAssocID="{E23A9324-9607-4601-9426-9E7D5C4D4828}" presName="parentText" presStyleLbl="node1" presStyleIdx="2" presStyleCnt="5" custLinFactNeighborX="505" custLinFactNeighborY="60208">
        <dgm:presLayoutVars>
          <dgm:chMax val="0"/>
          <dgm:bulletEnabled val="1"/>
        </dgm:presLayoutVars>
      </dgm:prSet>
      <dgm:spPr/>
    </dgm:pt>
    <dgm:pt modelId="{7B03C70F-C711-4BC6-B09E-3B482F04CD0D}" type="pres">
      <dgm:prSet presAssocID="{10A2461A-8DA5-4C1F-8151-BB17FE68FB04}" presName="spacer" presStyleCnt="0"/>
      <dgm:spPr/>
    </dgm:pt>
    <dgm:pt modelId="{390FDF34-EE69-46C1-A15D-A96E984C5F72}" type="pres">
      <dgm:prSet presAssocID="{70E34052-375C-47F2-B4BC-F73990069050}" presName="parentText" presStyleLbl="node1" presStyleIdx="3" presStyleCnt="5">
        <dgm:presLayoutVars>
          <dgm:chMax val="0"/>
          <dgm:bulletEnabled val="1"/>
        </dgm:presLayoutVars>
      </dgm:prSet>
      <dgm:spPr/>
    </dgm:pt>
    <dgm:pt modelId="{71A28698-CD17-4BDE-A2FF-645198A3D045}" type="pres">
      <dgm:prSet presAssocID="{8AA5AB02-1C87-41AC-959C-6C98DC69FB62}" presName="spacer" presStyleCnt="0"/>
      <dgm:spPr/>
    </dgm:pt>
    <dgm:pt modelId="{52205BE2-C45C-4EB6-A3C9-9714A82010F6}" type="pres">
      <dgm:prSet presAssocID="{6C515A66-C3B8-435D-9169-6EE13C825649}" presName="parentText" presStyleLbl="node1" presStyleIdx="4" presStyleCnt="5">
        <dgm:presLayoutVars>
          <dgm:chMax val="0"/>
          <dgm:bulletEnabled val="1"/>
        </dgm:presLayoutVars>
      </dgm:prSet>
      <dgm:spPr/>
    </dgm:pt>
  </dgm:ptLst>
  <dgm:cxnLst>
    <dgm:cxn modelId="{1C433F09-52A1-471D-9F82-F6C4CFDFA8D9}" type="presOf" srcId="{ECB63BBA-A3D9-4FE9-920D-7439A62FB90B}" destId="{9C516E59-B6F0-4323-819A-C214A904109D}" srcOrd="0" destOrd="0" presId="urn:microsoft.com/office/officeart/2005/8/layout/vList2"/>
    <dgm:cxn modelId="{C93BFC0A-2032-4CD1-B946-6208316D3997}" srcId="{CA6536EC-2AEB-4EFB-B6FB-472FF7059CD8}" destId="{89221588-8A19-4DA2-AC06-35D71F8CF3DF}" srcOrd="0" destOrd="0" parTransId="{681FC237-BDA6-498E-A390-DD8F0AFCD8F8}" sibTransId="{ECF58F7D-7843-4198-8707-E1AF63C75DE8}"/>
    <dgm:cxn modelId="{FEF9A40F-F7D6-4C79-834C-E7358E26165E}" srcId="{CA6536EC-2AEB-4EFB-B6FB-472FF7059CD8}" destId="{ECB63BBA-A3D9-4FE9-920D-7439A62FB90B}" srcOrd="1" destOrd="0" parTransId="{788F29EC-700E-408B-A50B-CCCFD533D437}" sibTransId="{A40DF965-1B22-4E19-A986-DDA508DEB860}"/>
    <dgm:cxn modelId="{2F28C215-F2B5-41A2-AB74-DD1AD929291C}" type="presOf" srcId="{E23A9324-9607-4601-9426-9E7D5C4D4828}" destId="{8C19B798-C27B-4651-8EA8-457F75F3C79C}" srcOrd="0" destOrd="0" presId="urn:microsoft.com/office/officeart/2005/8/layout/vList2"/>
    <dgm:cxn modelId="{17149C1B-4872-4BBF-8F5C-32830DB676E8}" type="presOf" srcId="{CA6536EC-2AEB-4EFB-B6FB-472FF7059CD8}" destId="{127952AB-4EDA-4A59-BEAC-046A66179B58}" srcOrd="0" destOrd="0" presId="urn:microsoft.com/office/officeart/2005/8/layout/vList2"/>
    <dgm:cxn modelId="{EACB2575-0E64-4B35-8185-8BA0BEDB6B30}" srcId="{CA6536EC-2AEB-4EFB-B6FB-472FF7059CD8}" destId="{6C515A66-C3B8-435D-9169-6EE13C825649}" srcOrd="4" destOrd="0" parTransId="{9A76732C-59DE-4302-A918-9129D6B1C134}" sibTransId="{D2B9A625-5F59-4564-9934-A70E7D12E7C1}"/>
    <dgm:cxn modelId="{0587CB9D-10D7-42A2-AF99-287C672FB83B}" srcId="{CA6536EC-2AEB-4EFB-B6FB-472FF7059CD8}" destId="{70E34052-375C-47F2-B4BC-F73990069050}" srcOrd="3" destOrd="0" parTransId="{DE6BBB91-2667-459B-A781-D6AEC16A4700}" sibTransId="{8AA5AB02-1C87-41AC-959C-6C98DC69FB62}"/>
    <dgm:cxn modelId="{ABF26FA8-88B7-4053-85E1-A49A1D47316F}" type="presOf" srcId="{6C515A66-C3B8-435D-9169-6EE13C825649}" destId="{52205BE2-C45C-4EB6-A3C9-9714A82010F6}" srcOrd="0" destOrd="0" presId="urn:microsoft.com/office/officeart/2005/8/layout/vList2"/>
    <dgm:cxn modelId="{7EAB7AA8-6F2D-4F37-8D3A-DD41B482B373}" type="presOf" srcId="{89221588-8A19-4DA2-AC06-35D71F8CF3DF}" destId="{D9E001E7-47FE-4646-84B7-4C079588B267}" srcOrd="0" destOrd="0" presId="urn:microsoft.com/office/officeart/2005/8/layout/vList2"/>
    <dgm:cxn modelId="{F5F841CC-108F-4CF2-B75C-0543F7CBFB08}" srcId="{CA6536EC-2AEB-4EFB-B6FB-472FF7059CD8}" destId="{E23A9324-9607-4601-9426-9E7D5C4D4828}" srcOrd="2" destOrd="0" parTransId="{2F179618-BD4B-4FBB-B43D-914E40B5F44E}" sibTransId="{10A2461A-8DA5-4C1F-8151-BB17FE68FB04}"/>
    <dgm:cxn modelId="{7EBA77EC-3D06-4ACE-A6A6-29B7CF37C6D6}" type="presOf" srcId="{70E34052-375C-47F2-B4BC-F73990069050}" destId="{390FDF34-EE69-46C1-A15D-A96E984C5F72}" srcOrd="0" destOrd="0" presId="urn:microsoft.com/office/officeart/2005/8/layout/vList2"/>
    <dgm:cxn modelId="{BE54D9EE-C858-4050-9EE3-387521DD0221}" type="presParOf" srcId="{127952AB-4EDA-4A59-BEAC-046A66179B58}" destId="{D9E001E7-47FE-4646-84B7-4C079588B267}" srcOrd="0" destOrd="0" presId="urn:microsoft.com/office/officeart/2005/8/layout/vList2"/>
    <dgm:cxn modelId="{1E1EFDF0-8FB0-4EF4-A73F-2FD7199D54D7}" type="presParOf" srcId="{127952AB-4EDA-4A59-BEAC-046A66179B58}" destId="{3DBBEDC3-706F-4770-A523-26A7FEBC6EAC}" srcOrd="1" destOrd="0" presId="urn:microsoft.com/office/officeart/2005/8/layout/vList2"/>
    <dgm:cxn modelId="{94D80EEB-E723-42CA-876E-7EDE5C8AFBD0}" type="presParOf" srcId="{127952AB-4EDA-4A59-BEAC-046A66179B58}" destId="{9C516E59-B6F0-4323-819A-C214A904109D}" srcOrd="2" destOrd="0" presId="urn:microsoft.com/office/officeart/2005/8/layout/vList2"/>
    <dgm:cxn modelId="{A89463D1-B79B-49BF-AFCA-035ABE8AC454}" type="presParOf" srcId="{127952AB-4EDA-4A59-BEAC-046A66179B58}" destId="{AB1593B1-9A74-4131-B71C-1DF31316313F}" srcOrd="3" destOrd="0" presId="urn:microsoft.com/office/officeart/2005/8/layout/vList2"/>
    <dgm:cxn modelId="{EEFE24C3-C0D3-43FC-A80F-2996E547B5FA}" type="presParOf" srcId="{127952AB-4EDA-4A59-BEAC-046A66179B58}" destId="{8C19B798-C27B-4651-8EA8-457F75F3C79C}" srcOrd="4" destOrd="0" presId="urn:microsoft.com/office/officeart/2005/8/layout/vList2"/>
    <dgm:cxn modelId="{1C84B936-6A41-4FE4-8B5B-ED9E2AA6CE61}" type="presParOf" srcId="{127952AB-4EDA-4A59-BEAC-046A66179B58}" destId="{7B03C70F-C711-4BC6-B09E-3B482F04CD0D}" srcOrd="5" destOrd="0" presId="urn:microsoft.com/office/officeart/2005/8/layout/vList2"/>
    <dgm:cxn modelId="{73F9401B-8750-45C8-A8B2-910659AAEE07}" type="presParOf" srcId="{127952AB-4EDA-4A59-BEAC-046A66179B58}" destId="{390FDF34-EE69-46C1-A15D-A96E984C5F72}" srcOrd="6" destOrd="0" presId="urn:microsoft.com/office/officeart/2005/8/layout/vList2"/>
    <dgm:cxn modelId="{3E62D06D-8418-453A-AE9A-7CB5AD11C28C}" type="presParOf" srcId="{127952AB-4EDA-4A59-BEAC-046A66179B58}" destId="{71A28698-CD17-4BDE-A2FF-645198A3D045}" srcOrd="7" destOrd="0" presId="urn:microsoft.com/office/officeart/2005/8/layout/vList2"/>
    <dgm:cxn modelId="{6808DD17-9C65-4D11-BCDE-9957A61C8371}" type="presParOf" srcId="{127952AB-4EDA-4A59-BEAC-046A66179B58}" destId="{52205BE2-C45C-4EB6-A3C9-9714A82010F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9A9DE-24FE-4675-9D29-F45A67C9A593}">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According to John Bowlby, the human person has an inbuilt and biological desire from birth to link oneself to a main reference figure mainly the mother. </a:t>
          </a:r>
          <a:endParaRPr lang="en-US" sz="2400" kern="1200" dirty="0"/>
        </a:p>
      </dsp:txBody>
      <dsp:txXfrm>
        <a:off x="83616" y="172136"/>
        <a:ext cx="6499601" cy="1545648"/>
      </dsp:txXfrm>
    </dsp:sp>
    <dsp:sp modelId="{F58D0AE2-20B5-4F94-B459-92B6CDFBE2CC}">
      <dsp:nvSpPr>
        <dsp:cNvPr id="0" name=""/>
        <dsp:cNvSpPr/>
      </dsp:nvSpPr>
      <dsp:spPr>
        <a:xfrm>
          <a:off x="0" y="1870520"/>
          <a:ext cx="6666833" cy="17128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This basic bond serves to secure its safety, survival and emotional balance. Attachment is defined as a primary need for protection and reassurance. </a:t>
          </a:r>
          <a:endParaRPr lang="en-US" sz="2400" kern="1200" dirty="0"/>
        </a:p>
      </dsp:txBody>
      <dsp:txXfrm>
        <a:off x="83616" y="1954136"/>
        <a:ext cx="6499601" cy="1545648"/>
      </dsp:txXfrm>
    </dsp:sp>
    <dsp:sp modelId="{1B17F745-9050-49E8-B983-F8F5B4B4FFE2}">
      <dsp:nvSpPr>
        <dsp:cNvPr id="0" name=""/>
        <dsp:cNvSpPr/>
      </dsp:nvSpPr>
      <dsp:spPr>
        <a:xfrm>
          <a:off x="0" y="3652520"/>
          <a:ext cx="6666833" cy="17128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Having a separation, a breakup, or a lack of response can cause emotional development issues to the child</a:t>
          </a:r>
          <a:endParaRPr lang="en-US" sz="2400" kern="1200" dirty="0"/>
        </a:p>
      </dsp:txBody>
      <dsp:txXfrm>
        <a:off x="83616" y="3736136"/>
        <a:ext cx="6499601" cy="1545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01E7-47FE-4646-84B7-4C079588B267}">
      <dsp:nvSpPr>
        <dsp:cNvPr id="0" name=""/>
        <dsp:cNvSpPr/>
      </dsp:nvSpPr>
      <dsp:spPr>
        <a:xfrm>
          <a:off x="0" y="98333"/>
          <a:ext cx="6666833" cy="11390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Bowlby identifies four main attachment styles:</a:t>
          </a:r>
          <a:endParaRPr lang="en-US" sz="1600" b="1" kern="1200" dirty="0"/>
        </a:p>
      </dsp:txBody>
      <dsp:txXfrm>
        <a:off x="55605" y="153938"/>
        <a:ext cx="6555623" cy="1027860"/>
      </dsp:txXfrm>
    </dsp:sp>
    <dsp:sp modelId="{9C516E59-B6F0-4323-819A-C214A904109D}">
      <dsp:nvSpPr>
        <dsp:cNvPr id="0" name=""/>
        <dsp:cNvSpPr/>
      </dsp:nvSpPr>
      <dsp:spPr>
        <a:xfrm>
          <a:off x="0" y="1251803"/>
          <a:ext cx="6666833" cy="113907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Secure : The return of the parents makes the child comfortable, giving him a sense of confidence. </a:t>
          </a:r>
          <a:endParaRPr lang="en-US" sz="1600" b="1" kern="1200" dirty="0"/>
        </a:p>
      </dsp:txBody>
      <dsp:txXfrm>
        <a:off x="55605" y="1307408"/>
        <a:ext cx="6555623" cy="1027860"/>
      </dsp:txXfrm>
    </dsp:sp>
    <dsp:sp modelId="{8C19B798-C27B-4651-8EA8-457F75F3C79C}">
      <dsp:nvSpPr>
        <dsp:cNvPr id="0" name=""/>
        <dsp:cNvSpPr/>
      </dsp:nvSpPr>
      <dsp:spPr>
        <a:xfrm>
          <a:off x="0" y="2413944"/>
          <a:ext cx="6666833" cy="113907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Insecure-Avoiding or Anxious avoiding : The child remains indifferent,  managing his distress by himself.</a:t>
          </a:r>
          <a:endParaRPr lang="en-US" sz="1600" b="1" kern="1200" dirty="0"/>
        </a:p>
      </dsp:txBody>
      <dsp:txXfrm>
        <a:off x="55605" y="2469549"/>
        <a:ext cx="6555623" cy="1027860"/>
      </dsp:txXfrm>
    </dsp:sp>
    <dsp:sp modelId="{390FDF34-EE69-46C1-A15D-A96E984C5F72}">
      <dsp:nvSpPr>
        <dsp:cNvPr id="0" name=""/>
        <dsp:cNvSpPr/>
      </dsp:nvSpPr>
      <dsp:spPr>
        <a:xfrm>
          <a:off x="0" y="3558744"/>
          <a:ext cx="6666833" cy="113907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Insecure-Ambivalent/Resistant : The child shows great anxiety and is difficult to soothe.</a:t>
          </a:r>
          <a:endParaRPr lang="en-US" sz="1600" b="1" kern="1200" dirty="0"/>
        </a:p>
      </dsp:txBody>
      <dsp:txXfrm>
        <a:off x="55605" y="3614349"/>
        <a:ext cx="6555623" cy="1027860"/>
      </dsp:txXfrm>
    </dsp:sp>
    <dsp:sp modelId="{52205BE2-C45C-4EB6-A3C9-9714A82010F6}">
      <dsp:nvSpPr>
        <dsp:cNvPr id="0" name=""/>
        <dsp:cNvSpPr/>
      </dsp:nvSpPr>
      <dsp:spPr>
        <a:xfrm>
          <a:off x="0" y="4712215"/>
          <a:ext cx="6666833" cy="113907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Disorganised  Attachment : This type of attachment is applied to people displaying erratic behaviour in their relationships, leading to a lack of confidence and emotional regulation.</a:t>
          </a:r>
        </a:p>
        <a:p>
          <a:pPr marL="0" lvl="0" indent="0" algn="l" defTabSz="711200">
            <a:lnSpc>
              <a:spcPct val="90000"/>
            </a:lnSpc>
            <a:spcBef>
              <a:spcPct val="0"/>
            </a:spcBef>
            <a:spcAft>
              <a:spcPct val="35000"/>
            </a:spcAft>
            <a:buNone/>
          </a:pPr>
          <a:r>
            <a:rPr lang="en-GB" sz="1600" b="1" kern="1200" dirty="0"/>
            <a:t>This style of attachment is often the result of caregivers who have been abusive or negligent. </a:t>
          </a:r>
          <a:endParaRPr lang="en-US" sz="1600" b="1" kern="1200" dirty="0"/>
        </a:p>
      </dsp:txBody>
      <dsp:txXfrm>
        <a:off x="55605" y="4767820"/>
        <a:ext cx="6555623" cy="10278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D3CD156-9E65-9652-1EDE-5FB31351CB6C}"/>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GB"/>
          </a:p>
        </p:txBody>
      </p:sp>
      <p:sp>
        <p:nvSpPr>
          <p:cNvPr id="3" name="Sous-titre 2">
            <a:extLst>
              <a:ext uri="{FF2B5EF4-FFF2-40B4-BE49-F238E27FC236}">
                <a16:creationId xmlns:a16="http://schemas.microsoft.com/office/drawing/2014/main" id="{20CDCA23-D938-0A6A-0C41-2867FC56CF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GB"/>
          </a:p>
        </p:txBody>
      </p:sp>
      <p:sp>
        <p:nvSpPr>
          <p:cNvPr id="4" name="Espace réservé de la date 3">
            <a:extLst>
              <a:ext uri="{FF2B5EF4-FFF2-40B4-BE49-F238E27FC236}">
                <a16:creationId xmlns:a16="http://schemas.microsoft.com/office/drawing/2014/main" id="{F892E45B-A8EF-B3A0-CDE2-0E480E31508F}"/>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A3FE1228-00AA-F7C9-C8B1-98E964041352}"/>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F0D178E9-BDD1-DCA1-8575-AA0C9FF544FD}"/>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4276728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8447030-B45B-2A54-5A41-D1CD4DBA2B62}"/>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18E719B5-713F-611D-DF0C-1926CB0CED93}"/>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01C7231D-D735-3228-01FF-8E7112289023}"/>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D4803B88-3CC1-FE9C-FAE8-91CD8E54C18B}"/>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EE2D4F9B-CC95-880F-1998-17821FB98EDF}"/>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329470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E6B2509-4898-2699-BAB3-03AE5C3B1432}"/>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GB"/>
          </a:p>
        </p:txBody>
      </p:sp>
      <p:sp>
        <p:nvSpPr>
          <p:cNvPr id="3" name="Espace réservé du texte 2">
            <a:extLst>
              <a:ext uri="{FF2B5EF4-FFF2-40B4-BE49-F238E27FC236}">
                <a16:creationId xmlns:a16="http://schemas.microsoft.com/office/drawing/2014/main" id="{836839DC-11E5-8D64-FB8E-0E6D1B42CE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34EC0DBC-9BDB-3903-3288-8AD98ACDA12E}"/>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9CA81A62-3691-CB91-31C2-E31D8958C98B}"/>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AD5CA80A-5F62-2222-127B-EA48C513AE56}"/>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97413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115EF2-FFCB-A5D8-0B88-B072071749C3}"/>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83E15FE8-20BF-90B1-D0B7-CFB2AF1C4241}"/>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contenu 3">
            <a:extLst>
              <a:ext uri="{FF2B5EF4-FFF2-40B4-BE49-F238E27FC236}">
                <a16:creationId xmlns:a16="http://schemas.microsoft.com/office/drawing/2014/main" id="{A543CD74-BC53-4071-9345-46937277962A}"/>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e la date 4">
            <a:extLst>
              <a:ext uri="{FF2B5EF4-FFF2-40B4-BE49-F238E27FC236}">
                <a16:creationId xmlns:a16="http://schemas.microsoft.com/office/drawing/2014/main" id="{DA0E027E-57BE-0384-3ACE-3CB648ACB8CC}"/>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6" name="Espace réservé du pied de page 5">
            <a:extLst>
              <a:ext uri="{FF2B5EF4-FFF2-40B4-BE49-F238E27FC236}">
                <a16:creationId xmlns:a16="http://schemas.microsoft.com/office/drawing/2014/main" id="{E8C03969-B496-5A32-44D0-9E2777C2CB0E}"/>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C55F1FA7-B7FF-A7B3-3C99-BC4C77B94E91}"/>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1060244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08C665F-FFC1-EDE7-83AA-DAE47A2E8078}"/>
              </a:ext>
            </a:extLst>
          </p:cNvPr>
          <p:cNvSpPr>
            <a:spLocks noGrp="1"/>
          </p:cNvSpPr>
          <p:nvPr>
            <p:ph type="title"/>
          </p:nvPr>
        </p:nvSpPr>
        <p:spPr>
          <a:xfrm>
            <a:off x="839788" y="365125"/>
            <a:ext cx="10515600" cy="1325563"/>
          </a:xfrm>
        </p:spPr>
        <p:txBody>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8B48505B-9607-DB56-E9F7-37E954CDF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BC50DC50-3E66-3721-9A48-E36CE6DF6C92}"/>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u texte 4">
            <a:extLst>
              <a:ext uri="{FF2B5EF4-FFF2-40B4-BE49-F238E27FC236}">
                <a16:creationId xmlns:a16="http://schemas.microsoft.com/office/drawing/2014/main" id="{7947F064-1601-B282-94D4-092E6DBD40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93FCFBC6-184E-A54D-484B-0CC2DED513ED}"/>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7" name="Espace réservé de la date 6">
            <a:extLst>
              <a:ext uri="{FF2B5EF4-FFF2-40B4-BE49-F238E27FC236}">
                <a16:creationId xmlns:a16="http://schemas.microsoft.com/office/drawing/2014/main" id="{0913C115-FFFF-E476-BBA1-1F28D8662ED4}"/>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8" name="Espace réservé du pied de page 7">
            <a:extLst>
              <a:ext uri="{FF2B5EF4-FFF2-40B4-BE49-F238E27FC236}">
                <a16:creationId xmlns:a16="http://schemas.microsoft.com/office/drawing/2014/main" id="{89FECFB7-5CEE-F8F6-19BE-82CAF17C6285}"/>
              </a:ext>
            </a:extLst>
          </p:cNvPr>
          <p:cNvSpPr>
            <a:spLocks noGrp="1"/>
          </p:cNvSpPr>
          <p:nvPr>
            <p:ph type="ftr" sz="quarter" idx="11"/>
          </p:nvPr>
        </p:nvSpPr>
        <p:spPr/>
        <p:txBody>
          <a:bodyPr/>
          <a:lstStyle/>
          <a:p>
            <a:endParaRPr lang="en-GB"/>
          </a:p>
        </p:txBody>
      </p:sp>
      <p:sp>
        <p:nvSpPr>
          <p:cNvPr id="9" name="Espace réservé du numéro de diapositive 8">
            <a:extLst>
              <a:ext uri="{FF2B5EF4-FFF2-40B4-BE49-F238E27FC236}">
                <a16:creationId xmlns:a16="http://schemas.microsoft.com/office/drawing/2014/main" id="{6095BDDF-E92B-D233-F318-69404666CD38}"/>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0871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0F1863C-B674-6793-687F-C7FD58B389C9}"/>
              </a:ext>
            </a:extLst>
          </p:cNvPr>
          <p:cNvSpPr>
            <a:spLocks noGrp="1"/>
          </p:cNvSpPr>
          <p:nvPr>
            <p:ph type="title"/>
          </p:nvPr>
        </p:nvSpPr>
        <p:spPr/>
        <p:txBody>
          <a:bodyPr/>
          <a:lstStyle/>
          <a:p>
            <a:r>
              <a:rPr lang="fr-FR"/>
              <a:t>Modifiez le style du titre</a:t>
            </a:r>
            <a:endParaRPr lang="en-GB"/>
          </a:p>
        </p:txBody>
      </p:sp>
      <p:sp>
        <p:nvSpPr>
          <p:cNvPr id="3" name="Espace réservé de la date 2">
            <a:extLst>
              <a:ext uri="{FF2B5EF4-FFF2-40B4-BE49-F238E27FC236}">
                <a16:creationId xmlns:a16="http://schemas.microsoft.com/office/drawing/2014/main" id="{B5969473-1AF2-1119-6B19-DDE1D739050B}"/>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4" name="Espace réservé du pied de page 3">
            <a:extLst>
              <a:ext uri="{FF2B5EF4-FFF2-40B4-BE49-F238E27FC236}">
                <a16:creationId xmlns:a16="http://schemas.microsoft.com/office/drawing/2014/main" id="{EC62955E-0BD7-D804-CAE7-A4D82E824D75}"/>
              </a:ext>
            </a:extLst>
          </p:cNvPr>
          <p:cNvSpPr>
            <a:spLocks noGrp="1"/>
          </p:cNvSpPr>
          <p:nvPr>
            <p:ph type="ftr" sz="quarter" idx="11"/>
          </p:nvPr>
        </p:nvSpPr>
        <p:spPr/>
        <p:txBody>
          <a:bodyPr/>
          <a:lstStyle/>
          <a:p>
            <a:endParaRPr lang="en-GB"/>
          </a:p>
        </p:txBody>
      </p:sp>
      <p:sp>
        <p:nvSpPr>
          <p:cNvPr id="5" name="Espace réservé du numéro de diapositive 4">
            <a:extLst>
              <a:ext uri="{FF2B5EF4-FFF2-40B4-BE49-F238E27FC236}">
                <a16:creationId xmlns:a16="http://schemas.microsoft.com/office/drawing/2014/main" id="{E7589C46-4860-19A3-E400-CEDAD18D881A}"/>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888137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7CF80663-91C3-A0DE-60D3-A34C4DFA16A6}"/>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3" name="Espace réservé du pied de page 2">
            <a:extLst>
              <a:ext uri="{FF2B5EF4-FFF2-40B4-BE49-F238E27FC236}">
                <a16:creationId xmlns:a16="http://schemas.microsoft.com/office/drawing/2014/main" id="{ECBE6E84-FC20-BA1C-6E24-ADCD44A059A2}"/>
              </a:ext>
            </a:extLst>
          </p:cNvPr>
          <p:cNvSpPr>
            <a:spLocks noGrp="1"/>
          </p:cNvSpPr>
          <p:nvPr>
            <p:ph type="ftr" sz="quarter" idx="11"/>
          </p:nvPr>
        </p:nvSpPr>
        <p:spPr/>
        <p:txBody>
          <a:bodyPr/>
          <a:lstStyle/>
          <a:p>
            <a:endParaRPr lang="en-GB"/>
          </a:p>
        </p:txBody>
      </p:sp>
      <p:sp>
        <p:nvSpPr>
          <p:cNvPr id="4" name="Espace réservé du numéro de diapositive 3">
            <a:extLst>
              <a:ext uri="{FF2B5EF4-FFF2-40B4-BE49-F238E27FC236}">
                <a16:creationId xmlns:a16="http://schemas.microsoft.com/office/drawing/2014/main" id="{D9BE2F50-1CF3-A971-605F-A29F308F957F}"/>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186212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3972477-2138-1D6F-4F9C-9A98EC0BDF77}"/>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du contenu 2">
            <a:extLst>
              <a:ext uri="{FF2B5EF4-FFF2-40B4-BE49-F238E27FC236}">
                <a16:creationId xmlns:a16="http://schemas.microsoft.com/office/drawing/2014/main" id="{2304E07F-D78C-B20C-70B5-B897D2C8D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texte 3">
            <a:extLst>
              <a:ext uri="{FF2B5EF4-FFF2-40B4-BE49-F238E27FC236}">
                <a16:creationId xmlns:a16="http://schemas.microsoft.com/office/drawing/2014/main" id="{C280BD8D-C1AB-7FD5-FD13-7644B74E6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4E663ED9-4CED-F31A-E226-3EAEFE0E8536}"/>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6" name="Espace réservé du pied de page 5">
            <a:extLst>
              <a:ext uri="{FF2B5EF4-FFF2-40B4-BE49-F238E27FC236}">
                <a16:creationId xmlns:a16="http://schemas.microsoft.com/office/drawing/2014/main" id="{08BC1EDC-F89E-C6ED-780C-140C91028DBA}"/>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E74528E6-7464-196E-4C10-920CA7A0ED0D}"/>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672918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A43EF3D-F40B-1207-5681-3753B85A2F4A}"/>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pour une image  2">
            <a:extLst>
              <a:ext uri="{FF2B5EF4-FFF2-40B4-BE49-F238E27FC236}">
                <a16:creationId xmlns:a16="http://schemas.microsoft.com/office/drawing/2014/main" id="{8C851B34-8192-98EB-2CCA-8C6C444041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Espace réservé du texte 3">
            <a:extLst>
              <a:ext uri="{FF2B5EF4-FFF2-40B4-BE49-F238E27FC236}">
                <a16:creationId xmlns:a16="http://schemas.microsoft.com/office/drawing/2014/main" id="{33DB6EF7-EEF1-ECFD-86EF-DBB18B1180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E8DBB030-D8A5-1E17-284F-2332EFE6FD81}"/>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6" name="Espace réservé du pied de page 5">
            <a:extLst>
              <a:ext uri="{FF2B5EF4-FFF2-40B4-BE49-F238E27FC236}">
                <a16:creationId xmlns:a16="http://schemas.microsoft.com/office/drawing/2014/main" id="{FEBE1C77-D139-A2AC-24C4-230E86A2A7DB}"/>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5A15ED70-87CA-F0DC-B377-6B2EE415105E}"/>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21395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ADCA7A1-D5F7-12AC-27DA-367970195D9C}"/>
              </a:ext>
            </a:extLst>
          </p:cNvPr>
          <p:cNvSpPr>
            <a:spLocks noGrp="1"/>
          </p:cNvSpPr>
          <p:nvPr>
            <p:ph type="title"/>
          </p:nvPr>
        </p:nvSpPr>
        <p:spPr/>
        <p:txBody>
          <a:bodyPr/>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6A6FDE25-6CF9-6AB0-7F86-D65F754BD956}"/>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571A65DE-FE14-16B7-A08A-90A88BB86757}"/>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63BA4353-C1A3-76AE-BCD7-D7B2225ABFBE}"/>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F13D1583-5A8A-D6D7-3519-A8104149B65B}"/>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1542721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D1428A13-6A82-4FAE-7C09-6E3D8A0FFF66}"/>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6C0B306D-1381-A50D-DDD2-0F6705909E66}"/>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04D3C95C-DE73-1D3A-42CE-C9CA327E5E5F}"/>
              </a:ext>
            </a:extLst>
          </p:cNvPr>
          <p:cNvSpPr>
            <a:spLocks noGrp="1"/>
          </p:cNvSpPr>
          <p:nvPr>
            <p:ph type="dt" sz="half" idx="10"/>
          </p:nvPr>
        </p:nvSpPr>
        <p:spPr/>
        <p:txBody>
          <a:body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F3321D8B-0A81-C01A-ABA3-922909BC6EBF}"/>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F536E37D-FAA9-9CB5-EC16-23282EB01CB5}"/>
              </a:ext>
            </a:extLst>
          </p:cNvPr>
          <p:cNvSpPr>
            <a:spLocks noGrp="1"/>
          </p:cNvSpPr>
          <p:nvPr>
            <p:ph type="sldNum" sz="quarter" idx="12"/>
          </p:nvPr>
        </p:nvSpPr>
        <p:spPr/>
        <p:txBody>
          <a:bodyPr/>
          <a:lstStyle/>
          <a:p>
            <a:fld id="{2849AE4B-A96E-4216-BDED-ED4378A7BE81}" type="slidenum">
              <a:rPr lang="en-GB" smtClean="0"/>
              <a:t>‹N°›</a:t>
            </a:fld>
            <a:endParaRPr lang="en-GB"/>
          </a:p>
        </p:txBody>
      </p:sp>
    </p:spTree>
    <p:extLst>
      <p:ext uri="{BB962C8B-B14F-4D97-AF65-F5344CB8AC3E}">
        <p14:creationId xmlns:p14="http://schemas.microsoft.com/office/powerpoint/2010/main" val="2973134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C916C07B-1F00-4311-0AD7-8D11CDC9F1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8D38EADA-CFC0-AF18-E464-C01E9B8DE7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AEB8E211-2222-4186-D205-FD14ED82FA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21AFE0-5000-4851-8C15-A7309CE05BC9}" type="datetimeFigureOut">
              <a:rPr lang="en-GB" smtClean="0"/>
              <a:t>14/02/2026</a:t>
            </a:fld>
            <a:endParaRPr lang="en-GB"/>
          </a:p>
        </p:txBody>
      </p:sp>
      <p:sp>
        <p:nvSpPr>
          <p:cNvPr id="5" name="Espace réservé du pied de page 4">
            <a:extLst>
              <a:ext uri="{FF2B5EF4-FFF2-40B4-BE49-F238E27FC236}">
                <a16:creationId xmlns:a16="http://schemas.microsoft.com/office/drawing/2014/main" id="{C5B202EF-DF6B-762C-A385-8882365389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Espace réservé du numéro de diapositive 5">
            <a:extLst>
              <a:ext uri="{FF2B5EF4-FFF2-40B4-BE49-F238E27FC236}">
                <a16:creationId xmlns:a16="http://schemas.microsoft.com/office/drawing/2014/main" id="{6381CDAB-541D-0BCF-F771-A4F8BCCD27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849AE4B-A96E-4216-BDED-ED4378A7BE81}" type="slidenum">
              <a:rPr lang="en-GB" smtClean="0"/>
              <a:t>‹N°›</a:t>
            </a:fld>
            <a:endParaRPr lang="en-GB"/>
          </a:p>
        </p:txBody>
      </p:sp>
    </p:spTree>
    <p:extLst>
      <p:ext uri="{BB962C8B-B14F-4D97-AF65-F5344CB8AC3E}">
        <p14:creationId xmlns:p14="http://schemas.microsoft.com/office/powerpoint/2010/main" val="1693323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ure.plymouth.ac.uk/ws/portalfiles/portal/49380621/Attachment_and_ID_book_chapter_1_Fletcher_Gallichan_2018.pdf" TargetMode="External"/><Relationship Id="rId3" Type="http://schemas.openxmlformats.org/officeDocument/2006/relationships/hyperlink" Target="https://www.simplypsychology.org/attachment.html" TargetMode="External"/><Relationship Id="rId7" Type="http://schemas.openxmlformats.org/officeDocument/2006/relationships/hyperlink" Target="https://researchportal.plymouth.ac.uk/en/publications/an-overview-of-attachment-theory-bowlby-and-beyond/"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mc.ncbi.nlm.nih.gov/articles/PMC3670111/" TargetMode="External"/><Relationship Id="rId5" Type="http://schemas.openxmlformats.org/officeDocument/2006/relationships/hyperlink" Target="https://positivepsychology.com/attachment-theory/" TargetMode="External"/><Relationship Id="rId10" Type="http://schemas.openxmlformats.org/officeDocument/2006/relationships/hyperlink" Target="https://academic-writing.uk/attachment-theory-bowlby" TargetMode="External"/><Relationship Id="rId4" Type="http://schemas.openxmlformats.org/officeDocument/2006/relationships/hyperlink" Target="https://learning.nspcc.org.uk/child-health-development/attachment-early-years" TargetMode="External"/><Relationship Id="rId9" Type="http://schemas.openxmlformats.org/officeDocument/2006/relationships/hyperlink" Target="https://www.nhs.uk/social-care-and-support/caring-for-children-and-young-people/how-to-care-for-children-with-complex-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 4">
            <a:extLst>
              <a:ext uri="{FF2B5EF4-FFF2-40B4-BE49-F238E27FC236}">
                <a16:creationId xmlns:a16="http://schemas.microsoft.com/office/drawing/2014/main" id="{A1C52EC4-B0E8-5677-245A-000995763CBC}"/>
              </a:ext>
            </a:extLst>
          </p:cNvPr>
          <p:cNvPicPr>
            <a:picLocks noChangeAspect="1"/>
          </p:cNvPicPr>
          <p:nvPr/>
        </p:nvPicPr>
        <p:blipFill>
          <a:blip r:embed="rId2"/>
          <a:srcRect l="4646" r="4344" b="-2"/>
          <a:stretch>
            <a:fillRect/>
          </a:stretch>
        </p:blipFill>
        <p:spPr>
          <a:xfrm>
            <a:off x="6096000" y="-167907"/>
            <a:ext cx="6095999"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30DBD9EE-F0B8-1D26-18F0-E6D1774A2EDF}"/>
              </a:ext>
            </a:extLst>
          </p:cNvPr>
          <p:cNvSpPr>
            <a:spLocks noGrp="1"/>
          </p:cNvSpPr>
          <p:nvPr>
            <p:ph type="ctrTitle"/>
          </p:nvPr>
        </p:nvSpPr>
        <p:spPr>
          <a:xfrm>
            <a:off x="477981" y="167917"/>
            <a:ext cx="5618018" cy="4146388"/>
          </a:xfrm>
        </p:spPr>
        <p:txBody>
          <a:bodyPr anchor="b">
            <a:normAutofit fontScale="90000"/>
          </a:bodyPr>
          <a:lstStyle/>
          <a:p>
            <a:pPr algn="l"/>
            <a:br>
              <a:rPr lang="en-GB" sz="2600" dirty="0"/>
            </a:br>
            <a:br>
              <a:rPr lang="en-GB" sz="2600" dirty="0"/>
            </a:br>
            <a:br>
              <a:rPr lang="en-GB" sz="2600" dirty="0"/>
            </a:br>
            <a:r>
              <a:rPr lang="en-GB" sz="3200" b="1" dirty="0"/>
              <a:t>Module LCHS4010 - Psychology in Health and Social Care</a:t>
            </a:r>
            <a:br>
              <a:rPr lang="en-GB" sz="3200" b="1" dirty="0"/>
            </a:br>
            <a:br>
              <a:rPr lang="en-GB" sz="3200" b="1" dirty="0"/>
            </a:br>
            <a:r>
              <a:rPr lang="en-GB" sz="3200" b="1" dirty="0"/>
              <a:t>Mireille Matondo Bangu (2328296)</a:t>
            </a:r>
            <a:br>
              <a:rPr lang="en-GB" sz="3200" b="1" dirty="0"/>
            </a:br>
            <a:br>
              <a:rPr lang="en-GB" sz="3200" b="1" dirty="0"/>
            </a:br>
            <a:r>
              <a:rPr lang="en-GB" sz="3200" b="1" dirty="0"/>
              <a:t>Lecturer: Rizwan Nadim</a:t>
            </a:r>
            <a:br>
              <a:rPr lang="en-GB" sz="3200" b="1" dirty="0"/>
            </a:br>
            <a:br>
              <a:rPr lang="en-GB" sz="2600" dirty="0"/>
            </a:br>
            <a:br>
              <a:rPr lang="en-GB" sz="2600" dirty="0"/>
            </a:br>
            <a:endParaRPr lang="en-GB" sz="2600" dirty="0"/>
          </a:p>
        </p:txBody>
      </p:sp>
      <p:sp>
        <p:nvSpPr>
          <p:cNvPr id="3" name="Sous-titre 2">
            <a:extLst>
              <a:ext uri="{FF2B5EF4-FFF2-40B4-BE49-F238E27FC236}">
                <a16:creationId xmlns:a16="http://schemas.microsoft.com/office/drawing/2014/main" id="{2B6BB6ED-A081-B05E-2B22-C4100777244F}"/>
              </a:ext>
            </a:extLst>
          </p:cNvPr>
          <p:cNvSpPr>
            <a:spLocks noGrp="1"/>
          </p:cNvSpPr>
          <p:nvPr>
            <p:ph type="subTitle" idx="1"/>
          </p:nvPr>
        </p:nvSpPr>
        <p:spPr>
          <a:xfrm>
            <a:off x="477980" y="4676872"/>
            <a:ext cx="5086479" cy="1404191"/>
          </a:xfrm>
        </p:spPr>
        <p:txBody>
          <a:bodyPr>
            <a:noAutofit/>
          </a:bodyPr>
          <a:lstStyle/>
          <a:p>
            <a:pPr algn="l"/>
            <a:r>
              <a:rPr lang="en-GB" sz="3200" b="1" dirty="0"/>
              <a:t>Case study: Bowlby attachment theory applied to Jenny’s case</a:t>
            </a:r>
          </a:p>
          <a:p>
            <a:pPr algn="l"/>
            <a:endParaRPr lang="en-GB" sz="3200" b="1"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399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2ACB94-D5F3-FBEB-EEE5-2D865662C59C}"/>
              </a:ext>
            </a:extLst>
          </p:cNvPr>
          <p:cNvSpPr>
            <a:spLocks noGrp="1"/>
          </p:cNvSpPr>
          <p:nvPr>
            <p:ph type="title"/>
          </p:nvPr>
        </p:nvSpPr>
        <p:spPr>
          <a:xfrm>
            <a:off x="481013" y="3752849"/>
            <a:ext cx="3290887" cy="2452687"/>
          </a:xfrm>
        </p:spPr>
        <p:txBody>
          <a:bodyPr anchor="ctr">
            <a:normAutofit/>
          </a:bodyPr>
          <a:lstStyle/>
          <a:p>
            <a:br>
              <a:rPr lang="en-GB" sz="3600" dirty="0"/>
            </a:br>
            <a:endParaRPr lang="en-GB" sz="3600" dirty="0"/>
          </a:p>
        </p:txBody>
      </p:sp>
      <p:pic>
        <p:nvPicPr>
          <p:cNvPr id="5" name="Image 4">
            <a:extLst>
              <a:ext uri="{FF2B5EF4-FFF2-40B4-BE49-F238E27FC236}">
                <a16:creationId xmlns:a16="http://schemas.microsoft.com/office/drawing/2014/main" id="{EC823D4E-F69D-BEA4-6A79-0E2443A1DA00}"/>
              </a:ext>
            </a:extLst>
          </p:cNvPr>
          <p:cNvPicPr>
            <a:picLocks noChangeAspect="1"/>
          </p:cNvPicPr>
          <p:nvPr/>
        </p:nvPicPr>
        <p:blipFill>
          <a:blip r:embed="rId2"/>
          <a:srcRect t="10536" b="2220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Espace réservé du contenu 2">
            <a:extLst>
              <a:ext uri="{FF2B5EF4-FFF2-40B4-BE49-F238E27FC236}">
                <a16:creationId xmlns:a16="http://schemas.microsoft.com/office/drawing/2014/main" id="{9AAD3612-A1CA-C556-324F-7F9137244421}"/>
              </a:ext>
            </a:extLst>
          </p:cNvPr>
          <p:cNvSpPr>
            <a:spLocks noGrp="1"/>
          </p:cNvSpPr>
          <p:nvPr>
            <p:ph idx="1"/>
          </p:nvPr>
        </p:nvSpPr>
        <p:spPr>
          <a:xfrm>
            <a:off x="4223982" y="3752850"/>
            <a:ext cx="7485413" cy="2452687"/>
          </a:xfrm>
        </p:spPr>
        <p:txBody>
          <a:bodyPr anchor="ctr">
            <a:normAutofit/>
          </a:bodyPr>
          <a:lstStyle/>
          <a:p>
            <a:pPr marL="0" indent="0">
              <a:buNone/>
            </a:pPr>
            <a:r>
              <a:rPr lang="en-GB" sz="3200" dirty="0"/>
              <a:t>My goal in this presentation is to analyse Jenny's situation through Bowlby's attachment theory, considering both potential future consequences and historical impacts.</a:t>
            </a:r>
          </a:p>
        </p:txBody>
      </p:sp>
    </p:spTree>
    <p:extLst>
      <p:ext uri="{BB962C8B-B14F-4D97-AF65-F5344CB8AC3E}">
        <p14:creationId xmlns:p14="http://schemas.microsoft.com/office/powerpoint/2010/main" val="3557848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706CC24B-643D-DE83-723F-2D4FBFF77E39}"/>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What Bowlby’s attachment theory is about?</a:t>
            </a:r>
          </a:p>
        </p:txBody>
      </p:sp>
      <p:graphicFrame>
        <p:nvGraphicFramePr>
          <p:cNvPr id="5" name="Espace réservé du contenu 2">
            <a:extLst>
              <a:ext uri="{FF2B5EF4-FFF2-40B4-BE49-F238E27FC236}">
                <a16:creationId xmlns:a16="http://schemas.microsoft.com/office/drawing/2014/main" id="{8C916E45-103B-A68E-45E2-B50A1EC032CC}"/>
              </a:ext>
            </a:extLst>
          </p:cNvPr>
          <p:cNvGraphicFramePr>
            <a:graphicFrameLocks noGrp="1"/>
          </p:cNvGraphicFramePr>
          <p:nvPr>
            <p:ph idx="1"/>
            <p:extLst>
              <p:ext uri="{D42A27DB-BD31-4B8C-83A1-F6EECF244321}">
                <p14:modId xmlns:p14="http://schemas.microsoft.com/office/powerpoint/2010/main" val="8235497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771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05139671-48A8-6D5B-9041-BC138D1F214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Keys concepts</a:t>
            </a:r>
          </a:p>
        </p:txBody>
      </p:sp>
      <p:graphicFrame>
        <p:nvGraphicFramePr>
          <p:cNvPr id="5" name="Espace réservé du contenu 2">
            <a:extLst>
              <a:ext uri="{FF2B5EF4-FFF2-40B4-BE49-F238E27FC236}">
                <a16:creationId xmlns:a16="http://schemas.microsoft.com/office/drawing/2014/main" id="{6B2933D6-BB59-14ED-21C0-9B37A1263A08}"/>
              </a:ext>
            </a:extLst>
          </p:cNvPr>
          <p:cNvGraphicFramePr>
            <a:graphicFrameLocks noGrp="1"/>
          </p:cNvGraphicFramePr>
          <p:nvPr>
            <p:ph idx="1"/>
            <p:extLst>
              <p:ext uri="{D42A27DB-BD31-4B8C-83A1-F6EECF244321}">
                <p14:modId xmlns:p14="http://schemas.microsoft.com/office/powerpoint/2010/main" val="1969843659"/>
              </p:ext>
            </p:extLst>
          </p:nvPr>
        </p:nvGraphicFramePr>
        <p:xfrm>
          <a:off x="4905052" y="750439"/>
          <a:ext cx="6666833" cy="5949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4528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AEC4EE6D-59D7-E7B3-C566-AD67A93A189E}"/>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kern="1200" dirty="0">
                <a:latin typeface="+mj-lt"/>
                <a:ea typeface="+mj-ea"/>
                <a:cs typeface="+mj-cs"/>
              </a:rPr>
              <a:t>Jenny’s experiences</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7AD81F15-1AA9-F20D-4660-DFA3F7C129E0}"/>
              </a:ext>
            </a:extLst>
          </p:cNvPr>
          <p:cNvSpPr>
            <a:spLocks noGrp="1"/>
          </p:cNvSpPr>
          <p:nvPr>
            <p:ph idx="1"/>
          </p:nvPr>
        </p:nvSpPr>
        <p:spPr>
          <a:xfrm>
            <a:off x="640080" y="2872899"/>
            <a:ext cx="4243589" cy="3768558"/>
          </a:xfrm>
        </p:spPr>
        <p:txBody>
          <a:bodyPr>
            <a:normAutofit fontScale="77500" lnSpcReduction="20000"/>
          </a:bodyPr>
          <a:lstStyle/>
          <a:p>
            <a:r>
              <a:rPr lang="en-GB" sz="2000" dirty="0"/>
              <a:t>Jenny, sixteen years old, is facing a complex family situation. Her  mother has reduced long-term mobility and memory disorders, requiring practical assistance with household duties and shopping. These needs were previously provided by her husband, who died five years ago. Since this death, Jenny, then eleven, has assumed the responsibility of the support and daily care of her mother.</a:t>
            </a:r>
          </a:p>
          <a:p>
            <a:r>
              <a:rPr lang="en-GB" sz="2000" dirty="0"/>
              <a:t>This situation raises has necessarily raised impacts both on the teenager's development as well as on her own specific needs. Potential impacts on her education, social life and personal development must be considered develop suitable strategies to consider his future, by highlighting a balance between the necessary support for her mother and  Jenny's own rights and needs.</a:t>
            </a:r>
            <a:endParaRPr lang="en-US" sz="2200" dirty="0"/>
          </a:p>
        </p:txBody>
      </p:sp>
      <p:pic>
        <p:nvPicPr>
          <p:cNvPr id="4" name="Espace réservé du contenu 3" descr="Une image contenant habits, personne, sourire, bâtiment&#10;&#10;Le contenu généré par l’IA peut être incorrect.">
            <a:extLst>
              <a:ext uri="{FF2B5EF4-FFF2-40B4-BE49-F238E27FC236}">
                <a16:creationId xmlns:a16="http://schemas.microsoft.com/office/drawing/2014/main" id="{F5BC6365-0AB0-56EB-27E9-329AF5F63409}"/>
              </a:ext>
            </a:extLst>
          </p:cNvPr>
          <p:cNvPicPr>
            <a:picLocks noChangeAspect="1"/>
          </p:cNvPicPr>
          <p:nvPr/>
        </p:nvPicPr>
        <p:blipFill>
          <a:blip r:embed="rId2"/>
          <a:srcRect l="14177" r="2573"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85087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54C9B8D-88B2-10BD-A248-6B933A20B9FF}"/>
              </a:ext>
            </a:extLst>
          </p:cNvPr>
          <p:cNvSpPr>
            <a:spLocks noGrp="1"/>
          </p:cNvSpPr>
          <p:nvPr>
            <p:ph type="title"/>
          </p:nvPr>
        </p:nvSpPr>
        <p:spPr>
          <a:xfrm>
            <a:off x="572493" y="238539"/>
            <a:ext cx="11018520" cy="1434415"/>
          </a:xfrm>
        </p:spPr>
        <p:txBody>
          <a:bodyPr anchor="b">
            <a:normAutofit fontScale="90000"/>
          </a:bodyPr>
          <a:lstStyle/>
          <a:p>
            <a:r>
              <a:rPr lang="en-GB" sz="5400" dirty="0"/>
              <a:t>Applying Bowlby’s theory to Jenny’s case</a:t>
            </a:r>
          </a:p>
        </p:txBody>
      </p:sp>
      <p:sp>
        <p:nvSpPr>
          <p:cNvPr id="10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5E6E0536-AC42-BA4B-6526-331DEB956CB1}"/>
              </a:ext>
            </a:extLst>
          </p:cNvPr>
          <p:cNvSpPr>
            <a:spLocks noGrp="1"/>
          </p:cNvSpPr>
          <p:nvPr>
            <p:ph idx="1"/>
          </p:nvPr>
        </p:nvSpPr>
        <p:spPr>
          <a:xfrm>
            <a:off x="572492" y="2071316"/>
            <a:ext cx="7103165" cy="4119172"/>
          </a:xfrm>
        </p:spPr>
        <p:txBody>
          <a:bodyPr anchor="t">
            <a:normAutofit lnSpcReduction="10000"/>
          </a:bodyPr>
          <a:lstStyle/>
          <a:p>
            <a:r>
              <a:rPr lang="en-GB" sz="2000" b="1" dirty="0"/>
              <a:t>In his theory,  Bowlby explains that the death of a father  may put a child in a deep  traumatic and upsetting event. As long as Jenny's father was alive, she had experienced the secure attachment style. When her father was alive, she remained secure in her relationships, was able to express her feelings openly, and trusted that others would support her in times of need.</a:t>
            </a:r>
          </a:p>
          <a:p>
            <a:r>
              <a:rPr lang="en-GB" sz="2000" b="1" dirty="0"/>
              <a:t>Following the passing of her father, and the long disability of her mother, Jenny had probably to experience the “Anxious-Avoidant Attachment” style: developing a casual attitude towards her mother due to her emotional unavailability or lack of reaction to her requests, seeking to avoid emotional closeness, and preferring independence while retreating on her own personal space. </a:t>
            </a:r>
            <a:endParaRPr lang="en-GB" sz="2000" dirty="0"/>
          </a:p>
        </p:txBody>
      </p:sp>
      <p:pic>
        <p:nvPicPr>
          <p:cNvPr id="1026" name="Picture 2" descr="30,000+ Free Family Photos &amp; Family Photos - Pixabay">
            <a:extLst>
              <a:ext uri="{FF2B5EF4-FFF2-40B4-BE49-F238E27FC236}">
                <a16:creationId xmlns:a16="http://schemas.microsoft.com/office/drawing/2014/main" id="{A8B90FAB-F610-A20C-A4EA-D74E791737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991" r="16793"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389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re 1">
            <a:extLst>
              <a:ext uri="{FF2B5EF4-FFF2-40B4-BE49-F238E27FC236}">
                <a16:creationId xmlns:a16="http://schemas.microsoft.com/office/drawing/2014/main" id="{34CE36B0-1E4E-055D-0549-0C0E0724DAC9}"/>
              </a:ext>
            </a:extLst>
          </p:cNvPr>
          <p:cNvSpPr>
            <a:spLocks noGrp="1"/>
          </p:cNvSpPr>
          <p:nvPr>
            <p:ph type="title"/>
          </p:nvPr>
        </p:nvSpPr>
        <p:spPr>
          <a:xfrm>
            <a:off x="1137034" y="609597"/>
            <a:ext cx="9392421" cy="1330841"/>
          </a:xfrm>
        </p:spPr>
        <p:txBody>
          <a:bodyPr>
            <a:normAutofit/>
          </a:bodyPr>
          <a:lstStyle/>
          <a:p>
            <a:r>
              <a:rPr lang="en-GB" dirty="0"/>
              <a:t>Current and potential impacts for Jenny </a:t>
            </a:r>
          </a:p>
        </p:txBody>
      </p:sp>
      <p:sp>
        <p:nvSpPr>
          <p:cNvPr id="3" name="Espace réservé du contenu 2">
            <a:extLst>
              <a:ext uri="{FF2B5EF4-FFF2-40B4-BE49-F238E27FC236}">
                <a16:creationId xmlns:a16="http://schemas.microsoft.com/office/drawing/2014/main" id="{49C92CE9-B72F-7E2F-E27A-61FA4E79A206}"/>
              </a:ext>
            </a:extLst>
          </p:cNvPr>
          <p:cNvSpPr>
            <a:spLocks noGrp="1"/>
          </p:cNvSpPr>
          <p:nvPr>
            <p:ph idx="1"/>
          </p:nvPr>
        </p:nvSpPr>
        <p:spPr>
          <a:xfrm>
            <a:off x="1137034" y="2061836"/>
            <a:ext cx="6292466" cy="4647574"/>
          </a:xfrm>
        </p:spPr>
        <p:txBody>
          <a:bodyPr>
            <a:normAutofit fontScale="92500" lnSpcReduction="20000"/>
          </a:bodyPr>
          <a:lstStyle/>
          <a:p>
            <a:pPr marL="0" indent="0">
              <a:buNone/>
            </a:pPr>
            <a:r>
              <a:rPr lang="en-GB" sz="1700" dirty="0"/>
              <a:t>•	</a:t>
            </a:r>
            <a:r>
              <a:rPr lang="en-GB" sz="2000" b="1" dirty="0"/>
              <a:t>Difficulties in establishing healthy and stable relationships in adulthood, including romantic and friendly relationships’</a:t>
            </a:r>
          </a:p>
          <a:p>
            <a:pPr marL="0" indent="0">
              <a:buNone/>
            </a:pPr>
            <a:endParaRPr lang="en-GB" sz="2000" b="1" dirty="0"/>
          </a:p>
          <a:p>
            <a:pPr marL="0" indent="0">
              <a:buNone/>
            </a:pPr>
            <a:r>
              <a:rPr lang="en-GB" sz="2000" b="1" dirty="0"/>
              <a:t>•	Delay in intellectual development; too much time spent on household tasks.</a:t>
            </a:r>
          </a:p>
          <a:p>
            <a:pPr marL="0" indent="0">
              <a:buNone/>
            </a:pPr>
            <a:endParaRPr lang="en-GB" sz="2000" b="1" dirty="0"/>
          </a:p>
          <a:p>
            <a:pPr marL="0" indent="0">
              <a:buNone/>
            </a:pPr>
            <a:r>
              <a:rPr lang="en-GB" sz="2000" b="1" dirty="0"/>
              <a:t>•	Inversion of roles. Ensuring the role of caregiver can lead to confusion and strong feeling  regarding she’s own unmet needs.</a:t>
            </a:r>
          </a:p>
          <a:p>
            <a:pPr marL="0" indent="0">
              <a:buNone/>
            </a:pPr>
            <a:endParaRPr lang="en-GB" sz="2000" b="1" dirty="0"/>
          </a:p>
          <a:p>
            <a:pPr marL="0" indent="0">
              <a:buNone/>
            </a:pPr>
            <a:r>
              <a:rPr lang="en-GB" sz="2000" b="1" dirty="0"/>
              <a:t>•	Behavioural disorders characterised by the lack of affection, empathy, or remorse and depression in adulthood.</a:t>
            </a:r>
          </a:p>
          <a:p>
            <a:pPr marL="0" indent="0">
              <a:buNone/>
            </a:pPr>
            <a:endParaRPr lang="en-GB" sz="2000" b="1" dirty="0"/>
          </a:p>
          <a:p>
            <a:pPr marL="0" indent="0">
              <a:buNone/>
            </a:pPr>
            <a:r>
              <a:rPr lang="en-GB" sz="2000" b="1" dirty="0"/>
              <a:t>•	Chronic mourning.  Stress and disorders can make her dive into mourning thoughts.</a:t>
            </a:r>
          </a:p>
          <a:p>
            <a:endParaRPr lang="en-GB" sz="1700" dirty="0"/>
          </a:p>
        </p:txBody>
      </p:sp>
      <p:pic>
        <p:nvPicPr>
          <p:cNvPr id="4" name="Image 3">
            <a:extLst>
              <a:ext uri="{FF2B5EF4-FFF2-40B4-BE49-F238E27FC236}">
                <a16:creationId xmlns:a16="http://schemas.microsoft.com/office/drawing/2014/main" id="{4A64F23D-8C2E-FC0D-E1D5-6DF2D044BD61}"/>
              </a:ext>
            </a:extLst>
          </p:cNvPr>
          <p:cNvPicPr>
            <a:picLocks noChangeAspect="1"/>
          </p:cNvPicPr>
          <p:nvPr/>
        </p:nvPicPr>
        <p:blipFill>
          <a:blip r:embed="rId2"/>
          <a:stretch>
            <a:fillRect/>
          </a:stretch>
        </p:blipFill>
        <p:spPr>
          <a:xfrm>
            <a:off x="7429500" y="3078365"/>
            <a:ext cx="4788505" cy="2274540"/>
          </a:xfrm>
          <a:prstGeom prst="rect">
            <a:avLst/>
          </a:prstGeom>
        </p:spPr>
      </p:pic>
      <p:sp>
        <p:nvSpPr>
          <p:cNvPr id="26" name="Freeform: Shape 2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47075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751DFBEC-3533-7AA3-9A6E-3AA7DA76F6B6}"/>
              </a:ext>
            </a:extLst>
          </p:cNvPr>
          <p:cNvSpPr>
            <a:spLocks noGrp="1"/>
          </p:cNvSpPr>
          <p:nvPr>
            <p:ph type="title"/>
          </p:nvPr>
        </p:nvSpPr>
        <p:spPr>
          <a:xfrm>
            <a:off x="572493" y="238539"/>
            <a:ext cx="11018520" cy="1434415"/>
          </a:xfrm>
        </p:spPr>
        <p:txBody>
          <a:bodyPr anchor="b">
            <a:normAutofit/>
          </a:bodyPr>
          <a:lstStyle/>
          <a:p>
            <a:r>
              <a:rPr lang="en-GB" sz="5400"/>
              <a:t>Strategies to be taken to support Jenny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D1061DB4-24BE-A648-723B-5924ABCAF979}"/>
              </a:ext>
            </a:extLst>
          </p:cNvPr>
          <p:cNvSpPr>
            <a:spLocks noGrp="1"/>
          </p:cNvSpPr>
          <p:nvPr>
            <p:ph idx="1"/>
          </p:nvPr>
        </p:nvSpPr>
        <p:spPr>
          <a:xfrm>
            <a:off x="572493" y="2071316"/>
            <a:ext cx="6713552" cy="4119172"/>
          </a:xfrm>
        </p:spPr>
        <p:txBody>
          <a:bodyPr anchor="t">
            <a:normAutofit fontScale="85000" lnSpcReduction="20000"/>
          </a:bodyPr>
          <a:lstStyle/>
          <a:p>
            <a:r>
              <a:rPr lang="en-GB" sz="2000" b="1" dirty="0"/>
              <a:t>Offer Jenny a secure foundation, especially through a reliable person such as support worker who can provide her  with support, encouragement, empathy, and advice as well.</a:t>
            </a:r>
          </a:p>
          <a:p>
            <a:r>
              <a:rPr lang="en-GB" sz="2000" b="1" dirty="0"/>
              <a:t>Motivate Jenny  to make reflections  on how she interacts with significant individuals in her life, including her expectations regarding her own emotions and behaviours, as well as those of others. </a:t>
            </a:r>
          </a:p>
          <a:p>
            <a:r>
              <a:rPr lang="en-GB" sz="2000" b="1" dirty="0"/>
              <a:t>Prompt Jenny to explore the dynamics between herself and the therapist.</a:t>
            </a:r>
          </a:p>
          <a:p>
            <a:r>
              <a:rPr lang="en-GB" sz="2000" b="1" dirty="0"/>
              <a:t>Encourage Jenny to contemplate how her current perceptions and expectations, along with the emotions and actions they provoke, may stem from experiences and situations she has faced, particularly those involving her parents, or from what they may have repeatedly communicated to her.</a:t>
            </a:r>
          </a:p>
          <a:p>
            <a:endParaRPr lang="en-GB" sz="2000" b="1" dirty="0"/>
          </a:p>
          <a:p>
            <a:r>
              <a:rPr lang="en-GB" sz="2000" b="1" dirty="0"/>
              <a:t>Enable Jenny to acknowledge that her self-image and perceptions of others may not necessarily align with her present and future circumstances.</a:t>
            </a:r>
            <a:endParaRPr lang="en-GB" sz="2200" dirty="0"/>
          </a:p>
        </p:txBody>
      </p:sp>
      <p:pic>
        <p:nvPicPr>
          <p:cNvPr id="4" name="Image 3" descr="Une image contenant plein air, habits, personne, Visage humain&#10;&#10;Le contenu généré par l’IA peut être incorrect.">
            <a:extLst>
              <a:ext uri="{FF2B5EF4-FFF2-40B4-BE49-F238E27FC236}">
                <a16:creationId xmlns:a16="http://schemas.microsoft.com/office/drawing/2014/main" id="{00D1E2EB-CFB4-C65E-83EB-CDBCEC98CCF7}"/>
              </a:ext>
            </a:extLst>
          </p:cNvPr>
          <p:cNvPicPr>
            <a:picLocks noChangeAspect="1"/>
          </p:cNvPicPr>
          <p:nvPr/>
        </p:nvPicPr>
        <p:blipFill>
          <a:blip r:embed="rId2"/>
          <a:srcRect l="18623" r="1451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901624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D5F10F49-22F2-2CB1-A881-9777DAFDADD2}"/>
              </a:ext>
            </a:extLst>
          </p:cNvPr>
          <p:cNvSpPr>
            <a:spLocks noGrp="1"/>
          </p:cNvSpPr>
          <p:nvPr>
            <p:ph type="title"/>
          </p:nvPr>
        </p:nvSpPr>
        <p:spPr>
          <a:xfrm>
            <a:off x="640079" y="350797"/>
            <a:ext cx="6392488" cy="2059894"/>
          </a:xfrm>
        </p:spPr>
        <p:txBody>
          <a:bodyPr anchor="b">
            <a:normAutofit fontScale="90000"/>
          </a:bodyPr>
          <a:lstStyle/>
          <a:p>
            <a:pPr algn="ctr"/>
            <a:r>
              <a:rPr lang="en-GB" sz="5400" dirty="0"/>
              <a:t>Biological (Nature) and Environmental (Nurture) influences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A12F2B89-40CE-88C0-C2CD-6EF563796806}"/>
              </a:ext>
            </a:extLst>
          </p:cNvPr>
          <p:cNvSpPr>
            <a:spLocks noGrp="1"/>
          </p:cNvSpPr>
          <p:nvPr>
            <p:ph idx="1"/>
          </p:nvPr>
        </p:nvSpPr>
        <p:spPr>
          <a:xfrm>
            <a:off x="640080" y="2872899"/>
            <a:ext cx="6092493" cy="3722110"/>
          </a:xfrm>
        </p:spPr>
        <p:txBody>
          <a:bodyPr>
            <a:normAutofit/>
          </a:bodyPr>
          <a:lstStyle/>
          <a:p>
            <a:r>
              <a:rPr lang="en-GB" b="1" dirty="0"/>
              <a:t>The debate opposing  the concept of nature versus nurture concerns the genetic and environmental impacts in the human growth and  behaviour</a:t>
            </a:r>
          </a:p>
        </p:txBody>
      </p:sp>
      <p:pic>
        <p:nvPicPr>
          <p:cNvPr id="4" name="Image 3">
            <a:extLst>
              <a:ext uri="{FF2B5EF4-FFF2-40B4-BE49-F238E27FC236}">
                <a16:creationId xmlns:a16="http://schemas.microsoft.com/office/drawing/2014/main" id="{4870E4BE-4038-5A0F-8207-A297B716EA86}"/>
              </a:ext>
            </a:extLst>
          </p:cNvPr>
          <p:cNvPicPr>
            <a:picLocks noChangeAspect="1"/>
          </p:cNvPicPr>
          <p:nvPr/>
        </p:nvPicPr>
        <p:blipFill>
          <a:blip r:embed="rId2"/>
          <a:srcRect l="15187"/>
          <a:stretch>
            <a:fillRect/>
          </a:stretch>
        </p:blipFill>
        <p:spPr>
          <a:xfrm>
            <a:off x="6902506" y="2169355"/>
            <a:ext cx="4887589" cy="395138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4873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 3">
            <a:extLst>
              <a:ext uri="{FF2B5EF4-FFF2-40B4-BE49-F238E27FC236}">
                <a16:creationId xmlns:a16="http://schemas.microsoft.com/office/drawing/2014/main" id="{2662ABC7-2A4D-270E-CFA2-F5DD6DEDD947}"/>
              </a:ext>
            </a:extLst>
          </p:cNvPr>
          <p:cNvPicPr>
            <a:picLocks noChangeAspect="1"/>
          </p:cNvPicPr>
          <p:nvPr/>
        </p:nvPicPr>
        <p:blipFill>
          <a:blip r:embed="rId2"/>
          <a:srcRect r="5882" b="-1"/>
          <a:stretch>
            <a:fillRect/>
          </a:stretch>
        </p:blipFill>
        <p:spPr>
          <a:xfrm>
            <a:off x="1" y="662940"/>
            <a:ext cx="7338059" cy="619506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1A86C75A-37EF-6270-814C-01546B872309}"/>
              </a:ext>
            </a:extLst>
          </p:cNvPr>
          <p:cNvSpPr>
            <a:spLocks noGrp="1"/>
          </p:cNvSpPr>
          <p:nvPr>
            <p:ph type="title"/>
          </p:nvPr>
        </p:nvSpPr>
        <p:spPr>
          <a:xfrm>
            <a:off x="7531610" y="365125"/>
            <a:ext cx="3822189" cy="1235075"/>
          </a:xfrm>
        </p:spPr>
        <p:txBody>
          <a:bodyPr>
            <a:normAutofit/>
          </a:bodyPr>
          <a:lstStyle/>
          <a:p>
            <a:pPr algn="ctr"/>
            <a:r>
              <a:rPr lang="en-GB" sz="4000" dirty="0"/>
              <a:t>Nature </a:t>
            </a:r>
          </a:p>
        </p:txBody>
      </p:sp>
      <p:sp>
        <p:nvSpPr>
          <p:cNvPr id="3" name="Espace réservé du contenu 2">
            <a:extLst>
              <a:ext uri="{FF2B5EF4-FFF2-40B4-BE49-F238E27FC236}">
                <a16:creationId xmlns:a16="http://schemas.microsoft.com/office/drawing/2014/main" id="{3096D9AD-DAE6-F04E-7EAA-261143CD45DC}"/>
              </a:ext>
            </a:extLst>
          </p:cNvPr>
          <p:cNvSpPr>
            <a:spLocks noGrp="1"/>
          </p:cNvSpPr>
          <p:nvPr>
            <p:ph idx="1"/>
          </p:nvPr>
        </p:nvSpPr>
        <p:spPr>
          <a:xfrm>
            <a:off x="7531610" y="1600200"/>
            <a:ext cx="4469890" cy="4576763"/>
          </a:xfrm>
        </p:spPr>
        <p:txBody>
          <a:bodyPr>
            <a:normAutofit fontScale="85000" lnSpcReduction="20000"/>
          </a:bodyPr>
          <a:lstStyle/>
          <a:p>
            <a:r>
              <a:rPr lang="en-GB" sz="3200" b="1" dirty="0"/>
              <a:t>Nature covers genetic inheritance and biological tendencies, whereas nurture includes education, upbringing, and cultural influences.</a:t>
            </a:r>
          </a:p>
          <a:p>
            <a:r>
              <a:rPr lang="en-GB" sz="3200" b="1" dirty="0"/>
              <a:t>Thus, we can associate Bowlby’s theory with a nature approach, as it underlines the determinism of the monotropic attachment bond between mother and child. </a:t>
            </a:r>
          </a:p>
          <a:p>
            <a:endParaRPr lang="en-GB" sz="3200" b="1" dirty="0"/>
          </a:p>
          <a:p>
            <a:endParaRPr lang="en-GB" sz="2000" dirty="0"/>
          </a:p>
        </p:txBody>
      </p:sp>
    </p:spTree>
    <p:extLst>
      <p:ext uri="{BB962C8B-B14F-4D97-AF65-F5344CB8AC3E}">
        <p14:creationId xmlns:p14="http://schemas.microsoft.com/office/powerpoint/2010/main" val="317527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 3">
            <a:extLst>
              <a:ext uri="{FF2B5EF4-FFF2-40B4-BE49-F238E27FC236}">
                <a16:creationId xmlns:a16="http://schemas.microsoft.com/office/drawing/2014/main" id="{C5CFA256-7D00-C185-36AF-077C93795692}"/>
              </a:ext>
            </a:extLst>
          </p:cNvPr>
          <p:cNvPicPr>
            <a:picLocks noChangeAspect="1"/>
          </p:cNvPicPr>
          <p:nvPr/>
        </p:nvPicPr>
        <p:blipFill>
          <a:blip r:embed="rId2"/>
          <a:srcRect l="9761"/>
          <a:stretch>
            <a:fillRect/>
          </a:stretch>
        </p:blipFill>
        <p:spPr>
          <a:xfrm>
            <a:off x="1" y="10"/>
            <a:ext cx="7589519"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30AF1EBC-532F-E95E-4028-B4B381C29895}"/>
              </a:ext>
            </a:extLst>
          </p:cNvPr>
          <p:cNvSpPr>
            <a:spLocks noGrp="1"/>
          </p:cNvSpPr>
          <p:nvPr>
            <p:ph type="title"/>
          </p:nvPr>
        </p:nvSpPr>
        <p:spPr>
          <a:xfrm>
            <a:off x="7531610" y="365125"/>
            <a:ext cx="3822189" cy="1899912"/>
          </a:xfrm>
        </p:spPr>
        <p:txBody>
          <a:bodyPr>
            <a:normAutofit/>
          </a:bodyPr>
          <a:lstStyle/>
          <a:p>
            <a:r>
              <a:rPr lang="en-GB" sz="4000"/>
              <a:t>Nurture </a:t>
            </a:r>
          </a:p>
        </p:txBody>
      </p:sp>
      <p:sp>
        <p:nvSpPr>
          <p:cNvPr id="3" name="Espace réservé du contenu 2">
            <a:extLst>
              <a:ext uri="{FF2B5EF4-FFF2-40B4-BE49-F238E27FC236}">
                <a16:creationId xmlns:a16="http://schemas.microsoft.com/office/drawing/2014/main" id="{8EB55DA0-0213-B7AC-4C6F-A1B3964BF667}"/>
              </a:ext>
            </a:extLst>
          </p:cNvPr>
          <p:cNvSpPr>
            <a:spLocks noGrp="1"/>
          </p:cNvSpPr>
          <p:nvPr>
            <p:ph idx="1"/>
          </p:nvPr>
        </p:nvSpPr>
        <p:spPr>
          <a:xfrm>
            <a:off x="7680960" y="2434201"/>
            <a:ext cx="3672839" cy="2728003"/>
          </a:xfrm>
        </p:spPr>
        <p:txBody>
          <a:bodyPr>
            <a:normAutofit lnSpcReduction="10000"/>
          </a:bodyPr>
          <a:lstStyle/>
          <a:p>
            <a:r>
              <a:rPr lang="en-GB" sz="2400" b="1" dirty="0"/>
              <a:t>In contrast, other theories like Vygotsky’s, propose that environmental and socio-economic factors significantly influence the challenges a family may face.  </a:t>
            </a:r>
          </a:p>
          <a:p>
            <a:endParaRPr lang="en-GB" sz="2000" dirty="0"/>
          </a:p>
        </p:txBody>
      </p:sp>
    </p:spTree>
    <p:extLst>
      <p:ext uri="{BB962C8B-B14F-4D97-AF65-F5344CB8AC3E}">
        <p14:creationId xmlns:p14="http://schemas.microsoft.com/office/powerpoint/2010/main" val="315556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7E02E6FE-8735-D0BD-F14D-673276AC1A40}"/>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Nature and </a:t>
            </a:r>
            <a:r>
              <a:rPr lang="en-GB">
                <a:solidFill>
                  <a:srgbClr val="FFFFFF"/>
                </a:solidFill>
              </a:rPr>
              <a:t>Narture</a:t>
            </a:r>
            <a:r>
              <a:rPr lang="en-GB" dirty="0">
                <a:solidFill>
                  <a:srgbClr val="FFFFFF"/>
                </a:solidFill>
              </a:rPr>
              <a:t> influences applied to Jenny’s Case</a:t>
            </a:r>
          </a:p>
        </p:txBody>
      </p:sp>
      <p:sp>
        <p:nvSpPr>
          <p:cNvPr id="33" name="Freeform: Shape 3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Espace réservé du contenu 2">
            <a:extLst>
              <a:ext uri="{FF2B5EF4-FFF2-40B4-BE49-F238E27FC236}">
                <a16:creationId xmlns:a16="http://schemas.microsoft.com/office/drawing/2014/main" id="{1A626F2D-480A-834F-5AA3-E2C876E0C125}"/>
              </a:ext>
            </a:extLst>
          </p:cNvPr>
          <p:cNvSpPr>
            <a:spLocks noGrp="1"/>
          </p:cNvSpPr>
          <p:nvPr>
            <p:ph idx="1"/>
          </p:nvPr>
        </p:nvSpPr>
        <p:spPr>
          <a:xfrm>
            <a:off x="6096000" y="820880"/>
            <a:ext cx="5257799" cy="4889350"/>
          </a:xfrm>
        </p:spPr>
        <p:txBody>
          <a:bodyPr anchor="t">
            <a:normAutofit/>
          </a:bodyPr>
          <a:lstStyle/>
          <a:p>
            <a:r>
              <a:rPr lang="en-GB" sz="1500" dirty="0"/>
              <a:t>In the case of Jenny, genetic and environmental factors are intertwined.</a:t>
            </a:r>
          </a:p>
          <a:p>
            <a:endParaRPr lang="en-GB" sz="1500" dirty="0"/>
          </a:p>
          <a:p>
            <a:r>
              <a:rPr lang="en-GB" sz="1500" dirty="0"/>
              <a:t>On one hand,  Jenny has a biological predisposition: sensitivity, emotional reactivity that determine her basic resilience.</a:t>
            </a:r>
          </a:p>
          <a:p>
            <a:endParaRPr lang="en-GB" sz="1500" dirty="0"/>
          </a:p>
          <a:p>
            <a:r>
              <a:rPr lang="en-GB" sz="1500" dirty="0"/>
              <a:t>Chronic stress linked to mourning and her mother's disability can activate certain genes related to anxiety.</a:t>
            </a:r>
          </a:p>
          <a:p>
            <a:endParaRPr lang="en-GB" sz="1500" dirty="0"/>
          </a:p>
          <a:p>
            <a:r>
              <a:rPr lang="en-GB" sz="1500" dirty="0"/>
              <a:t>On the other hand,   the socio-economic environment also radically changes Jenny’s life quality.</a:t>
            </a:r>
          </a:p>
          <a:p>
            <a:endParaRPr lang="en-GB" sz="1500" dirty="0"/>
          </a:p>
          <a:p>
            <a:r>
              <a:rPr lang="en-GB" sz="1500" dirty="0"/>
              <a:t>The death of the father and the mother’s illness result in a likely decrease in income so as to limit access to educational activities or psychological support, or even access to social networks.</a:t>
            </a:r>
          </a:p>
        </p:txBody>
      </p:sp>
      <p:sp>
        <p:nvSpPr>
          <p:cNvPr id="39" name="Freeform: Shape 3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0413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6FD4A88-8545-7972-D225-4AB29FD18BAB}"/>
              </a:ext>
            </a:extLst>
          </p:cNvPr>
          <p:cNvSpPr>
            <a:spLocks noGrp="1"/>
          </p:cNvSpPr>
          <p:nvPr>
            <p:ph type="title"/>
          </p:nvPr>
        </p:nvSpPr>
        <p:spPr/>
        <p:txBody>
          <a:bodyPr/>
          <a:lstStyle/>
          <a:p>
            <a:pPr algn="ctr"/>
            <a:r>
              <a:rPr lang="en-GB" dirty="0"/>
              <a:t>Conclusion</a:t>
            </a:r>
          </a:p>
        </p:txBody>
      </p:sp>
      <p:sp>
        <p:nvSpPr>
          <p:cNvPr id="3" name="Espace réservé du contenu 2">
            <a:extLst>
              <a:ext uri="{FF2B5EF4-FFF2-40B4-BE49-F238E27FC236}">
                <a16:creationId xmlns:a16="http://schemas.microsoft.com/office/drawing/2014/main" id="{BCB11651-2F1D-BB51-BFDE-2B50A364B88C}"/>
              </a:ext>
            </a:extLst>
          </p:cNvPr>
          <p:cNvSpPr>
            <a:spLocks noGrp="1"/>
          </p:cNvSpPr>
          <p:nvPr>
            <p:ph idx="1"/>
          </p:nvPr>
        </p:nvSpPr>
        <p:spPr>
          <a:xfrm>
            <a:off x="838200" y="1825624"/>
            <a:ext cx="10515600" cy="4849495"/>
          </a:xfrm>
        </p:spPr>
        <p:txBody>
          <a:bodyPr>
            <a:normAutofit fontScale="92500"/>
          </a:bodyPr>
          <a:lstStyle/>
          <a:p>
            <a:r>
              <a:rPr lang="en-GB" dirty="0">
                <a:latin typeface="Times New Roman" panose="02020603050405020304" pitchFamily="18" charset="0"/>
                <a:cs typeface="Times New Roman" panose="02020603050405020304" pitchFamily="18" charset="0"/>
              </a:rPr>
              <a:t>During adolescence, a child very much needs a strong and supportive relationship with parents to promote healthy emotional and behavioural development. </a:t>
            </a:r>
          </a:p>
          <a:p>
            <a:r>
              <a:rPr lang="en-GB" dirty="0">
                <a:latin typeface="Times New Roman" panose="02020603050405020304" pitchFamily="18" charset="0"/>
                <a:cs typeface="Times New Roman" panose="02020603050405020304" pitchFamily="18" charset="0"/>
              </a:rPr>
              <a:t>The loss of a mother's ability could prematurely place Jenny in a position of caregiving that would disturb her natural development and independence.</a:t>
            </a:r>
          </a:p>
          <a:p>
            <a:r>
              <a:rPr lang="en-GB" dirty="0">
                <a:latin typeface="Times New Roman" panose="02020603050405020304" pitchFamily="18" charset="0"/>
                <a:cs typeface="Times New Roman" panose="02020603050405020304" pitchFamily="18" charset="0"/>
              </a:rPr>
              <a:t>Following attachment theory by John Bowlby, the permanent separation brought about by her father's death would normally characterise periods of yearning, protest, and despair in the child. </a:t>
            </a:r>
          </a:p>
          <a:p>
            <a:r>
              <a:rPr lang="en-GB" dirty="0">
                <a:latin typeface="Times New Roman" panose="02020603050405020304" pitchFamily="18" charset="0"/>
                <a:cs typeface="Times New Roman" panose="02020603050405020304" pitchFamily="18" charset="0"/>
              </a:rPr>
              <a:t>The additional disability of a surviving parent can act like a secondary loss in that it may reduce the real sense of emotional support and security. Such multiple losses may become a strong predictor of adult depression and difficulties in the development of secure attachments.</a:t>
            </a:r>
          </a:p>
        </p:txBody>
      </p:sp>
    </p:spTree>
    <p:extLst>
      <p:ext uri="{BB962C8B-B14F-4D97-AF65-F5344CB8AC3E}">
        <p14:creationId xmlns:p14="http://schemas.microsoft.com/office/powerpoint/2010/main" val="335770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EC46A903-6AAD-2AF5-5D5E-6E617156934E}"/>
              </a:ext>
            </a:extLst>
          </p:cNvPr>
          <p:cNvSpPr>
            <a:spLocks noGrp="1"/>
          </p:cNvSpPr>
          <p:nvPr>
            <p:ph type="title"/>
          </p:nvPr>
        </p:nvSpPr>
        <p:spPr>
          <a:xfrm>
            <a:off x="1137033" y="670559"/>
            <a:ext cx="4683321" cy="2148841"/>
          </a:xfrm>
        </p:spPr>
        <p:txBody>
          <a:bodyPr anchor="t">
            <a:normAutofit/>
          </a:bodyPr>
          <a:lstStyle/>
          <a:p>
            <a:r>
              <a:rPr lang="en-GB" dirty="0"/>
              <a:t>References </a:t>
            </a:r>
          </a:p>
        </p:txBody>
      </p:sp>
      <p:pic>
        <p:nvPicPr>
          <p:cNvPr id="4" name="Image 3">
            <a:extLst>
              <a:ext uri="{FF2B5EF4-FFF2-40B4-BE49-F238E27FC236}">
                <a16:creationId xmlns:a16="http://schemas.microsoft.com/office/drawing/2014/main" id="{0D85B1EE-1E74-E672-FC72-EAD4A5858BF8}"/>
              </a:ext>
            </a:extLst>
          </p:cNvPr>
          <p:cNvPicPr>
            <a:picLocks noChangeAspect="1"/>
          </p:cNvPicPr>
          <p:nvPr/>
        </p:nvPicPr>
        <p:blipFill>
          <a:blip r:embed="rId2"/>
          <a:srcRect t="24584" b="17218"/>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Espace réservé du contenu 2">
            <a:extLst>
              <a:ext uri="{FF2B5EF4-FFF2-40B4-BE49-F238E27FC236}">
                <a16:creationId xmlns:a16="http://schemas.microsoft.com/office/drawing/2014/main" id="{1952B51C-23B1-D636-288E-C4BB5975FF64}"/>
              </a:ext>
            </a:extLst>
          </p:cNvPr>
          <p:cNvSpPr>
            <a:spLocks noGrp="1"/>
          </p:cNvSpPr>
          <p:nvPr>
            <p:ph idx="1"/>
          </p:nvPr>
        </p:nvSpPr>
        <p:spPr>
          <a:xfrm>
            <a:off x="5653669" y="670558"/>
            <a:ext cx="6155472" cy="5986719"/>
          </a:xfrm>
        </p:spPr>
        <p:txBody>
          <a:bodyPr anchor="t">
            <a:normAutofit fontScale="92500" lnSpcReduction="10000"/>
          </a:bodyPr>
          <a:lstStyle/>
          <a:p>
            <a:r>
              <a:rPr lang="en-GB" sz="1050" dirty="0"/>
              <a:t>1.	Saul McLeod, PhD</a:t>
            </a:r>
          </a:p>
          <a:p>
            <a:r>
              <a:rPr lang="en-GB" sz="1050" dirty="0"/>
              <a:t>Updated on May 20, 2025</a:t>
            </a:r>
          </a:p>
          <a:p>
            <a:r>
              <a:rPr lang="en-GB" sz="1050" dirty="0"/>
              <a:t>Reviewed by Olivia Guy-Evans, MSc in SYMPLY PSYCHOLOGY </a:t>
            </a:r>
          </a:p>
          <a:p>
            <a:r>
              <a:rPr lang="en-GB" sz="1050" dirty="0">
                <a:hlinkClick r:id="rId3"/>
              </a:rPr>
              <a:t>https://www.simplypsychology.org/attachment.html</a:t>
            </a:r>
            <a:endParaRPr lang="en-GB" sz="1050" dirty="0"/>
          </a:p>
          <a:p>
            <a:r>
              <a:rPr lang="en-GB" sz="1050" dirty="0"/>
              <a:t>2.	NSCCP Learning: Attachment and child development. Last updated: 10 Aug 2021</a:t>
            </a:r>
          </a:p>
          <a:p>
            <a:r>
              <a:rPr lang="en-GB" sz="1050" dirty="0">
                <a:hlinkClick r:id="rId4"/>
              </a:rPr>
              <a:t>https://learning.nspcc.org.uk/child-health-development/attachment-early-years</a:t>
            </a:r>
            <a:r>
              <a:rPr lang="en-GB" sz="1050" dirty="0"/>
              <a:t> </a:t>
            </a:r>
          </a:p>
          <a:p>
            <a:r>
              <a:rPr lang="en-GB" sz="1050" dirty="0"/>
              <a:t>3.	Positive Psychology: </a:t>
            </a:r>
          </a:p>
          <a:p>
            <a:r>
              <a:rPr lang="en-GB" sz="1050" dirty="0"/>
              <a:t>Attachment Theory, Bowlby’s Stages &amp; Attachment Styles, 28 Nov 2024 by Susan McGarvie, Ph.D. Scientifically reviewed by Alicia Nortje, Ph.D. Modified date 27/03/2025</a:t>
            </a:r>
          </a:p>
          <a:p>
            <a:r>
              <a:rPr lang="en-GB" sz="1050" dirty="0">
                <a:hlinkClick r:id="rId5"/>
              </a:rPr>
              <a:t>https://positivepsychology.com/attachment-theory/</a:t>
            </a:r>
            <a:r>
              <a:rPr lang="en-GB" sz="1050" dirty="0"/>
              <a:t> </a:t>
            </a:r>
          </a:p>
          <a:p>
            <a:r>
              <a:rPr lang="en-GB" sz="1050" dirty="0"/>
              <a:t>4.	National Library of </a:t>
            </a:r>
            <a:r>
              <a:rPr lang="en-GB" sz="1050" dirty="0" err="1"/>
              <a:t>Medecine</a:t>
            </a:r>
            <a:endParaRPr lang="en-GB" sz="1050" dirty="0"/>
          </a:p>
          <a:p>
            <a:r>
              <a:rPr lang="en-GB" sz="1050" dirty="0">
                <a:hlinkClick r:id="rId6"/>
              </a:rPr>
              <a:t>https://pmc.ncbi.nlm.nih.gov/articles/PMC3670111/</a:t>
            </a:r>
            <a:r>
              <a:rPr lang="en-GB" sz="1050" dirty="0"/>
              <a:t> </a:t>
            </a:r>
          </a:p>
          <a:p>
            <a:r>
              <a:rPr lang="en-GB" sz="1050" dirty="0"/>
              <a:t>5.	UNIVERSITY OF PLYMOUTH</a:t>
            </a:r>
          </a:p>
          <a:p>
            <a:r>
              <a:rPr lang="en-GB" sz="1050" dirty="0"/>
              <a:t>AN OVERVIEW OF ATTACHMENT THEORY: BOWLBY AND BEYOND</a:t>
            </a:r>
          </a:p>
          <a:p>
            <a:r>
              <a:rPr lang="en-GB" sz="1050" dirty="0"/>
              <a:t>Helen K. Fletcher, Deanna J. </a:t>
            </a:r>
            <a:r>
              <a:rPr lang="en-GB" sz="1050" dirty="0" err="1"/>
              <a:t>Gallichan</a:t>
            </a:r>
            <a:endParaRPr lang="en-GB" sz="1050" dirty="0"/>
          </a:p>
          <a:p>
            <a:r>
              <a:rPr lang="en-GB" sz="1050" dirty="0"/>
              <a:t>School of Psychology</a:t>
            </a:r>
          </a:p>
          <a:p>
            <a:r>
              <a:rPr lang="en-GB" sz="1050" dirty="0"/>
              <a:t>Southern Health NHS Foundation Trust</a:t>
            </a:r>
          </a:p>
          <a:p>
            <a:r>
              <a:rPr lang="en-GB" sz="1050" dirty="0">
                <a:hlinkClick r:id="rId7"/>
              </a:rPr>
              <a:t>https://researchportal.plymouth.ac.uk/en/publications/an-overview-of-attachment-theory-bowlby-and-beyond/</a:t>
            </a:r>
            <a:r>
              <a:rPr lang="en-GB" sz="1050" dirty="0"/>
              <a:t> </a:t>
            </a:r>
          </a:p>
          <a:p>
            <a:r>
              <a:rPr lang="en-GB" sz="1050" dirty="0">
                <a:hlinkClick r:id="rId8"/>
              </a:rPr>
              <a:t>https://pure.plymouth.ac.uk/ws/portalfiles/portal/49380621/Attachment_and_ID_book_chapter_1_Fletcher_Gallichan_2018.pdf</a:t>
            </a:r>
            <a:r>
              <a:rPr lang="en-GB" sz="1050" dirty="0"/>
              <a:t> </a:t>
            </a:r>
          </a:p>
          <a:p>
            <a:r>
              <a:rPr lang="en-GB" sz="1050" dirty="0"/>
              <a:t>6.	NHS: How to care for children with complex needs</a:t>
            </a:r>
          </a:p>
          <a:p>
            <a:r>
              <a:rPr lang="en-GB" sz="1050" dirty="0">
                <a:hlinkClick r:id="rId9"/>
              </a:rPr>
              <a:t>https://www.nhs.uk/social-care-and-support/caring-for-children-and-young-people/how-to-care-for-children-with-complex-needs/</a:t>
            </a:r>
            <a:r>
              <a:rPr lang="en-GB" sz="1050" dirty="0"/>
              <a:t> </a:t>
            </a:r>
          </a:p>
          <a:p>
            <a:r>
              <a:rPr lang="en-GB" sz="1050" dirty="0"/>
              <a:t>7.	Attachment Theory: Exploring the Bonds That Shape us, by G. Stevens </a:t>
            </a:r>
          </a:p>
          <a:p>
            <a:r>
              <a:rPr lang="en-GB" sz="1050" dirty="0">
                <a:hlinkClick r:id="rId10"/>
              </a:rPr>
              <a:t>https://academic-writing.uk/attachment-theory-bowlby</a:t>
            </a:r>
            <a:endParaRPr lang="en-GB" sz="1050" dirty="0"/>
          </a:p>
          <a:p>
            <a:endParaRPr lang="en-GB" sz="700" dirty="0"/>
          </a:p>
          <a:p>
            <a:endParaRPr lang="en-GB" sz="700" dirty="0"/>
          </a:p>
          <a:p>
            <a:endParaRPr lang="en-GB" sz="700" dirty="0"/>
          </a:p>
          <a:p>
            <a:endParaRPr lang="en-GB" sz="700" dirty="0"/>
          </a:p>
        </p:txBody>
      </p:sp>
    </p:spTree>
    <p:extLst>
      <p:ext uri="{BB962C8B-B14F-4D97-AF65-F5344CB8AC3E}">
        <p14:creationId xmlns:p14="http://schemas.microsoft.com/office/powerpoint/2010/main" val="4100312828"/>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1663</TotalTime>
  <Words>1382</Words>
  <Application>Microsoft Office PowerPoint</Application>
  <PresentationFormat>Grand écran</PresentationFormat>
  <Paragraphs>85</Paragraphs>
  <Slides>14</Slides>
  <Notes>0</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14</vt:i4>
      </vt:variant>
    </vt:vector>
  </HeadingPairs>
  <TitlesOfParts>
    <vt:vector size="20" baseType="lpstr">
      <vt:lpstr>Aptos</vt:lpstr>
      <vt:lpstr>Aptos Display</vt:lpstr>
      <vt:lpstr>Arial</vt:lpstr>
      <vt:lpstr>Calibri</vt:lpstr>
      <vt:lpstr>Times New Roman</vt:lpstr>
      <vt:lpstr>Thème Office</vt:lpstr>
      <vt:lpstr>   Module LCHS4010 - Psychology in Health and Social Care  Mireille Matondo Bangu (2328296)  Lecturer: Rizwan Nadim   </vt:lpstr>
      <vt:lpstr> </vt:lpstr>
      <vt:lpstr>What Bowlby’s attachment theory is about?</vt:lpstr>
      <vt:lpstr>Keys concepts</vt:lpstr>
      <vt:lpstr>Jenny’s experiences</vt:lpstr>
      <vt:lpstr>Applying Bowlby’s theory to Jenny’s case</vt:lpstr>
      <vt:lpstr>Current and potential impacts for Jenny </vt:lpstr>
      <vt:lpstr>Strategies to be taken to support Jenny </vt:lpstr>
      <vt:lpstr>Biological (Nature) and Environmental (Nurture) influences</vt:lpstr>
      <vt:lpstr>Nature </vt:lpstr>
      <vt:lpstr>Nurture </vt:lpstr>
      <vt:lpstr>Nature and Narture influences applied to Jenny’s Case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mireille Bangu</dc:creator>
  <cp:lastModifiedBy>mireille Bangu</cp:lastModifiedBy>
  <cp:revision>8</cp:revision>
  <dcterms:created xsi:type="dcterms:W3CDTF">2026-02-01T19:48:04Z</dcterms:created>
  <dcterms:modified xsi:type="dcterms:W3CDTF">2026-02-14T17:41:13Z</dcterms:modified>
</cp:coreProperties>
</file>