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5" r:id="rId4"/>
    <p:sldId id="263" r:id="rId5"/>
    <p:sldId id="264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1"/>
    <p:restoredTop sz="94674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11/23/2018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285860"/>
            <a:ext cx="8001056" cy="3071834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Film &amp; Media in the Celtic Nations</a:t>
            </a:r>
            <a:br>
              <a:rPr lang="en-GB" dirty="0"/>
            </a:br>
            <a:r>
              <a:rPr lang="en-GB" sz="3200" dirty="0"/>
              <a:t/>
            </a:r>
            <a:br>
              <a:rPr lang="en-GB" sz="3200" dirty="0"/>
            </a:br>
            <a:r>
              <a:rPr lang="en-GB" sz="3200" i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Contemporary Welsh </a:t>
            </a:r>
            <a:r>
              <a:rPr lang="en-GB" sz="3200" i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Media – Television </a:t>
            </a:r>
            <a:endParaRPr lang="en-GB" sz="3200" i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0" y="2285992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“Whether we become the </a:t>
            </a:r>
            <a:r>
              <a:rPr lang="en-GB" sz="2800" dirty="0">
                <a:solidFill>
                  <a:srgbClr val="92D050"/>
                </a:solidFill>
              </a:rPr>
              <a:t>consumers of images</a:t>
            </a:r>
            <a:r>
              <a:rPr lang="en-GB" sz="2800" dirty="0"/>
              <a:t> in a </a:t>
            </a:r>
            <a:r>
              <a:rPr lang="en-GB" sz="2800" dirty="0">
                <a:solidFill>
                  <a:srgbClr val="92D050"/>
                </a:solidFill>
              </a:rPr>
              <a:t>passive</a:t>
            </a:r>
            <a:r>
              <a:rPr lang="en-GB" sz="2800" dirty="0"/>
              <a:t> culture or whether we will be allowed to be the </a:t>
            </a:r>
            <a:r>
              <a:rPr lang="en-GB" sz="2800" dirty="0">
                <a:solidFill>
                  <a:srgbClr val="92D050"/>
                </a:solidFill>
              </a:rPr>
              <a:t>makers of images</a:t>
            </a:r>
            <a:r>
              <a:rPr lang="en-GB" sz="2800" dirty="0">
                <a:solidFill>
                  <a:srgbClr val="8EB4E3"/>
                </a:solidFill>
              </a:rPr>
              <a:t> </a:t>
            </a:r>
            <a:r>
              <a:rPr lang="en-GB" sz="2800" dirty="0"/>
              <a:t>in an </a:t>
            </a:r>
            <a:r>
              <a:rPr lang="en-GB" sz="2800" dirty="0">
                <a:solidFill>
                  <a:srgbClr val="92D050"/>
                </a:solidFill>
              </a:rPr>
              <a:t>active</a:t>
            </a:r>
            <a:r>
              <a:rPr lang="en-GB" sz="2800" dirty="0"/>
              <a:t> culture.” </a:t>
            </a:r>
          </a:p>
          <a:p>
            <a:r>
              <a:rPr lang="en-GB" sz="2400" dirty="0"/>
              <a:t>				</a:t>
            </a:r>
            <a:r>
              <a:rPr lang="en-GB" sz="1600" dirty="0"/>
              <a:t>Michael D. Higgins, in Ruth Barton</a:t>
            </a:r>
            <a:r>
              <a:rPr lang="en-GB" sz="1600" i="1" dirty="0"/>
              <a:t>, Irish National Cinema</a:t>
            </a:r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-6536" y="16157"/>
            <a:ext cx="91505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92D050"/>
                </a:solidFill>
              </a:rPr>
              <a:t>Questions of National </a:t>
            </a:r>
            <a:r>
              <a:rPr lang="en-GB" sz="3600" b="1" dirty="0" smtClean="0">
                <a:solidFill>
                  <a:srgbClr val="92D050"/>
                </a:solidFill>
              </a:rPr>
              <a:t>Media Production</a:t>
            </a:r>
            <a:endParaRPr lang="en-GB" sz="3600" b="1" dirty="0">
              <a:solidFill>
                <a:srgbClr val="92D05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  <a:p>
            <a:r>
              <a:rPr lang="en-GB" sz="2800" dirty="0" smtClean="0">
                <a:solidFill>
                  <a:srgbClr val="FFFFFF"/>
                </a:solidFill>
              </a:rPr>
              <a:t>Active </a:t>
            </a:r>
            <a:r>
              <a:rPr lang="en-GB" sz="2800" dirty="0">
                <a:solidFill>
                  <a:srgbClr val="FFFFFF"/>
                </a:solidFill>
              </a:rPr>
              <a:t>or Passive; external or </a:t>
            </a:r>
            <a:r>
              <a:rPr lang="en-GB" sz="2800" dirty="0" smtClean="0">
                <a:solidFill>
                  <a:srgbClr val="FFFFFF"/>
                </a:solidFill>
              </a:rPr>
              <a:t>internal? </a:t>
            </a:r>
            <a:r>
              <a:rPr lang="en-GB" sz="2800" dirty="0" smtClean="0"/>
              <a:t>Consider these statements in relation to contemporary Welsh media</a:t>
            </a:r>
            <a:endParaRPr lang="en-GB" sz="2800" dirty="0"/>
          </a:p>
        </p:txBody>
      </p:sp>
      <p:sp>
        <p:nvSpPr>
          <p:cNvPr id="11" name="TextBox 10"/>
          <p:cNvSpPr txBox="1"/>
          <p:nvPr/>
        </p:nvSpPr>
        <p:spPr>
          <a:xfrm>
            <a:off x="0" y="4293096"/>
            <a:ext cx="91440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Until recently, the cinematic representation of Scotland had been largely an </a:t>
            </a:r>
            <a:r>
              <a:rPr lang="en-GB" sz="2800" dirty="0">
                <a:solidFill>
                  <a:srgbClr val="92D050"/>
                </a:solidFill>
              </a:rPr>
              <a:t>external creation</a:t>
            </a:r>
            <a:r>
              <a:rPr lang="en-GB" sz="2800" dirty="0"/>
              <a:t>, produced by and serving the commercial needs of a London-based film industry, or occasionally Hollywood.</a:t>
            </a:r>
          </a:p>
          <a:p>
            <a:r>
              <a:rPr lang="en-GB" sz="1600" dirty="0"/>
              <a:t>						Duncan Petrie, </a:t>
            </a:r>
            <a:r>
              <a:rPr lang="en-GB" sz="1600" i="1" dirty="0"/>
              <a:t>Screening Scotland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2143116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92D050"/>
                </a:solidFill>
              </a:rPr>
              <a:t>Location</a:t>
            </a:r>
            <a:r>
              <a:rPr lang="en-GB" sz="2800" dirty="0" smtClean="0"/>
              <a:t>: where does filming take place?</a:t>
            </a:r>
          </a:p>
          <a:p>
            <a:r>
              <a:rPr lang="en-GB" sz="2800" dirty="0" smtClean="0">
                <a:solidFill>
                  <a:srgbClr val="92D050"/>
                </a:solidFill>
              </a:rPr>
              <a:t>Production company</a:t>
            </a:r>
            <a:r>
              <a:rPr lang="en-GB" sz="2800" dirty="0" smtClean="0"/>
              <a:t>: where are the producers located?</a:t>
            </a:r>
          </a:p>
          <a:p>
            <a:r>
              <a:rPr lang="en-GB" sz="2800" dirty="0" smtClean="0">
                <a:solidFill>
                  <a:srgbClr val="92D050"/>
                </a:solidFill>
              </a:rPr>
              <a:t>Funding</a:t>
            </a:r>
            <a:r>
              <a:rPr lang="en-GB" sz="2800" dirty="0" smtClean="0"/>
              <a:t>: where does the money for the project come from?</a:t>
            </a:r>
          </a:p>
          <a:p>
            <a:r>
              <a:rPr lang="en-GB" sz="2800" dirty="0" smtClean="0">
                <a:solidFill>
                  <a:srgbClr val="92D050"/>
                </a:solidFill>
              </a:rPr>
              <a:t>Economy</a:t>
            </a:r>
            <a:r>
              <a:rPr lang="en-GB" sz="2800" dirty="0" smtClean="0"/>
              <a:t>: where does the money from the project go?</a:t>
            </a:r>
          </a:p>
          <a:p>
            <a:r>
              <a:rPr lang="en-GB" sz="2800" dirty="0" smtClean="0">
                <a:solidFill>
                  <a:srgbClr val="92D050"/>
                </a:solidFill>
              </a:rPr>
              <a:t>Writers</a:t>
            </a:r>
            <a:r>
              <a:rPr lang="en-GB" sz="2800" dirty="0" smtClean="0"/>
              <a:t>: how does the writing affect representation?</a:t>
            </a:r>
          </a:p>
          <a:p>
            <a:r>
              <a:rPr lang="en-GB" sz="2800" dirty="0" smtClean="0">
                <a:solidFill>
                  <a:srgbClr val="92D050"/>
                </a:solidFill>
              </a:rPr>
              <a:t>Actors</a:t>
            </a:r>
            <a:r>
              <a:rPr lang="en-GB" sz="2800" dirty="0" smtClean="0"/>
              <a:t>: how does the performance affect representation?</a:t>
            </a:r>
          </a:p>
          <a:p>
            <a:endParaRPr lang="en-GB" sz="2800" dirty="0" smtClean="0"/>
          </a:p>
          <a:p>
            <a:r>
              <a:rPr lang="en-GB" sz="2800" dirty="0" smtClean="0">
                <a:solidFill>
                  <a:srgbClr val="92D050"/>
                </a:solidFill>
              </a:rPr>
              <a:t>Ideology</a:t>
            </a:r>
            <a:r>
              <a:rPr lang="en-GB" sz="2800" dirty="0" smtClean="0"/>
              <a:t>: how do all the above factors affect the ideological content of the film?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-6536" y="16157"/>
            <a:ext cx="91505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92D050"/>
                </a:solidFill>
              </a:rPr>
              <a:t>Questions of National </a:t>
            </a:r>
            <a:r>
              <a:rPr lang="en-GB" sz="3600" b="1" dirty="0" smtClean="0">
                <a:solidFill>
                  <a:srgbClr val="92D050"/>
                </a:solidFill>
              </a:rPr>
              <a:t>Media Production</a:t>
            </a:r>
            <a:endParaRPr lang="en-GB" sz="3600" b="1" dirty="0">
              <a:solidFill>
                <a:srgbClr val="92D05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  <a:p>
            <a:r>
              <a:rPr lang="en-GB" sz="2800" dirty="0" smtClean="0">
                <a:solidFill>
                  <a:srgbClr val="FFFFFF"/>
                </a:solidFill>
              </a:rPr>
              <a:t>Active </a:t>
            </a:r>
            <a:r>
              <a:rPr lang="en-GB" sz="2800" dirty="0">
                <a:solidFill>
                  <a:srgbClr val="FFFFFF"/>
                </a:solidFill>
              </a:rPr>
              <a:t>or Passive; external or </a:t>
            </a:r>
            <a:r>
              <a:rPr lang="en-GB" sz="2800" dirty="0" smtClean="0">
                <a:solidFill>
                  <a:srgbClr val="FFFFFF"/>
                </a:solidFill>
              </a:rPr>
              <a:t>internal? </a:t>
            </a:r>
            <a:r>
              <a:rPr lang="en-GB" sz="2800" dirty="0" smtClean="0"/>
              <a:t>Consider these statements in relation to contemporary Welsh media</a:t>
            </a:r>
            <a:endParaRPr lang="en-GB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A6E144F4-A757-264F-9480-36565BFC7F49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contrast="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005607"/>
            <a:ext cx="9144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34EDD29-3D77-474F-8ADB-91E5CC77693B}"/>
              </a:ext>
            </a:extLst>
          </p:cNvPr>
          <p:cNvSpPr txBox="1"/>
          <p:nvPr/>
        </p:nvSpPr>
        <p:spPr>
          <a:xfrm>
            <a:off x="0" y="3500438"/>
            <a:ext cx="31432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Welsh media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Bilingualism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S4C/BBC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Contemporary ‘Noir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’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Locations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 talent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b="1" dirty="0" smtClean="0"/>
              <a:t>Media institutions</a:t>
            </a:r>
            <a:endParaRPr lang="en-GB" sz="2400" b="1" dirty="0" smtClean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EB8F37FD-03DA-C841-ACED-F90B04B9D70C}"/>
              </a:ext>
            </a:extLst>
          </p:cNvPr>
          <p:cNvSpPr txBox="1"/>
          <p:nvPr/>
        </p:nvSpPr>
        <p:spPr>
          <a:xfrm>
            <a:off x="571472" y="428604"/>
            <a:ext cx="22185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/>
              <a:t>Y Gwyll</a:t>
            </a:r>
          </a:p>
          <a:p>
            <a:r>
              <a:rPr lang="en-GB" sz="3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Hinterland</a:t>
            </a:r>
            <a:endParaRPr lang="en-GB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350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D296552A-F490-0A47-837E-95BADB22BC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096" b="7702"/>
          <a:stretch/>
        </p:blipFill>
        <p:spPr>
          <a:xfrm>
            <a:off x="0" y="1196752"/>
            <a:ext cx="9144000" cy="47671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4F4AD2DA-F57F-C34D-9726-A1B4E07CA2B9}"/>
              </a:ext>
            </a:extLst>
          </p:cNvPr>
          <p:cNvSpPr txBox="1"/>
          <p:nvPr/>
        </p:nvSpPr>
        <p:spPr>
          <a:xfrm>
            <a:off x="211479" y="578648"/>
            <a:ext cx="15472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Craith</a:t>
            </a:r>
          </a:p>
          <a:p>
            <a:r>
              <a:rPr lang="en-GB" sz="3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Hidden</a:t>
            </a:r>
            <a:endParaRPr lang="en-GB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3B78B4B9-A0AE-8743-993B-A900745C2D72}"/>
              </a:ext>
            </a:extLst>
          </p:cNvPr>
          <p:cNvSpPr txBox="1"/>
          <p:nvPr/>
        </p:nvSpPr>
        <p:spPr>
          <a:xfrm>
            <a:off x="0" y="3714752"/>
            <a:ext cx="31432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/>
              <a:t> </a:t>
            </a:r>
            <a:r>
              <a:rPr lang="en-GB" sz="2400" b="1" dirty="0" smtClean="0"/>
              <a:t>Welsh media</a:t>
            </a:r>
            <a:endParaRPr lang="en-GB" sz="2400" b="1" dirty="0"/>
          </a:p>
          <a:p>
            <a:pPr>
              <a:buFont typeface="Arial" pitchFamily="34" charset="0"/>
              <a:buChar char="•"/>
            </a:pPr>
            <a:r>
              <a:rPr lang="en-GB" sz="2400" b="1" dirty="0"/>
              <a:t> Bilingualism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/>
              <a:t> </a:t>
            </a:r>
            <a:r>
              <a:rPr lang="en-GB" sz="2400" b="1" dirty="0" smtClean="0"/>
              <a:t>S4C/BBC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 </a:t>
            </a:r>
            <a:r>
              <a:rPr lang="en-GB" sz="2400" b="1" dirty="0" smtClean="0"/>
              <a:t>Locations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 </a:t>
            </a:r>
            <a:r>
              <a:rPr lang="en-GB" sz="2400" b="1" dirty="0" smtClean="0"/>
              <a:t>Creative talent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 </a:t>
            </a:r>
            <a:r>
              <a:rPr lang="en-GB" sz="2400" b="1" dirty="0" smtClean="0"/>
              <a:t>Media institutions</a:t>
            </a:r>
          </a:p>
        </p:txBody>
      </p:sp>
    </p:spTree>
    <p:extLst>
      <p:ext uri="{BB962C8B-B14F-4D97-AF65-F5344CB8AC3E}">
        <p14:creationId xmlns:p14="http://schemas.microsoft.com/office/powerpoint/2010/main" xmlns="" val="99166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FF7131B4-A69E-224F-8760-DBF19C2400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980728"/>
            <a:ext cx="9144000" cy="514060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61A5A42F-0DAB-B64D-BEDA-50D45AABBEC6}"/>
              </a:ext>
            </a:extLst>
          </p:cNvPr>
          <p:cNvSpPr txBox="1"/>
          <p:nvPr/>
        </p:nvSpPr>
        <p:spPr>
          <a:xfrm>
            <a:off x="571472" y="428604"/>
            <a:ext cx="34419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Un Bore Mercher</a:t>
            </a:r>
          </a:p>
          <a:p>
            <a:r>
              <a:rPr lang="en-GB" sz="3600" b="1" i="1" dirty="0" smtClean="0"/>
              <a:t>Keeping Faith</a:t>
            </a:r>
            <a:endParaRPr lang="en-GB" sz="3600" b="1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3B78B4B9-A0AE-8743-993B-A900745C2D72}"/>
              </a:ext>
            </a:extLst>
          </p:cNvPr>
          <p:cNvSpPr txBox="1"/>
          <p:nvPr/>
        </p:nvSpPr>
        <p:spPr>
          <a:xfrm>
            <a:off x="0" y="3786190"/>
            <a:ext cx="31432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/>
              <a:t> </a:t>
            </a:r>
            <a:r>
              <a:rPr lang="en-GB" sz="2400" b="1" dirty="0" smtClean="0"/>
              <a:t>Welsh media</a:t>
            </a:r>
            <a:endParaRPr lang="en-GB" sz="2400" b="1" dirty="0"/>
          </a:p>
          <a:p>
            <a:pPr>
              <a:buFont typeface="Arial" pitchFamily="34" charset="0"/>
              <a:buChar char="•"/>
            </a:pPr>
            <a:r>
              <a:rPr lang="en-GB" sz="2400" b="1" dirty="0"/>
              <a:t> Bilingualism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/>
              <a:t> </a:t>
            </a:r>
            <a:r>
              <a:rPr lang="en-GB" sz="2400" b="1" dirty="0" smtClean="0"/>
              <a:t>S4C/BBC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 </a:t>
            </a:r>
            <a:r>
              <a:rPr lang="en-GB" sz="2400" b="1" dirty="0" smtClean="0"/>
              <a:t>Locations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 </a:t>
            </a:r>
            <a:r>
              <a:rPr lang="en-GB" sz="2400" b="1" dirty="0" smtClean="0"/>
              <a:t>Creative talent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 </a:t>
            </a:r>
            <a:r>
              <a:rPr lang="en-GB" sz="2400" b="1" dirty="0" smtClean="0"/>
              <a:t>Media institutions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246</Words>
  <Application>Microsoft Macintosh PowerPoint</Application>
  <PresentationFormat>On-screen Show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Film &amp; Media in the Celtic Nations  Contemporary Welsh Media – Television </vt:lpstr>
      <vt:lpstr>Slide 2</vt:lpstr>
      <vt:lpstr>Slide 3</vt:lpstr>
      <vt:lpstr>Slide 4</vt:lpstr>
      <vt:lpstr>Slide 5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28</cp:revision>
  <dcterms:created xsi:type="dcterms:W3CDTF">2016-10-05T07:20:19Z</dcterms:created>
  <dcterms:modified xsi:type="dcterms:W3CDTF">2018-11-23T22:28:24Z</dcterms:modified>
</cp:coreProperties>
</file>