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theme/theme14.xml" ContentType="application/vnd.openxmlformats-officedocument.theme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slideLayouts/slideLayout19.xml" ContentType="application/vnd.openxmlformats-officedocument.presentationml.slideLayout+xml"/>
  <Override PartName="/ppt/theme/theme16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theme/theme19.xml" ContentType="application/vnd.openxmlformats-officedocument.theme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6"/>
  </p:notesMasterIdLst>
  <p:sldIdLst>
    <p:sldId id="308" r:id="rId24"/>
    <p:sldId id="432" r:id="rId25"/>
    <p:sldId id="429" r:id="rId26"/>
    <p:sldId id="440" r:id="rId27"/>
    <p:sldId id="441" r:id="rId28"/>
    <p:sldId id="427" r:id="rId29"/>
    <p:sldId id="266" r:id="rId30"/>
    <p:sldId id="520" r:id="rId31"/>
    <p:sldId id="505" r:id="rId32"/>
    <p:sldId id="511" r:id="rId33"/>
    <p:sldId id="513" r:id="rId34"/>
    <p:sldId id="514" r:id="rId35"/>
    <p:sldId id="515" r:id="rId36"/>
    <p:sldId id="516" r:id="rId37"/>
    <p:sldId id="517" r:id="rId38"/>
    <p:sldId id="518" r:id="rId39"/>
    <p:sldId id="519" r:id="rId40"/>
    <p:sldId id="539" r:id="rId41"/>
    <p:sldId id="542" r:id="rId42"/>
    <p:sldId id="543" r:id="rId43"/>
    <p:sldId id="544" r:id="rId44"/>
    <p:sldId id="545" r:id="rId45"/>
    <p:sldId id="546" r:id="rId46"/>
    <p:sldId id="548" r:id="rId47"/>
    <p:sldId id="272" r:id="rId48"/>
    <p:sldId id="275" r:id="rId49"/>
    <p:sldId id="273" r:id="rId50"/>
    <p:sldId id="263" r:id="rId51"/>
    <p:sldId id="261" r:id="rId52"/>
    <p:sldId id="264" r:id="rId53"/>
    <p:sldId id="265" r:id="rId54"/>
    <p:sldId id="522" r:id="rId55"/>
    <p:sldId id="274" r:id="rId56"/>
    <p:sldId id="269" r:id="rId57"/>
    <p:sldId id="271" r:id="rId58"/>
    <p:sldId id="430" r:id="rId59"/>
    <p:sldId id="433" r:id="rId60"/>
    <p:sldId id="434" r:id="rId61"/>
    <p:sldId id="435" r:id="rId62"/>
    <p:sldId id="436" r:id="rId63"/>
    <p:sldId id="437" r:id="rId64"/>
    <p:sldId id="438" r:id="rId6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7897C3-F0F5-F6E3-B8B2-4435D638B84E}" v="123" dt="2024-04-15T07:37:38.976"/>
    <p1510:client id="{495640CF-544D-9BCF-AB96-FB4AB0C44DCA}" v="240" dt="2024-04-15T08:05:40.2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71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327897C3-F0F5-F6E3-B8B2-4435D638B84E}"/>
    <pc:docChg chg="addSld modSld sldOrd">
      <pc:chgData name="Kate Piper (IMH)" userId="S::k.piper1@uwtsd.ac.uk::f69ee4e2-845b-4a1f-89c4-60fce9da139f" providerId="AD" clId="Web-{327897C3-F0F5-F6E3-B8B2-4435D638B84E}" dt="2024-04-15T07:37:38.976" v="106" actId="20577"/>
      <pc:docMkLst>
        <pc:docMk/>
      </pc:docMkLst>
      <pc:sldChg chg="ord">
        <pc:chgData name="Kate Piper (IMH)" userId="S::k.piper1@uwtsd.ac.uk::f69ee4e2-845b-4a1f-89c4-60fce9da139f" providerId="AD" clId="Web-{327897C3-F0F5-F6E3-B8B2-4435D638B84E}" dt="2024-04-15T07:33:46.545" v="0"/>
        <pc:sldMkLst>
          <pc:docMk/>
          <pc:sldMk cId="4093884637" sldId="429"/>
        </pc:sldMkLst>
      </pc:sldChg>
      <pc:sldChg chg="modSp add ord replId">
        <pc:chgData name="Kate Piper (IMH)" userId="S::k.piper1@uwtsd.ac.uk::f69ee4e2-845b-4a1f-89c4-60fce9da139f" providerId="AD" clId="Web-{327897C3-F0F5-F6E3-B8B2-4435D638B84E}" dt="2024-04-15T07:36:52.974" v="87" actId="20577"/>
        <pc:sldMkLst>
          <pc:docMk/>
          <pc:sldMk cId="1133847504" sldId="440"/>
        </pc:sldMkLst>
        <pc:spChg chg="mod">
          <ac:chgData name="Kate Piper (IMH)" userId="S::k.piper1@uwtsd.ac.uk::f69ee4e2-845b-4a1f-89c4-60fce9da139f" providerId="AD" clId="Web-{327897C3-F0F5-F6E3-B8B2-4435D638B84E}" dt="2024-04-15T07:36:52.974" v="87" actId="20577"/>
          <ac:spMkLst>
            <pc:docMk/>
            <pc:sldMk cId="1133847504" sldId="440"/>
            <ac:spMk id="2" creationId="{5C49009E-A2D7-FF10-7579-EE89234669CE}"/>
          </ac:spMkLst>
        </pc:spChg>
        <pc:spChg chg="mod">
          <ac:chgData name="Kate Piper (IMH)" userId="S::k.piper1@uwtsd.ac.uk::f69ee4e2-845b-4a1f-89c4-60fce9da139f" providerId="AD" clId="Web-{327897C3-F0F5-F6E3-B8B2-4435D638B84E}" dt="2024-04-15T07:35:39.034" v="52" actId="14100"/>
          <ac:spMkLst>
            <pc:docMk/>
            <pc:sldMk cId="1133847504" sldId="440"/>
            <ac:spMk id="4" creationId="{3D027FE2-A2F4-9B66-1D71-F1E2AE2C1B79}"/>
          </ac:spMkLst>
        </pc:spChg>
        <pc:spChg chg="mod">
          <ac:chgData name="Kate Piper (IMH)" userId="S::k.piper1@uwtsd.ac.uk::f69ee4e2-845b-4a1f-89c4-60fce9da139f" providerId="AD" clId="Web-{327897C3-F0F5-F6E3-B8B2-4435D638B84E}" dt="2024-04-15T07:36:14.113" v="66" actId="14100"/>
          <ac:spMkLst>
            <pc:docMk/>
            <pc:sldMk cId="1133847504" sldId="440"/>
            <ac:spMk id="5" creationId="{F7469EBE-5DA4-2F30-2C4B-27E9CC3D0F47}"/>
          </ac:spMkLst>
        </pc:spChg>
        <pc:spChg chg="mod">
          <ac:chgData name="Kate Piper (IMH)" userId="S::k.piper1@uwtsd.ac.uk::f69ee4e2-845b-4a1f-89c4-60fce9da139f" providerId="AD" clId="Web-{327897C3-F0F5-F6E3-B8B2-4435D638B84E}" dt="2024-04-15T07:36:34.427" v="79" actId="14100"/>
          <ac:spMkLst>
            <pc:docMk/>
            <pc:sldMk cId="1133847504" sldId="440"/>
            <ac:spMk id="6" creationId="{A792B486-A9F2-B382-59AE-AE56088C2FF0}"/>
          </ac:spMkLst>
        </pc:spChg>
      </pc:sldChg>
      <pc:sldChg chg="addSp modSp add replId">
        <pc:chgData name="Kate Piper (IMH)" userId="S::k.piper1@uwtsd.ac.uk::f69ee4e2-845b-4a1f-89c4-60fce9da139f" providerId="AD" clId="Web-{327897C3-F0F5-F6E3-B8B2-4435D638B84E}" dt="2024-04-15T07:37:38.976" v="106" actId="20577"/>
        <pc:sldMkLst>
          <pc:docMk/>
          <pc:sldMk cId="1201672217" sldId="441"/>
        </pc:sldMkLst>
        <pc:spChg chg="add mod">
          <ac:chgData name="Kate Piper (IMH)" userId="S::k.piper1@uwtsd.ac.uk::f69ee4e2-845b-4a1f-89c4-60fce9da139f" providerId="AD" clId="Web-{327897C3-F0F5-F6E3-B8B2-4435D638B84E}" dt="2024-04-15T07:37:38.976" v="106" actId="20577"/>
          <ac:spMkLst>
            <pc:docMk/>
            <pc:sldMk cId="1201672217" sldId="441"/>
            <ac:spMk id="3" creationId="{4A855659-1D98-630C-42EC-5BFC293B2782}"/>
          </ac:spMkLst>
        </pc:spChg>
        <pc:spChg chg="mod">
          <ac:chgData name="Kate Piper (IMH)" userId="S::k.piper1@uwtsd.ac.uk::f69ee4e2-845b-4a1f-89c4-60fce9da139f" providerId="AD" clId="Web-{327897C3-F0F5-F6E3-B8B2-4435D638B84E}" dt="2024-04-15T07:37:02.912" v="90" actId="20577"/>
          <ac:spMkLst>
            <pc:docMk/>
            <pc:sldMk cId="1201672217" sldId="441"/>
            <ac:spMk id="4" creationId="{3D027FE2-A2F4-9B66-1D71-F1E2AE2C1B79}"/>
          </ac:spMkLst>
        </pc:spChg>
        <pc:spChg chg="mod">
          <ac:chgData name="Kate Piper (IMH)" userId="S::k.piper1@uwtsd.ac.uk::f69ee4e2-845b-4a1f-89c4-60fce9da139f" providerId="AD" clId="Web-{327897C3-F0F5-F6E3-B8B2-4435D638B84E}" dt="2024-04-15T07:37:09.865" v="92" actId="20577"/>
          <ac:spMkLst>
            <pc:docMk/>
            <pc:sldMk cId="1201672217" sldId="441"/>
            <ac:spMk id="5" creationId="{F7469EBE-5DA4-2F30-2C4B-27E9CC3D0F47}"/>
          </ac:spMkLst>
        </pc:spChg>
        <pc:spChg chg="mod">
          <ac:chgData name="Kate Piper (IMH)" userId="S::k.piper1@uwtsd.ac.uk::f69ee4e2-845b-4a1f-89c4-60fce9da139f" providerId="AD" clId="Web-{327897C3-F0F5-F6E3-B8B2-4435D638B84E}" dt="2024-04-15T07:37:30.085" v="95" actId="20577"/>
          <ac:spMkLst>
            <pc:docMk/>
            <pc:sldMk cId="1201672217" sldId="441"/>
            <ac:spMk id="6" creationId="{A792B486-A9F2-B382-59AE-AE56088C2FF0}"/>
          </ac:spMkLst>
        </pc:spChg>
      </pc:sldChg>
    </pc:docChg>
  </pc:docChgLst>
  <pc:docChgLst>
    <pc:chgData name="Kate Piper (IMH)" userId="S::k.piper1@uwtsd.ac.uk::f69ee4e2-845b-4a1f-89c4-60fce9da139f" providerId="AD" clId="Web-{495640CF-544D-9BCF-AB96-FB4AB0C44DCA}"/>
    <pc:docChg chg="addSld delSld modSld">
      <pc:chgData name="Kate Piper (IMH)" userId="S::k.piper1@uwtsd.ac.uk::f69ee4e2-845b-4a1f-89c4-60fce9da139f" providerId="AD" clId="Web-{495640CF-544D-9BCF-AB96-FB4AB0C44DCA}" dt="2024-04-15T08:05:40.279" v="177"/>
      <pc:docMkLst>
        <pc:docMk/>
      </pc:docMkLst>
      <pc:sldChg chg="add">
        <pc:chgData name="Kate Piper (IMH)" userId="S::k.piper1@uwtsd.ac.uk::f69ee4e2-845b-4a1f-89c4-60fce9da139f" providerId="AD" clId="Web-{495640CF-544D-9BCF-AB96-FB4AB0C44DCA}" dt="2024-04-15T08:01:46.129" v="135"/>
        <pc:sldMkLst>
          <pc:docMk/>
          <pc:sldMk cId="542837303" sldId="261"/>
        </pc:sldMkLst>
      </pc:sldChg>
      <pc:sldChg chg="add">
        <pc:chgData name="Kate Piper (IMH)" userId="S::k.piper1@uwtsd.ac.uk::f69ee4e2-845b-4a1f-89c4-60fce9da139f" providerId="AD" clId="Web-{495640CF-544D-9BCF-AB96-FB4AB0C44DCA}" dt="2024-04-15T08:01:38.223" v="134"/>
        <pc:sldMkLst>
          <pc:docMk/>
          <pc:sldMk cId="3836847500" sldId="263"/>
        </pc:sldMkLst>
      </pc:sldChg>
      <pc:sldChg chg="add">
        <pc:chgData name="Kate Piper (IMH)" userId="S::k.piper1@uwtsd.ac.uk::f69ee4e2-845b-4a1f-89c4-60fce9da139f" providerId="AD" clId="Web-{495640CF-544D-9BCF-AB96-FB4AB0C44DCA}" dt="2024-04-15T08:02:03.474" v="136"/>
        <pc:sldMkLst>
          <pc:docMk/>
          <pc:sldMk cId="512002473" sldId="264"/>
        </pc:sldMkLst>
      </pc:sldChg>
      <pc:sldChg chg="add">
        <pc:chgData name="Kate Piper (IMH)" userId="S::k.piper1@uwtsd.ac.uk::f69ee4e2-845b-4a1f-89c4-60fce9da139f" providerId="AD" clId="Web-{495640CF-544D-9BCF-AB96-FB4AB0C44DCA}" dt="2024-04-15T08:02:24.709" v="137"/>
        <pc:sldMkLst>
          <pc:docMk/>
          <pc:sldMk cId="3334376078" sldId="265"/>
        </pc:sldMkLst>
      </pc:sldChg>
      <pc:sldChg chg="add del">
        <pc:chgData name="Kate Piper (IMH)" userId="S::k.piper1@uwtsd.ac.uk::f69ee4e2-845b-4a1f-89c4-60fce9da139f" providerId="AD" clId="Web-{495640CF-544D-9BCF-AB96-FB4AB0C44DCA}" dt="2024-04-15T07:49:10.038" v="102"/>
        <pc:sldMkLst>
          <pc:docMk/>
          <pc:sldMk cId="39113112" sldId="266"/>
        </pc:sldMkLst>
      </pc:sldChg>
      <pc:sldChg chg="add">
        <pc:chgData name="Kate Piper (IMH)" userId="S::k.piper1@uwtsd.ac.uk::f69ee4e2-845b-4a1f-89c4-60fce9da139f" providerId="AD" clId="Web-{495640CF-544D-9BCF-AB96-FB4AB0C44DCA}" dt="2024-04-15T08:03:05.335" v="140"/>
        <pc:sldMkLst>
          <pc:docMk/>
          <pc:sldMk cId="2594214754" sldId="269"/>
        </pc:sldMkLst>
      </pc:sldChg>
      <pc:sldChg chg="add">
        <pc:chgData name="Kate Piper (IMH)" userId="S::k.piper1@uwtsd.ac.uk::f69ee4e2-845b-4a1f-89c4-60fce9da139f" providerId="AD" clId="Web-{495640CF-544D-9BCF-AB96-FB4AB0C44DCA}" dt="2024-04-15T08:03:14.601" v="141"/>
        <pc:sldMkLst>
          <pc:docMk/>
          <pc:sldMk cId="1107740244" sldId="271"/>
        </pc:sldMkLst>
      </pc:sldChg>
      <pc:sldChg chg="modSp add">
        <pc:chgData name="Kate Piper (IMH)" userId="S::k.piper1@uwtsd.ac.uk::f69ee4e2-845b-4a1f-89c4-60fce9da139f" providerId="AD" clId="Web-{495640CF-544D-9BCF-AB96-FB4AB0C44DCA}" dt="2024-04-15T08:00:49.189" v="131" actId="20577"/>
        <pc:sldMkLst>
          <pc:docMk/>
          <pc:sldMk cId="533739731" sldId="272"/>
        </pc:sldMkLst>
        <pc:spChg chg="mod">
          <ac:chgData name="Kate Piper (IMH)" userId="S::k.piper1@uwtsd.ac.uk::f69ee4e2-845b-4a1f-89c4-60fce9da139f" providerId="AD" clId="Web-{495640CF-544D-9BCF-AB96-FB4AB0C44DCA}" dt="2024-04-15T08:00:49.189" v="131" actId="20577"/>
          <ac:spMkLst>
            <pc:docMk/>
            <pc:sldMk cId="533739731" sldId="272"/>
            <ac:spMk id="2" creationId="{00000000-0000-0000-0000-000000000000}"/>
          </ac:spMkLst>
        </pc:spChg>
      </pc:sldChg>
      <pc:sldChg chg="add">
        <pc:chgData name="Kate Piper (IMH)" userId="S::k.piper1@uwtsd.ac.uk::f69ee4e2-845b-4a1f-89c4-60fce9da139f" providerId="AD" clId="Web-{495640CF-544D-9BCF-AB96-FB4AB0C44DCA}" dt="2024-04-15T08:00:57.034" v="133"/>
        <pc:sldMkLst>
          <pc:docMk/>
          <pc:sldMk cId="2067817768" sldId="273"/>
        </pc:sldMkLst>
      </pc:sldChg>
      <pc:sldChg chg="add">
        <pc:chgData name="Kate Piper (IMH)" userId="S::k.piper1@uwtsd.ac.uk::f69ee4e2-845b-4a1f-89c4-60fce9da139f" providerId="AD" clId="Web-{495640CF-544D-9BCF-AB96-FB4AB0C44DCA}" dt="2024-04-15T08:02:55.054" v="139"/>
        <pc:sldMkLst>
          <pc:docMk/>
          <pc:sldMk cId="3750226514" sldId="274"/>
        </pc:sldMkLst>
      </pc:sldChg>
      <pc:sldChg chg="add">
        <pc:chgData name="Kate Piper (IMH)" userId="S::k.piper1@uwtsd.ac.uk::f69ee4e2-845b-4a1f-89c4-60fce9da139f" providerId="AD" clId="Web-{495640CF-544D-9BCF-AB96-FB4AB0C44DCA}" dt="2024-04-15T08:00:49.580" v="132"/>
        <pc:sldMkLst>
          <pc:docMk/>
          <pc:sldMk cId="4100291361" sldId="275"/>
        </pc:sldMkLst>
      </pc:sldChg>
      <pc:sldChg chg="del">
        <pc:chgData name="Kate Piper (IMH)" userId="S::k.piper1@uwtsd.ac.uk::f69ee4e2-845b-4a1f-89c4-60fce9da139f" providerId="AD" clId="Web-{495640CF-544D-9BCF-AB96-FB4AB0C44DCA}" dt="2024-04-15T07:45:26.154" v="76"/>
        <pc:sldMkLst>
          <pc:docMk/>
          <pc:sldMk cId="333683440" sldId="421"/>
        </pc:sldMkLst>
      </pc:sldChg>
      <pc:sldChg chg="del">
        <pc:chgData name="Kate Piper (IMH)" userId="S::k.piper1@uwtsd.ac.uk::f69ee4e2-845b-4a1f-89c4-60fce9da139f" providerId="AD" clId="Web-{495640CF-544D-9BCF-AB96-FB4AB0C44DCA}" dt="2024-04-15T07:45:29.186" v="77"/>
        <pc:sldMkLst>
          <pc:docMk/>
          <pc:sldMk cId="951146497" sldId="422"/>
        </pc:sldMkLst>
      </pc:sldChg>
      <pc:sldChg chg="del">
        <pc:chgData name="Kate Piper (IMH)" userId="S::k.piper1@uwtsd.ac.uk::f69ee4e2-845b-4a1f-89c4-60fce9da139f" providerId="AD" clId="Web-{495640CF-544D-9BCF-AB96-FB4AB0C44DCA}" dt="2024-04-15T07:45:34.405" v="78"/>
        <pc:sldMkLst>
          <pc:docMk/>
          <pc:sldMk cId="1849253502" sldId="425"/>
        </pc:sldMkLst>
      </pc:sldChg>
      <pc:sldChg chg="addSp modSp addAnim">
        <pc:chgData name="Kate Piper (IMH)" userId="S::k.piper1@uwtsd.ac.uk::f69ee4e2-845b-4a1f-89c4-60fce9da139f" providerId="AD" clId="Web-{495640CF-544D-9BCF-AB96-FB4AB0C44DCA}" dt="2024-04-15T08:05:40.279" v="177"/>
        <pc:sldMkLst>
          <pc:docMk/>
          <pc:sldMk cId="2700429297" sldId="427"/>
        </pc:sldMkLst>
        <pc:spChg chg="add mod">
          <ac:chgData name="Kate Piper (IMH)" userId="S::k.piper1@uwtsd.ac.uk::f69ee4e2-845b-4a1f-89c4-60fce9da139f" providerId="AD" clId="Web-{495640CF-544D-9BCF-AB96-FB4AB0C44DCA}" dt="2024-04-15T08:05:37.638" v="176" actId="1076"/>
          <ac:spMkLst>
            <pc:docMk/>
            <pc:sldMk cId="2700429297" sldId="427"/>
            <ac:spMk id="2" creationId="{40FDB33A-BAC3-1A06-7B1C-A198F85D0AB1}"/>
          </ac:spMkLst>
        </pc:spChg>
      </pc:sldChg>
      <pc:sldChg chg="del">
        <pc:chgData name="Kate Piper (IMH)" userId="S::k.piper1@uwtsd.ac.uk::f69ee4e2-845b-4a1f-89c4-60fce9da139f" providerId="AD" clId="Web-{495640CF-544D-9BCF-AB96-FB4AB0C44DCA}" dt="2024-04-15T07:46:02.249" v="79"/>
        <pc:sldMkLst>
          <pc:docMk/>
          <pc:sldMk cId="1921320116" sldId="439"/>
        </pc:sldMkLst>
      </pc:sldChg>
      <pc:sldChg chg="modSp">
        <pc:chgData name="Kate Piper (IMH)" userId="S::k.piper1@uwtsd.ac.uk::f69ee4e2-845b-4a1f-89c4-60fce9da139f" providerId="AD" clId="Web-{495640CF-544D-9BCF-AB96-FB4AB0C44DCA}" dt="2024-04-15T07:45:17.607" v="75" actId="14100"/>
        <pc:sldMkLst>
          <pc:docMk/>
          <pc:sldMk cId="1201672217" sldId="441"/>
        </pc:sldMkLst>
        <pc:spChg chg="mod">
          <ac:chgData name="Kate Piper (IMH)" userId="S::k.piper1@uwtsd.ac.uk::f69ee4e2-845b-4a1f-89c4-60fce9da139f" providerId="AD" clId="Web-{495640CF-544D-9BCF-AB96-FB4AB0C44DCA}" dt="2024-04-15T07:45:17.607" v="75" actId="14100"/>
          <ac:spMkLst>
            <pc:docMk/>
            <pc:sldMk cId="1201672217" sldId="441"/>
            <ac:spMk id="3" creationId="{4A855659-1D98-630C-42EC-5BFC293B2782}"/>
          </ac:spMkLst>
        </pc:spChg>
      </pc:sldChg>
      <pc:sldChg chg="modSp add">
        <pc:chgData name="Kate Piper (IMH)" userId="S::k.piper1@uwtsd.ac.uk::f69ee4e2-845b-4a1f-89c4-60fce9da139f" providerId="AD" clId="Web-{495640CF-544D-9BCF-AB96-FB4AB0C44DCA}" dt="2024-04-15T07:48:57.787" v="100" actId="14100"/>
        <pc:sldMkLst>
          <pc:docMk/>
          <pc:sldMk cId="404869530" sldId="505"/>
        </pc:sldMkLst>
        <pc:spChg chg="mod">
          <ac:chgData name="Kate Piper (IMH)" userId="S::k.piper1@uwtsd.ac.uk::f69ee4e2-845b-4a1f-89c4-60fce9da139f" providerId="AD" clId="Web-{495640CF-544D-9BCF-AB96-FB4AB0C44DCA}" dt="2024-04-15T07:48:57.787" v="100" actId="14100"/>
          <ac:spMkLst>
            <pc:docMk/>
            <pc:sldMk cId="404869530" sldId="505"/>
            <ac:spMk id="5" creationId="{5D08FD91-25CD-2FDB-5369-3DB6C8E5D6F8}"/>
          </ac:spMkLst>
        </pc:spChg>
      </pc:sldChg>
      <pc:sldChg chg="add">
        <pc:chgData name="Kate Piper (IMH)" userId="S::k.piper1@uwtsd.ac.uk::f69ee4e2-845b-4a1f-89c4-60fce9da139f" providerId="AD" clId="Web-{495640CF-544D-9BCF-AB96-FB4AB0C44DCA}" dt="2024-04-15T07:49:34.164" v="103"/>
        <pc:sldMkLst>
          <pc:docMk/>
          <pc:sldMk cId="2859295666" sldId="511"/>
        </pc:sldMkLst>
      </pc:sldChg>
      <pc:sldChg chg="add del">
        <pc:chgData name="Kate Piper (IMH)" userId="S::k.piper1@uwtsd.ac.uk::f69ee4e2-845b-4a1f-89c4-60fce9da139f" providerId="AD" clId="Web-{495640CF-544D-9BCF-AB96-FB4AB0C44DCA}" dt="2024-04-15T07:50:30.244" v="109"/>
        <pc:sldMkLst>
          <pc:docMk/>
          <pc:sldMk cId="3697859314" sldId="513"/>
        </pc:sldMkLst>
      </pc:sldChg>
      <pc:sldChg chg="add del">
        <pc:chgData name="Kate Piper (IMH)" userId="S::k.piper1@uwtsd.ac.uk::f69ee4e2-845b-4a1f-89c4-60fce9da139f" providerId="AD" clId="Web-{495640CF-544D-9BCF-AB96-FB4AB0C44DCA}" dt="2024-04-15T07:50:38.276" v="110"/>
        <pc:sldMkLst>
          <pc:docMk/>
          <pc:sldMk cId="2380115731" sldId="514"/>
        </pc:sldMkLst>
      </pc:sldChg>
      <pc:sldChg chg="add">
        <pc:chgData name="Kate Piper (IMH)" userId="S::k.piper1@uwtsd.ac.uk::f69ee4e2-845b-4a1f-89c4-60fce9da139f" providerId="AD" clId="Web-{495640CF-544D-9BCF-AB96-FB4AB0C44DCA}" dt="2024-04-15T07:50:13.540" v="104"/>
        <pc:sldMkLst>
          <pc:docMk/>
          <pc:sldMk cId="1975317861" sldId="515"/>
        </pc:sldMkLst>
      </pc:sldChg>
      <pc:sldChg chg="add">
        <pc:chgData name="Kate Piper (IMH)" userId="S::k.piper1@uwtsd.ac.uk::f69ee4e2-845b-4a1f-89c4-60fce9da139f" providerId="AD" clId="Web-{495640CF-544D-9BCF-AB96-FB4AB0C44DCA}" dt="2024-04-15T07:51:10.683" v="111"/>
        <pc:sldMkLst>
          <pc:docMk/>
          <pc:sldMk cId="2197842786" sldId="516"/>
        </pc:sldMkLst>
      </pc:sldChg>
      <pc:sldChg chg="add">
        <pc:chgData name="Kate Piper (IMH)" userId="S::k.piper1@uwtsd.ac.uk::f69ee4e2-845b-4a1f-89c4-60fce9da139f" providerId="AD" clId="Web-{495640CF-544D-9BCF-AB96-FB4AB0C44DCA}" dt="2024-04-15T07:51:17.996" v="112"/>
        <pc:sldMkLst>
          <pc:docMk/>
          <pc:sldMk cId="814958266" sldId="517"/>
        </pc:sldMkLst>
      </pc:sldChg>
      <pc:sldChg chg="add">
        <pc:chgData name="Kate Piper (IMH)" userId="S::k.piper1@uwtsd.ac.uk::f69ee4e2-845b-4a1f-89c4-60fce9da139f" providerId="AD" clId="Web-{495640CF-544D-9BCF-AB96-FB4AB0C44DCA}" dt="2024-04-15T07:51:26.215" v="113"/>
        <pc:sldMkLst>
          <pc:docMk/>
          <pc:sldMk cId="1108754171" sldId="518"/>
        </pc:sldMkLst>
      </pc:sldChg>
      <pc:sldChg chg="add">
        <pc:chgData name="Kate Piper (IMH)" userId="S::k.piper1@uwtsd.ac.uk::f69ee4e2-845b-4a1f-89c4-60fce9da139f" providerId="AD" clId="Web-{495640CF-544D-9BCF-AB96-FB4AB0C44DCA}" dt="2024-04-15T07:51:32.996" v="114"/>
        <pc:sldMkLst>
          <pc:docMk/>
          <pc:sldMk cId="1826436156" sldId="519"/>
        </pc:sldMkLst>
      </pc:sldChg>
      <pc:sldChg chg="modSp add">
        <pc:chgData name="Kate Piper (IMH)" userId="S::k.piper1@uwtsd.ac.uk::f69ee4e2-845b-4a1f-89c4-60fce9da139f" providerId="AD" clId="Web-{495640CF-544D-9BCF-AB96-FB4AB0C44DCA}" dt="2024-04-15T07:47:44.566" v="97" actId="20577"/>
        <pc:sldMkLst>
          <pc:docMk/>
          <pc:sldMk cId="3359295017" sldId="520"/>
        </pc:sldMkLst>
        <pc:spChg chg="mod">
          <ac:chgData name="Kate Piper (IMH)" userId="S::k.piper1@uwtsd.ac.uk::f69ee4e2-845b-4a1f-89c4-60fce9da139f" providerId="AD" clId="Web-{495640CF-544D-9BCF-AB96-FB4AB0C44DCA}" dt="2024-04-15T07:47:44.566" v="97" actId="20577"/>
          <ac:spMkLst>
            <pc:docMk/>
            <pc:sldMk cId="3359295017" sldId="520"/>
            <ac:spMk id="5" creationId="{ED21E981-66DF-5BE6-1904-C7D91943B068}"/>
          </ac:spMkLst>
        </pc:spChg>
        <pc:cxnChg chg="mod">
          <ac:chgData name="Kate Piper (IMH)" userId="S::k.piper1@uwtsd.ac.uk::f69ee4e2-845b-4a1f-89c4-60fce9da139f" providerId="AD" clId="Web-{495640CF-544D-9BCF-AB96-FB4AB0C44DCA}" dt="2024-04-15T07:47:14.768" v="87" actId="14100"/>
          <ac:cxnSpMkLst>
            <pc:docMk/>
            <pc:sldMk cId="3359295017" sldId="520"/>
            <ac:cxnSpMk id="6" creationId="{2A5EB241-BBE6-1A1A-9A97-1E709DFCF71A}"/>
          </ac:cxnSpMkLst>
        </pc:cxnChg>
        <pc:cxnChg chg="mod">
          <ac:chgData name="Kate Piper (IMH)" userId="S::k.piper1@uwtsd.ac.uk::f69ee4e2-845b-4a1f-89c4-60fce9da139f" providerId="AD" clId="Web-{495640CF-544D-9BCF-AB96-FB4AB0C44DCA}" dt="2024-04-15T07:47:22.612" v="90" actId="14100"/>
          <ac:cxnSpMkLst>
            <pc:docMk/>
            <pc:sldMk cId="3359295017" sldId="520"/>
            <ac:cxnSpMk id="7" creationId="{34F96123-8E80-C8DF-4DD7-FF4EB2CAD9D2}"/>
          </ac:cxnSpMkLst>
        </pc:cxnChg>
        <pc:cxnChg chg="mod">
          <ac:chgData name="Kate Piper (IMH)" userId="S::k.piper1@uwtsd.ac.uk::f69ee4e2-845b-4a1f-89c4-60fce9da139f" providerId="AD" clId="Web-{495640CF-544D-9BCF-AB96-FB4AB0C44DCA}" dt="2024-04-15T07:47:29.659" v="93" actId="14100"/>
          <ac:cxnSpMkLst>
            <pc:docMk/>
            <pc:sldMk cId="3359295017" sldId="520"/>
            <ac:cxnSpMk id="8" creationId="{4ACFC2EF-6C45-8FB5-5E4B-86C2C3A0454E}"/>
          </ac:cxnSpMkLst>
        </pc:cxnChg>
        <pc:cxnChg chg="mod">
          <ac:chgData name="Kate Piper (IMH)" userId="S::k.piper1@uwtsd.ac.uk::f69ee4e2-845b-4a1f-89c4-60fce9da139f" providerId="AD" clId="Web-{495640CF-544D-9BCF-AB96-FB4AB0C44DCA}" dt="2024-04-15T07:47:37.800" v="95" actId="14100"/>
          <ac:cxnSpMkLst>
            <pc:docMk/>
            <pc:sldMk cId="3359295017" sldId="520"/>
            <ac:cxnSpMk id="9" creationId="{1F5EEC63-9417-BA5C-B727-2CA27CFF21D1}"/>
          </ac:cxnSpMkLst>
        </pc:cxnChg>
      </pc:sldChg>
      <pc:sldChg chg="add">
        <pc:chgData name="Kate Piper (IMH)" userId="S::k.piper1@uwtsd.ac.uk::f69ee4e2-845b-4a1f-89c4-60fce9da139f" providerId="AD" clId="Web-{495640CF-544D-9BCF-AB96-FB4AB0C44DCA}" dt="2024-04-15T08:02:45.210" v="138"/>
        <pc:sldMkLst>
          <pc:docMk/>
          <pc:sldMk cId="1225889471" sldId="522"/>
        </pc:sldMkLst>
      </pc:sldChg>
      <pc:sldChg chg="add">
        <pc:chgData name="Kate Piper (IMH)" userId="S::k.piper1@uwtsd.ac.uk::f69ee4e2-845b-4a1f-89c4-60fce9da139f" providerId="AD" clId="Web-{495640CF-544D-9BCF-AB96-FB4AB0C44DCA}" dt="2024-04-15T07:52:37.093" v="115"/>
        <pc:sldMkLst>
          <pc:docMk/>
          <pc:sldMk cId="2878045308" sldId="539"/>
        </pc:sldMkLst>
      </pc:sldChg>
      <pc:sldChg chg="add">
        <pc:chgData name="Kate Piper (IMH)" userId="S::k.piper1@uwtsd.ac.uk::f69ee4e2-845b-4a1f-89c4-60fce9da139f" providerId="AD" clId="Web-{495640CF-544D-9BCF-AB96-FB4AB0C44DCA}" dt="2024-04-15T07:53:30.704" v="116"/>
        <pc:sldMkLst>
          <pc:docMk/>
          <pc:sldMk cId="1007180520" sldId="542"/>
        </pc:sldMkLst>
      </pc:sldChg>
      <pc:sldChg chg="add">
        <pc:chgData name="Kate Piper (IMH)" userId="S::k.piper1@uwtsd.ac.uk::f69ee4e2-845b-4a1f-89c4-60fce9da139f" providerId="AD" clId="Web-{495640CF-544D-9BCF-AB96-FB4AB0C44DCA}" dt="2024-04-15T07:53:48.845" v="117"/>
        <pc:sldMkLst>
          <pc:docMk/>
          <pc:sldMk cId="2719743128" sldId="543"/>
        </pc:sldMkLst>
      </pc:sldChg>
      <pc:sldChg chg="add">
        <pc:chgData name="Kate Piper (IMH)" userId="S::k.piper1@uwtsd.ac.uk::f69ee4e2-845b-4a1f-89c4-60fce9da139f" providerId="AD" clId="Web-{495640CF-544D-9BCF-AB96-FB4AB0C44DCA}" dt="2024-04-15T07:55:58.616" v="118"/>
        <pc:sldMkLst>
          <pc:docMk/>
          <pc:sldMk cId="2391869660" sldId="544"/>
        </pc:sldMkLst>
      </pc:sldChg>
      <pc:sldChg chg="add">
        <pc:chgData name="Kate Piper (IMH)" userId="S::k.piper1@uwtsd.ac.uk::f69ee4e2-845b-4a1f-89c4-60fce9da139f" providerId="AD" clId="Web-{495640CF-544D-9BCF-AB96-FB4AB0C44DCA}" dt="2024-04-15T07:56:11.726" v="119"/>
        <pc:sldMkLst>
          <pc:docMk/>
          <pc:sldMk cId="3726043323" sldId="545"/>
        </pc:sldMkLst>
      </pc:sldChg>
      <pc:sldChg chg="add">
        <pc:chgData name="Kate Piper (IMH)" userId="S::k.piper1@uwtsd.ac.uk::f69ee4e2-845b-4a1f-89c4-60fce9da139f" providerId="AD" clId="Web-{495640CF-544D-9BCF-AB96-FB4AB0C44DCA}" dt="2024-04-15T07:57:09.353" v="120"/>
        <pc:sldMkLst>
          <pc:docMk/>
          <pc:sldMk cId="2392155552" sldId="546"/>
        </pc:sldMkLst>
      </pc:sldChg>
      <pc:sldChg chg="add">
        <pc:chgData name="Kate Piper (IMH)" userId="S::k.piper1@uwtsd.ac.uk::f69ee4e2-845b-4a1f-89c4-60fce9da139f" providerId="AD" clId="Web-{495640CF-544D-9BCF-AB96-FB4AB0C44DCA}" dt="2024-04-15T07:58:56.857" v="121"/>
        <pc:sldMkLst>
          <pc:docMk/>
          <pc:sldMk cId="1467257271" sldId="548"/>
        </pc:sldMkLst>
      </pc:sldChg>
      <pc:sldMasterChg chg="addSldLayout">
        <pc:chgData name="Kate Piper (IMH)" userId="S::k.piper1@uwtsd.ac.uk::f69ee4e2-845b-4a1f-89c4-60fce9da139f" providerId="AD" clId="Web-{495640CF-544D-9BCF-AB96-FB4AB0C44DCA}" dt="2024-04-15T07:58:56.857" v="121"/>
        <pc:sldMasterMkLst>
          <pc:docMk/>
          <pc:sldMasterMk cId="2215794927" sldId="2147483660"/>
        </pc:sldMasterMkLst>
        <pc:sldLayoutChg chg="add replId">
          <pc:chgData name="Kate Piper (IMH)" userId="S::k.piper1@uwtsd.ac.uk::f69ee4e2-845b-4a1f-89c4-60fce9da139f" providerId="AD" clId="Web-{495640CF-544D-9BCF-AB96-FB4AB0C44DCA}" dt="2024-04-15T07:46:52.376" v="80"/>
          <pc:sldLayoutMkLst>
            <pc:docMk/>
            <pc:sldMasterMk cId="2215794927" sldId="2147483660"/>
            <pc:sldLayoutMk cId="3317969912" sldId="2147483706"/>
          </pc:sldLayoutMkLst>
        </pc:sldLayoutChg>
        <pc:sldLayoutChg chg="add">
          <pc:chgData name="Kate Piper (IMH)" userId="S::k.piper1@uwtsd.ac.uk::f69ee4e2-845b-4a1f-89c4-60fce9da139f" providerId="AD" clId="Web-{495640CF-544D-9BCF-AB96-FB4AB0C44DCA}" dt="2024-04-15T07:52:37.093" v="115"/>
          <pc:sldLayoutMkLst>
            <pc:docMk/>
            <pc:sldMasterMk cId="2215794927" sldId="2147483660"/>
            <pc:sldLayoutMk cId="2859035509" sldId="2147483707"/>
          </pc:sldLayoutMkLst>
        </pc:sldLayoutChg>
        <pc:sldLayoutChg chg="add">
          <pc:chgData name="Kate Piper (IMH)" userId="S::k.piper1@uwtsd.ac.uk::f69ee4e2-845b-4a1f-89c4-60fce9da139f" providerId="AD" clId="Web-{495640CF-544D-9BCF-AB96-FB4AB0C44DCA}" dt="2024-04-15T07:58:56.857" v="121"/>
          <pc:sldLayoutMkLst>
            <pc:docMk/>
            <pc:sldMasterMk cId="2215794927" sldId="2147483660"/>
            <pc:sldLayoutMk cId="744518902" sldId="2147483708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32C-4D41-A70B-3E0813712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Your aim should not be a surprise by the time you get to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32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969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035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4518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6" r:id="rId2"/>
    <p:sldLayoutId id="2147483707" r:id="rId3"/>
    <p:sldLayoutId id="214748370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oleObject" Target="Document1!OLE_LINK1" TargetMode="Externa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oleObject" Target="file:///\\localhost\Volumes\GARDNERD\Teaching\Research%20in%20Health%20&amp;%20PE\Document2!OLE_LINK2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emf"/><Relationship Id="rId4" Type="http://schemas.openxmlformats.org/officeDocument/2006/relationships/oleObject" Target="file:///\\localhost\Volumes\GARDNERD\Teaching\Research%20in%20Health%20&amp;%20PE\Document2!OLE_LINK3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D9480-29FB-FA5F-4AAD-75FBB57E2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 do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FA441-0C1A-A005-2D68-7B1277D94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0502"/>
            <a:ext cx="11481847" cy="4128489"/>
          </a:xfrm>
        </p:spPr>
        <p:txBody>
          <a:bodyPr/>
          <a:lstStyle/>
          <a:p>
            <a:r>
              <a:rPr lang="en-GB"/>
              <a:t>Know your data</a:t>
            </a:r>
          </a:p>
          <a:p>
            <a:r>
              <a:rPr lang="en-GB"/>
              <a:t>Make decisions on how you are analysing the data and why?</a:t>
            </a:r>
          </a:p>
          <a:p>
            <a:endParaRPr lang="en-GB"/>
          </a:p>
          <a:p>
            <a:r>
              <a:rPr lang="en-GB"/>
              <a:t>Spreadsheets and organised word documents</a:t>
            </a:r>
          </a:p>
          <a:p>
            <a:r>
              <a:rPr lang="en-GB"/>
              <a:t>Organise files, clean/sort your data, ready to be analysed</a:t>
            </a:r>
          </a:p>
          <a:p>
            <a:endParaRPr lang="en-GB"/>
          </a:p>
          <a:p>
            <a:r>
              <a:rPr lang="en-GB"/>
              <a:t>Validated questionnaires – analysis keys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630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Analysis: Qualitative Data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0FD3E0-C25C-C619-0A79-2D73317AF7F5}"/>
              </a:ext>
            </a:extLst>
          </p:cNvPr>
          <p:cNvSpPr/>
          <p:nvPr/>
        </p:nvSpPr>
        <p:spPr>
          <a:xfrm>
            <a:off x="120316" y="2021305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Thematic Analysis (Braun and Clarke, 2006)</a:t>
            </a:r>
          </a:p>
        </p:txBody>
      </p:sp>
      <p:pic>
        <p:nvPicPr>
          <p:cNvPr id="1026" name="Picture 2" descr="Thematic Analysis by Braun and Clarke. Source: Braun and Clarke (2006)... |  Download Scientific Diagram">
            <a:extLst>
              <a:ext uri="{FF2B5EF4-FFF2-40B4-BE49-F238E27FC236}">
                <a16:creationId xmlns:a16="http://schemas.microsoft.com/office/drawing/2014/main" id="{523BCE34-ED19-1FFD-5A3A-1704A2D77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75" y="1844925"/>
            <a:ext cx="8080709" cy="4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84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9009E-A2D7-FF10-7579-EE8923466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68293"/>
          </a:xfrm>
        </p:spPr>
        <p:txBody>
          <a:bodyPr/>
          <a:lstStyle/>
          <a:p>
            <a:r>
              <a:rPr lang="en-GB"/>
              <a:t>Qualitative Analysis: Themes/ Buckets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D027FE2-A2F4-9B66-1D71-F1E2AE2C1B79}"/>
              </a:ext>
            </a:extLst>
          </p:cNvPr>
          <p:cNvSpPr/>
          <p:nvPr/>
        </p:nvSpPr>
        <p:spPr>
          <a:xfrm>
            <a:off x="357561" y="1231976"/>
            <a:ext cx="3666897" cy="194173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Research Q/ Objectives</a:t>
            </a:r>
          </a:p>
          <a:p>
            <a:pPr algn="ctr"/>
            <a:endParaRPr lang="en-GB"/>
          </a:p>
          <a:p>
            <a:pPr algn="ctr"/>
            <a:r>
              <a:rPr lang="en-GB"/>
              <a:t>Start with the Q or </a:t>
            </a:r>
            <a:r>
              <a:rPr lang="en-GB" err="1"/>
              <a:t>obs</a:t>
            </a:r>
            <a:endParaRPr lang="en-GB" err="1">
              <a:ea typeface="Calibri"/>
              <a:cs typeface="Calibri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7469EBE-5DA4-2F30-2C4B-27E9CC3D0F47}"/>
              </a:ext>
            </a:extLst>
          </p:cNvPr>
          <p:cNvSpPr/>
          <p:nvPr/>
        </p:nvSpPr>
        <p:spPr>
          <a:xfrm>
            <a:off x="4176858" y="1231975"/>
            <a:ext cx="3619272" cy="194173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Specific interview questions</a:t>
            </a:r>
          </a:p>
          <a:p>
            <a:pPr algn="ctr"/>
            <a:endParaRPr lang="en-GB"/>
          </a:p>
          <a:p>
            <a:pPr algn="ctr"/>
            <a:r>
              <a:rPr lang="en-GB"/>
              <a:t>Collect all answers to the same question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792B486-A9F2-B382-59AE-AE56088C2FF0}"/>
              </a:ext>
            </a:extLst>
          </p:cNvPr>
          <p:cNvSpPr/>
          <p:nvPr/>
        </p:nvSpPr>
        <p:spPr>
          <a:xfrm>
            <a:off x="7948530" y="1231974"/>
            <a:ext cx="3619272" cy="194173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Codes/ Patterns</a:t>
            </a:r>
            <a:endParaRPr lang="en-US"/>
          </a:p>
          <a:p>
            <a:pPr algn="ctr"/>
            <a:endParaRPr lang="en-GB"/>
          </a:p>
          <a:p>
            <a:pPr algn="ctr"/>
            <a:r>
              <a:rPr lang="en-GB"/>
              <a:t>Start reading and collect INTERESTING CODES</a:t>
            </a:r>
            <a:endParaRPr lang="en-GB"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847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9009E-A2D7-FF10-7579-EE8923466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68293"/>
          </a:xfrm>
        </p:spPr>
        <p:txBody>
          <a:bodyPr/>
          <a:lstStyle/>
          <a:p>
            <a:r>
              <a:rPr lang="en-GB"/>
              <a:t>Qualitative Analysis: Themes/ Buckets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D027FE2-A2F4-9B66-1D71-F1E2AE2C1B79}"/>
              </a:ext>
            </a:extLst>
          </p:cNvPr>
          <p:cNvSpPr/>
          <p:nvPr/>
        </p:nvSpPr>
        <p:spPr>
          <a:xfrm>
            <a:off x="357561" y="1231976"/>
            <a:ext cx="3666897" cy="194173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Theme 1:</a:t>
            </a:r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7469EBE-5DA4-2F30-2C4B-27E9CC3D0F47}"/>
              </a:ext>
            </a:extLst>
          </p:cNvPr>
          <p:cNvSpPr/>
          <p:nvPr/>
        </p:nvSpPr>
        <p:spPr>
          <a:xfrm>
            <a:off x="4176858" y="1231975"/>
            <a:ext cx="3619272" cy="194173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Theme 2</a:t>
            </a:r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792B486-A9F2-B382-59AE-AE56088C2FF0}"/>
              </a:ext>
            </a:extLst>
          </p:cNvPr>
          <p:cNvSpPr/>
          <p:nvPr/>
        </p:nvSpPr>
        <p:spPr>
          <a:xfrm>
            <a:off x="7948530" y="1231974"/>
            <a:ext cx="3619272" cy="194173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Theme 3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855659-1D98-630C-42EC-5BFC293B2782}"/>
              </a:ext>
            </a:extLst>
          </p:cNvPr>
          <p:cNvSpPr txBox="1"/>
          <p:nvPr/>
        </p:nvSpPr>
        <p:spPr>
          <a:xfrm>
            <a:off x="669323" y="3429000"/>
            <a:ext cx="606510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Really clear quotes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PARTICIPANT VOICES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Theme to complete sentence – what is the data telling you?</a:t>
            </a:r>
          </a:p>
        </p:txBody>
      </p:sp>
    </p:spTree>
    <p:extLst>
      <p:ext uri="{BB962C8B-B14F-4D97-AF65-F5344CB8AC3E}">
        <p14:creationId xmlns:p14="http://schemas.microsoft.com/office/powerpoint/2010/main" val="1201672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445C41D-A771-2E5B-2D8F-9EEC1901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F4CB05E-5E02-06BB-D605-D5281CCBBE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0274055"/>
              </p:ext>
            </p:extLst>
          </p:nvPr>
        </p:nvGraphicFramePr>
        <p:xfrm>
          <a:off x="351934" y="280903"/>
          <a:ext cx="11481846" cy="4496859"/>
        </p:xfrm>
        <a:graphic>
          <a:graphicData uri="http://schemas.openxmlformats.org/drawingml/2006/table">
            <a:tbl>
              <a:tblPr firstRow="1" firstCol="1" bandRow="1">
                <a:tableStyleId>{EB344D84-9AFB-497E-A393-DC336BA19D2E}</a:tableStyleId>
              </a:tblPr>
              <a:tblGrid>
                <a:gridCol w="3827282">
                  <a:extLst>
                    <a:ext uri="{9D8B030D-6E8A-4147-A177-3AD203B41FA5}">
                      <a16:colId xmlns:a16="http://schemas.microsoft.com/office/drawing/2014/main" val="2240739870"/>
                    </a:ext>
                  </a:extLst>
                </a:gridCol>
                <a:gridCol w="3827282">
                  <a:extLst>
                    <a:ext uri="{9D8B030D-6E8A-4147-A177-3AD203B41FA5}">
                      <a16:colId xmlns:a16="http://schemas.microsoft.com/office/drawing/2014/main" val="581502700"/>
                    </a:ext>
                  </a:extLst>
                </a:gridCol>
                <a:gridCol w="3827282">
                  <a:extLst>
                    <a:ext uri="{9D8B030D-6E8A-4147-A177-3AD203B41FA5}">
                      <a16:colId xmlns:a16="http://schemas.microsoft.com/office/drawing/2014/main" val="1965991674"/>
                    </a:ext>
                  </a:extLst>
                </a:gridCol>
              </a:tblGrid>
              <a:tr h="1042571"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/>
                        <a:t>Parametric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/>
                        <a:t>Non-parametric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2941847"/>
                  </a:ext>
                </a:extLst>
              </a:tr>
              <a:tr h="1727144">
                <a:tc>
                  <a:txBody>
                    <a:bodyPr/>
                    <a:lstStyle/>
                    <a:p>
                      <a:r>
                        <a:rPr lang="en-GB" sz="3200"/>
                        <a:t>Relationship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-Pearson’s moment correlations</a:t>
                      </a:r>
                    </a:p>
                    <a:p>
                      <a:pPr algn="ctr"/>
                      <a:r>
                        <a:rPr lang="en-GB" sz="2400"/>
                        <a:t>-Linear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Spearman rank order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60790139"/>
                  </a:ext>
                </a:extLst>
              </a:tr>
              <a:tr h="1727144">
                <a:tc>
                  <a:txBody>
                    <a:bodyPr/>
                    <a:lstStyle/>
                    <a:p>
                      <a:r>
                        <a:rPr lang="en-GB" sz="3200"/>
                        <a:t>Differences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T-tests</a:t>
                      </a:r>
                    </a:p>
                    <a:p>
                      <a:pPr algn="ctr"/>
                      <a:r>
                        <a:rPr lang="en-GB" sz="2400"/>
                        <a:t>ANOVAs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-Mann-Whitney U-test</a:t>
                      </a:r>
                    </a:p>
                    <a:p>
                      <a:pPr algn="ctr"/>
                      <a:r>
                        <a:rPr lang="en-GB" sz="2400"/>
                        <a:t>-</a:t>
                      </a:r>
                      <a:r>
                        <a:rPr lang="en-GB" sz="2400" err="1"/>
                        <a:t>Kurskall</a:t>
                      </a:r>
                      <a:r>
                        <a:rPr lang="en-GB" sz="2400"/>
                        <a:t> Wallis ANOVA</a:t>
                      </a:r>
                    </a:p>
                    <a:p>
                      <a:pPr algn="ctr"/>
                      <a:r>
                        <a:rPr lang="en-GB" sz="2400"/>
                        <a:t>-Chi Squared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3160889"/>
                  </a:ext>
                </a:extLst>
              </a:tr>
            </a:tbl>
          </a:graphicData>
        </a:graphic>
      </p:graphicFrame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0FDB33A-BAC3-1A06-7B1C-A198F85D0AB1}"/>
              </a:ext>
            </a:extLst>
          </p:cNvPr>
          <p:cNvSpPr/>
          <p:nvPr/>
        </p:nvSpPr>
        <p:spPr>
          <a:xfrm>
            <a:off x="442783" y="4438135"/>
            <a:ext cx="5653216" cy="119448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Why parametric or non-parametric?</a:t>
            </a:r>
          </a:p>
          <a:p>
            <a:pPr algn="ctr"/>
            <a:r>
              <a:rPr lang="en-GB">
                <a:ea typeface="Calibri"/>
                <a:cs typeface="Calibri"/>
              </a:rPr>
              <a:t>What is the p value we are looking for?</a:t>
            </a:r>
          </a:p>
        </p:txBody>
      </p:sp>
    </p:spTree>
    <p:extLst>
      <p:ext uri="{BB962C8B-B14F-4D97-AF65-F5344CB8AC3E}">
        <p14:creationId xmlns:p14="http://schemas.microsoft.com/office/powerpoint/2010/main" val="270042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/>
              <a:t>Calculating Mean, Standard Deviation &amp;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Most SPSS output provide mean and SD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You can just calculate in using descriptives.</a:t>
            </a:r>
            <a:endParaRPr lang="en-GB">
              <a:cs typeface="Calibri"/>
            </a:endParaRPr>
          </a:p>
          <a:p>
            <a:pPr marL="0" indent="0">
              <a:buNone/>
            </a:pPr>
            <a:endParaRPr lang="en-GB"/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Input data into SPSS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Analyse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Descriptives statistics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Descriptives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Move the variables across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Options – choose those you want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OK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113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BB74C4-A7C7-A486-DDD7-A614294CE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11026877" cy="1143000"/>
          </a:xfrm>
        </p:spPr>
        <p:txBody>
          <a:bodyPr/>
          <a:lstStyle/>
          <a:p>
            <a:r>
              <a:rPr lang="en-US"/>
              <a:t>Types of Test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21E981-66DF-5BE6-1904-C7D91943B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167714"/>
            <a:ext cx="11026877" cy="49584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    </a:t>
            </a:r>
            <a:r>
              <a:rPr lang="en-US" sz="2800"/>
              <a:t> Parametric	</a:t>
            </a:r>
            <a:r>
              <a:rPr lang="en-US"/>
              <a:t>       </a:t>
            </a:r>
            <a:r>
              <a:rPr lang="en-US" sz="2800"/>
              <a:t>					Non-parametric</a:t>
            </a:r>
          </a:p>
          <a:p>
            <a:endParaRPr lang="en-US" sz="2800"/>
          </a:p>
          <a:p>
            <a:r>
              <a:rPr lang="en-US" sz="2800"/>
              <a:t>Correlation 			</a:t>
            </a:r>
            <a:r>
              <a:rPr lang="en-US"/>
              <a:t>        </a:t>
            </a:r>
            <a:r>
              <a:rPr lang="en-US" sz="2800"/>
              <a:t>Spearman rank order</a:t>
            </a:r>
            <a:endParaRPr lang="en-US" sz="2800">
              <a:cs typeface="Calibri"/>
            </a:endParaRPr>
          </a:p>
          <a:p>
            <a:r>
              <a:rPr lang="en-US" sz="2800"/>
              <a:t>Independent t-test</a:t>
            </a:r>
            <a:r>
              <a:rPr lang="en-US"/>
              <a:t>  		     </a:t>
            </a:r>
            <a:r>
              <a:rPr lang="en-US" sz="2800"/>
              <a:t>Mann-Whitney U-test</a:t>
            </a:r>
            <a:endParaRPr lang="en-US" sz="2800">
              <a:cs typeface="Calibri" panose="020F0502020204030204"/>
            </a:endParaRPr>
          </a:p>
          <a:p>
            <a:r>
              <a:rPr lang="en-US" sz="2800"/>
              <a:t>Matched pairs t-test </a:t>
            </a:r>
            <a:r>
              <a:rPr lang="en-US"/>
              <a:t>     </a:t>
            </a:r>
            <a:r>
              <a:rPr lang="en-US" sz="2800"/>
              <a:t>		Wilcoxen ranked order</a:t>
            </a:r>
            <a:endParaRPr lang="en-US" sz="2800">
              <a:cs typeface="Calibri" panose="020F0502020204030204"/>
            </a:endParaRPr>
          </a:p>
          <a:p>
            <a:r>
              <a:rPr lang="en-US" sz="2800"/>
              <a:t>ANOVA</a:t>
            </a:r>
            <a:r>
              <a:rPr lang="en-US"/>
              <a:t>  				          </a:t>
            </a:r>
            <a:r>
              <a:rPr lang="en-US" sz="2800" err="1"/>
              <a:t>Kurskal</a:t>
            </a:r>
            <a:r>
              <a:rPr lang="en-US" sz="2800"/>
              <a:t> – Wallis</a:t>
            </a:r>
            <a:endParaRPr lang="en-US" sz="2800">
              <a:cs typeface="Calibri"/>
            </a:endParaRPr>
          </a:p>
          <a:p>
            <a:pPr marL="0" indent="0">
              <a:buNone/>
            </a:pPr>
            <a:r>
              <a:rPr lang="en-US" sz="2800"/>
              <a:t>			</a:t>
            </a:r>
            <a:r>
              <a:rPr lang="en-US"/>
              <a:t> </a:t>
            </a:r>
            <a:r>
              <a:rPr lang="en-US" sz="2800"/>
              <a:t>		Chi Squared</a:t>
            </a:r>
            <a:endParaRPr lang="en-US" sz="2800">
              <a:cs typeface="Calibri" panose="020F0502020204030204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5EB241-BBE6-1A1A-9A97-1E709DFCF71A}"/>
              </a:ext>
            </a:extLst>
          </p:cNvPr>
          <p:cNvCxnSpPr>
            <a:cxnSpLocks/>
          </p:cNvCxnSpPr>
          <p:nvPr/>
        </p:nvCxnSpPr>
        <p:spPr>
          <a:xfrm>
            <a:off x="2856794" y="2748772"/>
            <a:ext cx="4404643" cy="5148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4F96123-8E80-C8DF-4DD7-FF4EB2CAD9D2}"/>
              </a:ext>
            </a:extLst>
          </p:cNvPr>
          <p:cNvCxnSpPr>
            <a:cxnSpLocks/>
          </p:cNvCxnSpPr>
          <p:nvPr/>
        </p:nvCxnSpPr>
        <p:spPr>
          <a:xfrm flipV="1">
            <a:off x="3733276" y="3327035"/>
            <a:ext cx="2893964" cy="181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ACFC2EF-6C45-8FB5-5E4B-86C2C3A0454E}"/>
              </a:ext>
            </a:extLst>
          </p:cNvPr>
          <p:cNvCxnSpPr>
            <a:cxnSpLocks/>
          </p:cNvCxnSpPr>
          <p:nvPr/>
        </p:nvCxnSpPr>
        <p:spPr>
          <a:xfrm>
            <a:off x="3961935" y="3855629"/>
            <a:ext cx="2665304" cy="464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F5EEC63-9417-BA5C-B727-2CA27CFF21D1}"/>
              </a:ext>
            </a:extLst>
          </p:cNvPr>
          <p:cNvCxnSpPr>
            <a:cxnSpLocks/>
          </p:cNvCxnSpPr>
          <p:nvPr/>
        </p:nvCxnSpPr>
        <p:spPr>
          <a:xfrm>
            <a:off x="2150111" y="4385963"/>
            <a:ext cx="6104272" cy="205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9295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1EFCA16-5D2F-BC9A-5B04-2BDFF0746BCF}"/>
              </a:ext>
            </a:extLst>
          </p:cNvPr>
          <p:cNvSpPr txBox="1">
            <a:spLocks/>
          </p:cNvSpPr>
          <p:nvPr/>
        </p:nvSpPr>
        <p:spPr>
          <a:xfrm>
            <a:off x="612057" y="2099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/>
              <a:t>Reporting the mean and SD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08FD91-25CD-2FDB-5369-3DB6C8E5D6F8}"/>
              </a:ext>
            </a:extLst>
          </p:cNvPr>
          <p:cNvSpPr txBox="1">
            <a:spLocks/>
          </p:cNvSpPr>
          <p:nvPr/>
        </p:nvSpPr>
        <p:spPr>
          <a:xfrm>
            <a:off x="612057" y="1079902"/>
            <a:ext cx="10515600" cy="47529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/>
              <a:t>The grip strength of athletes </a:t>
            </a:r>
            <a:r>
              <a:rPr lang="en-US" altLang="en-US">
                <a:solidFill>
                  <a:srgbClr val="FF0000"/>
                </a:solidFill>
              </a:rPr>
              <a:t>(n=_, _.__</a:t>
            </a:r>
            <a:r>
              <a:rPr lang="en-US" altLang="en-US">
                <a:solidFill>
                  <a:srgbClr val="FF0000"/>
                </a:solidFill>
                <a:ea typeface="MS Gothic"/>
              </a:rPr>
              <a:t>±__kg</a:t>
            </a:r>
            <a:r>
              <a:rPr lang="en-US" altLang="en-US">
                <a:solidFill>
                  <a:srgbClr val="FF0000"/>
                </a:solidFill>
                <a:latin typeface="MS Gothic"/>
                <a:ea typeface="MS Gothic"/>
              </a:rPr>
              <a:t>)</a:t>
            </a:r>
            <a:r>
              <a:rPr lang="en-US" altLang="en-US"/>
              <a:t>was greater than that of non-athletes </a:t>
            </a:r>
            <a:r>
              <a:rPr lang="en-US" altLang="en-US">
                <a:solidFill>
                  <a:srgbClr val="FF0000"/>
                </a:solidFill>
              </a:rPr>
              <a:t>(n=_,__._ </a:t>
            </a:r>
            <a:r>
              <a:rPr lang="en-US" altLang="en-US">
                <a:solidFill>
                  <a:srgbClr val="FF0000"/>
                </a:solidFill>
                <a:ea typeface="MS Gothic"/>
              </a:rPr>
              <a:t>± ____kg)</a:t>
            </a:r>
            <a:r>
              <a:rPr lang="en-US" altLang="en-US">
                <a:ea typeface="MS Gothic"/>
              </a:rPr>
              <a:t>.</a:t>
            </a:r>
          </a:p>
          <a:p>
            <a:pPr marL="0" indent="0">
              <a:buNone/>
              <a:defRPr/>
            </a:pPr>
            <a:r>
              <a:rPr lang="en-US" altLang="en-US" sz="2000">
                <a:ea typeface="MS Gothic"/>
              </a:rPr>
              <a:t>i.e. the number within the group, mean ± Standard deviation </a:t>
            </a:r>
            <a:endParaRPr lang="en-US" altLang="en-US" sz="2000">
              <a:ea typeface="MS Gothic" pitchFamily="49" charset="-128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>
              <a:ea typeface="MS Gothic" pitchFamily="49" charset="-128"/>
            </a:endParaRPr>
          </a:p>
          <a:p>
            <a:pPr marL="0" indent="0">
              <a:buNone/>
              <a:defRPr/>
            </a:pPr>
            <a:r>
              <a:rPr lang="en-US" altLang="en-US">
                <a:ea typeface="MS Gothic"/>
              </a:rPr>
              <a:t>1 SD is assumed unless otherwise stated. </a:t>
            </a:r>
            <a:endParaRPr lang="en-US" altLang="en-US">
              <a:ea typeface="MS Gothic" pitchFamily="49" charset="-128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>
              <a:ea typeface="MS Gothic" pitchFamily="49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>
                <a:solidFill>
                  <a:srgbClr val="0070C0"/>
                </a:solidFill>
                <a:ea typeface="MS Gothic"/>
              </a:rPr>
              <a:t>The higher range of strength in non-athletes (29kg) compared to athletes (12kg) results in a greater standard deviation and means that there is a greater variable in strength score in the non-athlete group</a:t>
            </a:r>
          </a:p>
        </p:txBody>
      </p:sp>
    </p:spTree>
    <p:extLst>
      <p:ext uri="{BB962C8B-B14F-4D97-AF65-F5344CB8AC3E}">
        <p14:creationId xmlns:p14="http://schemas.microsoft.com/office/powerpoint/2010/main" val="404869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1C46B-B5F8-11FB-B24E-5BBDA3139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DIFFERENCE – T-Tests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40A5E-CBBB-5BE1-9871-5BEFF2198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5677" y="1868129"/>
            <a:ext cx="9844118" cy="3435107"/>
          </a:xfrm>
        </p:spPr>
        <p:txBody>
          <a:bodyPr/>
          <a:lstStyle/>
          <a:p>
            <a:r>
              <a:rPr lang="en-GB"/>
              <a:t>Independent t-test</a:t>
            </a:r>
          </a:p>
          <a:p>
            <a:pPr lvl="1"/>
            <a:r>
              <a:rPr lang="en-GB"/>
              <a:t>A comparison between two groups to see if they are different</a:t>
            </a:r>
          </a:p>
          <a:p>
            <a:r>
              <a:rPr lang="en-GB"/>
              <a:t>Paired t-test</a:t>
            </a:r>
          </a:p>
          <a:p>
            <a:pPr lvl="1"/>
            <a:r>
              <a:rPr lang="en-GB"/>
              <a:t>Same group tested on two occasions/ two variables to see if there is a difference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95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21-F725-90AB-5B82-AC51F77C7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SPSS 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EE57D-F6D9-D101-808E-5F101915A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defRPr/>
            </a:pPr>
            <a:r>
              <a:rPr lang="en-US" sz="3200" err="1"/>
              <a:t>Analyse</a:t>
            </a:r>
            <a:endParaRPr lang="en-GB" sz="3200"/>
          </a:p>
          <a:p>
            <a:pPr eaLnBrk="1" hangingPunct="1">
              <a:defRPr/>
            </a:pPr>
            <a:r>
              <a:rPr lang="en-US" sz="3200"/>
              <a:t>Compare means</a:t>
            </a:r>
            <a:endParaRPr lang="en-GB" sz="3200"/>
          </a:p>
          <a:p>
            <a:pPr eaLnBrk="1" hangingPunct="1">
              <a:defRPr/>
            </a:pPr>
            <a:r>
              <a:rPr lang="en-US" sz="3200"/>
              <a:t>Independent t-test</a:t>
            </a:r>
            <a:endParaRPr lang="en-GB" sz="32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Energy intake is your test variable to move this to the test variable box</a:t>
            </a:r>
          </a:p>
          <a:p>
            <a:pPr marL="0" indent="0" eaLnBrk="1" hangingPunct="1">
              <a:buFontTx/>
              <a:buNone/>
              <a:defRPr/>
            </a:pPr>
            <a:endParaRPr lang="en-US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Press Ok and you get descriptive stats and the t-test scores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eaLnBrk="1" hangingPunct="1">
              <a:defRPr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859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981A28A-7D2A-5B9D-38EE-9CAEA9B1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297" y="199155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/>
              <a:t>SPSS Output tables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A482AD-7497-A27E-7C79-9094D42097E9}"/>
              </a:ext>
            </a:extLst>
          </p:cNvPr>
          <p:cNvGraphicFramePr>
            <a:graphicFrameLocks noGrp="1"/>
          </p:cNvGraphicFramePr>
          <p:nvPr/>
        </p:nvGraphicFramePr>
        <p:xfrm>
          <a:off x="818606" y="3013556"/>
          <a:ext cx="8784982" cy="33075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2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1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24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Independent Samples Test</a:t>
                      </a:r>
                      <a:endParaRPr lang="en-GB" sz="24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t-test for Equality of Means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95% Confidence Interval of the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Lower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energy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.263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.163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196.43997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-121.11921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-112.70543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676.59005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06D376-E602-6522-5633-69A02F101024}"/>
              </a:ext>
            </a:extLst>
          </p:cNvPr>
          <p:cNvGraphicFramePr>
            <a:graphicFrameLocks noGrp="1"/>
          </p:cNvGraphicFramePr>
          <p:nvPr/>
        </p:nvGraphicFramePr>
        <p:xfrm>
          <a:off x="3297492" y="1198444"/>
          <a:ext cx="7798211" cy="1405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6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1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5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78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359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32951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Error 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129.35552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0115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641CA-E0CC-4B7C-09BF-4D0CB5F27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write up (ind. T-test)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3345E-8702-7C4C-719C-D6C10DE1E8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u="sng"/>
              <a:t>The data would be reported;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 </a:t>
            </a:r>
            <a:endParaRPr lang="en-GB" sz="2800"/>
          </a:p>
          <a:p>
            <a:pPr eaLnBrk="1" hangingPunct="1">
              <a:defRPr/>
            </a:pPr>
            <a:r>
              <a:rPr lang="en-US" sz="2800"/>
              <a:t>A comparison of energy intake identified that men (n=16, 2171</a:t>
            </a:r>
            <a:r>
              <a:rPr lang="en-GB" sz="2800"/>
              <a:t>±569 Kcals) </a:t>
            </a:r>
            <a:r>
              <a:rPr lang="en-US" sz="2800"/>
              <a:t>consumed more calories than women (n= 13, 1889</a:t>
            </a:r>
            <a:r>
              <a:rPr lang="en-GB" sz="2800"/>
              <a:t>±466 Kcals) though this was not statistically different </a:t>
            </a:r>
            <a:r>
              <a:rPr lang="en-US" sz="2800"/>
              <a:t>(t(27)=1.435, p=0.163) 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GB" sz="2800"/>
              <a:t> </a:t>
            </a:r>
          </a:p>
          <a:p>
            <a:pPr eaLnBrk="1" hangingPunct="1">
              <a:defRPr/>
            </a:pPr>
            <a:r>
              <a:rPr lang="en-GB" sz="2800"/>
              <a:t>Where t(degrees of freedom)= score, p=value.</a:t>
            </a:r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GB" sz="2800" u="sng"/>
              <a:t>Outcome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 b="1"/>
              <a:t>The data therefore accepts the null hypothesis and concludes there is no difference in calorific consumption between men and women.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17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694C-6A13-3F28-BDAC-AFFF54B07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Paired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20BCE-8906-B739-4085-022D8A8F1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/>
              <a:t>We are going to determine whether the measure of body fat by sum of skinfolds (</a:t>
            </a:r>
            <a:r>
              <a:rPr lang="en-GB" err="1"/>
              <a:t>siri</a:t>
            </a:r>
            <a:r>
              <a:rPr lang="en-GB"/>
              <a:t>) provides the same information as body fat measured by impedance?</a:t>
            </a:r>
          </a:p>
          <a:p>
            <a:pPr marL="0" indent="0" eaLnBrk="1" hangingPunct="1">
              <a:buFontTx/>
              <a:buNone/>
              <a:defRPr/>
            </a:pPr>
            <a:endParaRPr lang="en-GB"/>
          </a:p>
          <a:p>
            <a:pPr marL="0" indent="0" eaLnBrk="1" hangingPunct="1">
              <a:buFontTx/>
              <a:buNone/>
              <a:defRPr/>
            </a:pPr>
            <a:r>
              <a:rPr lang="en-GB" sz="2400" b="1"/>
              <a:t>H</a:t>
            </a:r>
            <a:r>
              <a:rPr lang="en-GB" sz="2400" b="1" baseline="-25000"/>
              <a:t>0</a:t>
            </a:r>
            <a:r>
              <a:rPr lang="en-GB" sz="2400" b="1"/>
              <a:t> there is no difference in body fat measured by impedance compared to using the </a:t>
            </a:r>
            <a:r>
              <a:rPr lang="en-GB" sz="2400" b="1" err="1"/>
              <a:t>siri</a:t>
            </a:r>
            <a:r>
              <a:rPr lang="en-GB" sz="2400" b="1"/>
              <a:t> equation method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42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66C80-E555-2552-9207-D5DE63123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SPSS Paired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D0A89-7CF3-AD97-651C-9B6F24AD7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err="1"/>
              <a:t>Analyse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Compare means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Paired samples t-test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Move over skinfold to variable 1 and impedance to variable 2.</a:t>
            </a:r>
            <a:endParaRPr lang="en-GB" sz="2800"/>
          </a:p>
          <a:p>
            <a:pPr marL="0" indent="0" eaLnBrk="1" hangingPunct="1">
              <a:buNone/>
              <a:defRPr/>
            </a:pPr>
            <a:r>
              <a:rPr lang="en-US" sz="2800"/>
              <a:t>Press Ok and you get descriptive stats and the </a:t>
            </a:r>
          </a:p>
          <a:p>
            <a:pPr marL="0" indent="0" eaLnBrk="1" hangingPunct="1">
              <a:buNone/>
              <a:defRPr/>
            </a:pPr>
            <a:r>
              <a:rPr lang="en-US" sz="2800"/>
              <a:t>	t-test scores.</a:t>
            </a:r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9582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D64410-7327-9DFA-E6DB-5A7B2BFC2DAE}"/>
              </a:ext>
            </a:extLst>
          </p:cNvPr>
          <p:cNvGraphicFramePr>
            <a:graphicFrameLocks noGrp="1"/>
          </p:cNvGraphicFramePr>
          <p:nvPr/>
        </p:nvGraphicFramePr>
        <p:xfrm>
          <a:off x="2911167" y="341810"/>
          <a:ext cx="5687146" cy="10110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312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24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Statistics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1.13778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6.02679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1.15986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947932-435C-52EE-67F7-95E91FECFCD4}"/>
              </a:ext>
            </a:extLst>
          </p:cNvPr>
          <p:cNvGraphicFramePr>
            <a:graphicFrameLocks noGrp="1"/>
          </p:cNvGraphicFramePr>
          <p:nvPr/>
        </p:nvGraphicFramePr>
        <p:xfrm>
          <a:off x="4075728" y="2113903"/>
          <a:ext cx="4668086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3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0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60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Correlations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588A6FE-00DB-5FAD-F774-FA2D6F5122FE}"/>
              </a:ext>
            </a:extLst>
          </p:cNvPr>
          <p:cNvGraphicFramePr>
            <a:graphicFrameLocks noGrp="1"/>
          </p:cNvGraphicFramePr>
          <p:nvPr/>
        </p:nvGraphicFramePr>
        <p:xfrm>
          <a:off x="1759037" y="3506224"/>
          <a:ext cx="8354563" cy="19563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4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52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71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49462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7541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54F56-D7A8-BAAC-8DA4-8594966F4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Write up (paired t-test)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39DE7-9D42-169D-58AE-B19397174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3200"/>
              <a:t>In a comparison of methods used to determine percentage body fat it was found that the skinfold method (28.4</a:t>
            </a:r>
            <a:r>
              <a:rPr lang="en-GB" sz="3200"/>
              <a:t>±6%) resulted in significantly lower values (t(20)=-6.728, p&lt;0.01) than the impedance method </a:t>
            </a:r>
            <a:r>
              <a:rPr lang="en-US" sz="3200"/>
              <a:t>(29.7</a:t>
            </a:r>
            <a:r>
              <a:rPr lang="en-GB" sz="3200"/>
              <a:t>±6%). </a:t>
            </a:r>
          </a:p>
          <a:p>
            <a:pPr marL="0" indent="0" eaLnBrk="1" hangingPunct="1">
              <a:buFontTx/>
              <a:buNone/>
              <a:defRPr/>
            </a:pPr>
            <a:endParaRPr lang="en-GB" sz="3200" u="sng"/>
          </a:p>
          <a:p>
            <a:pPr marL="0" indent="0" eaLnBrk="1" hangingPunct="1">
              <a:buFontTx/>
              <a:buNone/>
              <a:defRPr/>
            </a:pPr>
            <a:r>
              <a:rPr lang="en-GB" sz="3200" u="sng"/>
              <a:t>Outcome</a:t>
            </a:r>
            <a:endParaRPr lang="en-GB" sz="3200"/>
          </a:p>
          <a:p>
            <a:pPr marL="0" indent="0" eaLnBrk="1" hangingPunct="1">
              <a:buFontTx/>
              <a:buNone/>
              <a:defRPr/>
            </a:pPr>
            <a:endParaRPr lang="en-GB" sz="3200"/>
          </a:p>
          <a:p>
            <a:pPr marL="0" indent="0" eaLnBrk="1" hangingPunct="1">
              <a:buFontTx/>
              <a:buNone/>
              <a:defRPr/>
            </a:pPr>
            <a:r>
              <a:rPr lang="en-GB" sz="2800" b="1"/>
              <a:t>The null hypothesis is rejected and it is concluded that the skinfold method and impedance method provide different measures of body composition.</a:t>
            </a:r>
          </a:p>
          <a:p>
            <a:pPr marL="0" indent="0" eaLnBrk="1" hangingPunct="1">
              <a:buFontTx/>
              <a:buNone/>
              <a:defRPr/>
            </a:pPr>
            <a:endParaRPr lang="en-GB" sz="2800" b="1"/>
          </a:p>
          <a:p>
            <a:pPr marL="0" indent="0" eaLnBrk="1" hangingPunct="1">
              <a:buFontTx/>
              <a:buNone/>
              <a:defRPr/>
            </a:pPr>
            <a:r>
              <a:rPr lang="en-GB" sz="2800" b="1"/>
              <a:t>However it should also be notes that the two sets of data are highly correlated!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361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Examples of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9303" y="1404552"/>
            <a:ext cx="53848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/>
              <a:t>Parametric</a:t>
            </a:r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Pearson’s Moment Correlation</a:t>
            </a:r>
          </a:p>
          <a:p>
            <a:endParaRPr lang="en-GB"/>
          </a:p>
          <a:p>
            <a:r>
              <a:rPr lang="en-GB">
                <a:solidFill>
                  <a:srgbClr val="7030A0"/>
                </a:solidFill>
              </a:rPr>
              <a:t>BMI to percentage body fat</a:t>
            </a:r>
          </a:p>
          <a:p>
            <a:r>
              <a:rPr lang="en-GB">
                <a:solidFill>
                  <a:srgbClr val="7030A0"/>
                </a:solidFill>
              </a:rPr>
              <a:t>Leg strength and jump height</a:t>
            </a:r>
          </a:p>
          <a:p>
            <a:r>
              <a:rPr lang="en-GB">
                <a:solidFill>
                  <a:srgbClr val="7030A0"/>
                </a:solidFill>
              </a:rPr>
              <a:t>Calorific intake and weight</a:t>
            </a:r>
          </a:p>
          <a:p>
            <a:r>
              <a:rPr lang="en-GB">
                <a:solidFill>
                  <a:srgbClr val="7030A0"/>
                </a:solidFill>
              </a:rPr>
              <a:t>Child age and coordination</a:t>
            </a:r>
          </a:p>
          <a:p>
            <a:r>
              <a:rPr lang="en-GB">
                <a:solidFill>
                  <a:srgbClr val="7030A0"/>
                </a:solidFill>
              </a:rPr>
              <a:t>Arm length and climbing speed</a:t>
            </a:r>
          </a:p>
          <a:p>
            <a:r>
              <a:rPr lang="en-GB">
                <a:solidFill>
                  <a:srgbClr val="7030A0"/>
                </a:solidFill>
              </a:rPr>
              <a:t>Training intensity and injury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4627" y="1260390"/>
            <a:ext cx="53848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/>
              <a:t>Non Parametric</a:t>
            </a:r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Spearman’s Rank Order</a:t>
            </a:r>
          </a:p>
          <a:p>
            <a:pPr marL="0" indent="0" algn="ctr">
              <a:buNone/>
            </a:pPr>
            <a:endParaRPr lang="en-GB"/>
          </a:p>
          <a:p>
            <a:r>
              <a:rPr lang="en-GB">
                <a:solidFill>
                  <a:srgbClr val="00B050"/>
                </a:solidFill>
              </a:rPr>
              <a:t>Five a day v Fruit &amp;  Veg Consumption</a:t>
            </a:r>
          </a:p>
          <a:p>
            <a:r>
              <a:rPr lang="en-GB">
                <a:solidFill>
                  <a:srgbClr val="00B050"/>
                </a:solidFill>
              </a:rPr>
              <a:t>Order a person scores compared to other participants.</a:t>
            </a:r>
          </a:p>
          <a:p>
            <a:r>
              <a:rPr lang="en-GB">
                <a:solidFill>
                  <a:srgbClr val="00B050"/>
                </a:solidFill>
              </a:rPr>
              <a:t>Likert Scale Questionnaires</a:t>
            </a:r>
          </a:p>
          <a:p>
            <a:r>
              <a:rPr lang="en-GB">
                <a:solidFill>
                  <a:srgbClr val="00B050"/>
                </a:solidFill>
              </a:rPr>
              <a:t>Any categorical data comparisons i.e. </a:t>
            </a:r>
          </a:p>
          <a:p>
            <a:r>
              <a:rPr lang="en-GB">
                <a:solidFill>
                  <a:srgbClr val="00B050"/>
                </a:solidFill>
              </a:rPr>
              <a:t>levels of body mass</a:t>
            </a:r>
          </a:p>
          <a:p>
            <a:r>
              <a:rPr lang="en-GB">
                <a:solidFill>
                  <a:srgbClr val="00B050"/>
                </a:solidFill>
              </a:rPr>
              <a:t>Age range</a:t>
            </a:r>
          </a:p>
          <a:p>
            <a:pPr algn="ctr"/>
            <a:endParaRPr lang="en-GB"/>
          </a:p>
          <a:p>
            <a:pPr marL="0" indent="0" algn="ctr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0453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084" y="332656"/>
            <a:ext cx="945371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You’ll see grip and forearm now as column headings.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Copy data across from spread sheet.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240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err="1"/>
              <a:t>Pearsons</a:t>
            </a:r>
            <a:r>
              <a:rPr lang="en-GB" sz="2400"/>
              <a:t> 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/>
              <a:t>Move the variables across into variables box</a:t>
            </a:r>
          </a:p>
          <a:p>
            <a:pPr marL="0" indent="0">
              <a:buNone/>
            </a:pPr>
            <a:r>
              <a:rPr lang="en-GB" sz="3600"/>
              <a:t>Press 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/>
              <a:t>SPSS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199" y="4360897"/>
            <a:ext cx="8229600" cy="14687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/>
              <a:t>The values required are;</a:t>
            </a:r>
          </a:p>
          <a:p>
            <a:pPr marL="0" indent="0">
              <a:buNone/>
            </a:pPr>
            <a:r>
              <a:rPr lang="en-GB" sz="2000"/>
              <a:t>	the correlation (</a:t>
            </a:r>
            <a:r>
              <a:rPr lang="en-GB" sz="2000" err="1"/>
              <a:t>r-value</a:t>
            </a:r>
            <a:r>
              <a:rPr lang="en-GB" sz="2000"/>
              <a:t>) = 0.919</a:t>
            </a:r>
          </a:p>
          <a:p>
            <a:pPr marL="0" indent="0">
              <a:buNone/>
            </a:pPr>
            <a:r>
              <a:rPr lang="en-GB" sz="2000"/>
              <a:t>	Significance (p)	            p &lt; 0.000</a:t>
            </a:r>
          </a:p>
          <a:p>
            <a:pPr marL="0" indent="0">
              <a:buNone/>
            </a:pPr>
            <a:r>
              <a:rPr lang="en-GB" sz="2000"/>
              <a:t>	** indicates this is significant at the p&lt;0.1 level </a:t>
            </a:r>
            <a:r>
              <a:rPr lang="en-GB" sz="2000" err="1"/>
              <a:t>i.e</a:t>
            </a:r>
            <a:r>
              <a:rPr lang="en-GB" sz="2000"/>
              <a:t> the two values are 	correlated</a:t>
            </a:r>
          </a:p>
        </p:txBody>
      </p:sp>
      <p:sp>
        <p:nvSpPr>
          <p:cNvPr id="4" name="Rectangle 3"/>
          <p:cNvSpPr/>
          <p:nvPr/>
        </p:nvSpPr>
        <p:spPr>
          <a:xfrm>
            <a:off x="1847528" y="980729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/>
          </a:p>
          <a:p>
            <a:r>
              <a:rPr lang="en-GB" sz="1200" b="1"/>
              <a:t>Descriptive Statistics</a:t>
            </a:r>
            <a:r>
              <a:rPr lang="en-GB" sz="1200"/>
              <a:t>	</a:t>
            </a:r>
          </a:p>
          <a:p>
            <a:r>
              <a:rPr lang="en-GB" sz="1200"/>
              <a:t>	Mean	Std. Deviation	 N	</a:t>
            </a:r>
          </a:p>
          <a:p>
            <a:r>
              <a:rPr lang="en-GB" sz="1400"/>
              <a:t>grip	39.0000	12.23383	13	</a:t>
            </a:r>
          </a:p>
          <a:p>
            <a:r>
              <a:rPr lang="en-GB" sz="1400"/>
              <a:t>forearm	24.0769	3.20056	13</a:t>
            </a:r>
            <a:r>
              <a:rPr lang="en-GB" sz="1200"/>
              <a:t>	</a:t>
            </a:r>
          </a:p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31904" y="1028343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/>
          </a:p>
          <a:p>
            <a:r>
              <a:rPr lang="en-GB" sz="1600" b="1"/>
              <a:t>Correlations</a:t>
            </a:r>
            <a:r>
              <a:rPr lang="en-GB" sz="1600"/>
              <a:t>	</a:t>
            </a:r>
          </a:p>
          <a:p>
            <a:r>
              <a:rPr lang="en-GB" sz="1600"/>
              <a:t>	grip	forearm	</a:t>
            </a:r>
          </a:p>
          <a:p>
            <a:r>
              <a:rPr lang="en-GB" sz="1600"/>
              <a:t>grip	Pearson Correlation	1	</a:t>
            </a:r>
            <a:r>
              <a:rPr lang="en-GB" sz="1600">
                <a:solidFill>
                  <a:srgbClr val="FF0000"/>
                </a:solidFill>
              </a:rPr>
              <a:t>.919</a:t>
            </a:r>
            <a:r>
              <a:rPr lang="en-GB" sz="1600" baseline="30000">
                <a:solidFill>
                  <a:srgbClr val="FF0000"/>
                </a:solidFill>
              </a:rPr>
              <a:t>**</a:t>
            </a:r>
            <a:r>
              <a:rPr lang="en-GB" sz="1600"/>
              <a:t>	</a:t>
            </a:r>
          </a:p>
          <a:p>
            <a:r>
              <a:rPr lang="en-GB" sz="1600"/>
              <a:t>	Sig. (2-tailed)		</a:t>
            </a:r>
            <a:r>
              <a:rPr lang="en-GB" sz="1600">
                <a:solidFill>
                  <a:srgbClr val="FF0000"/>
                </a:solidFill>
              </a:rPr>
              <a:t>.000</a:t>
            </a:r>
            <a:r>
              <a:rPr lang="en-GB" sz="1600"/>
              <a:t>	</a:t>
            </a:r>
          </a:p>
          <a:p>
            <a:r>
              <a:rPr lang="en-GB" sz="1600"/>
              <a:t>	N	13	13	</a:t>
            </a:r>
          </a:p>
          <a:p>
            <a:r>
              <a:rPr lang="en-GB" sz="1600"/>
              <a:t>forearm	Pearson Correlation	</a:t>
            </a:r>
            <a:r>
              <a:rPr lang="en-GB" sz="1600">
                <a:solidFill>
                  <a:srgbClr val="FF0000"/>
                </a:solidFill>
              </a:rPr>
              <a:t>.919</a:t>
            </a:r>
            <a:r>
              <a:rPr lang="en-GB" sz="1600" baseline="30000">
                <a:solidFill>
                  <a:srgbClr val="FF0000"/>
                </a:solidFill>
              </a:rPr>
              <a:t>**</a:t>
            </a:r>
            <a:r>
              <a:rPr lang="en-GB" sz="1600"/>
              <a:t>	1	</a:t>
            </a:r>
          </a:p>
          <a:p>
            <a:r>
              <a:rPr lang="en-GB" sz="1600"/>
              <a:t>	Sig. (2-tailed)	</a:t>
            </a:r>
            <a:r>
              <a:rPr lang="en-GB" sz="1600">
                <a:solidFill>
                  <a:srgbClr val="FF0000"/>
                </a:solidFill>
              </a:rPr>
              <a:t>.000</a:t>
            </a:r>
            <a:r>
              <a:rPr lang="en-GB" sz="1600"/>
              <a:t>		</a:t>
            </a:r>
          </a:p>
          <a:p>
            <a:r>
              <a:rPr lang="en-GB" sz="1600"/>
              <a:t>	N	13	13	</a:t>
            </a:r>
          </a:p>
          <a:p>
            <a:r>
              <a:rPr lang="en-GB" sz="1600"/>
              <a:t>**. Correlation is significant at the 0.01 level (2-tailed).</a:t>
            </a:r>
          </a:p>
          <a:p>
            <a:r>
              <a:rPr lang="en-GB" sz="2000"/>
              <a:t>	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Addition use of the r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 correlation, r score provides a indication of relationship.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r</a:t>
            </a:r>
            <a:r>
              <a:rPr lang="en-GB" baseline="30000">
                <a:solidFill>
                  <a:srgbClr val="FF0000"/>
                </a:solidFill>
              </a:rPr>
              <a:t>2</a:t>
            </a:r>
            <a:r>
              <a:rPr lang="en-GB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If the r score is 0.919 then r</a:t>
            </a:r>
            <a:r>
              <a:rPr lang="en-GB" baseline="30000"/>
              <a:t>2</a:t>
            </a:r>
            <a:r>
              <a:rPr lang="en-GB"/>
              <a:t> is 0.84.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-214978"/>
            <a:ext cx="11481847" cy="1325563"/>
          </a:xfrm>
        </p:spPr>
        <p:txBody>
          <a:bodyPr/>
          <a:lstStyle/>
          <a:p>
            <a:r>
              <a:rPr lang="en-GB"/>
              <a:t>Plotting a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862782"/>
            <a:ext cx="8229600" cy="748680"/>
          </a:xfrm>
        </p:spPr>
        <p:txBody>
          <a:bodyPr>
            <a:normAutofit/>
          </a:bodyPr>
          <a:lstStyle/>
          <a:p>
            <a:r>
              <a:rPr lang="en-GB"/>
              <a:t>Often a very good way to see and interpret the data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/>
        </p:nvGraphicFramePr>
        <p:xfrm>
          <a:off x="2580623" y="1342807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260433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/>
              <a:t>Effect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124745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The p-value of a relationship only infers whether two variable change relative to each other, or not and not how strong the relationship is.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effect size quantifies the strength of the relationship.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In a Pearson’s moment correlation the effect size is calculated as r</a:t>
            </a:r>
            <a:r>
              <a:rPr lang="en-GB" baseline="30000"/>
              <a:t>2</a:t>
            </a:r>
            <a:r>
              <a:rPr lang="en-GB"/>
              <a:t> and ranges between -1 and +1.</a:t>
            </a:r>
          </a:p>
          <a:p>
            <a:pPr marL="0" indent="0">
              <a:buNone/>
            </a:pPr>
            <a:endParaRPr lang="en-GB" baseline="30000"/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So, in the example above the r value is .919 and r</a:t>
            </a:r>
            <a:r>
              <a:rPr lang="en-GB" baseline="30000">
                <a:solidFill>
                  <a:srgbClr val="FF0000"/>
                </a:solidFill>
              </a:rPr>
              <a:t>2 </a:t>
            </a:r>
            <a:r>
              <a:rPr lang="en-GB">
                <a:solidFill>
                  <a:srgbClr val="FF0000"/>
                </a:solidFill>
              </a:rPr>
              <a:t> is .844. This mean that 84.4% of the variable in grip strength data can be accounted for by measuring of forearm girth.</a:t>
            </a:r>
            <a:endParaRPr lang="en-GB" baseline="300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776" y="5122612"/>
            <a:ext cx="4392488" cy="163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555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466725"/>
            <a:ext cx="9144000" cy="126047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4400"/>
              <a:t>Partial Correlations, Multiple correlations and Regression Analysis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25" y="2287493"/>
            <a:ext cx="4405552" cy="37195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287493"/>
            <a:ext cx="54864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2572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Spearman Rank Order (non-parametric </a:t>
            </a:r>
            <a:r>
              <a:rPr lang="en-GB" err="1"/>
              <a:t>correltation</a:t>
            </a:r>
            <a:r>
              <a:rPr lang="en-GB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11200" y="1825625"/>
            <a:ext cx="11480800" cy="3576638"/>
          </a:xfrm>
          <a:prstGeom prst="rect">
            <a:avLst/>
          </a:prstGeom>
        </p:spPr>
        <p:txBody>
          <a:bodyPr/>
          <a:lstStyle/>
          <a:p>
            <a:r>
              <a:rPr lang="en-GB"/>
              <a:t>To determine whether the </a:t>
            </a:r>
            <a:r>
              <a:rPr lang="en-GB" u="sng"/>
              <a:t>ranking</a:t>
            </a:r>
            <a:r>
              <a:rPr lang="en-GB"/>
              <a:t> position of one variable correlates to the position of a second variable.</a:t>
            </a:r>
          </a:p>
          <a:p>
            <a:endParaRPr lang="en-GB"/>
          </a:p>
          <a:p>
            <a:r>
              <a:rPr lang="en-GB"/>
              <a:t>Data is ordinal</a:t>
            </a:r>
          </a:p>
          <a:p>
            <a:endParaRPr lang="en-GB"/>
          </a:p>
          <a:p>
            <a:r>
              <a:rPr lang="en-GB"/>
              <a:t>Useful for categorical correlations</a:t>
            </a:r>
          </a:p>
        </p:txBody>
      </p:sp>
    </p:spTree>
    <p:extLst>
      <p:ext uri="{BB962C8B-B14F-4D97-AF65-F5344CB8AC3E}">
        <p14:creationId xmlns:p14="http://schemas.microsoft.com/office/powerpoint/2010/main" val="5337397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11200" y="1825625"/>
            <a:ext cx="11480800" cy="357663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/>
              <a:t>Is there a relationship between those that eat fruit and body mass index?</a:t>
            </a:r>
          </a:p>
          <a:p>
            <a:r>
              <a:rPr lang="en-GB"/>
              <a:t>Experimental evidence</a:t>
            </a:r>
          </a:p>
          <a:p>
            <a:endParaRPr lang="en-GB"/>
          </a:p>
          <a:p>
            <a:pPr lvl="1"/>
            <a:r>
              <a:rPr lang="en-GB"/>
              <a:t>How much fruit do you eat per day</a:t>
            </a:r>
          </a:p>
          <a:p>
            <a:pPr marL="914400" lvl="2" indent="0" algn="ctr">
              <a:buNone/>
            </a:pPr>
            <a:r>
              <a:rPr lang="en-GB">
                <a:solidFill>
                  <a:srgbClr val="FF0000"/>
                </a:solidFill>
              </a:rPr>
              <a:t>0-1		2-3		4-5		5+</a:t>
            </a:r>
          </a:p>
          <a:p>
            <a:pPr lvl="2" algn="ctr"/>
            <a:endParaRPr lang="en-GB">
              <a:solidFill>
                <a:srgbClr val="FF0000"/>
              </a:solidFill>
            </a:endParaRPr>
          </a:p>
          <a:p>
            <a:pPr lvl="1"/>
            <a:r>
              <a:rPr lang="en-GB"/>
              <a:t>What is you BMI Category</a:t>
            </a:r>
          </a:p>
          <a:p>
            <a:pPr marL="914400" lvl="2" indent="0" algn="ctr">
              <a:buNone/>
            </a:pPr>
            <a:r>
              <a:rPr lang="en-GB">
                <a:solidFill>
                  <a:srgbClr val="FF0000"/>
                </a:solidFill>
              </a:rPr>
              <a:t>Underweight		ideal weight 	overweight	obese</a:t>
            </a:r>
          </a:p>
        </p:txBody>
      </p:sp>
    </p:spTree>
    <p:extLst>
      <p:ext uri="{BB962C8B-B14F-4D97-AF65-F5344CB8AC3E}">
        <p14:creationId xmlns:p14="http://schemas.microsoft.com/office/powerpoint/2010/main" val="41002913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309563"/>
            <a:ext cx="8229600" cy="634523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/>
              <a:t>Variable view </a:t>
            </a:r>
          </a:p>
          <a:p>
            <a:pPr lvl="1"/>
            <a:r>
              <a:rPr lang="en-GB"/>
              <a:t>Input two variable titles</a:t>
            </a:r>
          </a:p>
          <a:p>
            <a:pPr lvl="1"/>
            <a:r>
              <a:rPr lang="en-GB"/>
              <a:t>Label (numeric) categories in labels</a:t>
            </a:r>
          </a:p>
          <a:p>
            <a:r>
              <a:rPr lang="en-GB"/>
              <a:t>Data view</a:t>
            </a:r>
          </a:p>
          <a:p>
            <a:pPr lvl="1"/>
            <a:r>
              <a:rPr lang="en-GB"/>
              <a:t>Analyse</a:t>
            </a:r>
          </a:p>
          <a:p>
            <a:pPr lvl="1"/>
            <a:r>
              <a:rPr lang="en-GB"/>
              <a:t>Correlate</a:t>
            </a:r>
          </a:p>
          <a:p>
            <a:pPr lvl="1"/>
            <a:r>
              <a:rPr lang="en-GB"/>
              <a:t>Bivariate</a:t>
            </a:r>
          </a:p>
          <a:p>
            <a:pPr lvl="1"/>
            <a:r>
              <a:rPr lang="en-GB"/>
              <a:t>Move the two variables to correlate to variable</a:t>
            </a:r>
          </a:p>
          <a:p>
            <a:pPr lvl="1"/>
            <a:r>
              <a:rPr lang="en-GB"/>
              <a:t>Tick Spearman</a:t>
            </a:r>
          </a:p>
          <a:p>
            <a:pPr lvl="1"/>
            <a:r>
              <a:rPr lang="en-GB"/>
              <a:t>Click OK</a:t>
            </a:r>
          </a:p>
          <a:p>
            <a:pPr lvl="1"/>
            <a:r>
              <a:rPr lang="en-GB"/>
              <a:t>See SPSS output box and look for Spearman rho correlation value, significance and (N)</a:t>
            </a:r>
          </a:p>
        </p:txBody>
      </p:sp>
    </p:spTree>
    <p:extLst>
      <p:ext uri="{BB962C8B-B14F-4D97-AF65-F5344CB8AC3E}">
        <p14:creationId xmlns:p14="http://schemas.microsoft.com/office/powerpoint/2010/main" val="20678177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/>
              <a:t>Mann-Whitney U-test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11200" y="1825625"/>
            <a:ext cx="11480800" cy="357663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/>
              <a:t>To compare two independent groups on an ordered response.</a:t>
            </a:r>
          </a:p>
          <a:p>
            <a:pPr marL="0" indent="0" algn="ctr">
              <a:buNone/>
            </a:pPr>
            <a:r>
              <a:rPr lang="en-US" sz="2200">
                <a:solidFill>
                  <a:srgbClr val="FF0000"/>
                </a:solidFill>
              </a:rPr>
              <a:t>Equivalent for an independent t-test for non-parametric data i.e. non-normal distribution, ordinal or lower data etc.</a:t>
            </a:r>
          </a:p>
          <a:p>
            <a:endParaRPr lang="en-US"/>
          </a:p>
          <a:p>
            <a:pPr marL="0" indent="0">
              <a:buNone/>
            </a:pPr>
            <a:r>
              <a:rPr lang="en-US"/>
              <a:t>i.e. Gender v physical Activity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(see example data)</a:t>
            </a:r>
          </a:p>
        </p:txBody>
      </p:sp>
    </p:spTree>
    <p:extLst>
      <p:ext uri="{BB962C8B-B14F-4D97-AF65-F5344CB8AC3E}">
        <p14:creationId xmlns:p14="http://schemas.microsoft.com/office/powerpoint/2010/main" val="38368475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Variable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11200" y="1825625"/>
            <a:ext cx="11480800" cy="3576638"/>
          </a:xfrm>
          <a:prstGeom prst="rect">
            <a:avLst/>
          </a:prstGeom>
        </p:spPr>
        <p:txBody>
          <a:bodyPr/>
          <a:lstStyle/>
          <a:p>
            <a:r>
              <a:rPr lang="en-US"/>
              <a:t>Set up the rows;</a:t>
            </a:r>
          </a:p>
          <a:p>
            <a:endParaRPr lang="en-US"/>
          </a:p>
          <a:p>
            <a:r>
              <a:rPr lang="en-US" sz="2400"/>
              <a:t>Gender					normal scale (in the measure column)</a:t>
            </a:r>
          </a:p>
          <a:p>
            <a:pPr marL="457200" lvl="1" indent="0">
              <a:buNone/>
            </a:pPr>
            <a:r>
              <a:rPr lang="en-US" sz="2000"/>
              <a:t>						Set up labels (1=male, 2=female)</a:t>
            </a:r>
          </a:p>
          <a:p>
            <a:endParaRPr lang="en-US" sz="2400"/>
          </a:p>
          <a:p>
            <a:r>
              <a:rPr lang="en-US" sz="2400"/>
              <a:t>Physical activity		ordinal scale (in the measure column)</a:t>
            </a:r>
          </a:p>
          <a:p>
            <a:pPr marL="0" indent="0">
              <a:buNone/>
            </a:pPr>
            <a:r>
              <a:rPr lang="en-US" sz="2400"/>
              <a:t>							</a:t>
            </a:r>
            <a:r>
              <a:rPr lang="en-US" sz="2000"/>
              <a:t>set up labels (1= none, 2= light, 3=moderate, 							4=heavy)</a:t>
            </a:r>
          </a:p>
        </p:txBody>
      </p:sp>
    </p:spTree>
    <p:extLst>
      <p:ext uri="{BB962C8B-B14F-4D97-AF65-F5344CB8AC3E}">
        <p14:creationId xmlns:p14="http://schemas.microsoft.com/office/powerpoint/2010/main" val="5428373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Conducting the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11200" y="1825625"/>
            <a:ext cx="11480800" cy="357663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US" err="1"/>
              <a:t>Analyse</a:t>
            </a:r>
            <a:endParaRPr lang="en-US"/>
          </a:p>
          <a:p>
            <a:r>
              <a:rPr lang="en-US"/>
              <a:t>Non-parametric</a:t>
            </a:r>
          </a:p>
          <a:p>
            <a:r>
              <a:rPr lang="en-US"/>
              <a:t>Legacy dialogues</a:t>
            </a:r>
          </a:p>
          <a:p>
            <a:r>
              <a:rPr lang="en-US"/>
              <a:t>Two independent samples</a:t>
            </a:r>
          </a:p>
          <a:p>
            <a:r>
              <a:rPr lang="en-US"/>
              <a:t>Group = gender (define groups : 1=1, 2=2)</a:t>
            </a:r>
          </a:p>
          <a:p>
            <a:r>
              <a:rPr lang="en-US"/>
              <a:t>Test variable = activity</a:t>
            </a:r>
          </a:p>
          <a:p>
            <a:r>
              <a:rPr lang="en-US"/>
              <a:t>Options – descriptive</a:t>
            </a:r>
          </a:p>
          <a:p>
            <a:r>
              <a:rPr lang="en-US"/>
              <a:t>run</a:t>
            </a:r>
          </a:p>
        </p:txBody>
      </p:sp>
    </p:spTree>
    <p:extLst>
      <p:ext uri="{BB962C8B-B14F-4D97-AF65-F5344CB8AC3E}">
        <p14:creationId xmlns:p14="http://schemas.microsoft.com/office/powerpoint/2010/main" val="5120024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Presenting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962400" y="1373188"/>
            <a:ext cx="8229600" cy="23145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/>
              <a:t>Check for significance</a:t>
            </a:r>
          </a:p>
          <a:p>
            <a:endParaRPr lang="en-US"/>
          </a:p>
          <a:p>
            <a:r>
              <a:rPr lang="en-US" b="1"/>
              <a:t>Mann-Whitney:</a:t>
            </a:r>
            <a:r>
              <a:rPr lang="en-US"/>
              <a:t> "U(</a:t>
            </a:r>
            <a:r>
              <a:rPr lang="en-US" err="1"/>
              <a:t>df</a:t>
            </a:r>
            <a:r>
              <a:rPr lang="en-US"/>
              <a:t>) = u value, Z = z value, p value" </a:t>
            </a:r>
            <a:r>
              <a:rPr lang="en-US" err="1"/>
              <a:t>e.g</a:t>
            </a:r>
            <a:endParaRPr lang="en-US"/>
          </a:p>
          <a:p>
            <a:endParaRPr lang="en-US"/>
          </a:p>
          <a:p>
            <a:endParaRPr lang="en-US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4318001" y="3334872"/>
          <a:ext cx="5707528" cy="187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537200" imgH="1879600" progId="Word.Document.12">
                  <p:link updateAutomatic="1"/>
                </p:oleObj>
              </mc:Choice>
              <mc:Fallback>
                <p:oleObj name="Document" r:id="rId2" imgW="5537200" imgH="1879600" progId="Word.Document.12">
                  <p:link updateAutomatic="1"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318001" y="3334872"/>
                        <a:ext cx="5707528" cy="1879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375648" y="5214473"/>
            <a:ext cx="74855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Therefore in the example above the data is significantly different (U(87)=724.5, Z=-2.189, p=0.029)</a:t>
            </a:r>
          </a:p>
        </p:txBody>
      </p:sp>
    </p:spTree>
    <p:extLst>
      <p:ext uri="{BB962C8B-B14F-4D97-AF65-F5344CB8AC3E}">
        <p14:creationId xmlns:p14="http://schemas.microsoft.com/office/powerpoint/2010/main" val="33343760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39687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err="1"/>
              <a:t>Wilcoxen</a:t>
            </a:r>
            <a:r>
              <a:rPr lang="en-US"/>
              <a:t> Matched pairs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4294967295"/>
          </p:nvPr>
        </p:nvSpPr>
        <p:spPr>
          <a:xfrm>
            <a:off x="4035425" y="1658938"/>
            <a:ext cx="8156575" cy="3979862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>
                <a:solidFill>
                  <a:schemeClr val="tx1"/>
                </a:solidFill>
              </a:rPr>
              <a:t>e.g. Compared ranks before and after an intervention.</a:t>
            </a:r>
          </a:p>
          <a:p>
            <a:pPr algn="l"/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rgbClr val="FF0000"/>
                </a:solidFill>
              </a:rPr>
              <a:t>Equivalent to a matched pairs t-test for non-parametric data</a:t>
            </a:r>
          </a:p>
          <a:p>
            <a:pPr algn="l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8894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417638"/>
            <a:ext cx="8229600" cy="48291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/>
              <a:t>Compare the impact of music on rate of perceived exertion</a:t>
            </a:r>
          </a:p>
          <a:p>
            <a:endParaRPr lang="en-GB"/>
          </a:p>
          <a:p>
            <a:pPr marL="0" indent="0">
              <a:buNone/>
            </a:pPr>
            <a:r>
              <a:rPr lang="en-GB" err="1"/>
              <a:t>Exp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Cycle at 85% max heart rate for 1 hour with music and then without. </a:t>
            </a:r>
          </a:p>
          <a:p>
            <a:pPr marL="0" indent="0">
              <a:buNone/>
            </a:pPr>
            <a:r>
              <a:rPr lang="en-GB"/>
              <a:t>Measure RPE every 6 minutes and average score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2265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Conducting the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11200" y="1825625"/>
            <a:ext cx="11480800" cy="357663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US" err="1"/>
              <a:t>Analyse</a:t>
            </a:r>
            <a:endParaRPr lang="en-US"/>
          </a:p>
          <a:p>
            <a:r>
              <a:rPr lang="en-US"/>
              <a:t>Non-parametric</a:t>
            </a:r>
          </a:p>
          <a:p>
            <a:r>
              <a:rPr lang="en-US"/>
              <a:t>Legacy dialogues</a:t>
            </a:r>
          </a:p>
          <a:p>
            <a:r>
              <a:rPr lang="en-US"/>
              <a:t>Two related samples</a:t>
            </a:r>
          </a:p>
          <a:p>
            <a:r>
              <a:rPr lang="en-US"/>
              <a:t>Variable 1=music, variable 2=no music</a:t>
            </a:r>
          </a:p>
          <a:p>
            <a:r>
              <a:rPr lang="en-US"/>
              <a:t>Options – descriptive</a:t>
            </a:r>
          </a:p>
          <a:p>
            <a:r>
              <a:rPr lang="en-US" err="1"/>
              <a:t>Wicoxen</a:t>
            </a:r>
            <a:r>
              <a:rPr lang="en-US"/>
              <a:t> ticked</a:t>
            </a:r>
          </a:p>
          <a:p>
            <a:r>
              <a:rPr lang="en-US"/>
              <a:t>OK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147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11200" y="365125"/>
            <a:ext cx="114808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Output data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5889134" y="3083032"/>
          <a:ext cx="6382403" cy="2249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537200" imgH="1879600" progId="Word.Document.12">
                  <p:link updateAutomatic="1"/>
                </p:oleObj>
              </mc:Choice>
              <mc:Fallback>
                <p:oleObj name="Document" r:id="rId2" imgW="5537200" imgH="1879600" progId="Word.Document.12">
                  <p:link updateAutomatic="1"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889134" y="3083032"/>
                        <a:ext cx="6382403" cy="2249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964673" y="5332057"/>
            <a:ext cx="6824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/>
              <a:t>"</a:t>
            </a:r>
            <a:r>
              <a:rPr lang="fi-FI" err="1"/>
              <a:t>W(df</a:t>
            </a:r>
            <a:r>
              <a:rPr lang="fi-FI"/>
              <a:t>) =  Z </a:t>
            </a:r>
            <a:r>
              <a:rPr lang="fi-FI" err="1"/>
              <a:t>value</a:t>
            </a:r>
            <a:r>
              <a:rPr lang="fi-FI"/>
              <a:t>, p </a:t>
            </a:r>
            <a:r>
              <a:rPr lang="fi-FI" err="1"/>
              <a:t>value</a:t>
            </a:r>
            <a:r>
              <a:rPr lang="fi-FI"/>
              <a:t>” </a:t>
            </a:r>
            <a:r>
              <a:rPr lang="fi-FI" err="1"/>
              <a:t>e.g</a:t>
            </a:r>
            <a:r>
              <a:rPr lang="fi-FI"/>
              <a:t>. W(10)=Z=-1.933, P=.053)</a:t>
            </a:r>
            <a:endParaRPr lang="en-US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351934" y="1011846"/>
          <a:ext cx="5537200" cy="274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4" imgW="5537200" imgH="2743200" progId="Word.Document.12">
                  <p:link updateAutomatic="1"/>
                </p:oleObj>
              </mc:Choice>
              <mc:Fallback>
                <p:oleObj name="Document" r:id="rId4" imgW="5537200" imgH="2743200" progId="Word.Document.12">
                  <p:link updateAutomatic="1"/>
                  <p:pic>
                    <p:nvPicPr>
                      <p:cNvPr id="7" name="Object 6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51934" y="1011846"/>
                        <a:ext cx="5537200" cy="274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77402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576332-9004-6638-8145-14114ACB6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266" y="842356"/>
            <a:ext cx="8406938" cy="58035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93D45F-7408-C490-8648-A4382CF34DD2}"/>
              </a:ext>
            </a:extLst>
          </p:cNvPr>
          <p:cNvSpPr txBox="1"/>
          <p:nvPr/>
        </p:nvSpPr>
        <p:spPr>
          <a:xfrm>
            <a:off x="1263535" y="238298"/>
            <a:ext cx="9071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/>
              <a:t>Choice of statistical test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6D6324-516E-03F2-1A39-C1F64B175A68}"/>
              </a:ext>
            </a:extLst>
          </p:cNvPr>
          <p:cNvSpPr txBox="1"/>
          <p:nvPr/>
        </p:nvSpPr>
        <p:spPr>
          <a:xfrm>
            <a:off x="443344" y="2626822"/>
            <a:ext cx="3596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/>
              <a:t>Type of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/>
              <a:t>Analysis required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/>
              <a:t>Number of variables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/>
              <a:t>Relationship of variables</a:t>
            </a:r>
          </a:p>
        </p:txBody>
      </p:sp>
    </p:spTree>
    <p:extLst>
      <p:ext uri="{BB962C8B-B14F-4D97-AF65-F5344CB8AC3E}">
        <p14:creationId xmlns:p14="http://schemas.microsoft.com/office/powerpoint/2010/main" val="29234587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C8264-FCC2-E1B8-A11B-43B6EE9C4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 2-3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38DD-BC29-9022-E9D2-E5ACEC081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Literature Review information</a:t>
            </a:r>
          </a:p>
          <a:p>
            <a:r>
              <a:rPr lang="en-GB"/>
              <a:t>Introduce the topic – What do we already know and how do we know it.</a:t>
            </a:r>
          </a:p>
          <a:p>
            <a:r>
              <a:rPr lang="en-GB"/>
              <a:t>Remember to funnel the information from general towards for focused towards your aim.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5462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207D4-484B-A7FE-2A78-1BFF0EBC7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 Objectives Research Question Hypotheses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2466D-7D36-3A08-FA52-C2042F55C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1 slide</a:t>
            </a:r>
          </a:p>
          <a:p>
            <a:r>
              <a:rPr lang="en-GB"/>
              <a:t>Remember you do not need all of these.</a:t>
            </a:r>
          </a:p>
          <a:p>
            <a:r>
              <a:rPr lang="en-GB"/>
              <a:t>Aim and RQ are reworded versions of each other</a:t>
            </a:r>
          </a:p>
          <a:p>
            <a:r>
              <a:rPr lang="en-GB"/>
              <a:t>Objectives might not be needed – if you are using mixed methods these might help to distinguish between the sections</a:t>
            </a:r>
          </a:p>
          <a:p>
            <a:r>
              <a:rPr lang="en-GB"/>
              <a:t>Remember to be REALLY CLEAR and SIMPLE (one sentence; keep variables clear)</a:t>
            </a:r>
          </a:p>
        </p:txBody>
      </p:sp>
    </p:spTree>
    <p:extLst>
      <p:ext uri="{BB962C8B-B14F-4D97-AF65-F5344CB8AC3E}">
        <p14:creationId xmlns:p14="http://schemas.microsoft.com/office/powerpoint/2010/main" val="7899944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495E6-B7EB-4459-67FD-D0F0DC741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Methods 1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6E37A-656B-80FE-610D-EBC6F6CA8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Why did you choose [qualitative/ quantitative/ mixed methods]? Think about your chosen question why was this the best choice?</a:t>
            </a:r>
          </a:p>
          <a:p>
            <a:r>
              <a:rPr lang="en-GB"/>
              <a:t>Participants (sampling, number, demographics)</a:t>
            </a:r>
          </a:p>
          <a:p>
            <a:r>
              <a:rPr lang="en-GB"/>
              <a:t>Explain your Methods and the process - what happened, how did it happen?</a:t>
            </a:r>
          </a:p>
          <a:p>
            <a:r>
              <a:rPr lang="en-GB"/>
              <a:t>Did the procedure you set up go well?</a:t>
            </a:r>
          </a:p>
          <a:p>
            <a:r>
              <a:rPr lang="en-GB"/>
              <a:t>Reflect on the process – what went well what didn’t go so well</a:t>
            </a:r>
          </a:p>
          <a:p>
            <a:r>
              <a:rPr lang="en-GB"/>
              <a:t>Did you get the data you were expecting?</a:t>
            </a:r>
          </a:p>
        </p:txBody>
      </p:sp>
    </p:spTree>
    <p:extLst>
      <p:ext uri="{BB962C8B-B14F-4D97-AF65-F5344CB8AC3E}">
        <p14:creationId xmlns:p14="http://schemas.microsoft.com/office/powerpoint/2010/main" val="372556943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33FD6-B246-0105-45F2-A0B63AC61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Results or findings 1-2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31DCF-2E41-DB86-E51D-4EBC04E69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Present you results or findings</a:t>
            </a:r>
          </a:p>
          <a:p>
            <a:r>
              <a:rPr lang="en-GB"/>
              <a:t>Quantitative: Statistics (tables and figures) Do not over fill. Only show the interesting info – You don’t need all the information you find</a:t>
            </a:r>
          </a:p>
          <a:p>
            <a:r>
              <a:rPr lang="en-GB"/>
              <a:t>Qualitative: Voices of your participants are the most important.</a:t>
            </a:r>
          </a:p>
          <a:p>
            <a:endParaRPr lang="en-GB"/>
          </a:p>
          <a:p>
            <a:r>
              <a:rPr lang="en-GB"/>
              <a:t>CLEAR RESULTS AND FINDINGS</a:t>
            </a:r>
          </a:p>
        </p:txBody>
      </p:sp>
    </p:spTree>
    <p:extLst>
      <p:ext uri="{BB962C8B-B14F-4D97-AF65-F5344CB8AC3E}">
        <p14:creationId xmlns:p14="http://schemas.microsoft.com/office/powerpoint/2010/main" val="32274148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01944-1133-5EBA-351F-E53C49C2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Discussion 1-2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3A6A1-08CE-98BA-B8BE-AEF0B65E6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Link back to the literature. What does your results/ findings say:</a:t>
            </a:r>
          </a:p>
          <a:p>
            <a:pPr lvl="1"/>
            <a:r>
              <a:rPr lang="en-GB"/>
              <a:t>Complimenting Literature</a:t>
            </a:r>
          </a:p>
          <a:p>
            <a:pPr lvl="1"/>
            <a:r>
              <a:rPr lang="en-GB"/>
              <a:t>In opposition to literature</a:t>
            </a:r>
          </a:p>
          <a:p>
            <a:pPr lvl="1"/>
            <a:r>
              <a:rPr lang="en-GB"/>
              <a:t>Interesting things that were found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995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81218-FCEA-0A15-A4FA-EAF755348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1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5BB1A-DD03-443A-EA22-CEA07A925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Concluding statement(s)</a:t>
            </a:r>
          </a:p>
          <a:p>
            <a:r>
              <a:rPr lang="en-GB"/>
              <a:t>Future/ Further research </a:t>
            </a:r>
          </a:p>
          <a:p>
            <a:r>
              <a:rPr lang="en-GB"/>
              <a:t>Limitations to the study</a:t>
            </a:r>
          </a:p>
          <a:p>
            <a:r>
              <a:rPr lang="en-GB"/>
              <a:t>What have you learnt that will help with next year’s project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1852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42</Slides>
  <Notes>1</Notes>
  <HiddenSlides>0</HiddenSlide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42</vt:i4>
      </vt:variant>
    </vt:vector>
  </HeadingPairs>
  <TitlesOfParts>
    <vt:vector size="62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To do list…</vt:lpstr>
      <vt:lpstr>Data Analysis: Qualitative Data</vt:lpstr>
      <vt:lpstr>Qualitative Analysis: Themes/ Buckets</vt:lpstr>
      <vt:lpstr>Qualitative Analysis: Themes/ Buckets</vt:lpstr>
      <vt:lpstr>PowerPoint Presentation</vt:lpstr>
      <vt:lpstr>Calculating Mean, Standard Deviation &amp; Range</vt:lpstr>
      <vt:lpstr>Types of Test</vt:lpstr>
      <vt:lpstr>PowerPoint Presentation</vt:lpstr>
      <vt:lpstr>DIFFERENCE – T-Tests</vt:lpstr>
      <vt:lpstr>SPSS Independent t-test</vt:lpstr>
      <vt:lpstr>SPSS Output tables</vt:lpstr>
      <vt:lpstr>The write up (ind. T-test)</vt:lpstr>
      <vt:lpstr>Paired t-test</vt:lpstr>
      <vt:lpstr>SPSS Paired t-test</vt:lpstr>
      <vt:lpstr>PowerPoint Presentation</vt:lpstr>
      <vt:lpstr>Write up (paired t-test)</vt:lpstr>
      <vt:lpstr>Examples of Correlation</vt:lpstr>
      <vt:lpstr>PowerPoint Presentation</vt:lpstr>
      <vt:lpstr>SPSS output</vt:lpstr>
      <vt:lpstr>Addition use of the r values</vt:lpstr>
      <vt:lpstr>Plotting a correlation</vt:lpstr>
      <vt:lpstr>Effect Size</vt:lpstr>
      <vt:lpstr>Partial Correlations, Multiple correlations and Regression Analysis</vt:lpstr>
      <vt:lpstr>Spearman Rank Order (non-parametric correltation)</vt:lpstr>
      <vt:lpstr>Research question</vt:lpstr>
      <vt:lpstr>PowerPoint Presentation</vt:lpstr>
      <vt:lpstr>Mann-Whitney U-test</vt:lpstr>
      <vt:lpstr>Variable view</vt:lpstr>
      <vt:lpstr>Conducting the test</vt:lpstr>
      <vt:lpstr>Presenting the data</vt:lpstr>
      <vt:lpstr>Wilcoxen Matched pairs</vt:lpstr>
      <vt:lpstr>Research Question</vt:lpstr>
      <vt:lpstr>Conducting the test</vt:lpstr>
      <vt:lpstr>Output data</vt:lpstr>
      <vt:lpstr>PowerPoint Presentation</vt:lpstr>
      <vt:lpstr>Background 2-3 slides</vt:lpstr>
      <vt:lpstr>Aim Objectives Research Question Hypotheses </vt:lpstr>
      <vt:lpstr>Methods 1 slide</vt:lpstr>
      <vt:lpstr>Results or findings 1-2 slides</vt:lpstr>
      <vt:lpstr>Discussion 1-2 slides</vt:lpstr>
      <vt:lpstr>Conclusion 1 slide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cp:lastPrinted>2023-11-20T09:38:44Z</cp:lastPrinted>
  <dcterms:created xsi:type="dcterms:W3CDTF">2021-03-09T15:35:42Z</dcterms:created>
  <dcterms:modified xsi:type="dcterms:W3CDTF">2024-04-15T08:06:35Z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