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wmf" ContentType="image/x-wmf"/>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9.xml" ContentType="application/vnd.openxmlformats-officedocument.presentationml.notesSlide+xml"/>
  <Override PartName="/ppt/notesSlides/notesSlide10.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717" r:id="rId4"/>
  </p:sldMasterIdLst>
  <p:notesMasterIdLst>
    <p:notesMasterId r:id="rId38"/>
  </p:notesMasterIdLst>
  <p:sldIdLst>
    <p:sldId id="256" r:id="rId5"/>
    <p:sldId id="260" r:id="rId6"/>
    <p:sldId id="290" r:id="rId7"/>
    <p:sldId id="292" r:id="rId8"/>
    <p:sldId id="257" r:id="rId9"/>
    <p:sldId id="316" r:id="rId10"/>
    <p:sldId id="336" r:id="rId11"/>
    <p:sldId id="349" r:id="rId12"/>
    <p:sldId id="330" r:id="rId13"/>
    <p:sldId id="335" r:id="rId14"/>
    <p:sldId id="301" r:id="rId15"/>
    <p:sldId id="282" r:id="rId16"/>
    <p:sldId id="273" r:id="rId17"/>
    <p:sldId id="297" r:id="rId18"/>
    <p:sldId id="337" r:id="rId19"/>
    <p:sldId id="350" r:id="rId20"/>
    <p:sldId id="339" r:id="rId21"/>
    <p:sldId id="340" r:id="rId22"/>
    <p:sldId id="341" r:id="rId23"/>
    <p:sldId id="351" r:id="rId24"/>
    <p:sldId id="352" r:id="rId25"/>
    <p:sldId id="353" r:id="rId26"/>
    <p:sldId id="354" r:id="rId27"/>
    <p:sldId id="355" r:id="rId28"/>
    <p:sldId id="357" r:id="rId29"/>
    <p:sldId id="325" r:id="rId30"/>
    <p:sldId id="326" r:id="rId31"/>
    <p:sldId id="327" r:id="rId32"/>
    <p:sldId id="328" r:id="rId33"/>
    <p:sldId id="329" r:id="rId34"/>
    <p:sldId id="258" r:id="rId35"/>
    <p:sldId id="331" r:id="rId36"/>
    <p:sldId id="267" r:id="rId37"/>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Helen A Griffiths" initials="HAG" lastIdx="1" clrIdx="0">
    <p:extLst>
      <p:ext uri="{19B8F6BF-5375-455C-9EA6-DF929625EA0E}">
        <p15:presenceInfo xmlns:p15="http://schemas.microsoft.com/office/powerpoint/2012/main" userId="S-1-5-21-809251214-2178901256-4152538893-29575" providerId="AD"/>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8934F6F2-3A33-3125-4CC2-72FD67803168}" v="11" dt="2026-09-23T09:04:52.403"/>
    <p1510:client id="{B22827D3-A839-4436-9BA0-5B5EE5A7229E}" v="1" dt="2026-09-22T08:17:22.66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commentAuthors" Target="commentAuthors.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theme" Target="theme/theme1.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presProps" Target="presProps.xml"/><Relationship Id="rId45" Type="http://schemas.microsoft.com/office/2015/10/relationships/revisionInfo" Target="revisionInfo.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microsoft.com/office/2016/11/relationships/changesInfo" Target="changesInfos/changesInfo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tableStyles" Target="tableStyles.xml"/><Relationship Id="rId8" Type="http://schemas.openxmlformats.org/officeDocument/2006/relationships/slide" Target="slides/slide4.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notesMaster" Target="notesMasters/notesMaster1.xml"/><Relationship Id="rId20" Type="http://schemas.openxmlformats.org/officeDocument/2006/relationships/slide" Target="slides/slide16.xml"/><Relationship Id="rId41"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Ross Phillips" userId="c604230b-847d-4cb1-9e23-f810d4c0fde1" providerId="ADAL" clId="{EEFC053A-7DD2-48D6-9FC6-FDB34AB15544}"/>
    <pc:docChg chg="modSld">
      <pc:chgData name="Ross Phillips" userId="c604230b-847d-4cb1-9e23-f810d4c0fde1" providerId="ADAL" clId="{EEFC053A-7DD2-48D6-9FC6-FDB34AB15544}" dt="2026-09-22T08:17:22.668" v="0" actId="729"/>
      <pc:docMkLst>
        <pc:docMk/>
      </pc:docMkLst>
      <pc:sldChg chg="mod modShow">
        <pc:chgData name="Ross Phillips" userId="c604230b-847d-4cb1-9e23-f810d4c0fde1" providerId="ADAL" clId="{EEFC053A-7DD2-48D6-9FC6-FDB34AB15544}" dt="2026-09-22T08:17:22.668" v="0" actId="729"/>
        <pc:sldMkLst>
          <pc:docMk/>
          <pc:sldMk cId="1137323851" sldId="358"/>
        </pc:sldMkLst>
      </pc:sldChg>
    </pc:docChg>
  </pc:docChgLst>
  <pc:docChgLst>
    <pc:chgData name="Ross Phillips" userId="S::r.phillips@uwtsd.ac.uk::c604230b-847d-4cb1-9e23-f810d4c0fde1" providerId="AD" clId="Web-{8934F6F2-3A33-3125-4CC2-72FD67803168}"/>
    <pc:docChg chg="delSld modSld">
      <pc:chgData name="Ross Phillips" userId="S::r.phillips@uwtsd.ac.uk::c604230b-847d-4cb1-9e23-f810d4c0fde1" providerId="AD" clId="Web-{8934F6F2-3A33-3125-4CC2-72FD67803168}" dt="2026-09-23T09:04:51.887" v="8" actId="20577"/>
      <pc:docMkLst>
        <pc:docMk/>
      </pc:docMkLst>
      <pc:sldChg chg="modSp">
        <pc:chgData name="Ross Phillips" userId="S::r.phillips@uwtsd.ac.uk::c604230b-847d-4cb1-9e23-f810d4c0fde1" providerId="AD" clId="Web-{8934F6F2-3A33-3125-4CC2-72FD67803168}" dt="2026-09-23T09:03:55.526" v="4" actId="20577"/>
        <pc:sldMkLst>
          <pc:docMk/>
          <pc:sldMk cId="1570639908" sldId="316"/>
        </pc:sldMkLst>
        <pc:spChg chg="mod">
          <ac:chgData name="Ross Phillips" userId="S::r.phillips@uwtsd.ac.uk::c604230b-847d-4cb1-9e23-f810d4c0fde1" providerId="AD" clId="Web-{8934F6F2-3A33-3125-4CC2-72FD67803168}" dt="2026-09-23T09:03:55.526" v="4" actId="20577"/>
          <ac:spMkLst>
            <pc:docMk/>
            <pc:sldMk cId="1570639908" sldId="316"/>
            <ac:spMk id="4" creationId="{8A4ECA07-EAC4-C187-7992-80259E3ECF6B}"/>
          </ac:spMkLst>
        </pc:spChg>
      </pc:sldChg>
      <pc:sldChg chg="modSp">
        <pc:chgData name="Ross Phillips" userId="S::r.phillips@uwtsd.ac.uk::c604230b-847d-4cb1-9e23-f810d4c0fde1" providerId="AD" clId="Web-{8934F6F2-3A33-3125-4CC2-72FD67803168}" dt="2026-09-23T09:04:51.887" v="8" actId="20577"/>
        <pc:sldMkLst>
          <pc:docMk/>
          <pc:sldMk cId="3280330368" sldId="326"/>
        </pc:sldMkLst>
        <pc:spChg chg="mod">
          <ac:chgData name="Ross Phillips" userId="S::r.phillips@uwtsd.ac.uk::c604230b-847d-4cb1-9e23-f810d4c0fde1" providerId="AD" clId="Web-{8934F6F2-3A33-3125-4CC2-72FD67803168}" dt="2026-09-23T09:04:51.887" v="8" actId="20577"/>
          <ac:spMkLst>
            <pc:docMk/>
            <pc:sldMk cId="3280330368" sldId="326"/>
            <ac:spMk id="3" creationId="{A2198E00-0CBB-43E2-86DA-A7BD96F02DBD}"/>
          </ac:spMkLst>
        </pc:spChg>
      </pc:sldChg>
      <pc:sldChg chg="del">
        <pc:chgData name="Ross Phillips" userId="S::r.phillips@uwtsd.ac.uk::c604230b-847d-4cb1-9e23-f810d4c0fde1" providerId="AD" clId="Web-{8934F6F2-3A33-3125-4CC2-72FD67803168}" dt="2026-09-23T09:03:45.057" v="0"/>
        <pc:sldMkLst>
          <pc:docMk/>
          <pc:sldMk cId="1137323851" sldId="358"/>
        </pc:sldMkLst>
      </pc:sldChg>
      <pc:sldChg chg="del">
        <pc:chgData name="Ross Phillips" userId="S::r.phillips@uwtsd.ac.uk::c604230b-847d-4cb1-9e23-f810d4c0fde1" providerId="AD" clId="Web-{8934F6F2-3A33-3125-4CC2-72FD67803168}" dt="2026-09-23T09:04:02.417" v="5"/>
        <pc:sldMkLst>
          <pc:docMk/>
          <pc:sldMk cId="2762898237" sldId="359"/>
        </pc:sldMkLst>
      </pc:sldChg>
    </pc:docChg>
  </pc:docChgLst>
</pc:chgInfo>
</file>

<file path=ppt/diagrams/_rels/data1.xml.rels><?xml version="1.0" encoding="UTF-8" standalone="yes"?>
<Relationships xmlns="http://schemas.openxmlformats.org/package/2006/relationships"><Relationship Id="rId3" Type="http://schemas.openxmlformats.org/officeDocument/2006/relationships/image" Target="../media/image23.svg"/><Relationship Id="rId2" Type="http://schemas.openxmlformats.org/officeDocument/2006/relationships/image" Target="../media/image22.svg"/><Relationship Id="rId1" Type="http://schemas.openxmlformats.org/officeDocument/2006/relationships/image" Target="../media/image21.svg"/></Relationships>
</file>

<file path=ppt/diagrams/_rels/drawing1.xml.rels><?xml version="1.0" encoding="UTF-8" standalone="yes"?>
<Relationships xmlns="http://schemas.openxmlformats.org/package/2006/relationships"><Relationship Id="rId3" Type="http://schemas.openxmlformats.org/officeDocument/2006/relationships/image" Target="../media/image23.svg"/><Relationship Id="rId2" Type="http://schemas.openxmlformats.org/officeDocument/2006/relationships/image" Target="../media/image22.svg"/><Relationship Id="rId1" Type="http://schemas.openxmlformats.org/officeDocument/2006/relationships/image" Target="../media/image21.svg"/></Relationships>
</file>

<file path=ppt/diagrams/colors1.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5CCD56A0-257B-4FA7-9EE2-6EBC0FA78056}"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803BB6E7-188D-4816-91B1-C921DFC0AF3D}">
      <dgm:prSet/>
      <dgm:spPr/>
      <dgm:t>
        <a:bodyPr/>
        <a:lstStyle/>
        <a:p>
          <a:r>
            <a:rPr lang="en-GB"/>
            <a:t>We use your conduct in class and attendance as a basis for any references we may provide for you both now and in the future</a:t>
          </a:r>
          <a:endParaRPr lang="en-US"/>
        </a:p>
      </dgm:t>
    </dgm:pt>
    <dgm:pt modelId="{9DFCAA5F-6602-40AF-BF52-96832A546CBD}" type="parTrans" cxnId="{861F4218-9819-4BE9-B8FE-5D2772008305}">
      <dgm:prSet/>
      <dgm:spPr/>
      <dgm:t>
        <a:bodyPr/>
        <a:lstStyle/>
        <a:p>
          <a:endParaRPr lang="en-US"/>
        </a:p>
      </dgm:t>
    </dgm:pt>
    <dgm:pt modelId="{EB6D7D7C-ACDF-46C4-9533-680EAE2FC0C6}" type="sibTrans" cxnId="{861F4218-9819-4BE9-B8FE-5D2772008305}">
      <dgm:prSet/>
      <dgm:spPr/>
      <dgm:t>
        <a:bodyPr/>
        <a:lstStyle/>
        <a:p>
          <a:endParaRPr lang="en-US"/>
        </a:p>
      </dgm:t>
    </dgm:pt>
    <dgm:pt modelId="{7EC6E950-55E6-4EA6-99A9-E2A995005501}">
      <dgm:prSet/>
      <dgm:spPr/>
      <dgm:t>
        <a:bodyPr/>
        <a:lstStyle/>
        <a:p>
          <a:r>
            <a:rPr lang="en-GB"/>
            <a:t>If a module tutor has any concerns over an individual’s conduct then this will be raised with the relevant Personal Tutor and/or Programme Director as appropriate</a:t>
          </a:r>
          <a:endParaRPr lang="en-US"/>
        </a:p>
      </dgm:t>
    </dgm:pt>
    <dgm:pt modelId="{4C776122-9493-4C82-8630-D8DF5C2FBF13}" type="parTrans" cxnId="{CA4EA2B0-F226-4623-9017-FD1684FB83E4}">
      <dgm:prSet/>
      <dgm:spPr/>
      <dgm:t>
        <a:bodyPr/>
        <a:lstStyle/>
        <a:p>
          <a:endParaRPr lang="en-US"/>
        </a:p>
      </dgm:t>
    </dgm:pt>
    <dgm:pt modelId="{4A897D43-8AE3-44A2-B426-28A3E49DC2E1}" type="sibTrans" cxnId="{CA4EA2B0-F226-4623-9017-FD1684FB83E4}">
      <dgm:prSet/>
      <dgm:spPr/>
      <dgm:t>
        <a:bodyPr/>
        <a:lstStyle/>
        <a:p>
          <a:endParaRPr lang="en-US"/>
        </a:p>
      </dgm:t>
    </dgm:pt>
    <dgm:pt modelId="{5CAB989B-FD6F-4BA5-ADE5-D256A219E4CA}">
      <dgm:prSet/>
      <dgm:spPr/>
      <dgm:t>
        <a:bodyPr/>
        <a:lstStyle/>
        <a:p>
          <a:r>
            <a:rPr lang="en-GB"/>
            <a:t>If anything at all is bothering you then please come and talk to us in confidence. There is a often a resolution and support as needed.</a:t>
          </a:r>
          <a:endParaRPr lang="en-US"/>
        </a:p>
      </dgm:t>
    </dgm:pt>
    <dgm:pt modelId="{463EEF53-E91D-4A75-8BFB-5554E6ED032D}" type="parTrans" cxnId="{417ACF2C-7E84-4B9A-93D2-4A521CF7D170}">
      <dgm:prSet/>
      <dgm:spPr/>
      <dgm:t>
        <a:bodyPr/>
        <a:lstStyle/>
        <a:p>
          <a:endParaRPr lang="en-US"/>
        </a:p>
      </dgm:t>
    </dgm:pt>
    <dgm:pt modelId="{C8F0FD47-69FF-48E7-B319-8BEC8C888FC9}" type="sibTrans" cxnId="{417ACF2C-7E84-4B9A-93D2-4A521CF7D170}">
      <dgm:prSet/>
      <dgm:spPr/>
      <dgm:t>
        <a:bodyPr/>
        <a:lstStyle/>
        <a:p>
          <a:endParaRPr lang="en-US"/>
        </a:p>
      </dgm:t>
    </dgm:pt>
    <dgm:pt modelId="{C23001AC-B24E-474A-9086-B330B62465A5}" type="pres">
      <dgm:prSet presAssocID="{5CCD56A0-257B-4FA7-9EE2-6EBC0FA78056}" presName="root" presStyleCnt="0">
        <dgm:presLayoutVars>
          <dgm:dir/>
          <dgm:resizeHandles val="exact"/>
        </dgm:presLayoutVars>
      </dgm:prSet>
      <dgm:spPr/>
    </dgm:pt>
    <dgm:pt modelId="{93D888DC-96C2-4860-B867-2D0B3B2555B9}" type="pres">
      <dgm:prSet presAssocID="{803BB6E7-188D-4816-91B1-C921DFC0AF3D}" presName="compNode" presStyleCnt="0"/>
      <dgm:spPr/>
    </dgm:pt>
    <dgm:pt modelId="{691C815B-E9BE-4CE8-A937-2F595FC43897}" type="pres">
      <dgm:prSet presAssocID="{803BB6E7-188D-4816-91B1-C921DFC0AF3D}" presName="bgRect" presStyleLbl="bgShp" presStyleIdx="0" presStyleCnt="3"/>
      <dgm:spPr/>
    </dgm:pt>
    <dgm:pt modelId="{4F3451B1-FD2D-42FC-967E-A2D7A5CCF63B}" type="pres">
      <dgm:prSet presAssocID="{803BB6E7-188D-4816-91B1-C921DFC0AF3D}" presName="iconRect" presStyleLbl="node1" presStyleIdx="0"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Classroom"/>
        </a:ext>
      </dgm:extLst>
    </dgm:pt>
    <dgm:pt modelId="{FEFCFC91-06CC-4CF0-A57F-27FA50B75EAE}" type="pres">
      <dgm:prSet presAssocID="{803BB6E7-188D-4816-91B1-C921DFC0AF3D}" presName="spaceRect" presStyleCnt="0"/>
      <dgm:spPr/>
    </dgm:pt>
    <dgm:pt modelId="{4E8F77B1-CC07-49EC-A594-2C1F4CF7B20D}" type="pres">
      <dgm:prSet presAssocID="{803BB6E7-188D-4816-91B1-C921DFC0AF3D}" presName="parTx" presStyleLbl="revTx" presStyleIdx="0" presStyleCnt="3">
        <dgm:presLayoutVars>
          <dgm:chMax val="0"/>
          <dgm:chPref val="0"/>
        </dgm:presLayoutVars>
      </dgm:prSet>
      <dgm:spPr/>
    </dgm:pt>
    <dgm:pt modelId="{9DB97073-542A-4D76-AB09-C6A9FA3DD96D}" type="pres">
      <dgm:prSet presAssocID="{EB6D7D7C-ACDF-46C4-9533-680EAE2FC0C6}" presName="sibTrans" presStyleCnt="0"/>
      <dgm:spPr/>
    </dgm:pt>
    <dgm:pt modelId="{F767454C-E206-4C1D-8E3D-7C2B49D94BB2}" type="pres">
      <dgm:prSet presAssocID="{7EC6E950-55E6-4EA6-99A9-E2A995005501}" presName="compNode" presStyleCnt="0"/>
      <dgm:spPr/>
    </dgm:pt>
    <dgm:pt modelId="{B05E6925-9E9F-42B6-80A8-55A1254D41FF}" type="pres">
      <dgm:prSet presAssocID="{7EC6E950-55E6-4EA6-99A9-E2A995005501}" presName="bgRect" presStyleLbl="bgShp" presStyleIdx="1" presStyleCnt="3"/>
      <dgm:spPr/>
    </dgm:pt>
    <dgm:pt modelId="{94D65C16-8A0E-4B79-9431-CE9EF834F6E7}" type="pres">
      <dgm:prSet presAssocID="{7EC6E950-55E6-4EA6-99A9-E2A995005501}" presName="iconRect" presStyleLbl="node1" presStyleIdx="1"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Books"/>
        </a:ext>
      </dgm:extLst>
    </dgm:pt>
    <dgm:pt modelId="{500F3584-835B-4B2B-952B-666ECDE4C94C}" type="pres">
      <dgm:prSet presAssocID="{7EC6E950-55E6-4EA6-99A9-E2A995005501}" presName="spaceRect" presStyleCnt="0"/>
      <dgm:spPr/>
    </dgm:pt>
    <dgm:pt modelId="{EB2C7E3A-D863-40AF-A714-2B9B56188ECF}" type="pres">
      <dgm:prSet presAssocID="{7EC6E950-55E6-4EA6-99A9-E2A995005501}" presName="parTx" presStyleLbl="revTx" presStyleIdx="1" presStyleCnt="3">
        <dgm:presLayoutVars>
          <dgm:chMax val="0"/>
          <dgm:chPref val="0"/>
        </dgm:presLayoutVars>
      </dgm:prSet>
      <dgm:spPr/>
    </dgm:pt>
    <dgm:pt modelId="{6EA6A2F6-70EB-411B-8C73-40F96D7B1F6B}" type="pres">
      <dgm:prSet presAssocID="{4A897D43-8AE3-44A2-B426-28A3E49DC2E1}" presName="sibTrans" presStyleCnt="0"/>
      <dgm:spPr/>
    </dgm:pt>
    <dgm:pt modelId="{7F217924-940E-4BE4-ABE7-E582EF03139C}" type="pres">
      <dgm:prSet presAssocID="{5CAB989B-FD6F-4BA5-ADE5-D256A219E4CA}" presName="compNode" presStyleCnt="0"/>
      <dgm:spPr/>
    </dgm:pt>
    <dgm:pt modelId="{3CC7F109-9D09-4F9A-9625-421ED0A5F859}" type="pres">
      <dgm:prSet presAssocID="{5CAB989B-FD6F-4BA5-ADE5-D256A219E4CA}" presName="bgRect" presStyleLbl="bgShp" presStyleIdx="2" presStyleCnt="3"/>
      <dgm:spPr/>
    </dgm:pt>
    <dgm:pt modelId="{9A9DFB35-20A7-46BF-9006-1139FA72E26A}" type="pres">
      <dgm:prSet presAssocID="{5CAB989B-FD6F-4BA5-ADE5-D256A219E4CA}" presName="iconRect" presStyleLbl="node1" presStyleIdx="2"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Confused Person"/>
        </a:ext>
      </dgm:extLst>
    </dgm:pt>
    <dgm:pt modelId="{6A0F3193-D233-40F7-8BCD-33101EB0073E}" type="pres">
      <dgm:prSet presAssocID="{5CAB989B-FD6F-4BA5-ADE5-D256A219E4CA}" presName="spaceRect" presStyleCnt="0"/>
      <dgm:spPr/>
    </dgm:pt>
    <dgm:pt modelId="{B481F56A-2316-49EC-AFEA-66D744EE597F}" type="pres">
      <dgm:prSet presAssocID="{5CAB989B-FD6F-4BA5-ADE5-D256A219E4CA}" presName="parTx" presStyleLbl="revTx" presStyleIdx="2" presStyleCnt="3">
        <dgm:presLayoutVars>
          <dgm:chMax val="0"/>
          <dgm:chPref val="0"/>
        </dgm:presLayoutVars>
      </dgm:prSet>
      <dgm:spPr/>
    </dgm:pt>
  </dgm:ptLst>
  <dgm:cxnLst>
    <dgm:cxn modelId="{9B950503-1F37-4A7F-A083-4800131139FC}" type="presOf" srcId="{803BB6E7-188D-4816-91B1-C921DFC0AF3D}" destId="{4E8F77B1-CC07-49EC-A594-2C1F4CF7B20D}" srcOrd="0" destOrd="0" presId="urn:microsoft.com/office/officeart/2018/2/layout/IconVerticalSolidList"/>
    <dgm:cxn modelId="{861F4218-9819-4BE9-B8FE-5D2772008305}" srcId="{5CCD56A0-257B-4FA7-9EE2-6EBC0FA78056}" destId="{803BB6E7-188D-4816-91B1-C921DFC0AF3D}" srcOrd="0" destOrd="0" parTransId="{9DFCAA5F-6602-40AF-BF52-96832A546CBD}" sibTransId="{EB6D7D7C-ACDF-46C4-9533-680EAE2FC0C6}"/>
    <dgm:cxn modelId="{BB235718-C145-4B23-9CCA-77E59717A35B}" type="presOf" srcId="{5CAB989B-FD6F-4BA5-ADE5-D256A219E4CA}" destId="{B481F56A-2316-49EC-AFEA-66D744EE597F}" srcOrd="0" destOrd="0" presId="urn:microsoft.com/office/officeart/2018/2/layout/IconVerticalSolidList"/>
    <dgm:cxn modelId="{417ACF2C-7E84-4B9A-93D2-4A521CF7D170}" srcId="{5CCD56A0-257B-4FA7-9EE2-6EBC0FA78056}" destId="{5CAB989B-FD6F-4BA5-ADE5-D256A219E4CA}" srcOrd="2" destOrd="0" parTransId="{463EEF53-E91D-4A75-8BFB-5554E6ED032D}" sibTransId="{C8F0FD47-69FF-48E7-B319-8BEC8C888FC9}"/>
    <dgm:cxn modelId="{29452E93-567D-4314-97B8-ABDDF82E2697}" type="presOf" srcId="{5CCD56A0-257B-4FA7-9EE2-6EBC0FA78056}" destId="{C23001AC-B24E-474A-9086-B330B62465A5}" srcOrd="0" destOrd="0" presId="urn:microsoft.com/office/officeart/2018/2/layout/IconVerticalSolidList"/>
    <dgm:cxn modelId="{CA4EA2B0-F226-4623-9017-FD1684FB83E4}" srcId="{5CCD56A0-257B-4FA7-9EE2-6EBC0FA78056}" destId="{7EC6E950-55E6-4EA6-99A9-E2A995005501}" srcOrd="1" destOrd="0" parTransId="{4C776122-9493-4C82-8630-D8DF5C2FBF13}" sibTransId="{4A897D43-8AE3-44A2-B426-28A3E49DC2E1}"/>
    <dgm:cxn modelId="{19FF16C2-9BC1-4CA4-B2E0-227DD5D500B6}" type="presOf" srcId="{7EC6E950-55E6-4EA6-99A9-E2A995005501}" destId="{EB2C7E3A-D863-40AF-A714-2B9B56188ECF}" srcOrd="0" destOrd="0" presId="urn:microsoft.com/office/officeart/2018/2/layout/IconVerticalSolidList"/>
    <dgm:cxn modelId="{5BB84A28-303C-4988-BBE3-981D24530D86}" type="presParOf" srcId="{C23001AC-B24E-474A-9086-B330B62465A5}" destId="{93D888DC-96C2-4860-B867-2D0B3B2555B9}" srcOrd="0" destOrd="0" presId="urn:microsoft.com/office/officeart/2018/2/layout/IconVerticalSolidList"/>
    <dgm:cxn modelId="{45D4CC07-2606-4986-8C0C-A73F12C4A105}" type="presParOf" srcId="{93D888DC-96C2-4860-B867-2D0B3B2555B9}" destId="{691C815B-E9BE-4CE8-A937-2F595FC43897}" srcOrd="0" destOrd="0" presId="urn:microsoft.com/office/officeart/2018/2/layout/IconVerticalSolidList"/>
    <dgm:cxn modelId="{F85059D7-6DEC-4470-B480-DBCB0D7C6F29}" type="presParOf" srcId="{93D888DC-96C2-4860-B867-2D0B3B2555B9}" destId="{4F3451B1-FD2D-42FC-967E-A2D7A5CCF63B}" srcOrd="1" destOrd="0" presId="urn:microsoft.com/office/officeart/2018/2/layout/IconVerticalSolidList"/>
    <dgm:cxn modelId="{6CA6E841-0746-47F2-BE5C-EB1D9D7FFC68}" type="presParOf" srcId="{93D888DC-96C2-4860-B867-2D0B3B2555B9}" destId="{FEFCFC91-06CC-4CF0-A57F-27FA50B75EAE}" srcOrd="2" destOrd="0" presId="urn:microsoft.com/office/officeart/2018/2/layout/IconVerticalSolidList"/>
    <dgm:cxn modelId="{7F0EFAB9-77EE-4319-80C5-DD7CCE09E1A2}" type="presParOf" srcId="{93D888DC-96C2-4860-B867-2D0B3B2555B9}" destId="{4E8F77B1-CC07-49EC-A594-2C1F4CF7B20D}" srcOrd="3" destOrd="0" presId="urn:microsoft.com/office/officeart/2018/2/layout/IconVerticalSolidList"/>
    <dgm:cxn modelId="{98BCD0DF-0463-41E8-9831-D52199C14D77}" type="presParOf" srcId="{C23001AC-B24E-474A-9086-B330B62465A5}" destId="{9DB97073-542A-4D76-AB09-C6A9FA3DD96D}" srcOrd="1" destOrd="0" presId="urn:microsoft.com/office/officeart/2018/2/layout/IconVerticalSolidList"/>
    <dgm:cxn modelId="{2C8986E8-BB50-4FE4-AE40-96D4BFA6CFCA}" type="presParOf" srcId="{C23001AC-B24E-474A-9086-B330B62465A5}" destId="{F767454C-E206-4C1D-8E3D-7C2B49D94BB2}" srcOrd="2" destOrd="0" presId="urn:microsoft.com/office/officeart/2018/2/layout/IconVerticalSolidList"/>
    <dgm:cxn modelId="{6F332B52-FFD6-4A71-BFC0-2E31988C7EEF}" type="presParOf" srcId="{F767454C-E206-4C1D-8E3D-7C2B49D94BB2}" destId="{B05E6925-9E9F-42B6-80A8-55A1254D41FF}" srcOrd="0" destOrd="0" presId="urn:microsoft.com/office/officeart/2018/2/layout/IconVerticalSolidList"/>
    <dgm:cxn modelId="{D29EBF8B-C1BD-4AEF-B9A4-42FB9EC91B60}" type="presParOf" srcId="{F767454C-E206-4C1D-8E3D-7C2B49D94BB2}" destId="{94D65C16-8A0E-4B79-9431-CE9EF834F6E7}" srcOrd="1" destOrd="0" presId="urn:microsoft.com/office/officeart/2018/2/layout/IconVerticalSolidList"/>
    <dgm:cxn modelId="{67463022-398B-4D5A-94DE-83833022E424}" type="presParOf" srcId="{F767454C-E206-4C1D-8E3D-7C2B49D94BB2}" destId="{500F3584-835B-4B2B-952B-666ECDE4C94C}" srcOrd="2" destOrd="0" presId="urn:microsoft.com/office/officeart/2018/2/layout/IconVerticalSolidList"/>
    <dgm:cxn modelId="{ECC6E850-B831-4115-8FDB-0B6CC6A53579}" type="presParOf" srcId="{F767454C-E206-4C1D-8E3D-7C2B49D94BB2}" destId="{EB2C7E3A-D863-40AF-A714-2B9B56188ECF}" srcOrd="3" destOrd="0" presId="urn:microsoft.com/office/officeart/2018/2/layout/IconVerticalSolidList"/>
    <dgm:cxn modelId="{1361E224-3CC8-4510-8918-0EBE6723B735}" type="presParOf" srcId="{C23001AC-B24E-474A-9086-B330B62465A5}" destId="{6EA6A2F6-70EB-411B-8C73-40F96D7B1F6B}" srcOrd="3" destOrd="0" presId="urn:microsoft.com/office/officeart/2018/2/layout/IconVerticalSolidList"/>
    <dgm:cxn modelId="{C731C334-B36B-459B-B172-F5A679CDEA2D}" type="presParOf" srcId="{C23001AC-B24E-474A-9086-B330B62465A5}" destId="{7F217924-940E-4BE4-ABE7-E582EF03139C}" srcOrd="4" destOrd="0" presId="urn:microsoft.com/office/officeart/2018/2/layout/IconVerticalSolidList"/>
    <dgm:cxn modelId="{A57B83A1-E623-4B77-A9BF-18625A6E8858}" type="presParOf" srcId="{7F217924-940E-4BE4-ABE7-E582EF03139C}" destId="{3CC7F109-9D09-4F9A-9625-421ED0A5F859}" srcOrd="0" destOrd="0" presId="urn:microsoft.com/office/officeart/2018/2/layout/IconVerticalSolidList"/>
    <dgm:cxn modelId="{7594E624-BE37-4A84-B1C0-D3FBF7A0AA55}" type="presParOf" srcId="{7F217924-940E-4BE4-ABE7-E582EF03139C}" destId="{9A9DFB35-20A7-46BF-9006-1139FA72E26A}" srcOrd="1" destOrd="0" presId="urn:microsoft.com/office/officeart/2018/2/layout/IconVerticalSolidList"/>
    <dgm:cxn modelId="{354CF8C5-885D-41F7-90F2-A966DD990025}" type="presParOf" srcId="{7F217924-940E-4BE4-ABE7-E582EF03139C}" destId="{6A0F3193-D233-40F7-8BCD-33101EB0073E}" srcOrd="2" destOrd="0" presId="urn:microsoft.com/office/officeart/2018/2/layout/IconVerticalSolidList"/>
    <dgm:cxn modelId="{C81D57E7-572B-4FF7-87D0-BE677B73D34A}" type="presParOf" srcId="{7F217924-940E-4BE4-ABE7-E582EF03139C}" destId="{B481F56A-2316-49EC-AFEA-66D744EE597F}"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A967184A-68B1-48B5-8A11-9E11BEB2C9A5}"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D896F6EC-1431-456A-BC6A-9073F7AC996F}">
      <dgm:prSet/>
      <dgm:spPr/>
      <dgm:t>
        <a:bodyPr/>
        <a:lstStyle/>
        <a:p>
          <a:r>
            <a:rPr lang="en-GB"/>
            <a:t>YOUR INDEPENDENT PROJECT </a:t>
          </a:r>
          <a:endParaRPr lang="en-US"/>
        </a:p>
      </dgm:t>
    </dgm:pt>
    <dgm:pt modelId="{20EDE020-7AFA-4DB8-94EC-943E95C1E898}" type="parTrans" cxnId="{F1862F68-CA3B-4DF6-8C91-1860813785C4}">
      <dgm:prSet/>
      <dgm:spPr/>
      <dgm:t>
        <a:bodyPr/>
        <a:lstStyle/>
        <a:p>
          <a:endParaRPr lang="en-US"/>
        </a:p>
      </dgm:t>
    </dgm:pt>
    <dgm:pt modelId="{0E17A951-CA0C-4A94-BEC7-2F139B752BC9}" type="sibTrans" cxnId="{F1862F68-CA3B-4DF6-8C91-1860813785C4}">
      <dgm:prSet/>
      <dgm:spPr/>
      <dgm:t>
        <a:bodyPr/>
        <a:lstStyle/>
        <a:p>
          <a:endParaRPr lang="en-US"/>
        </a:p>
      </dgm:t>
    </dgm:pt>
    <dgm:pt modelId="{546C88C1-474E-476A-B0AF-9BC8CA300785}">
      <dgm:prSet/>
      <dgm:spPr/>
      <dgm:t>
        <a:bodyPr/>
        <a:lstStyle/>
        <a:p>
          <a:r>
            <a:rPr lang="en-GB"/>
            <a:t>You will choose, design, organise, author, create and share your own research project to add the academic knowledge base related to your topic.</a:t>
          </a:r>
          <a:endParaRPr lang="en-US"/>
        </a:p>
      </dgm:t>
    </dgm:pt>
    <dgm:pt modelId="{4CB7E0AC-A415-42E5-80A1-A95C09714CE8}" type="parTrans" cxnId="{36CE5A55-7785-4145-917D-1D695AD297C2}">
      <dgm:prSet/>
      <dgm:spPr/>
      <dgm:t>
        <a:bodyPr/>
        <a:lstStyle/>
        <a:p>
          <a:endParaRPr lang="en-US"/>
        </a:p>
      </dgm:t>
    </dgm:pt>
    <dgm:pt modelId="{768C0F81-0BF4-48F8-BEDF-D8CA8494DD43}" type="sibTrans" cxnId="{36CE5A55-7785-4145-917D-1D695AD297C2}">
      <dgm:prSet/>
      <dgm:spPr/>
      <dgm:t>
        <a:bodyPr/>
        <a:lstStyle/>
        <a:p>
          <a:endParaRPr lang="en-US"/>
        </a:p>
      </dgm:t>
    </dgm:pt>
    <dgm:pt modelId="{385085ED-C6D4-41EE-AD36-06EED8EFE32A}">
      <dgm:prSet/>
      <dgm:spPr/>
      <dgm:t>
        <a:bodyPr/>
        <a:lstStyle/>
        <a:p>
          <a:r>
            <a:rPr lang="en-GB"/>
            <a:t>Our role is to support you.</a:t>
          </a:r>
          <a:endParaRPr lang="en-US"/>
        </a:p>
      </dgm:t>
    </dgm:pt>
    <dgm:pt modelId="{385CB3E1-89B3-41A0-8534-9EB5629B5783}" type="parTrans" cxnId="{6AFD4A05-88DB-4DFF-A8DA-46552DD9A369}">
      <dgm:prSet/>
      <dgm:spPr/>
      <dgm:t>
        <a:bodyPr/>
        <a:lstStyle/>
        <a:p>
          <a:endParaRPr lang="en-US"/>
        </a:p>
      </dgm:t>
    </dgm:pt>
    <dgm:pt modelId="{01E85FB4-A88D-4765-9CC7-D021A946B706}" type="sibTrans" cxnId="{6AFD4A05-88DB-4DFF-A8DA-46552DD9A369}">
      <dgm:prSet/>
      <dgm:spPr/>
      <dgm:t>
        <a:bodyPr/>
        <a:lstStyle/>
        <a:p>
          <a:endParaRPr lang="en-US"/>
        </a:p>
      </dgm:t>
    </dgm:pt>
    <dgm:pt modelId="{B6C23707-0A8E-44EA-86C6-DE64E45AB11B}">
      <dgm:prSet/>
      <dgm:spPr/>
      <dgm:t>
        <a:bodyPr/>
        <a:lstStyle/>
        <a:p>
          <a:r>
            <a:rPr lang="en-GB"/>
            <a:t>Overarching project to add to the academic knowledge base related to your topic.</a:t>
          </a:r>
          <a:endParaRPr lang="en-US"/>
        </a:p>
      </dgm:t>
    </dgm:pt>
    <dgm:pt modelId="{A4962B59-C747-4D05-B163-B6A352995984}" type="parTrans" cxnId="{3443284C-6ED4-40D6-BDCF-888EEBD22E17}">
      <dgm:prSet/>
      <dgm:spPr/>
      <dgm:t>
        <a:bodyPr/>
        <a:lstStyle/>
        <a:p>
          <a:endParaRPr lang="en-US"/>
        </a:p>
      </dgm:t>
    </dgm:pt>
    <dgm:pt modelId="{A65FCBA7-0D6B-4C01-BC37-63F936670D59}" type="sibTrans" cxnId="{3443284C-6ED4-40D6-BDCF-888EEBD22E17}">
      <dgm:prSet/>
      <dgm:spPr/>
      <dgm:t>
        <a:bodyPr/>
        <a:lstStyle/>
        <a:p>
          <a:endParaRPr lang="en-US"/>
        </a:p>
      </dgm:t>
    </dgm:pt>
    <dgm:pt modelId="{62A5718C-E5E1-44BC-A985-DBB015CE5BDA}" type="pres">
      <dgm:prSet presAssocID="{A967184A-68B1-48B5-8A11-9E11BEB2C9A5}" presName="linear" presStyleCnt="0">
        <dgm:presLayoutVars>
          <dgm:animLvl val="lvl"/>
          <dgm:resizeHandles val="exact"/>
        </dgm:presLayoutVars>
      </dgm:prSet>
      <dgm:spPr/>
    </dgm:pt>
    <dgm:pt modelId="{49799587-716D-4014-88FE-D773F96184F3}" type="pres">
      <dgm:prSet presAssocID="{D896F6EC-1431-456A-BC6A-9073F7AC996F}" presName="parentText" presStyleLbl="node1" presStyleIdx="0" presStyleCnt="4">
        <dgm:presLayoutVars>
          <dgm:chMax val="0"/>
          <dgm:bulletEnabled val="1"/>
        </dgm:presLayoutVars>
      </dgm:prSet>
      <dgm:spPr/>
    </dgm:pt>
    <dgm:pt modelId="{5796F35E-E417-4FDF-9E95-79201A5E0004}" type="pres">
      <dgm:prSet presAssocID="{0E17A951-CA0C-4A94-BEC7-2F139B752BC9}" presName="spacer" presStyleCnt="0"/>
      <dgm:spPr/>
    </dgm:pt>
    <dgm:pt modelId="{C53A07DB-4A17-4063-AF21-04341C60F43A}" type="pres">
      <dgm:prSet presAssocID="{546C88C1-474E-476A-B0AF-9BC8CA300785}" presName="parentText" presStyleLbl="node1" presStyleIdx="1" presStyleCnt="4">
        <dgm:presLayoutVars>
          <dgm:chMax val="0"/>
          <dgm:bulletEnabled val="1"/>
        </dgm:presLayoutVars>
      </dgm:prSet>
      <dgm:spPr/>
    </dgm:pt>
    <dgm:pt modelId="{55A1A4A1-F7DA-4E78-ADC3-CE88297CE268}" type="pres">
      <dgm:prSet presAssocID="{768C0F81-0BF4-48F8-BEDF-D8CA8494DD43}" presName="spacer" presStyleCnt="0"/>
      <dgm:spPr/>
    </dgm:pt>
    <dgm:pt modelId="{C27FF96C-960E-424E-898C-FE7D0C400C5A}" type="pres">
      <dgm:prSet presAssocID="{385085ED-C6D4-41EE-AD36-06EED8EFE32A}" presName="parentText" presStyleLbl="node1" presStyleIdx="2" presStyleCnt="4">
        <dgm:presLayoutVars>
          <dgm:chMax val="0"/>
          <dgm:bulletEnabled val="1"/>
        </dgm:presLayoutVars>
      </dgm:prSet>
      <dgm:spPr/>
    </dgm:pt>
    <dgm:pt modelId="{3985991E-E42B-4C0C-97C8-59B600379746}" type="pres">
      <dgm:prSet presAssocID="{01E85FB4-A88D-4765-9CC7-D021A946B706}" presName="spacer" presStyleCnt="0"/>
      <dgm:spPr/>
    </dgm:pt>
    <dgm:pt modelId="{FB955B8E-2D50-4289-A7F7-FE3C67AE9179}" type="pres">
      <dgm:prSet presAssocID="{B6C23707-0A8E-44EA-86C6-DE64E45AB11B}" presName="parentText" presStyleLbl="node1" presStyleIdx="3" presStyleCnt="4">
        <dgm:presLayoutVars>
          <dgm:chMax val="0"/>
          <dgm:bulletEnabled val="1"/>
        </dgm:presLayoutVars>
      </dgm:prSet>
      <dgm:spPr/>
    </dgm:pt>
  </dgm:ptLst>
  <dgm:cxnLst>
    <dgm:cxn modelId="{78EAB100-601C-42E8-9E1A-61C71B5D67B6}" type="presOf" srcId="{385085ED-C6D4-41EE-AD36-06EED8EFE32A}" destId="{C27FF96C-960E-424E-898C-FE7D0C400C5A}" srcOrd="0" destOrd="0" presId="urn:microsoft.com/office/officeart/2005/8/layout/vList2"/>
    <dgm:cxn modelId="{6AFD4A05-88DB-4DFF-A8DA-46552DD9A369}" srcId="{A967184A-68B1-48B5-8A11-9E11BEB2C9A5}" destId="{385085ED-C6D4-41EE-AD36-06EED8EFE32A}" srcOrd="2" destOrd="0" parTransId="{385CB3E1-89B3-41A0-8534-9EB5629B5783}" sibTransId="{01E85FB4-A88D-4765-9CC7-D021A946B706}"/>
    <dgm:cxn modelId="{7FCC950C-B066-429F-A2A6-68FB5E6A46AE}" type="presOf" srcId="{B6C23707-0A8E-44EA-86C6-DE64E45AB11B}" destId="{FB955B8E-2D50-4289-A7F7-FE3C67AE9179}" srcOrd="0" destOrd="0" presId="urn:microsoft.com/office/officeart/2005/8/layout/vList2"/>
    <dgm:cxn modelId="{1619E213-B595-42D7-A37A-A7C191C7B091}" type="presOf" srcId="{546C88C1-474E-476A-B0AF-9BC8CA300785}" destId="{C53A07DB-4A17-4063-AF21-04341C60F43A}" srcOrd="0" destOrd="0" presId="urn:microsoft.com/office/officeart/2005/8/layout/vList2"/>
    <dgm:cxn modelId="{3426E92E-75D0-4B88-B360-870B042FFFE4}" type="presOf" srcId="{A967184A-68B1-48B5-8A11-9E11BEB2C9A5}" destId="{62A5718C-E5E1-44BC-A985-DBB015CE5BDA}" srcOrd="0" destOrd="0" presId="urn:microsoft.com/office/officeart/2005/8/layout/vList2"/>
    <dgm:cxn modelId="{F1862F68-CA3B-4DF6-8C91-1860813785C4}" srcId="{A967184A-68B1-48B5-8A11-9E11BEB2C9A5}" destId="{D896F6EC-1431-456A-BC6A-9073F7AC996F}" srcOrd="0" destOrd="0" parTransId="{20EDE020-7AFA-4DB8-94EC-943E95C1E898}" sibTransId="{0E17A951-CA0C-4A94-BEC7-2F139B752BC9}"/>
    <dgm:cxn modelId="{3443284C-6ED4-40D6-BDCF-888EEBD22E17}" srcId="{A967184A-68B1-48B5-8A11-9E11BEB2C9A5}" destId="{B6C23707-0A8E-44EA-86C6-DE64E45AB11B}" srcOrd="3" destOrd="0" parTransId="{A4962B59-C747-4D05-B163-B6A352995984}" sibTransId="{A65FCBA7-0D6B-4C01-BC37-63F936670D59}"/>
    <dgm:cxn modelId="{36CE5A55-7785-4145-917D-1D695AD297C2}" srcId="{A967184A-68B1-48B5-8A11-9E11BEB2C9A5}" destId="{546C88C1-474E-476A-B0AF-9BC8CA300785}" srcOrd="1" destOrd="0" parTransId="{4CB7E0AC-A415-42E5-80A1-A95C09714CE8}" sibTransId="{768C0F81-0BF4-48F8-BEDF-D8CA8494DD43}"/>
    <dgm:cxn modelId="{5CD56DDE-40F6-486A-92F1-74160D3D67E2}" type="presOf" srcId="{D896F6EC-1431-456A-BC6A-9073F7AC996F}" destId="{49799587-716D-4014-88FE-D773F96184F3}" srcOrd="0" destOrd="0" presId="urn:microsoft.com/office/officeart/2005/8/layout/vList2"/>
    <dgm:cxn modelId="{DBD7C5B1-E8BE-43AB-A167-6A23673431EA}" type="presParOf" srcId="{62A5718C-E5E1-44BC-A985-DBB015CE5BDA}" destId="{49799587-716D-4014-88FE-D773F96184F3}" srcOrd="0" destOrd="0" presId="urn:microsoft.com/office/officeart/2005/8/layout/vList2"/>
    <dgm:cxn modelId="{A8A12F37-F72F-43D9-BB47-E0F7E7815A67}" type="presParOf" srcId="{62A5718C-E5E1-44BC-A985-DBB015CE5BDA}" destId="{5796F35E-E417-4FDF-9E95-79201A5E0004}" srcOrd="1" destOrd="0" presId="urn:microsoft.com/office/officeart/2005/8/layout/vList2"/>
    <dgm:cxn modelId="{2A13B48F-56FC-4C18-A5F7-4CA06738088E}" type="presParOf" srcId="{62A5718C-E5E1-44BC-A985-DBB015CE5BDA}" destId="{C53A07DB-4A17-4063-AF21-04341C60F43A}" srcOrd="2" destOrd="0" presId="urn:microsoft.com/office/officeart/2005/8/layout/vList2"/>
    <dgm:cxn modelId="{0BACE586-E50F-4956-A271-8E9546076BD5}" type="presParOf" srcId="{62A5718C-E5E1-44BC-A985-DBB015CE5BDA}" destId="{55A1A4A1-F7DA-4E78-ADC3-CE88297CE268}" srcOrd="3" destOrd="0" presId="urn:microsoft.com/office/officeart/2005/8/layout/vList2"/>
    <dgm:cxn modelId="{3B53856B-E1A7-4156-8307-582CEA54894B}" type="presParOf" srcId="{62A5718C-E5E1-44BC-A985-DBB015CE5BDA}" destId="{C27FF96C-960E-424E-898C-FE7D0C400C5A}" srcOrd="4" destOrd="0" presId="urn:microsoft.com/office/officeart/2005/8/layout/vList2"/>
    <dgm:cxn modelId="{B54666B9-EBFD-493D-8AF5-32E318C93626}" type="presParOf" srcId="{62A5718C-E5E1-44BC-A985-DBB015CE5BDA}" destId="{3985991E-E42B-4C0C-97C8-59B600379746}" srcOrd="5" destOrd="0" presId="urn:microsoft.com/office/officeart/2005/8/layout/vList2"/>
    <dgm:cxn modelId="{96BD1175-E82A-4FE0-9D8D-07A48CE3E818}" type="presParOf" srcId="{62A5718C-E5E1-44BC-A985-DBB015CE5BDA}" destId="{FB955B8E-2D50-4289-A7F7-FE3C67AE9179}" srcOrd="6"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91C815B-E9BE-4CE8-A937-2F595FC43897}">
      <dsp:nvSpPr>
        <dsp:cNvPr id="0" name=""/>
        <dsp:cNvSpPr/>
      </dsp:nvSpPr>
      <dsp:spPr>
        <a:xfrm>
          <a:off x="0" y="566"/>
          <a:ext cx="5913437" cy="1324558"/>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F3451B1-FD2D-42FC-967E-A2D7A5CCF63B}">
      <dsp:nvSpPr>
        <dsp:cNvPr id="0" name=""/>
        <dsp:cNvSpPr/>
      </dsp:nvSpPr>
      <dsp:spPr>
        <a:xfrm>
          <a:off x="400679" y="298591"/>
          <a:ext cx="728507" cy="728507"/>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4E8F77B1-CC07-49EC-A594-2C1F4CF7B20D}">
      <dsp:nvSpPr>
        <dsp:cNvPr id="0" name=""/>
        <dsp:cNvSpPr/>
      </dsp:nvSpPr>
      <dsp:spPr>
        <a:xfrm>
          <a:off x="1529865" y="566"/>
          <a:ext cx="4383571" cy="132455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0182" tIns="140182" rIns="140182" bIns="140182" numCol="1" spcCol="1270" anchor="ctr" anchorCtr="0">
          <a:noAutofit/>
        </a:bodyPr>
        <a:lstStyle/>
        <a:p>
          <a:pPr marL="0" lvl="0" indent="0" algn="l" defTabSz="800100">
            <a:lnSpc>
              <a:spcPct val="90000"/>
            </a:lnSpc>
            <a:spcBef>
              <a:spcPct val="0"/>
            </a:spcBef>
            <a:spcAft>
              <a:spcPct val="35000"/>
            </a:spcAft>
            <a:buNone/>
          </a:pPr>
          <a:r>
            <a:rPr lang="en-GB" sz="1800" kern="1200"/>
            <a:t>We use your conduct in class and attendance as a basis for any references we may provide for you both now and in the future</a:t>
          </a:r>
          <a:endParaRPr lang="en-US" sz="1800" kern="1200"/>
        </a:p>
      </dsp:txBody>
      <dsp:txXfrm>
        <a:off x="1529865" y="566"/>
        <a:ext cx="4383571" cy="1324558"/>
      </dsp:txXfrm>
    </dsp:sp>
    <dsp:sp modelId="{B05E6925-9E9F-42B6-80A8-55A1254D41FF}">
      <dsp:nvSpPr>
        <dsp:cNvPr id="0" name=""/>
        <dsp:cNvSpPr/>
      </dsp:nvSpPr>
      <dsp:spPr>
        <a:xfrm>
          <a:off x="0" y="1656264"/>
          <a:ext cx="5913437" cy="1324558"/>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4D65C16-8A0E-4B79-9431-CE9EF834F6E7}">
      <dsp:nvSpPr>
        <dsp:cNvPr id="0" name=""/>
        <dsp:cNvSpPr/>
      </dsp:nvSpPr>
      <dsp:spPr>
        <a:xfrm>
          <a:off x="400679" y="1954290"/>
          <a:ext cx="728507" cy="728507"/>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EB2C7E3A-D863-40AF-A714-2B9B56188ECF}">
      <dsp:nvSpPr>
        <dsp:cNvPr id="0" name=""/>
        <dsp:cNvSpPr/>
      </dsp:nvSpPr>
      <dsp:spPr>
        <a:xfrm>
          <a:off x="1529865" y="1656264"/>
          <a:ext cx="4383571" cy="132455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0182" tIns="140182" rIns="140182" bIns="140182" numCol="1" spcCol="1270" anchor="ctr" anchorCtr="0">
          <a:noAutofit/>
        </a:bodyPr>
        <a:lstStyle/>
        <a:p>
          <a:pPr marL="0" lvl="0" indent="0" algn="l" defTabSz="800100">
            <a:lnSpc>
              <a:spcPct val="90000"/>
            </a:lnSpc>
            <a:spcBef>
              <a:spcPct val="0"/>
            </a:spcBef>
            <a:spcAft>
              <a:spcPct val="35000"/>
            </a:spcAft>
            <a:buNone/>
          </a:pPr>
          <a:r>
            <a:rPr lang="en-GB" sz="1800" kern="1200"/>
            <a:t>If a module tutor has any concerns over an individual’s conduct then this will be raised with the relevant Personal Tutor and/or Programme Director as appropriate</a:t>
          </a:r>
          <a:endParaRPr lang="en-US" sz="1800" kern="1200"/>
        </a:p>
      </dsp:txBody>
      <dsp:txXfrm>
        <a:off x="1529865" y="1656264"/>
        <a:ext cx="4383571" cy="1324558"/>
      </dsp:txXfrm>
    </dsp:sp>
    <dsp:sp modelId="{3CC7F109-9D09-4F9A-9625-421ED0A5F859}">
      <dsp:nvSpPr>
        <dsp:cNvPr id="0" name=""/>
        <dsp:cNvSpPr/>
      </dsp:nvSpPr>
      <dsp:spPr>
        <a:xfrm>
          <a:off x="0" y="3311963"/>
          <a:ext cx="5913437" cy="1324558"/>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A9DFB35-20A7-46BF-9006-1139FA72E26A}">
      <dsp:nvSpPr>
        <dsp:cNvPr id="0" name=""/>
        <dsp:cNvSpPr/>
      </dsp:nvSpPr>
      <dsp:spPr>
        <a:xfrm>
          <a:off x="400679" y="3609988"/>
          <a:ext cx="728507" cy="728507"/>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B481F56A-2316-49EC-AFEA-66D744EE597F}">
      <dsp:nvSpPr>
        <dsp:cNvPr id="0" name=""/>
        <dsp:cNvSpPr/>
      </dsp:nvSpPr>
      <dsp:spPr>
        <a:xfrm>
          <a:off x="1529865" y="3311963"/>
          <a:ext cx="4383571" cy="132455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0182" tIns="140182" rIns="140182" bIns="140182" numCol="1" spcCol="1270" anchor="ctr" anchorCtr="0">
          <a:noAutofit/>
        </a:bodyPr>
        <a:lstStyle/>
        <a:p>
          <a:pPr marL="0" lvl="0" indent="0" algn="l" defTabSz="800100">
            <a:lnSpc>
              <a:spcPct val="90000"/>
            </a:lnSpc>
            <a:spcBef>
              <a:spcPct val="0"/>
            </a:spcBef>
            <a:spcAft>
              <a:spcPct val="35000"/>
            </a:spcAft>
            <a:buNone/>
          </a:pPr>
          <a:r>
            <a:rPr lang="en-GB" sz="1800" kern="1200"/>
            <a:t>If anything at all is bothering you then please come and talk to us in confidence. There is a often a resolution and support as needed.</a:t>
          </a:r>
          <a:endParaRPr lang="en-US" sz="1800" kern="1200"/>
        </a:p>
      </dsp:txBody>
      <dsp:txXfrm>
        <a:off x="1529865" y="3311963"/>
        <a:ext cx="4383571" cy="1324558"/>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9799587-716D-4014-88FE-D773F96184F3}">
      <dsp:nvSpPr>
        <dsp:cNvPr id="0" name=""/>
        <dsp:cNvSpPr/>
      </dsp:nvSpPr>
      <dsp:spPr>
        <a:xfrm>
          <a:off x="0" y="37536"/>
          <a:ext cx="9603275" cy="798524"/>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a:t>YOUR INDEPENDENT PROJECT </a:t>
          </a:r>
          <a:endParaRPr lang="en-US" sz="2100" kern="1200"/>
        </a:p>
      </dsp:txBody>
      <dsp:txXfrm>
        <a:off x="38981" y="76517"/>
        <a:ext cx="9525313" cy="720562"/>
      </dsp:txXfrm>
    </dsp:sp>
    <dsp:sp modelId="{C53A07DB-4A17-4063-AF21-04341C60F43A}">
      <dsp:nvSpPr>
        <dsp:cNvPr id="0" name=""/>
        <dsp:cNvSpPr/>
      </dsp:nvSpPr>
      <dsp:spPr>
        <a:xfrm>
          <a:off x="0" y="896541"/>
          <a:ext cx="9603275" cy="798524"/>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a:t>You will choose, design, organise, author, create and share your own research project to add the academic knowledge base related to your topic.</a:t>
          </a:r>
          <a:endParaRPr lang="en-US" sz="2100" kern="1200"/>
        </a:p>
      </dsp:txBody>
      <dsp:txXfrm>
        <a:off x="38981" y="935522"/>
        <a:ext cx="9525313" cy="720562"/>
      </dsp:txXfrm>
    </dsp:sp>
    <dsp:sp modelId="{C27FF96C-960E-424E-898C-FE7D0C400C5A}">
      <dsp:nvSpPr>
        <dsp:cNvPr id="0" name=""/>
        <dsp:cNvSpPr/>
      </dsp:nvSpPr>
      <dsp:spPr>
        <a:xfrm>
          <a:off x="0" y="1755546"/>
          <a:ext cx="9603275" cy="798524"/>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a:t>Our role is to support you.</a:t>
          </a:r>
          <a:endParaRPr lang="en-US" sz="2100" kern="1200"/>
        </a:p>
      </dsp:txBody>
      <dsp:txXfrm>
        <a:off x="38981" y="1794527"/>
        <a:ext cx="9525313" cy="720562"/>
      </dsp:txXfrm>
    </dsp:sp>
    <dsp:sp modelId="{FB955B8E-2D50-4289-A7F7-FE3C67AE9179}">
      <dsp:nvSpPr>
        <dsp:cNvPr id="0" name=""/>
        <dsp:cNvSpPr/>
      </dsp:nvSpPr>
      <dsp:spPr>
        <a:xfrm>
          <a:off x="0" y="2614551"/>
          <a:ext cx="9603275" cy="798524"/>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a:t>Overarching project to add to the academic knowledge base related to your topic.</a:t>
          </a:r>
          <a:endParaRPr lang="en-US" sz="2100" kern="1200"/>
        </a:p>
      </dsp:txBody>
      <dsp:txXfrm>
        <a:off x="38981" y="2653532"/>
        <a:ext cx="9525313" cy="720562"/>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FCBE170-3173-471D-AFE0-E79839CCB44C}" type="datetimeFigureOut">
              <a:rPr lang="en-GB" smtClean="0"/>
              <a:t>23/09/2026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DB9D582-1FD8-4164-ACE9-94A503FC5E01}" type="slidenum">
              <a:rPr lang="en-GB" smtClean="0"/>
              <a:t>‹#›</a:t>
            </a:fld>
            <a:endParaRPr lang="en-GB"/>
          </a:p>
        </p:txBody>
      </p:sp>
    </p:spTree>
    <p:extLst>
      <p:ext uri="{BB962C8B-B14F-4D97-AF65-F5344CB8AC3E}">
        <p14:creationId xmlns:p14="http://schemas.microsoft.com/office/powerpoint/2010/main" val="265961297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3" Type="http://schemas.openxmlformats.org/officeDocument/2006/relationships/hyperlink" Target="https://eur01.safelinks.protection.outlook.com/?url=https%3A%2F%2Fhwb.uwtsd.ac.uk&amp;data=02%7C01%7C%7Cdb083f4a3e344bbd051a08d799c5240f%7C4e0f11f9046e45059cb8db2152311e21%7C0%7C0%7C637146944310766947&amp;sdata=VgpKUhloBWozgw3DXMHLNzdXst2XkJUwjLdiw6WQpLA%3D&amp;reserved=0" TargetMode="External"/><Relationship Id="rId2" Type="http://schemas.openxmlformats.org/officeDocument/2006/relationships/slide" Target="../slides/slide7.xml"/><Relationship Id="rId1" Type="http://schemas.openxmlformats.org/officeDocument/2006/relationships/notesMaster" Target="../notesMasters/notesMaster1.xml"/><Relationship Id="rId6" Type="http://schemas.openxmlformats.org/officeDocument/2006/relationships/hyperlink" Target="mailto:registry@trinitysaintdavid.ac.uk" TargetMode="External"/><Relationship Id="rId5" Type="http://schemas.openxmlformats.org/officeDocument/2006/relationships/hyperlink" Target="https://www.youtube.com/watch?v=JrDmQFQQBgc&amp;feature=player_embedded" TargetMode="External"/><Relationship Id="rId4" Type="http://schemas.openxmlformats.org/officeDocument/2006/relationships/hyperlink" Target="https://moodle.uwtsd.ac.uk/" TargetMode="Externa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ea typeface="Calibri"/>
                <a:cs typeface="Calibri"/>
              </a:rPr>
              <a:t>Make task – Key words etc</a:t>
            </a:r>
            <a:endParaRPr lang="en-GB"/>
          </a:p>
        </p:txBody>
      </p:sp>
      <p:sp>
        <p:nvSpPr>
          <p:cNvPr id="4" name="Slide Number Placeholder 3"/>
          <p:cNvSpPr>
            <a:spLocks noGrp="1"/>
          </p:cNvSpPr>
          <p:nvPr>
            <p:ph type="sldNum" sz="quarter" idx="5"/>
          </p:nvPr>
        </p:nvSpPr>
        <p:spPr/>
        <p:txBody>
          <a:bodyPr/>
          <a:lstStyle/>
          <a:p>
            <a:fld id="{7DB9D582-1FD8-4164-ACE9-94A503FC5E01}" type="slidenum">
              <a:rPr lang="en-GB" smtClean="0"/>
              <a:t>6</a:t>
            </a:fld>
            <a:endParaRPr lang="en-GB"/>
          </a:p>
        </p:txBody>
      </p:sp>
    </p:spTree>
    <p:extLst>
      <p:ext uri="{BB962C8B-B14F-4D97-AF65-F5344CB8AC3E}">
        <p14:creationId xmlns:p14="http://schemas.microsoft.com/office/powerpoint/2010/main" val="111848666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Include timetable discussion</a:t>
            </a:r>
          </a:p>
        </p:txBody>
      </p:sp>
      <p:sp>
        <p:nvSpPr>
          <p:cNvPr id="4" name="Slide Number Placeholder 3"/>
          <p:cNvSpPr>
            <a:spLocks noGrp="1"/>
          </p:cNvSpPr>
          <p:nvPr>
            <p:ph type="sldNum" sz="quarter" idx="5"/>
          </p:nvPr>
        </p:nvSpPr>
        <p:spPr/>
        <p:txBody>
          <a:bodyPr/>
          <a:lstStyle/>
          <a:p>
            <a:fld id="{F3A6A662-2AC0-4D52-9FBC-25024103680F}" type="slidenum">
              <a:rPr lang="cy-GB" smtClean="0"/>
              <a:t>7</a:t>
            </a:fld>
            <a:endParaRPr lang="cy-GB"/>
          </a:p>
        </p:txBody>
      </p:sp>
    </p:spTree>
    <p:extLst>
      <p:ext uri="{BB962C8B-B14F-4D97-AF65-F5344CB8AC3E}">
        <p14:creationId xmlns:p14="http://schemas.microsoft.com/office/powerpoint/2010/main" val="371866971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solidFill>
                  <a:srgbClr val="000000"/>
                </a:solidFill>
                <a:latin typeface="Lato"/>
              </a:rPr>
              <a:t>Have you downloaded the app?</a:t>
            </a:r>
          </a:p>
          <a:p>
            <a:r>
              <a:rPr lang="en-GB" b="0" i="0">
                <a:solidFill>
                  <a:srgbClr val="000000"/>
                </a:solidFill>
                <a:effectLst/>
                <a:latin typeface="Lato"/>
              </a:rPr>
              <a:t>You can also access the platform when you open the browser on any campus computer or by visiting </a:t>
            </a:r>
            <a:r>
              <a:rPr lang="en-GB" b="0" i="0" u="sng">
                <a:solidFill>
                  <a:srgbClr val="2E2EFF"/>
                </a:solidFill>
                <a:effectLst/>
                <a:latin typeface="Lato"/>
                <a:hlinkClick r:id="rId3"/>
              </a:rPr>
              <a:t>https://hwb.uwtsd.ac.uk</a:t>
            </a:r>
            <a:endParaRPr lang="cy-GB"/>
          </a:p>
          <a:p>
            <a:endParaRPr lang="en-GB"/>
          </a:p>
          <a:p>
            <a:r>
              <a:rPr lang="en-GB" sz="1200"/>
              <a:t>Finance</a:t>
            </a:r>
          </a:p>
          <a:p>
            <a:r>
              <a:rPr lang="en-GB" sz="1200"/>
              <a:t>Enrolment</a:t>
            </a:r>
          </a:p>
          <a:p>
            <a:r>
              <a:rPr lang="en-GB" sz="1200"/>
              <a:t>Modules</a:t>
            </a:r>
          </a:p>
          <a:p>
            <a:r>
              <a:rPr lang="en-GB" sz="1200"/>
              <a:t>Moodle</a:t>
            </a:r>
          </a:p>
          <a:p>
            <a:r>
              <a:rPr lang="en-GB" sz="1200"/>
              <a:t>Timetable</a:t>
            </a:r>
          </a:p>
          <a:p>
            <a:r>
              <a:rPr lang="en-GB" sz="1200"/>
              <a:t>Student Services</a:t>
            </a:r>
          </a:p>
          <a:p>
            <a:r>
              <a:rPr lang="en-GB" sz="1200"/>
              <a:t>IT</a:t>
            </a:r>
          </a:p>
          <a:p>
            <a:pPr marL="0" marR="0" lvl="0" indent="0" algn="l" defTabSz="914400" rtl="0" eaLnBrk="1" fontAlgn="auto" latinLnBrk="0" hangingPunct="1">
              <a:lnSpc>
                <a:spcPct val="100000"/>
              </a:lnSpc>
              <a:spcBef>
                <a:spcPts val="0"/>
              </a:spcBef>
              <a:spcAft>
                <a:spcPts val="0"/>
              </a:spcAft>
              <a:buClrTx/>
              <a:buSzTx/>
              <a:buFontTx/>
              <a:buNone/>
              <a:tabLst/>
              <a:defRPr/>
            </a:pPr>
            <a:r>
              <a:rPr lang="en-GB"/>
              <a:t>Designed to be the first point of contact, the dedicated Student Hwb team will provide a comprehensive information service on all student-related matters and can refer you for specialist support. We can also help with queries about:</a:t>
            </a:r>
          </a:p>
          <a:p>
            <a:endParaRPr lang="en-GB"/>
          </a:p>
          <a:p>
            <a:r>
              <a:rPr lang="en-GB"/>
              <a:t>Moodle is a Virtual Learning Environment (VLE) which provides resources, information and interactive activities to support your learning. Additionally you can use Moodle to keep in touch with your fellow students through online discussion forums and chat spaces. Moodle can be accessed from any device with an Internet connection.</a:t>
            </a:r>
          </a:p>
          <a:p>
            <a:r>
              <a:rPr lang="en-GB"/>
              <a:t>To access Moodle visit </a:t>
            </a:r>
            <a:r>
              <a:rPr lang="en-GB">
                <a:hlinkClick r:id="rId4"/>
              </a:rPr>
              <a:t>https://moodle.uwtsd.ac.uk</a:t>
            </a:r>
            <a:r>
              <a:rPr lang="en-GB"/>
              <a:t> and login with your username and password.</a:t>
            </a:r>
            <a:br>
              <a:rPr lang="en-GB">
                <a:hlinkClick r:id="rId5"/>
              </a:rPr>
            </a:br>
            <a:endParaRPr lang="en-GB"/>
          </a:p>
          <a:p>
            <a:r>
              <a:rPr lang="en-GB"/>
              <a:t>If you are missing your Modules on Moodle the likely reason is that you have not yet fully enrolled in the module that you are missing. Do this as quickly as possible if needed so that you do not miss out on important notifications and resources. </a:t>
            </a:r>
            <a:r>
              <a:rPr lang="en-GB">
                <a:hlinkClick r:id="rId6"/>
              </a:rPr>
              <a:t>registry@uwtsd.ac.uk</a:t>
            </a:r>
            <a:endParaRPr lang="en-GB"/>
          </a:p>
          <a:p>
            <a:endParaRPr lang="en-GB"/>
          </a:p>
        </p:txBody>
      </p:sp>
      <p:sp>
        <p:nvSpPr>
          <p:cNvPr id="4" name="Slide Number Placeholder 3"/>
          <p:cNvSpPr>
            <a:spLocks noGrp="1"/>
          </p:cNvSpPr>
          <p:nvPr>
            <p:ph type="sldNum" sz="quarter" idx="5"/>
          </p:nvPr>
        </p:nvSpPr>
        <p:spPr/>
        <p:txBody>
          <a:bodyPr/>
          <a:lstStyle/>
          <a:p>
            <a:fld id="{F3A6A662-2AC0-4D52-9FBC-25024103680F}" type="slidenum">
              <a:rPr lang="cy-GB" smtClean="0"/>
              <a:t>7</a:t>
            </a:fld>
            <a:endParaRPr lang="cy-GB"/>
          </a:p>
        </p:txBody>
      </p:sp>
    </p:spTree>
    <p:extLst>
      <p:ext uri="{BB962C8B-B14F-4D97-AF65-F5344CB8AC3E}">
        <p14:creationId xmlns:p14="http://schemas.microsoft.com/office/powerpoint/2010/main" val="106239172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F3A6A662-2AC0-4D52-9FBC-25024103680F}" type="slidenum">
              <a:rPr lang="cy-GB" smtClean="0"/>
              <a:t>8</a:t>
            </a:fld>
            <a:endParaRPr lang="cy-GB"/>
          </a:p>
        </p:txBody>
      </p:sp>
    </p:spTree>
    <p:extLst>
      <p:ext uri="{BB962C8B-B14F-4D97-AF65-F5344CB8AC3E}">
        <p14:creationId xmlns:p14="http://schemas.microsoft.com/office/powerpoint/2010/main" val="275090602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a:hlinkClick r:id="" action="ppaction://noaction">
                  <a:extLst>
                    <a:ext uri="{A12FA001-AC4F-418D-AE19-62706E023703}">
                      <ahyp:hlinkClr xmlns:ahyp="http://schemas.microsoft.com/office/drawing/2018/hyperlinkcolor" val="tx"/>
                    </a:ext>
                  </a:extLst>
                </a:hlinkClick>
              </a:rPr>
              <a:t>https://www.uwtsd.ac.uk/media/uwtsd-website/content-assets/documents/academic-office/collaborative-partnership/Course_Reps_Election_Pack_-_generic.docx</a:t>
            </a:r>
            <a:endParaRPr lang="en-GB" altLang="en-US"/>
          </a:p>
          <a:p>
            <a:r>
              <a:rPr lang="en-GB">
                <a:ea typeface="Calibri"/>
                <a:cs typeface="Calibri"/>
              </a:rPr>
              <a:t>Check if current</a:t>
            </a:r>
            <a:endParaRPr lang="en-GB"/>
          </a:p>
        </p:txBody>
      </p:sp>
      <p:sp>
        <p:nvSpPr>
          <p:cNvPr id="4" name="Slide Number Placeholder 3"/>
          <p:cNvSpPr>
            <a:spLocks noGrp="1"/>
          </p:cNvSpPr>
          <p:nvPr>
            <p:ph type="sldNum" sz="quarter" idx="5"/>
          </p:nvPr>
        </p:nvSpPr>
        <p:spPr/>
        <p:txBody>
          <a:bodyPr/>
          <a:lstStyle/>
          <a:p>
            <a:fld id="{B42885EE-5E61-43EB-B3B8-65BBF9C5F3CC}" type="slidenum">
              <a:rPr lang="en-GB" smtClean="0"/>
              <a:t>13</a:t>
            </a:fld>
            <a:endParaRPr lang="en-GB"/>
          </a:p>
        </p:txBody>
      </p:sp>
    </p:spTree>
    <p:extLst>
      <p:ext uri="{BB962C8B-B14F-4D97-AF65-F5344CB8AC3E}">
        <p14:creationId xmlns:p14="http://schemas.microsoft.com/office/powerpoint/2010/main" val="94136033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Request page moderators to help generate content.</a:t>
            </a:r>
          </a:p>
        </p:txBody>
      </p:sp>
      <p:sp>
        <p:nvSpPr>
          <p:cNvPr id="4" name="Slide Number Placeholder 3"/>
          <p:cNvSpPr>
            <a:spLocks noGrp="1"/>
          </p:cNvSpPr>
          <p:nvPr>
            <p:ph type="sldNum" sz="quarter" idx="5"/>
          </p:nvPr>
        </p:nvSpPr>
        <p:spPr/>
        <p:txBody>
          <a:bodyPr/>
          <a:lstStyle/>
          <a:p>
            <a:fld id="{F3A6A662-2AC0-4D52-9FBC-25024103680F}" type="slidenum">
              <a:rPr lang="cy-GB" smtClean="0"/>
              <a:t>19</a:t>
            </a:fld>
            <a:endParaRPr lang="cy-GB"/>
          </a:p>
        </p:txBody>
      </p:sp>
    </p:spTree>
    <p:extLst>
      <p:ext uri="{BB962C8B-B14F-4D97-AF65-F5344CB8AC3E}">
        <p14:creationId xmlns:p14="http://schemas.microsoft.com/office/powerpoint/2010/main" val="260024348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Not sure about this revisit.</a:t>
            </a:r>
          </a:p>
        </p:txBody>
      </p:sp>
      <p:sp>
        <p:nvSpPr>
          <p:cNvPr id="4" name="Slide Number Placeholder 3"/>
          <p:cNvSpPr>
            <a:spLocks noGrp="1"/>
          </p:cNvSpPr>
          <p:nvPr>
            <p:ph type="sldNum" sz="quarter" idx="5"/>
          </p:nvPr>
        </p:nvSpPr>
        <p:spPr/>
        <p:txBody>
          <a:bodyPr/>
          <a:lstStyle/>
          <a:p>
            <a:fld id="{F3A6A662-2AC0-4D52-9FBC-25024103680F}" type="slidenum">
              <a:rPr lang="cy-GB" smtClean="0"/>
              <a:t>20</a:t>
            </a:fld>
            <a:endParaRPr lang="cy-GB"/>
          </a:p>
        </p:txBody>
      </p:sp>
    </p:spTree>
    <p:extLst>
      <p:ext uri="{BB962C8B-B14F-4D97-AF65-F5344CB8AC3E}">
        <p14:creationId xmlns:p14="http://schemas.microsoft.com/office/powerpoint/2010/main" val="141129209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Check and make this positive</a:t>
            </a:r>
          </a:p>
        </p:txBody>
      </p:sp>
      <p:sp>
        <p:nvSpPr>
          <p:cNvPr id="4" name="Slide Number Placeholder 3"/>
          <p:cNvSpPr>
            <a:spLocks noGrp="1"/>
          </p:cNvSpPr>
          <p:nvPr>
            <p:ph type="sldNum" sz="quarter" idx="5"/>
          </p:nvPr>
        </p:nvSpPr>
        <p:spPr/>
        <p:txBody>
          <a:bodyPr/>
          <a:lstStyle/>
          <a:p>
            <a:fld id="{F3A6A662-2AC0-4D52-9FBC-25024103680F}" type="slidenum">
              <a:rPr lang="cy-GB" smtClean="0"/>
              <a:t>23</a:t>
            </a:fld>
            <a:endParaRPr lang="cy-GB"/>
          </a:p>
        </p:txBody>
      </p:sp>
    </p:spTree>
    <p:extLst>
      <p:ext uri="{BB962C8B-B14F-4D97-AF65-F5344CB8AC3E}">
        <p14:creationId xmlns:p14="http://schemas.microsoft.com/office/powerpoint/2010/main" val="22012270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Add QR code to AI policy and library resources </a:t>
            </a:r>
          </a:p>
        </p:txBody>
      </p:sp>
      <p:sp>
        <p:nvSpPr>
          <p:cNvPr id="4" name="Slide Number Placeholder 3"/>
          <p:cNvSpPr>
            <a:spLocks noGrp="1"/>
          </p:cNvSpPr>
          <p:nvPr>
            <p:ph type="sldNum" sz="quarter" idx="5"/>
          </p:nvPr>
        </p:nvSpPr>
        <p:spPr/>
        <p:txBody>
          <a:bodyPr/>
          <a:lstStyle/>
          <a:p>
            <a:fld id="{F37255FD-1B55-426E-A22F-F2D9425EE5EA}" type="slidenum">
              <a:rPr lang="en-GB" smtClean="0"/>
              <a:t>26</a:t>
            </a:fld>
            <a:endParaRPr lang="en-GB"/>
          </a:p>
        </p:txBody>
      </p:sp>
    </p:spTree>
    <p:extLst>
      <p:ext uri="{BB962C8B-B14F-4D97-AF65-F5344CB8AC3E}">
        <p14:creationId xmlns:p14="http://schemas.microsoft.com/office/powerpoint/2010/main" val="208699162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ea typeface="Calibri"/>
                <a:cs typeface="Calibri"/>
              </a:rPr>
              <a:t>Update if me</a:t>
            </a:r>
          </a:p>
        </p:txBody>
      </p:sp>
      <p:sp>
        <p:nvSpPr>
          <p:cNvPr id="4" name="Slide Number Placeholder 3"/>
          <p:cNvSpPr>
            <a:spLocks noGrp="1"/>
          </p:cNvSpPr>
          <p:nvPr>
            <p:ph type="sldNum" sz="quarter" idx="5"/>
          </p:nvPr>
        </p:nvSpPr>
        <p:spPr/>
        <p:txBody>
          <a:bodyPr/>
          <a:lstStyle/>
          <a:p>
            <a:fld id="{7DB9D582-1FD8-4164-ACE9-94A503FC5E01}" type="slidenum">
              <a:rPr lang="en-GB" smtClean="0"/>
              <a:t>27</a:t>
            </a:fld>
            <a:endParaRPr lang="en-GB"/>
          </a:p>
        </p:txBody>
      </p:sp>
    </p:spTree>
    <p:extLst>
      <p:ext uri="{BB962C8B-B14F-4D97-AF65-F5344CB8AC3E}">
        <p14:creationId xmlns:p14="http://schemas.microsoft.com/office/powerpoint/2010/main" val="276008015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Teams invites will be sent shortly. </a:t>
            </a:r>
          </a:p>
          <a:p>
            <a:endParaRPr lang="en-GB"/>
          </a:p>
          <a:p>
            <a:r>
              <a:rPr lang="en-GB"/>
              <a:t>Update Dates and Times If I'm module lead or Check with Laura</a:t>
            </a:r>
            <a:endParaRPr lang="en-GB">
              <a:ea typeface="Calibri"/>
              <a:cs typeface="Calibri"/>
            </a:endParaRPr>
          </a:p>
        </p:txBody>
      </p:sp>
      <p:sp>
        <p:nvSpPr>
          <p:cNvPr id="4" name="Slide Number Placeholder 3"/>
          <p:cNvSpPr>
            <a:spLocks noGrp="1"/>
          </p:cNvSpPr>
          <p:nvPr>
            <p:ph type="sldNum" sz="quarter" idx="5"/>
          </p:nvPr>
        </p:nvSpPr>
        <p:spPr/>
        <p:txBody>
          <a:bodyPr/>
          <a:lstStyle/>
          <a:p>
            <a:fld id="{7DB9D582-1FD8-4164-ACE9-94A503FC5E01}" type="slidenum">
              <a:rPr lang="en-GB" smtClean="0"/>
              <a:t>31</a:t>
            </a:fld>
            <a:endParaRPr lang="en-GB"/>
          </a:p>
        </p:txBody>
      </p:sp>
    </p:spTree>
    <p:extLst>
      <p:ext uri="{BB962C8B-B14F-4D97-AF65-F5344CB8AC3E}">
        <p14:creationId xmlns:p14="http://schemas.microsoft.com/office/powerpoint/2010/main" val="234916735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F3A6A662-2AC0-4D52-9FBC-25024103680F}" type="slidenum">
              <a:rPr lang="cy-GB" smtClean="0"/>
              <a:t>34</a:t>
            </a:fld>
            <a:endParaRPr lang="cy-GB"/>
          </a:p>
        </p:txBody>
      </p:sp>
    </p:spTree>
    <p:extLst>
      <p:ext uri="{BB962C8B-B14F-4D97-AF65-F5344CB8AC3E}">
        <p14:creationId xmlns:p14="http://schemas.microsoft.com/office/powerpoint/2010/main" val="375515761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417779" y="802298"/>
            <a:ext cx="8637073" cy="2541431"/>
          </a:xfrm>
        </p:spPr>
        <p:txBody>
          <a:bodyPr bIns="0" anchor="b">
            <a:normAutofit/>
          </a:bodyPr>
          <a:lstStyle>
            <a:lvl1pPr algn="l">
              <a:defRPr sz="6600"/>
            </a:lvl1pPr>
          </a:lstStyle>
          <a:p>
            <a:r>
              <a:rPr lang="en-US"/>
              <a:t>Click to edit Master title style</a:t>
            </a:r>
          </a:p>
        </p:txBody>
      </p:sp>
      <p:sp>
        <p:nvSpPr>
          <p:cNvPr id="3" name="Subtitle 2"/>
          <p:cNvSpPr>
            <a:spLocks noGrp="1"/>
          </p:cNvSpPr>
          <p:nvPr>
            <p:ph type="subTitle" idx="1"/>
          </p:nvPr>
        </p:nvSpPr>
        <p:spPr>
          <a:xfrm>
            <a:off x="2417780" y="3531204"/>
            <a:ext cx="8637072" cy="977621"/>
          </a:xfrm>
        </p:spPr>
        <p:txBody>
          <a:bodyPr tIns="91440" bIns="91440">
            <a:normAutofit/>
          </a:bodyPr>
          <a:lstStyle>
            <a:lvl1pPr marL="0" indent="0" algn="l">
              <a:buNone/>
              <a:defRPr sz="1800" b="0" cap="all" baseline="0">
                <a:solidFill>
                  <a:schemeClr val="tx1"/>
                </a:solidFill>
              </a:defRPr>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48A87A34-81AB-432B-8DAE-1953F412C126}" type="datetimeFigureOut">
              <a:rPr lang="en-US" smtClean="0"/>
              <a:t>9/23/2026</a:t>
            </a:fld>
            <a:endParaRPr lang="en-US"/>
          </a:p>
        </p:txBody>
      </p:sp>
      <p:sp>
        <p:nvSpPr>
          <p:cNvPr id="5" name="Footer Placeholder 4"/>
          <p:cNvSpPr>
            <a:spLocks noGrp="1"/>
          </p:cNvSpPr>
          <p:nvPr>
            <p:ph type="ftr" sz="quarter" idx="11"/>
          </p:nvPr>
        </p:nvSpPr>
        <p:spPr>
          <a:xfrm>
            <a:off x="2416500" y="329307"/>
            <a:ext cx="4973915" cy="309201"/>
          </a:xfrm>
        </p:spPr>
        <p:txBody>
          <a:bodyPr/>
          <a:lstStyle/>
          <a:p>
            <a:endParaRPr lang="en-US"/>
          </a:p>
        </p:txBody>
      </p:sp>
      <p:sp>
        <p:nvSpPr>
          <p:cNvPr id="6" name="Slide Number Placeholder 5"/>
          <p:cNvSpPr>
            <a:spLocks noGrp="1"/>
          </p:cNvSpPr>
          <p:nvPr>
            <p:ph type="sldNum" sz="quarter" idx="12"/>
          </p:nvPr>
        </p:nvSpPr>
        <p:spPr>
          <a:xfrm>
            <a:off x="1437664" y="798973"/>
            <a:ext cx="811019" cy="503578"/>
          </a:xfrm>
        </p:spPr>
        <p:txBody>
          <a:bodyPr/>
          <a:lstStyle/>
          <a:p>
            <a:fld id="{6D22F896-40B5-4ADD-8801-0D06FADFA095}" type="slidenum">
              <a:rPr lang="en-US" smtClean="0"/>
              <a:t>‹#›</a:t>
            </a:fld>
            <a:endParaRPr lang="en-US"/>
          </a:p>
        </p:txBody>
      </p:sp>
      <p:cxnSp>
        <p:nvCxnSpPr>
          <p:cNvPr id="15" name="Straight Connector 14"/>
          <p:cNvCxnSpPr/>
          <p:nvPr/>
        </p:nvCxnSpPr>
        <p:spPr>
          <a:xfrm>
            <a:off x="2417780" y="3528542"/>
            <a:ext cx="863707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26991543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48A87A34-81AB-432B-8DAE-1953F412C126}" type="datetimeFigureOut">
              <a:rPr lang="en-US" smtClean="0"/>
              <a:t>9/23/2026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D22F896-40B5-4ADD-8801-0D06FADFA095}" type="slidenum">
              <a:rPr lang="en-US" smtClean="0"/>
              <a:t>‹#›</a:t>
            </a:fld>
            <a:endParaRPr lang="en-US"/>
          </a:p>
        </p:txBody>
      </p:sp>
      <p:cxnSp>
        <p:nvCxnSpPr>
          <p:cNvPr id="33" name="Straight Connector 32"/>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19300578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454239" y="1756130"/>
            <a:ext cx="8643154" cy="1887950"/>
          </a:xfrm>
        </p:spPr>
        <p:txBody>
          <a:bodyPr anchor="b">
            <a:normAutofit/>
          </a:bodyPr>
          <a:lstStyle>
            <a:lvl1pPr algn="l">
              <a:defRPr sz="3600"/>
            </a:lvl1pPr>
          </a:lstStyle>
          <a:p>
            <a:r>
              <a:rPr lang="en-US"/>
              <a:t>Click to edit Master title style</a:t>
            </a:r>
          </a:p>
        </p:txBody>
      </p:sp>
      <p:sp>
        <p:nvSpPr>
          <p:cNvPr id="3" name="Text Placeholder 2"/>
          <p:cNvSpPr>
            <a:spLocks noGrp="1"/>
          </p:cNvSpPr>
          <p:nvPr>
            <p:ph type="body" idx="1"/>
          </p:nvPr>
        </p:nvSpPr>
        <p:spPr>
          <a:xfrm>
            <a:off x="1454239" y="3806195"/>
            <a:ext cx="8630446" cy="1012929"/>
          </a:xfrm>
        </p:spPr>
        <p:txBody>
          <a:bodyPr tIns="91440">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8A87A34-81AB-432B-8DAE-1953F412C126}" type="datetimeFigureOut">
              <a:rPr lang="en-US" smtClean="0"/>
              <a:pPr/>
              <a:t>9/23/2026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D22F896-40B5-4ADD-8801-0D06FADFA095}" type="slidenum">
              <a:rPr lang="en-US" smtClean="0"/>
              <a:t>‹#›</a:t>
            </a:fld>
            <a:endParaRPr lang="en-US"/>
          </a:p>
        </p:txBody>
      </p:sp>
      <p:cxnSp>
        <p:nvCxnSpPr>
          <p:cNvPr id="15" name="Straight Connector 14"/>
          <p:cNvCxnSpPr/>
          <p:nvPr/>
        </p:nvCxnSpPr>
        <p:spPr>
          <a:xfrm>
            <a:off x="1454239" y="3804985"/>
            <a:ext cx="8630446"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67588335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49217" y="804889"/>
            <a:ext cx="9605635" cy="1059305"/>
          </a:xfrm>
        </p:spPr>
        <p:txBody>
          <a:bodyPr/>
          <a:lstStyle/>
          <a:p>
            <a:r>
              <a:rPr lang="en-US"/>
              <a:t>Click to edit Master title style</a:t>
            </a:r>
          </a:p>
        </p:txBody>
      </p:sp>
      <p:sp>
        <p:nvSpPr>
          <p:cNvPr id="3" name="Content Placeholder 2"/>
          <p:cNvSpPr>
            <a:spLocks noGrp="1"/>
          </p:cNvSpPr>
          <p:nvPr>
            <p:ph sz="half" idx="1"/>
          </p:nvPr>
        </p:nvSpPr>
        <p:spPr>
          <a:xfrm>
            <a:off x="1447331" y="2010878"/>
            <a:ext cx="4645152" cy="344859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413771" y="2017343"/>
            <a:ext cx="4645152" cy="344152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48A87A34-81AB-432B-8DAE-1953F412C126}" type="datetimeFigureOut">
              <a:rPr lang="en-US" smtClean="0"/>
              <a:t>9/23/2026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D22F896-40B5-4ADD-8801-0D06FADFA095}" type="slidenum">
              <a:rPr lang="en-US" smtClean="0"/>
              <a:t>‹#›</a:t>
            </a:fld>
            <a:endParaRPr lang="en-US"/>
          </a:p>
        </p:txBody>
      </p:sp>
      <p:cxnSp>
        <p:nvCxnSpPr>
          <p:cNvPr id="35" name="Straight Connector 3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57364148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447191" y="804163"/>
            <a:ext cx="9607661" cy="1056319"/>
          </a:xfrm>
        </p:spPr>
        <p:txBody>
          <a:bodyPr/>
          <a:lstStyle/>
          <a:p>
            <a:r>
              <a:rPr lang="en-US"/>
              <a:t>Click to edit Master title style</a:t>
            </a:r>
          </a:p>
        </p:txBody>
      </p:sp>
      <p:sp>
        <p:nvSpPr>
          <p:cNvPr id="3" name="Text Placeholder 2"/>
          <p:cNvSpPr>
            <a:spLocks noGrp="1"/>
          </p:cNvSpPr>
          <p:nvPr>
            <p:ph type="body" idx="1"/>
          </p:nvPr>
        </p:nvSpPr>
        <p:spPr>
          <a:xfrm>
            <a:off x="1447191" y="2019549"/>
            <a:ext cx="4645152" cy="801943"/>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447191" y="2824269"/>
            <a:ext cx="4645152" cy="264445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412362" y="2023003"/>
            <a:ext cx="4645152" cy="802237"/>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412362" y="2821491"/>
            <a:ext cx="4645152" cy="263737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48A87A34-81AB-432B-8DAE-1953F412C126}" type="datetimeFigureOut">
              <a:rPr lang="en-US" smtClean="0"/>
              <a:t>9/23/2026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6D22F896-40B5-4ADD-8801-0D06FADFA095}" type="slidenum">
              <a:rPr lang="en-US" smtClean="0"/>
              <a:t>‹#›</a:t>
            </a:fld>
            <a:endParaRPr lang="en-US"/>
          </a:p>
        </p:txBody>
      </p:sp>
      <p:cxnSp>
        <p:nvCxnSpPr>
          <p:cNvPr id="29" name="Straight Connector 28"/>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12131258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48A87A34-81AB-432B-8DAE-1953F412C126}" type="datetimeFigureOut">
              <a:rPr lang="en-US" smtClean="0"/>
              <a:t>9/23/2026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6D22F896-40B5-4ADD-8801-0D06FADFA095}" type="slidenum">
              <a:rPr lang="en-US" smtClean="0"/>
              <a:t>‹#›</a:t>
            </a:fld>
            <a:endParaRPr lang="en-US"/>
          </a:p>
        </p:txBody>
      </p:sp>
      <p:cxnSp>
        <p:nvCxnSpPr>
          <p:cNvPr id="25" name="Straight Connector 2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51744585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8A87A34-81AB-432B-8DAE-1953F412C126}" type="datetimeFigureOut">
              <a:rPr lang="en-US" smtClean="0"/>
              <a:t>9/23/2026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6D22F896-40B5-4ADD-8801-0D06FADFA095}" type="slidenum">
              <a:rPr lang="en-US" smtClean="0"/>
              <a:t>‹#›</a:t>
            </a:fld>
            <a:endParaRPr lang="en-US"/>
          </a:p>
        </p:txBody>
      </p:sp>
    </p:spTree>
    <p:extLst>
      <p:ext uri="{BB962C8B-B14F-4D97-AF65-F5344CB8AC3E}">
        <p14:creationId xmlns:p14="http://schemas.microsoft.com/office/powerpoint/2010/main" val="118054272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4671" y="798973"/>
            <a:ext cx="3273099" cy="2247117"/>
          </a:xfrm>
        </p:spPr>
        <p:txBody>
          <a:bodyPr anchor="b">
            <a:normAutofit/>
          </a:bodyPr>
          <a:lstStyle>
            <a:lvl1pPr algn="l">
              <a:defRPr sz="2400"/>
            </a:lvl1pPr>
          </a:lstStyle>
          <a:p>
            <a:r>
              <a:rPr lang="en-US"/>
              <a:t>Click to edit Master title style</a:t>
            </a:r>
          </a:p>
        </p:txBody>
      </p:sp>
      <p:sp>
        <p:nvSpPr>
          <p:cNvPr id="3" name="Content Placeholder 2"/>
          <p:cNvSpPr>
            <a:spLocks noGrp="1"/>
          </p:cNvSpPr>
          <p:nvPr>
            <p:ph idx="1"/>
          </p:nvPr>
        </p:nvSpPr>
        <p:spPr>
          <a:xfrm>
            <a:off x="5043714" y="798974"/>
            <a:ext cx="6012470" cy="4658826"/>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1444671" y="3205491"/>
            <a:ext cx="3275013" cy="2248181"/>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smtClean="0"/>
              <a:t>9/23/2026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D22F896-40B5-4ADD-8801-0D06FADFA095}" type="slidenum">
              <a:rPr lang="en-US" smtClean="0"/>
              <a:t>‹#›</a:t>
            </a:fld>
            <a:endParaRPr lang="en-US"/>
          </a:p>
        </p:txBody>
      </p:sp>
      <p:cxnSp>
        <p:nvCxnSpPr>
          <p:cNvPr id="17" name="Straight Connector 16"/>
          <p:cNvCxnSpPr/>
          <p:nvPr/>
        </p:nvCxnSpPr>
        <p:spPr>
          <a:xfrm>
            <a:off x="1448280" y="3205491"/>
            <a:ext cx="3269490"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9021909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8" name="Group 7"/>
          <p:cNvGrpSpPr/>
          <p:nvPr/>
        </p:nvGrpSpPr>
        <p:grpSpPr>
          <a:xfrm>
            <a:off x="7477387" y="482170"/>
            <a:ext cx="4074533" cy="5149101"/>
            <a:chOff x="7477387" y="482170"/>
            <a:chExt cx="4074533" cy="5149101"/>
          </a:xfrm>
        </p:grpSpPr>
        <p:sp>
          <p:nvSpPr>
            <p:cNvPr id="18" name="Rectangle 17"/>
            <p:cNvSpPr/>
            <p:nvPr/>
          </p:nvSpPr>
          <p:spPr bwMode="black">
            <a:xfrm>
              <a:off x="7477387" y="482170"/>
              <a:ext cx="4074533" cy="5149101"/>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sp>
        <p:sp>
          <p:nvSpPr>
            <p:cNvPr id="19" name="Rectangle 18"/>
            <p:cNvSpPr/>
            <p:nvPr/>
          </p:nvSpPr>
          <p:spPr bwMode="blackWhite">
            <a:xfrm>
              <a:off x="7790446" y="812506"/>
              <a:ext cx="3450289" cy="4466452"/>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title"/>
          </p:nvPr>
        </p:nvSpPr>
        <p:spPr>
          <a:xfrm>
            <a:off x="1451206" y="1129513"/>
            <a:ext cx="5532328" cy="1830584"/>
          </a:xfrm>
        </p:spPr>
        <p:txBody>
          <a:bodyPr anchor="b">
            <a:normAutofit/>
          </a:bodyPr>
          <a:lstStyle>
            <a:lvl1pPr>
              <a:defRPr sz="3200"/>
            </a:lvl1pPr>
          </a:lstStyle>
          <a:p>
            <a:r>
              <a:rPr lang="en-US"/>
              <a:t>Click to edit Master title style</a:t>
            </a:r>
          </a:p>
        </p:txBody>
      </p:sp>
      <p:sp>
        <p:nvSpPr>
          <p:cNvPr id="3" name="Picture Placeholder 2"/>
          <p:cNvSpPr>
            <a:spLocks noGrp="1" noChangeAspect="1"/>
          </p:cNvSpPr>
          <p:nvPr>
            <p:ph type="pic" idx="1"/>
          </p:nvPr>
        </p:nvSpPr>
        <p:spPr>
          <a:xfrm>
            <a:off x="8124389" y="1122542"/>
            <a:ext cx="2791171" cy="3866327"/>
          </a:xfrm>
          <a:solidFill>
            <a:schemeClr val="bg1">
              <a:lumMod val="85000"/>
            </a:schemeClr>
          </a:solidFill>
          <a:ln w="9525" cap="sq">
            <a:noFill/>
            <a:miter lim="800000"/>
          </a:ln>
          <a:effectLst/>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p:cNvSpPr>
            <a:spLocks noGrp="1"/>
          </p:cNvSpPr>
          <p:nvPr>
            <p:ph type="body" sz="half" idx="2"/>
          </p:nvPr>
        </p:nvSpPr>
        <p:spPr>
          <a:xfrm>
            <a:off x="1450329" y="3145992"/>
            <a:ext cx="5524404" cy="2003742"/>
          </a:xfrm>
        </p:spPr>
        <p:txBody>
          <a:bodyPr>
            <a:normAutofit/>
          </a:bodyPr>
          <a:lstStyle>
            <a:lvl1pPr marL="0" indent="0" algn="l">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1447382" y="5469856"/>
            <a:ext cx="5527351" cy="320123"/>
          </a:xfrm>
        </p:spPr>
        <p:txBody>
          <a:bodyPr/>
          <a:lstStyle>
            <a:lvl1pPr algn="l">
              <a:defRPr/>
            </a:lvl1pPr>
          </a:lstStyle>
          <a:p>
            <a:fld id="{48A87A34-81AB-432B-8DAE-1953F412C126}" type="datetimeFigureOut">
              <a:rPr lang="en-US" smtClean="0"/>
              <a:t>9/23/2026</a:t>
            </a:fld>
            <a:endParaRPr lang="en-US"/>
          </a:p>
        </p:txBody>
      </p:sp>
      <p:sp>
        <p:nvSpPr>
          <p:cNvPr id="6" name="Footer Placeholder 5"/>
          <p:cNvSpPr>
            <a:spLocks noGrp="1"/>
          </p:cNvSpPr>
          <p:nvPr>
            <p:ph type="ftr" sz="quarter" idx="11"/>
          </p:nvPr>
        </p:nvSpPr>
        <p:spPr>
          <a:xfrm>
            <a:off x="1447382" y="318640"/>
            <a:ext cx="5541004" cy="320931"/>
          </a:xfrm>
        </p:spPr>
        <p:txBody>
          <a:bodyPr/>
          <a:lstStyle/>
          <a:p>
            <a:endParaRPr lang="en-US"/>
          </a:p>
        </p:txBody>
      </p:sp>
      <p:sp>
        <p:nvSpPr>
          <p:cNvPr id="7" name="Slide Number Placeholder 6"/>
          <p:cNvSpPr>
            <a:spLocks noGrp="1"/>
          </p:cNvSpPr>
          <p:nvPr>
            <p:ph type="sldNum" sz="quarter" idx="12"/>
          </p:nvPr>
        </p:nvSpPr>
        <p:spPr/>
        <p:txBody>
          <a:bodyPr/>
          <a:lstStyle/>
          <a:p>
            <a:fld id="{6D22F896-40B5-4ADD-8801-0D06FADFA095}" type="slidenum">
              <a:rPr lang="en-US" smtClean="0"/>
              <a:t>‹#›</a:t>
            </a:fld>
            <a:endParaRPr lang="en-US"/>
          </a:p>
        </p:txBody>
      </p:sp>
      <p:cxnSp>
        <p:nvCxnSpPr>
          <p:cNvPr id="31" name="Straight Connector 30"/>
          <p:cNvCxnSpPr/>
          <p:nvPr/>
        </p:nvCxnSpPr>
        <p:spPr>
          <a:xfrm>
            <a:off x="1447382" y="3143605"/>
            <a:ext cx="5527351"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91032812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48A87A34-81AB-432B-8DAE-1953F412C126}" type="datetimeFigureOut">
              <a:rPr lang="en-US" smtClean="0"/>
              <a:t>9/23/2026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D22F896-40B5-4ADD-8801-0D06FADFA095}" type="slidenum">
              <a:rPr lang="en-US" smtClean="0"/>
              <a:t>‹#›</a:t>
            </a:fld>
            <a:endParaRPr lang="en-US"/>
          </a:p>
        </p:txBody>
      </p:sp>
      <p:cxnSp>
        <p:nvCxnSpPr>
          <p:cNvPr id="26" name="Straight Connector 25"/>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10459266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439111" y="798973"/>
            <a:ext cx="1615742" cy="4659889"/>
          </a:xfrm>
        </p:spPr>
        <p:txBody>
          <a:bodyPr vert="eaVert"/>
          <a:lstStyle>
            <a:lvl1pPr algn="l">
              <a:defRPr/>
            </a:lvl1pPr>
          </a:lstStyle>
          <a:p>
            <a:r>
              <a:rPr lang="en-US"/>
              <a:t>Click to edit Master title style</a:t>
            </a:r>
          </a:p>
        </p:txBody>
      </p:sp>
      <p:sp>
        <p:nvSpPr>
          <p:cNvPr id="3" name="Vertical Text Placeholder 2"/>
          <p:cNvSpPr>
            <a:spLocks noGrp="1"/>
          </p:cNvSpPr>
          <p:nvPr>
            <p:ph type="body" orient="vert" idx="1"/>
          </p:nvPr>
        </p:nvSpPr>
        <p:spPr>
          <a:xfrm>
            <a:off x="1444672" y="798973"/>
            <a:ext cx="7828830" cy="4659889"/>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48A87A34-81AB-432B-8DAE-1953F412C126}" type="datetimeFigureOut">
              <a:rPr lang="en-US" smtClean="0"/>
              <a:pPr/>
              <a:t>9/23/2026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D22F896-40B5-4ADD-8801-0D06FADFA095}" type="slidenum">
              <a:rPr lang="en-US" smtClean="0"/>
              <a:t>‹#›</a:t>
            </a:fld>
            <a:endParaRPr lang="en-US"/>
          </a:p>
        </p:txBody>
      </p:sp>
      <p:cxnSp>
        <p:nvCxnSpPr>
          <p:cNvPr id="15" name="Straight Connector 14"/>
          <p:cNvCxnSpPr/>
          <p:nvPr/>
        </p:nvCxnSpPr>
        <p:spPr>
          <a:xfrm>
            <a:off x="9439111" y="798973"/>
            <a:ext cx="0" cy="4659889"/>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1258971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8" name="Rectangle 7"/>
          <p:cNvSpPr/>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pic>
        <p:nvPicPr>
          <p:cNvPr id="7" name="Picture 6"/>
          <p:cNvPicPr>
            <a:picLocks noChangeAspect="1"/>
          </p:cNvPicPr>
          <p:nvPr/>
        </p:nvPicPr>
        <p:blipFill rotWithShape="1">
          <a:blip r:embed="rId13">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sp>
        <p:nvSpPr>
          <p:cNvPr id="2" name="Title Placeholder 1"/>
          <p:cNvSpPr>
            <a:spLocks noGrp="1"/>
          </p:cNvSpPr>
          <p:nvPr>
            <p:ph type="title"/>
          </p:nvPr>
        </p:nvSpPr>
        <p:spPr>
          <a:xfrm>
            <a:off x="1451579" y="804519"/>
            <a:ext cx="9603275" cy="1049235"/>
          </a:xfrm>
          <a:prstGeom prst="rect">
            <a:avLst/>
          </a:prstGeom>
        </p:spPr>
        <p:txBody>
          <a:bodyPr vert="horz" lIns="91440" tIns="45720" rIns="91440" bIns="45720" rtlCol="0" anchor="t">
            <a:normAutofit/>
          </a:bodyPr>
          <a:lstStyle/>
          <a:p>
            <a:r>
              <a:rPr lang="en-US"/>
              <a:t>Click to edit Master title style</a:t>
            </a:r>
          </a:p>
        </p:txBody>
      </p:sp>
      <p:sp>
        <p:nvSpPr>
          <p:cNvPr id="3" name="Text Placeholder 2"/>
          <p:cNvSpPr>
            <a:spLocks noGrp="1"/>
          </p:cNvSpPr>
          <p:nvPr>
            <p:ph type="body" idx="1"/>
          </p:nvPr>
        </p:nvSpPr>
        <p:spPr>
          <a:xfrm>
            <a:off x="1451579" y="2015732"/>
            <a:ext cx="9603275" cy="345061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7554138" y="330370"/>
            <a:ext cx="3500715" cy="309201"/>
          </a:xfrm>
          <a:prstGeom prst="rect">
            <a:avLst/>
          </a:prstGeom>
        </p:spPr>
        <p:txBody>
          <a:bodyPr vert="horz" lIns="91440" tIns="45720" rIns="91440" bIns="45720" rtlCol="0" anchor="ctr"/>
          <a:lstStyle>
            <a:lvl1pPr algn="r">
              <a:defRPr sz="1000">
                <a:solidFill>
                  <a:schemeClr val="tx1">
                    <a:tint val="75000"/>
                  </a:schemeClr>
                </a:solidFill>
              </a:defRPr>
            </a:lvl1pPr>
          </a:lstStyle>
          <a:p>
            <a:fld id="{48A87A34-81AB-432B-8DAE-1953F412C126}" type="datetimeFigureOut">
              <a:rPr lang="en-US" smtClean="0"/>
              <a:pPr/>
              <a:t>9/23/2026</a:t>
            </a:fld>
            <a:endParaRPr lang="en-US"/>
          </a:p>
        </p:txBody>
      </p:sp>
      <p:sp>
        <p:nvSpPr>
          <p:cNvPr id="5" name="Footer Placeholder 4"/>
          <p:cNvSpPr>
            <a:spLocks noGrp="1"/>
          </p:cNvSpPr>
          <p:nvPr>
            <p:ph type="ftr" sz="quarter" idx="3"/>
          </p:nvPr>
        </p:nvSpPr>
        <p:spPr>
          <a:xfrm>
            <a:off x="1451579" y="329307"/>
            <a:ext cx="5938836" cy="309201"/>
          </a:xfrm>
          <a:prstGeom prst="rect">
            <a:avLst/>
          </a:prstGeom>
        </p:spPr>
        <p:txBody>
          <a:bodyPr vert="horz" lIns="91440" tIns="45720" rIns="91440" bIns="45720" rtlCol="0" anchor="ctr"/>
          <a:lstStyle>
            <a:lvl1pPr algn="l">
              <a:defRPr sz="10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480060" y="798973"/>
            <a:ext cx="811019" cy="503578"/>
          </a:xfrm>
          <a:prstGeom prst="rect">
            <a:avLst/>
          </a:prstGeom>
        </p:spPr>
        <p:txBody>
          <a:bodyPr vert="horz" lIns="91440" tIns="45720" rIns="91440" bIns="45720" rtlCol="0" anchor="t"/>
          <a:lstStyle>
            <a:lvl1pPr algn="r">
              <a:defRPr sz="2800">
                <a:solidFill>
                  <a:schemeClr val="accent1"/>
                </a:solidFill>
              </a:defRPr>
            </a:lvl1pPr>
          </a:lstStyle>
          <a:p>
            <a:fld id="{6D22F896-40B5-4ADD-8801-0D06FADFA095}" type="slidenum">
              <a:rPr lang="en-US" smtClean="0"/>
              <a:pPr/>
              <a:t>‹#›</a:t>
            </a:fld>
            <a:endParaRPr lang="en-US"/>
          </a:p>
        </p:txBody>
      </p:sp>
      <p:cxnSp>
        <p:nvCxnSpPr>
          <p:cNvPr id="10" name="Straight Connector 9"/>
          <p:cNvCxnSpPr/>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035369448"/>
      </p:ext>
    </p:extLst>
  </p:cSld>
  <p:clrMap bg1="lt1" tx1="dk1" bg2="lt2" tx2="dk2" accent1="accent1" accent2="accent2" accent3="accent3" accent4="accent4" accent5="accent5" accent6="accent6" hlink="hlink" folHlink="folHlink"/>
  <p:sldLayoutIdLst>
    <p:sldLayoutId id="2147483718" r:id="rId1"/>
    <p:sldLayoutId id="2147483719" r:id="rId2"/>
    <p:sldLayoutId id="2147483720" r:id="rId3"/>
    <p:sldLayoutId id="2147483721" r:id="rId4"/>
    <p:sldLayoutId id="2147483722" r:id="rId5"/>
    <p:sldLayoutId id="2147483723" r:id="rId6"/>
    <p:sldLayoutId id="2147483724" r:id="rId7"/>
    <p:sldLayoutId id="2147483725" r:id="rId8"/>
    <p:sldLayoutId id="2147483726" r:id="rId9"/>
    <p:sldLayoutId id="2147483727" r:id="rId10"/>
    <p:sldLayoutId id="2147483728" r:id="rId11"/>
  </p:sldLayoutIdLst>
  <p:txStyles>
    <p:titleStyle>
      <a:lvl1pPr algn="l" defTabSz="914400" rtl="0" eaLnBrk="1" latinLnBrk="0" hangingPunct="1">
        <a:lnSpc>
          <a:spcPct val="90000"/>
        </a:lnSpc>
        <a:spcBef>
          <a:spcPct val="0"/>
        </a:spcBef>
        <a:buNone/>
        <a:defRPr sz="3200" b="0" i="0" kern="1200" cap="all">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accent1"/>
        </a:buClr>
        <a:buSzPct val="100000"/>
        <a:buFont typeface="Arial" panose="020B0604020202020204" pitchFamily="34" charset="0"/>
        <a:buChar char="•"/>
        <a:defRPr sz="2000" kern="120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800" kern="1200" cap="none"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600" kern="120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400" kern="1200" cap="none"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2.xml"/><Relationship Id="rId1" Type="http://schemas.openxmlformats.org/officeDocument/2006/relationships/slideLayout" Target="../slideLayouts/slideLayout3.xml"/><Relationship Id="rId4" Type="http://schemas.openxmlformats.org/officeDocument/2006/relationships/hyperlink" Target="https://www.dlf.pt/ddetail/ToJbb_calendar-clipart-png-transparent-png/" TargetMode="External"/></Relationships>
</file>

<file path=ppt/slides/_rels/slide7.xml.rels><?xml version="1.0" encoding="UTF-8" standalone="yes"?>
<Relationships xmlns="http://schemas.openxmlformats.org/package/2006/relationships"><Relationship Id="rId3" Type="http://schemas.openxmlformats.org/officeDocument/2006/relationships/image" Target="../media/image6.jpeg"/><Relationship Id="rId7" Type="http://schemas.openxmlformats.org/officeDocument/2006/relationships/image" Target="../media/image9.png"/><Relationship Id="rId2" Type="http://schemas.openxmlformats.org/officeDocument/2006/relationships/notesSlide" Target="../notesSlides/notesSlide3.xml"/><Relationship Id="rId1" Type="http://schemas.openxmlformats.org/officeDocument/2006/relationships/slideLayout" Target="../slideLayouts/slideLayout6.xml"/><Relationship Id="rId6" Type="http://schemas.openxmlformats.org/officeDocument/2006/relationships/image" Target="../media/image8.png"/><Relationship Id="rId5" Type="http://schemas.openxmlformats.org/officeDocument/2006/relationships/image" Target="../media/image7.jpeg"/><Relationship Id="rId4" Type="http://schemas.openxmlformats.org/officeDocument/2006/relationships/hyperlink" Target="https://www.uwtsd.ac.uk/hwb/" TargetMode="Externa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notesSlide" Target="../notesSlides/notesSlide5.xml"/><Relationship Id="rId2" Type="http://schemas.openxmlformats.org/officeDocument/2006/relationships/slideLayout" Target="../slideLayouts/slideLayout4.xml"/><Relationship Id="rId1" Type="http://schemas.openxmlformats.org/officeDocument/2006/relationships/video" Target="https://www.youtube.com/embed/yy-FVUZCT7E?feature=oembed" TargetMode="External"/><Relationship Id="rId6" Type="http://schemas.openxmlformats.org/officeDocument/2006/relationships/image" Target="../media/image2.png"/><Relationship Id="rId5" Type="http://schemas.openxmlformats.org/officeDocument/2006/relationships/image" Target="../media/image12.jpeg"/><Relationship Id="rId4" Type="http://schemas.openxmlformats.org/officeDocument/2006/relationships/image" Target="../media/image11.jpeg"/></Relationships>
</file>

<file path=ppt/slides/_rels/slide1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2.jpeg"/><Relationship Id="rId1" Type="http://schemas.openxmlformats.org/officeDocument/2006/relationships/slideLayout" Target="../slideLayouts/slideLayout2.xml"/><Relationship Id="rId4" Type="http://schemas.openxmlformats.org/officeDocument/2006/relationships/image" Target="../media/image1.jpeg"/></Relationships>
</file>

<file path=ppt/slides/_rels/slide1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2.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hyperlink" Target="http://www.istockphoto.com/illustrations/group-discussion" TargetMode="External"/><Relationship Id="rId2" Type="http://schemas.openxmlformats.org/officeDocument/2006/relationships/image" Target="../media/image13.jpeg"/><Relationship Id="rId1" Type="http://schemas.openxmlformats.org/officeDocument/2006/relationships/slideLayout" Target="../slideLayouts/slideLayout2.xml"/><Relationship Id="rId4" Type="http://schemas.openxmlformats.org/officeDocument/2006/relationships/image" Target="../media/image1.jpeg"/></Relationships>
</file>

<file path=ppt/slides/_rels/slide15.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image" Target="../media/image14.jpe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15.sv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17.wmf"/><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19.wmf"/><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20.wmf"/><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20.wmf"/><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3.xml"/></Relationships>
</file>

<file path=ppt/slides/_rels/slide26.xml.rels><?xml version="1.0" encoding="UTF-8" standalone="yes"?>
<Relationships xmlns="http://schemas.openxmlformats.org/package/2006/relationships"><Relationship Id="rId3" Type="http://schemas.openxmlformats.org/officeDocument/2006/relationships/image" Target="../media/image24.jpeg"/><Relationship Id="rId2" Type="http://schemas.openxmlformats.org/officeDocument/2006/relationships/notesSlide" Target="../notesSlides/notesSlide10.xml"/><Relationship Id="rId1" Type="http://schemas.openxmlformats.org/officeDocument/2006/relationships/slideLayout" Target="../slideLayouts/slideLayout2.xml"/><Relationship Id="rId5" Type="http://schemas.openxmlformats.org/officeDocument/2006/relationships/image" Target="../media/image1.jpeg"/><Relationship Id="rId4" Type="http://schemas.openxmlformats.org/officeDocument/2006/relationships/hyperlink" Target="https://www.gograph.com/vector-clip-art/research.html" TargetMode="Externa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diagramLayout" Target="../diagrams/layout2.xml"/><Relationship Id="rId7" Type="http://schemas.openxmlformats.org/officeDocument/2006/relationships/hyperlink" Target="https://creativecommons.org/licenses/by-nc-sa/3.0/" TargetMode="Externa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image" Target="../media/image25.jpeg"/><Relationship Id="rId2" Type="http://schemas.openxmlformats.org/officeDocument/2006/relationships/notesSlide" Target="../notesSlides/notesSlide11.xml"/><Relationship Id="rId1" Type="http://schemas.openxmlformats.org/officeDocument/2006/relationships/slideLayout" Target="../slideLayouts/slideLayout2.xml"/><Relationship Id="rId5" Type="http://schemas.openxmlformats.org/officeDocument/2006/relationships/image" Target="../media/image1.jpeg"/><Relationship Id="rId4" Type="http://schemas.openxmlformats.org/officeDocument/2006/relationships/hyperlink" Target="https://ocw.tudelft.nl/courses/empirical-research-methods/" TargetMode="External"/></Relationships>
</file>

<file path=ppt/slides/_rels/slide31.xml.rels><?xml version="1.0" encoding="UTF-8" standalone="yes"?>
<Relationships xmlns="http://schemas.openxmlformats.org/package/2006/relationships"><Relationship Id="rId3" Type="http://schemas.openxmlformats.org/officeDocument/2006/relationships/hyperlink" Target="https://www.vistacollege.edu/blog/careers/cant-decide-what-career-path-to-choose/" TargetMode="External"/><Relationship Id="rId2" Type="http://schemas.openxmlformats.org/officeDocument/2006/relationships/image" Target="../media/image26.jpeg"/><Relationship Id="rId1" Type="http://schemas.openxmlformats.org/officeDocument/2006/relationships/slideLayout" Target="../slideLayouts/slideLayout2.xml"/><Relationship Id="rId4" Type="http://schemas.openxmlformats.org/officeDocument/2006/relationships/image" Target="../media/image1.jpeg"/></Relationships>
</file>

<file path=ppt/slides/_rels/slide32.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image" Target="../media/image1.jpeg"/><Relationship Id="rId1" Type="http://schemas.openxmlformats.org/officeDocument/2006/relationships/slideLayout" Target="../slideLayouts/slideLayout2.xml"/><Relationship Id="rId4" Type="http://schemas.openxmlformats.org/officeDocument/2006/relationships/hyperlink" Target="https://freepngimg.com/png/88553-emoticon-area-text-smiley-question-mark" TargetMode="External"/></Relationships>
</file>

<file path=ppt/slides/_rels/slide33.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2.xml"/><Relationship Id="rId1" Type="http://schemas.openxmlformats.org/officeDocument/2006/relationships/slideLayout" Target="../slideLayouts/slideLayout3.xml"/><Relationship Id="rId5" Type="http://schemas.openxmlformats.org/officeDocument/2006/relationships/image" Target="../media/image2.png"/><Relationship Id="rId4" Type="http://schemas.openxmlformats.org/officeDocument/2006/relationships/image" Target="../media/image28.jpe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2417779" y="802298"/>
            <a:ext cx="8637073" cy="2541431"/>
          </a:xfrm>
        </p:spPr>
        <p:txBody>
          <a:bodyPr>
            <a:normAutofit/>
          </a:bodyPr>
          <a:lstStyle/>
          <a:p>
            <a:r>
              <a:rPr lang="en-GB" sz="4400"/>
              <a:t>WELCOME BACK TO education studies LEVEL 6</a:t>
            </a:r>
          </a:p>
        </p:txBody>
      </p:sp>
      <p:sp>
        <p:nvSpPr>
          <p:cNvPr id="3" name="Subtitle 2"/>
          <p:cNvSpPr>
            <a:spLocks noGrp="1"/>
          </p:cNvSpPr>
          <p:nvPr>
            <p:ph type="subTitle" idx="1"/>
          </p:nvPr>
        </p:nvSpPr>
        <p:spPr>
          <a:xfrm>
            <a:off x="2417780" y="3531204"/>
            <a:ext cx="8637072" cy="977621"/>
          </a:xfrm>
        </p:spPr>
        <p:txBody>
          <a:bodyPr/>
          <a:lstStyle/>
          <a:p>
            <a:endParaRPr lang="en-GB"/>
          </a:p>
          <a:p>
            <a:endParaRPr lang="en-GB"/>
          </a:p>
        </p:txBody>
      </p:sp>
      <p:pic>
        <p:nvPicPr>
          <p:cNvPr id="4" name="Picture 3" descr="University of Wales Trinity Saint David - Wikipedia"/>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708659" y="4142557"/>
            <a:ext cx="2774681" cy="1106536"/>
          </a:xfrm>
          <a:prstGeom prst="rect">
            <a:avLst/>
          </a:prstGeom>
        </p:spPr>
      </p:pic>
      <p:sp>
        <p:nvSpPr>
          <p:cNvPr id="5" name="TextBox 4"/>
          <p:cNvSpPr txBox="1"/>
          <p:nvPr/>
        </p:nvSpPr>
        <p:spPr>
          <a:xfrm>
            <a:off x="3234267" y="4951010"/>
            <a:ext cx="3386666" cy="523220"/>
          </a:xfrm>
          <a:prstGeom prst="rect">
            <a:avLst/>
          </a:prstGeom>
          <a:noFill/>
        </p:spPr>
        <p:txBody>
          <a:bodyPr wrap="square" rtlCol="0">
            <a:spAutoFit/>
          </a:bodyPr>
          <a:lstStyle/>
          <a:p>
            <a:endParaRPr lang="en-GB" sz="2800" b="1">
              <a:solidFill>
                <a:schemeClr val="bg1"/>
              </a:solidFill>
            </a:endParaRPr>
          </a:p>
        </p:txBody>
      </p:sp>
    </p:spTree>
    <p:extLst>
      <p:ext uri="{BB962C8B-B14F-4D97-AF65-F5344CB8AC3E}">
        <p14:creationId xmlns:p14="http://schemas.microsoft.com/office/powerpoint/2010/main" val="3231416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a:t>WELCOME TO LEVEL 6</a:t>
            </a:r>
          </a:p>
        </p:txBody>
      </p:sp>
      <p:sp>
        <p:nvSpPr>
          <p:cNvPr id="8" name="Content Placeholder 7">
            <a:extLst>
              <a:ext uri="{FF2B5EF4-FFF2-40B4-BE49-F238E27FC236}">
                <a16:creationId xmlns:a16="http://schemas.microsoft.com/office/drawing/2014/main" id="{13001BAC-9530-D6E8-8217-050F8ECA5B58}"/>
              </a:ext>
            </a:extLst>
          </p:cNvPr>
          <p:cNvSpPr>
            <a:spLocks noGrp="1"/>
          </p:cNvSpPr>
          <p:nvPr>
            <p:ph idx="1"/>
          </p:nvPr>
        </p:nvSpPr>
        <p:spPr/>
        <p:txBody>
          <a:bodyPr>
            <a:normAutofit fontScale="85000" lnSpcReduction="20000"/>
          </a:bodyPr>
          <a:lstStyle/>
          <a:p>
            <a:r>
              <a:rPr lang="en-GB"/>
              <a:t>INTRODUCTIONS</a:t>
            </a:r>
            <a:endParaRPr lang="en-US"/>
          </a:p>
          <a:p>
            <a:r>
              <a:rPr lang="en-GB"/>
              <a:t>STUDYING AT LEVEL 6</a:t>
            </a:r>
            <a:endParaRPr lang="en-US"/>
          </a:p>
          <a:p>
            <a:r>
              <a:rPr lang="en-GB"/>
              <a:t>STRUCTURE OF YEAR</a:t>
            </a:r>
            <a:endParaRPr lang="en-US"/>
          </a:p>
          <a:p>
            <a:r>
              <a:rPr lang="en-GB"/>
              <a:t>ACCESS</a:t>
            </a:r>
            <a:endParaRPr lang="en-US"/>
          </a:p>
          <a:p>
            <a:r>
              <a:rPr lang="en-GB"/>
              <a:t>ACADEMIC SUPPORT TUTORS (PERSONAL TUTORS)</a:t>
            </a:r>
            <a:endParaRPr lang="en-US"/>
          </a:p>
          <a:p>
            <a:r>
              <a:rPr lang="en-GB"/>
              <a:t>COURSE REPRESENTATIVE</a:t>
            </a:r>
            <a:endParaRPr lang="en-US"/>
          </a:p>
          <a:p>
            <a:r>
              <a:rPr lang="en-GB"/>
              <a:t>ETIQUETTE</a:t>
            </a:r>
            <a:endParaRPr lang="en-US"/>
          </a:p>
          <a:p>
            <a:r>
              <a:rPr lang="en-GB"/>
              <a:t>INDEPENDENT PROJECT</a:t>
            </a:r>
            <a:endParaRPr lang="en-US"/>
          </a:p>
          <a:p>
            <a:r>
              <a:rPr lang="en-GB"/>
              <a:t>YOUR FUTURE</a:t>
            </a:r>
            <a:endParaRPr lang="en-US"/>
          </a:p>
          <a:p>
            <a:endParaRPr lang="en-GB"/>
          </a:p>
        </p:txBody>
      </p:sp>
      <p:sp>
        <p:nvSpPr>
          <p:cNvPr id="4" name="Content Placeholder 2"/>
          <p:cNvSpPr txBox="1">
            <a:spLocks/>
          </p:cNvSpPr>
          <p:nvPr/>
        </p:nvSpPr>
        <p:spPr>
          <a:xfrm>
            <a:off x="6563782" y="2408872"/>
            <a:ext cx="4603889" cy="4024125"/>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2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9pPr>
          </a:lstStyle>
          <a:p>
            <a:endParaRPr lang="en-GB">
              <a:solidFill>
                <a:schemeClr val="bg1"/>
              </a:solidFill>
            </a:endParaRPr>
          </a:p>
        </p:txBody>
      </p:sp>
      <p:sp>
        <p:nvSpPr>
          <p:cNvPr id="5" name="Content Placeholder 2"/>
          <p:cNvSpPr txBox="1">
            <a:spLocks/>
          </p:cNvSpPr>
          <p:nvPr/>
        </p:nvSpPr>
        <p:spPr>
          <a:xfrm>
            <a:off x="794479" y="2228851"/>
            <a:ext cx="4608456" cy="4351831"/>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2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9pPr>
          </a:lstStyle>
          <a:p>
            <a:endParaRPr lang="en-GB"/>
          </a:p>
        </p:txBody>
      </p:sp>
    </p:spTree>
    <p:extLst>
      <p:ext uri="{BB962C8B-B14F-4D97-AF65-F5344CB8AC3E}">
        <p14:creationId xmlns:p14="http://schemas.microsoft.com/office/powerpoint/2010/main" val="67081773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1CE580D1-F917-4567-AFB4-99AA9B52AD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pic>
        <p:nvPicPr>
          <p:cNvPr id="12" name="Picture 11">
            <a:extLst>
              <a:ext uri="{FF2B5EF4-FFF2-40B4-BE49-F238E27FC236}">
                <a16:creationId xmlns:a16="http://schemas.microsoft.com/office/drawing/2014/main" id="{1F5620B8-A2D8-4568-B566-F0453A0D9167}"/>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14" name="Straight Connector 13">
            <a:extLst>
              <a:ext uri="{FF2B5EF4-FFF2-40B4-BE49-F238E27FC236}">
                <a16:creationId xmlns:a16="http://schemas.microsoft.com/office/drawing/2014/main" id="{1C7D2BA4-4B7A-4596-8BCC-5CF71542389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4977F1E1-2B6F-4BB6-899F-67D8764D83C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417780" y="3528542"/>
            <a:ext cx="8637072" cy="0"/>
          </a:xfrm>
          <a:prstGeom prst="line">
            <a:avLst/>
          </a:prstGeom>
          <a:ln w="31750"/>
        </p:spPr>
        <p:style>
          <a:lnRef idx="3">
            <a:schemeClr val="accent1"/>
          </a:lnRef>
          <a:fillRef idx="0">
            <a:schemeClr val="accent1"/>
          </a:fillRef>
          <a:effectRef idx="2">
            <a:schemeClr val="accent1"/>
          </a:effectRef>
          <a:fontRef idx="minor">
            <a:schemeClr val="tx1"/>
          </a:fontRef>
        </p:style>
      </p:cxnSp>
      <p:sp useBgFill="1">
        <p:nvSpPr>
          <p:cNvPr id="18" name="Rectangle 17">
            <a:extLst>
              <a:ext uri="{FF2B5EF4-FFF2-40B4-BE49-F238E27FC236}">
                <a16:creationId xmlns:a16="http://schemas.microsoft.com/office/drawing/2014/main" id="{65513E21-21B0-48DB-8CF1-35E43B33A4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descr="A picture containing icon&#10;&#10;Description automatically generated">
            <a:extLst>
              <a:ext uri="{FF2B5EF4-FFF2-40B4-BE49-F238E27FC236}">
                <a16:creationId xmlns:a16="http://schemas.microsoft.com/office/drawing/2014/main" id="{2008FD97-93F8-F1C3-770D-5C4B3E8F048D}"/>
              </a:ext>
            </a:extLst>
          </p:cNvPr>
          <p:cNvPicPr>
            <a:picLocks noGrp="1" noChangeAspect="1"/>
          </p:cNvPicPr>
          <p:nvPr>
            <p:ph idx="1"/>
          </p:nvPr>
        </p:nvPicPr>
        <p:blipFill rotWithShape="1">
          <a:blip r:embed="rId3">
            <a:alphaModFix amt="50000"/>
            <a:extLst>
              <a:ext uri="{28A0092B-C50C-407E-A947-70E740481C1C}">
                <a14:useLocalDpi xmlns:a14="http://schemas.microsoft.com/office/drawing/2010/main" val="0"/>
              </a:ext>
            </a:extLst>
          </a:blip>
          <a:srcRect l="3103" r="20011" b="1"/>
          <a:stretch/>
        </p:blipFill>
        <p:spPr>
          <a:xfrm>
            <a:off x="20" y="10"/>
            <a:ext cx="12191675" cy="6857990"/>
          </a:xfrm>
          <a:prstGeom prst="rect">
            <a:avLst/>
          </a:prstGeom>
        </p:spPr>
      </p:pic>
      <p:sp>
        <p:nvSpPr>
          <p:cNvPr id="2" name="Title 1">
            <a:extLst>
              <a:ext uri="{FF2B5EF4-FFF2-40B4-BE49-F238E27FC236}">
                <a16:creationId xmlns:a16="http://schemas.microsoft.com/office/drawing/2014/main" id="{A4328C8E-AE8C-6F4F-1A0E-F16B4E3E00C9}"/>
              </a:ext>
            </a:extLst>
          </p:cNvPr>
          <p:cNvSpPr>
            <a:spLocks noGrp="1"/>
          </p:cNvSpPr>
          <p:nvPr>
            <p:ph type="title"/>
          </p:nvPr>
        </p:nvSpPr>
        <p:spPr>
          <a:xfrm>
            <a:off x="4976636" y="992221"/>
            <a:ext cx="6247308" cy="4873558"/>
          </a:xfrm>
        </p:spPr>
        <p:txBody>
          <a:bodyPr vert="horz" lIns="91440" tIns="45720" rIns="91440" bIns="0" rtlCol="0" anchor="ctr">
            <a:normAutofit/>
          </a:bodyPr>
          <a:lstStyle/>
          <a:p>
            <a:r>
              <a:rPr lang="en-US" sz="4400"/>
              <a:t>What do you want from your welcome back session?</a:t>
            </a:r>
          </a:p>
        </p:txBody>
      </p:sp>
      <p:cxnSp>
        <p:nvCxnSpPr>
          <p:cNvPr id="20" name="Straight Connector 19">
            <a:extLst>
              <a:ext uri="{FF2B5EF4-FFF2-40B4-BE49-F238E27FC236}">
                <a16:creationId xmlns:a16="http://schemas.microsoft.com/office/drawing/2014/main" id="{580B8A35-DEA7-4D43-9DF8-90B4681D0FA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1600200"/>
            <a:ext cx="0" cy="3657600"/>
          </a:xfrm>
          <a:prstGeom prst="line">
            <a:avLst/>
          </a:prstGeom>
          <a:ln w="31750">
            <a:solidFill>
              <a:schemeClr val="tx1">
                <a:alpha val="8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560631071"/>
      </p:ext>
    </p:extLst>
  </p:cSld>
  <p:clrMapOvr>
    <a:overrideClrMapping bg1="dk1" tx1="lt1" bg2="dk2" tx2="lt2" accent1="accent1" accent2="accent2" accent3="accent3" accent4="accent4" accent5="accent5" accent6="accent6" hlink="hlink" folHlink="folHlink"/>
  </p:clrMapOvr>
</p:sld>
</file>

<file path=ppt/slides/slide4.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0CABCAE3-64FC-4149-819F-2C18128241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pic>
        <p:nvPicPr>
          <p:cNvPr id="12" name="Picture 11">
            <a:extLst>
              <a:ext uri="{FF2B5EF4-FFF2-40B4-BE49-F238E27FC236}">
                <a16:creationId xmlns:a16="http://schemas.microsoft.com/office/drawing/2014/main" id="{012FDCFE-9AD2-4D8A-8CBF-B3AA37EBF6DD}"/>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14" name="Straight Connector 13">
            <a:extLst>
              <a:ext uri="{FF2B5EF4-FFF2-40B4-BE49-F238E27FC236}">
                <a16:creationId xmlns:a16="http://schemas.microsoft.com/office/drawing/2014/main" id="{FBD463FC-4CA8-4FF4-85A3-AF9F4B98D21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BECF35C3-8B44-4F4B-BD25-4C01823DB22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417780" y="3528542"/>
            <a:ext cx="8637072" cy="0"/>
          </a:xfrm>
          <a:prstGeom prst="line">
            <a:avLst/>
          </a:prstGeom>
          <a:ln w="31750"/>
        </p:spPr>
        <p:style>
          <a:lnRef idx="3">
            <a:schemeClr val="accent1"/>
          </a:lnRef>
          <a:fillRef idx="0">
            <a:schemeClr val="accent1"/>
          </a:fillRef>
          <a:effectRef idx="2">
            <a:schemeClr val="accent1"/>
          </a:effectRef>
          <a:fontRef idx="minor">
            <a:schemeClr val="tx1"/>
          </a:fontRef>
        </p:style>
      </p:cxnSp>
      <p:sp useBgFill="1">
        <p:nvSpPr>
          <p:cNvPr id="18" name="Rectangle 17">
            <a:extLst>
              <a:ext uri="{FF2B5EF4-FFF2-40B4-BE49-F238E27FC236}">
                <a16:creationId xmlns:a16="http://schemas.microsoft.com/office/drawing/2014/main" id="{2FA7AD0A-1871-4DF8-9235-F49D0513B9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36B04CFB-FAE5-47DD-9B3E-4E9BA7A89C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2" name="Title 1">
            <a:extLst>
              <a:ext uri="{FF2B5EF4-FFF2-40B4-BE49-F238E27FC236}">
                <a16:creationId xmlns:a16="http://schemas.microsoft.com/office/drawing/2014/main" id="{2359628B-4440-CC96-302B-8F3C2B1F7B76}"/>
              </a:ext>
            </a:extLst>
          </p:cNvPr>
          <p:cNvSpPr>
            <a:spLocks noGrp="1"/>
          </p:cNvSpPr>
          <p:nvPr>
            <p:ph type="title"/>
          </p:nvPr>
        </p:nvSpPr>
        <p:spPr>
          <a:xfrm>
            <a:off x="659301" y="1474969"/>
            <a:ext cx="2823919" cy="1868760"/>
          </a:xfrm>
        </p:spPr>
        <p:txBody>
          <a:bodyPr vert="horz" lIns="91440" tIns="45720" rIns="91440" bIns="0" rtlCol="0" anchor="b">
            <a:normAutofit/>
          </a:bodyPr>
          <a:lstStyle/>
          <a:p>
            <a:r>
              <a:rPr lang="en-US" sz="2000"/>
              <a:t>What’s different about level 6?</a:t>
            </a:r>
          </a:p>
        </p:txBody>
      </p:sp>
      <p:cxnSp>
        <p:nvCxnSpPr>
          <p:cNvPr id="22" name="Straight Connector 21">
            <a:extLst>
              <a:ext uri="{FF2B5EF4-FFF2-40B4-BE49-F238E27FC236}">
                <a16:creationId xmlns:a16="http://schemas.microsoft.com/office/drawing/2014/main" id="{EE68D41B-9286-479F-9AB7-678C8E348D7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59301" y="3528543"/>
            <a:ext cx="2823919" cy="0"/>
          </a:xfrm>
          <a:prstGeom prst="line">
            <a:avLst/>
          </a:prstGeom>
          <a:ln w="31750"/>
        </p:spPr>
        <p:style>
          <a:lnRef idx="3">
            <a:schemeClr val="accent1"/>
          </a:lnRef>
          <a:fillRef idx="0">
            <a:schemeClr val="accent1"/>
          </a:fillRef>
          <a:effectRef idx="2">
            <a:schemeClr val="accent1"/>
          </a:effectRef>
          <a:fontRef idx="minor">
            <a:schemeClr val="tx1"/>
          </a:fontRef>
        </p:style>
      </p:cxnSp>
      <p:grpSp>
        <p:nvGrpSpPr>
          <p:cNvPr id="24" name="Group 23">
            <a:extLst>
              <a:ext uri="{FF2B5EF4-FFF2-40B4-BE49-F238E27FC236}">
                <a16:creationId xmlns:a16="http://schemas.microsoft.com/office/drawing/2014/main" id="{E8ACF89C-CFC3-4D68-B3C4-2BEFB7BBE5F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979389" y="482171"/>
            <a:ext cx="7560115" cy="5149101"/>
            <a:chOff x="3979389" y="482171"/>
            <a:chExt cx="7560115" cy="5149101"/>
          </a:xfrm>
        </p:grpSpPr>
        <p:sp>
          <p:nvSpPr>
            <p:cNvPr id="25" name="Rectangle 24">
              <a:extLst>
                <a:ext uri="{FF2B5EF4-FFF2-40B4-BE49-F238E27FC236}">
                  <a16:creationId xmlns:a16="http://schemas.microsoft.com/office/drawing/2014/main" id="{3B770B7D-3C5C-4682-8DF0-20783592F3B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79389" y="482171"/>
              <a:ext cx="7560115" cy="5149101"/>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6" name="Rectangle 25">
              <a:extLst>
                <a:ext uri="{FF2B5EF4-FFF2-40B4-BE49-F238E27FC236}">
                  <a16:creationId xmlns:a16="http://schemas.microsoft.com/office/drawing/2014/main" id="{A6893E11-7EC1-4EB6-A2A8-0B693F8FE57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292448" y="812507"/>
              <a:ext cx="6928279" cy="4466452"/>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grpSp>
      <p:sp>
        <p:nvSpPr>
          <p:cNvPr id="28" name="Rectangle 27">
            <a:extLst>
              <a:ext uri="{FF2B5EF4-FFF2-40B4-BE49-F238E27FC236}">
                <a16:creationId xmlns:a16="http://schemas.microsoft.com/office/drawing/2014/main" id="{622F7FD7-8884-4FD5-95AB-0B5C6033AD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55487" y="977965"/>
            <a:ext cx="6615582" cy="4135339"/>
          </a:xfrm>
          <a:prstGeom prst="rect">
            <a:avLst/>
          </a:prstGeom>
          <a:solidFill>
            <a:schemeClr val="bg1"/>
          </a:solidFill>
          <a:ln w="6350">
            <a:solidFill>
              <a:schemeClr val="bg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descr="A group of tomatoes&#10;&#10;Description automatically generated with low confidence">
            <a:extLst>
              <a:ext uri="{FF2B5EF4-FFF2-40B4-BE49-F238E27FC236}">
                <a16:creationId xmlns:a16="http://schemas.microsoft.com/office/drawing/2014/main" id="{CDFA152E-08CE-6048-CE47-F45E7BCB6A91}"/>
              </a:ext>
            </a:extLst>
          </p:cNvPr>
          <p:cNvPicPr>
            <a:picLocks noGrp="1" noChangeAspect="1"/>
          </p:cNvPicPr>
          <p:nvPr>
            <p:ph idx="1"/>
          </p:nvPr>
        </p:nvPicPr>
        <p:blipFill rotWithShape="1">
          <a:blip r:embed="rId3">
            <a:extLst>
              <a:ext uri="{28A0092B-C50C-407E-A947-70E740481C1C}">
                <a14:useLocalDpi xmlns:a14="http://schemas.microsoft.com/office/drawing/2010/main" val="0"/>
              </a:ext>
            </a:extLst>
          </a:blip>
          <a:srcRect t="9701" r="1" b="2562"/>
          <a:stretch/>
        </p:blipFill>
        <p:spPr>
          <a:xfrm>
            <a:off x="4618374" y="1940040"/>
            <a:ext cx="6282919" cy="2218781"/>
          </a:xfrm>
          <a:prstGeom prst="rect">
            <a:avLst/>
          </a:prstGeom>
        </p:spPr>
      </p:pic>
      <p:pic>
        <p:nvPicPr>
          <p:cNvPr id="30" name="Picture 29">
            <a:extLst>
              <a:ext uri="{FF2B5EF4-FFF2-40B4-BE49-F238E27FC236}">
                <a16:creationId xmlns:a16="http://schemas.microsoft.com/office/drawing/2014/main" id="{16EFE474-4FE0-4E8F-8F09-5ED2C9E76A8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32" name="Straight Connector 31">
            <a:extLst>
              <a:ext uri="{FF2B5EF4-FFF2-40B4-BE49-F238E27FC236}">
                <a16:creationId xmlns:a16="http://schemas.microsoft.com/office/drawing/2014/main" id="{CF8B8C81-54DC-4AF5-B682-3A2C70A6B55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37775393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50000" t="50000" r="50000" b="50000"/>
          </a:path>
        </a:gra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F63C748C-967B-4A7B-A90F-3EDD0F485A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3"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C0143637-4934-44E4-B909-BAF1E7B279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4062127" cy="6858002"/>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849683" y="1240076"/>
            <a:ext cx="2727813" cy="4584527"/>
          </a:xfrm>
        </p:spPr>
        <p:txBody>
          <a:bodyPr>
            <a:normAutofit/>
          </a:bodyPr>
          <a:lstStyle/>
          <a:p>
            <a:r>
              <a:rPr lang="en-GB">
                <a:solidFill>
                  <a:srgbClr val="FFFFFF"/>
                </a:solidFill>
              </a:rPr>
              <a:t>What does It mean to study at level 6?</a:t>
            </a:r>
          </a:p>
        </p:txBody>
      </p:sp>
      <p:sp>
        <p:nvSpPr>
          <p:cNvPr id="3" name="Content Placeholder 2"/>
          <p:cNvSpPr>
            <a:spLocks noGrp="1"/>
          </p:cNvSpPr>
          <p:nvPr>
            <p:ph idx="1"/>
          </p:nvPr>
        </p:nvSpPr>
        <p:spPr>
          <a:xfrm>
            <a:off x="4705594" y="1240077"/>
            <a:ext cx="6034827" cy="4916465"/>
          </a:xfrm>
        </p:spPr>
        <p:txBody>
          <a:bodyPr vert="horz" lIns="91440" tIns="45720" rIns="91440" bIns="45720" rtlCol="0" anchor="t">
            <a:normAutofit/>
          </a:bodyPr>
          <a:lstStyle/>
          <a:p>
            <a:r>
              <a:rPr lang="en-GB"/>
              <a:t>Achievement at Level 6 reflects the ability to refine and use relevant understanding, methods and skills to address complex problems that have limited definition. It includes taking responsibility for planning and developing courses of action that are able to underpin substantial change or development, as well as exercising broad autonomy and judgement. It also reflects an understanding of different perspectives, approaches or schools of thought and the theories that underpin them. </a:t>
            </a:r>
            <a:endParaRPr lang="en-US"/>
          </a:p>
          <a:p>
            <a:endParaRPr lang="en-GB"/>
          </a:p>
        </p:txBody>
      </p:sp>
    </p:spTree>
    <p:extLst>
      <p:ext uri="{BB962C8B-B14F-4D97-AF65-F5344CB8AC3E}">
        <p14:creationId xmlns:p14="http://schemas.microsoft.com/office/powerpoint/2010/main" val="198577347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8A4ECA07-EAC4-C187-7992-80259E3ECF6B}"/>
              </a:ext>
            </a:extLst>
          </p:cNvPr>
          <p:cNvSpPr>
            <a:spLocks noGrp="1"/>
          </p:cNvSpPr>
          <p:nvPr>
            <p:ph type="title"/>
          </p:nvPr>
        </p:nvSpPr>
        <p:spPr/>
        <p:txBody>
          <a:bodyPr/>
          <a:lstStyle/>
          <a:p>
            <a:r>
              <a:rPr lang="en-GB" dirty="0"/>
              <a:t>Dates for 2026-27</a:t>
            </a:r>
          </a:p>
        </p:txBody>
      </p:sp>
      <p:sp>
        <p:nvSpPr>
          <p:cNvPr id="2" name="Text Placeholder 1">
            <a:extLst>
              <a:ext uri="{FF2B5EF4-FFF2-40B4-BE49-F238E27FC236}">
                <a16:creationId xmlns:a16="http://schemas.microsoft.com/office/drawing/2014/main" id="{85DEC189-9D8F-F5D2-866F-A4D00FF3B6B2}"/>
              </a:ext>
            </a:extLst>
          </p:cNvPr>
          <p:cNvSpPr>
            <a:spLocks noGrp="1"/>
          </p:cNvSpPr>
          <p:nvPr>
            <p:ph type="body" idx="1"/>
          </p:nvPr>
        </p:nvSpPr>
        <p:spPr/>
        <p:txBody>
          <a:bodyPr/>
          <a:lstStyle/>
          <a:p>
            <a:r>
              <a:rPr lang="en-GB"/>
              <a:t>Download your Calendar from Moodle</a:t>
            </a:r>
          </a:p>
        </p:txBody>
      </p:sp>
      <p:pic>
        <p:nvPicPr>
          <p:cNvPr id="3" name="Picture 2" descr="Icon&#10;&#10;Description automatically generated">
            <a:extLst>
              <a:ext uri="{FF2B5EF4-FFF2-40B4-BE49-F238E27FC236}">
                <a16:creationId xmlns:a16="http://schemas.microsoft.com/office/drawing/2014/main" id="{58D9B2FB-900D-9101-610F-88F5E88B198D}"/>
              </a:ext>
            </a:extLst>
          </p:cNvPr>
          <p:cNvPicPr>
            <a:picLocks noChangeAspect="1"/>
          </p:cNvPicPr>
          <p:nvPr/>
        </p:nvPicPr>
        <p:blipFill>
          <a:blip r:embed="rId3">
            <a:extLst>
              <a:ext uri="{837473B0-CC2E-450A-ABE3-18F120FF3D39}">
                <a1611:picAttrSrcUrl xmlns:a1611="http://schemas.microsoft.com/office/drawing/2016/11/main" r:id="rId4"/>
              </a:ext>
            </a:extLst>
          </a:blip>
          <a:stretch>
            <a:fillRect/>
          </a:stretch>
        </p:blipFill>
        <p:spPr>
          <a:xfrm>
            <a:off x="10063595" y="472349"/>
            <a:ext cx="1557597" cy="1233399"/>
          </a:xfrm>
          <a:prstGeom prst="rect">
            <a:avLst/>
          </a:prstGeom>
        </p:spPr>
      </p:pic>
    </p:spTree>
    <p:extLst>
      <p:ext uri="{BB962C8B-B14F-4D97-AF65-F5344CB8AC3E}">
        <p14:creationId xmlns:p14="http://schemas.microsoft.com/office/powerpoint/2010/main" val="157063990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AB8232-86EF-3959-FCBB-5500FE4353D0}"/>
              </a:ext>
            </a:extLst>
          </p:cNvPr>
          <p:cNvSpPr>
            <a:spLocks noGrp="1"/>
          </p:cNvSpPr>
          <p:nvPr>
            <p:ph type="title"/>
          </p:nvPr>
        </p:nvSpPr>
        <p:spPr/>
        <p:txBody>
          <a:bodyPr/>
          <a:lstStyle/>
          <a:p>
            <a:r>
              <a:rPr lang="en-GB"/>
              <a:t>Apps</a:t>
            </a:r>
          </a:p>
        </p:txBody>
      </p:sp>
      <p:pic>
        <p:nvPicPr>
          <p:cNvPr id="3" name="Content Placeholder 4">
            <a:extLst>
              <a:ext uri="{FF2B5EF4-FFF2-40B4-BE49-F238E27FC236}">
                <a16:creationId xmlns:a16="http://schemas.microsoft.com/office/drawing/2014/main" id="{FEC97F59-C731-29AB-E85D-D070F0425C34}"/>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1451579" y="3128470"/>
            <a:ext cx="1558144" cy="1558144"/>
          </a:xfrm>
          <a:prstGeom prst="rect">
            <a:avLst/>
          </a:prstGeom>
        </p:spPr>
      </p:pic>
      <p:pic>
        <p:nvPicPr>
          <p:cNvPr id="4" name="Picture 3" descr="File:Moodle-logo-large.jpg - Wikimedia Commons"/>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3668607" y="2270291"/>
            <a:ext cx="3471333" cy="858179"/>
          </a:xfrm>
          <a:prstGeom prst="rect">
            <a:avLst/>
          </a:prstGeom>
        </p:spPr>
      </p:pic>
      <p:pic>
        <p:nvPicPr>
          <p:cNvPr id="5" name="Content Placeholder 3" descr="Hortensius"/>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7461885" y="3861822"/>
            <a:ext cx="3762375" cy="1316038"/>
          </a:xfrm>
          <a:prstGeom prst="rect">
            <a:avLst/>
          </a:prstGeom>
        </p:spPr>
      </p:pic>
      <p:pic>
        <p:nvPicPr>
          <p:cNvPr id="1026" name="Picture 2" descr="eduroam CAT - Apps on Google Play">
            <a:extLst>
              <a:ext uri="{FF2B5EF4-FFF2-40B4-BE49-F238E27FC236}">
                <a16:creationId xmlns:a16="http://schemas.microsoft.com/office/drawing/2014/main" id="{269731E9-2B83-4755-2FD4-DC58A1A753B5}"/>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3848100" y="4181287"/>
            <a:ext cx="3291840" cy="164592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52313680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b="1"/>
              <a:t>Personal TUTORS</a:t>
            </a:r>
            <a:br>
              <a:rPr lang="en-GB" b="1"/>
            </a:br>
            <a:endParaRPr lang="en-GB"/>
          </a:p>
        </p:txBody>
      </p:sp>
      <p:sp>
        <p:nvSpPr>
          <p:cNvPr id="8" name="Content Placeholder 7">
            <a:extLst>
              <a:ext uri="{FF2B5EF4-FFF2-40B4-BE49-F238E27FC236}">
                <a16:creationId xmlns:a16="http://schemas.microsoft.com/office/drawing/2014/main" id="{5848CCBD-56CD-CB78-7470-1FB405BE53BB}"/>
              </a:ext>
            </a:extLst>
          </p:cNvPr>
          <p:cNvSpPr>
            <a:spLocks noGrp="1"/>
          </p:cNvSpPr>
          <p:nvPr>
            <p:ph idx="1"/>
          </p:nvPr>
        </p:nvSpPr>
        <p:spPr/>
        <p:txBody>
          <a:bodyPr vert="horz" lIns="91440" tIns="45720" rIns="91440" bIns="45720" rtlCol="0" anchor="t">
            <a:normAutofit/>
          </a:bodyPr>
          <a:lstStyle/>
          <a:p>
            <a:r>
              <a:rPr lang="en-GB" sz="2100"/>
              <a:t>You will be assigned a named tutor who will be your contact for academic and pastoral support</a:t>
            </a:r>
            <a:endParaRPr lang="en-US" sz="2100"/>
          </a:p>
          <a:p>
            <a:r>
              <a:rPr lang="en-GB" sz="2100"/>
              <a:t>For assignment or module queries speak to the module tutor.</a:t>
            </a:r>
          </a:p>
          <a:p>
            <a:r>
              <a:rPr lang="en-GB" sz="2100"/>
              <a:t>We will be contacting you in block 1 to arrange a tutorial.</a:t>
            </a:r>
          </a:p>
          <a:p>
            <a:r>
              <a:rPr lang="en-GB" sz="2100" b="1" u="sng"/>
              <a:t>But</a:t>
            </a:r>
            <a:r>
              <a:rPr lang="en-GB" sz="2100"/>
              <a:t> if you have a question or are concerned, we do not mind who you speak to as long as you talk to us.</a:t>
            </a:r>
          </a:p>
          <a:p>
            <a:endParaRPr lang="en-GB"/>
          </a:p>
        </p:txBody>
      </p:sp>
    </p:spTree>
    <p:extLst>
      <p:ext uri="{BB962C8B-B14F-4D97-AF65-F5344CB8AC3E}">
        <p14:creationId xmlns:p14="http://schemas.microsoft.com/office/powerpoint/2010/main" val="384245922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6D75680D-2A42-8E14-0217-F0063AC34EB4}"/>
              </a:ext>
            </a:extLst>
          </p:cNvPr>
          <p:cNvSpPr>
            <a:spLocks noGrp="1"/>
          </p:cNvSpPr>
          <p:nvPr>
            <p:ph type="title"/>
          </p:nvPr>
        </p:nvSpPr>
        <p:spPr/>
        <p:txBody>
          <a:bodyPr>
            <a:normAutofit/>
          </a:bodyPr>
          <a:lstStyle/>
          <a:p>
            <a:r>
              <a:rPr lang="en-GB"/>
              <a:t>Role of the Academic Support Tutor</a:t>
            </a:r>
            <a:br>
              <a:rPr lang="en-GB"/>
            </a:br>
            <a:endParaRPr lang="en-GB"/>
          </a:p>
        </p:txBody>
      </p:sp>
      <p:sp>
        <p:nvSpPr>
          <p:cNvPr id="3" name="Content Placeholder 2"/>
          <p:cNvSpPr>
            <a:spLocks noGrp="1"/>
          </p:cNvSpPr>
          <p:nvPr>
            <p:ph idx="1"/>
          </p:nvPr>
        </p:nvSpPr>
        <p:spPr/>
        <p:txBody>
          <a:bodyPr vert="horz" lIns="91440" tIns="45720" rIns="91440" bIns="45720" rtlCol="0" anchor="t">
            <a:normAutofit/>
          </a:bodyPr>
          <a:lstStyle/>
          <a:p>
            <a:r>
              <a:rPr lang="en-GB" sz="2100"/>
              <a:t>Supporting your professional and overall academic development</a:t>
            </a:r>
            <a:endParaRPr lang="en-US" sz="2100"/>
          </a:p>
          <a:p>
            <a:r>
              <a:rPr lang="en-GB" sz="2100"/>
              <a:t>Working with you in partnership</a:t>
            </a:r>
            <a:endParaRPr lang="en-US" sz="2100"/>
          </a:p>
          <a:p>
            <a:r>
              <a:rPr lang="en-GB" sz="2100"/>
              <a:t>Serving as an additional means of internal communication</a:t>
            </a:r>
            <a:endParaRPr lang="en-US" sz="2100"/>
          </a:p>
          <a:p>
            <a:r>
              <a:rPr lang="en-GB" sz="2100"/>
              <a:t>Liaising, as appropriate, with other staff that support you</a:t>
            </a:r>
            <a:endParaRPr lang="en-US" sz="2100"/>
          </a:p>
          <a:p>
            <a:r>
              <a:rPr lang="en-GB" sz="2100"/>
              <a:t>Providing an additional channel for you to provide feedback and raise queries</a:t>
            </a:r>
            <a:endParaRPr lang="en-US" sz="2100"/>
          </a:p>
          <a:p>
            <a:endParaRPr lang="en-GB"/>
          </a:p>
        </p:txBody>
      </p:sp>
    </p:spTree>
    <p:extLst>
      <p:ext uri="{BB962C8B-B14F-4D97-AF65-F5344CB8AC3E}">
        <p14:creationId xmlns:p14="http://schemas.microsoft.com/office/powerpoint/2010/main" val="412174983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DD38E3F0-7A28-D25A-4748-2C302D3287D4}"/>
              </a:ext>
            </a:extLst>
          </p:cNvPr>
          <p:cNvSpPr>
            <a:spLocks noGrp="1"/>
          </p:cNvSpPr>
          <p:nvPr>
            <p:ph type="title"/>
          </p:nvPr>
        </p:nvSpPr>
        <p:spPr/>
        <p:txBody>
          <a:bodyPr/>
          <a:lstStyle/>
          <a:p>
            <a:endParaRPr lang="en-GB"/>
          </a:p>
        </p:txBody>
      </p:sp>
      <p:pic>
        <p:nvPicPr>
          <p:cNvPr id="4" name="Content Placeholder 6"/>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3665934" y="2016125"/>
            <a:ext cx="5174457" cy="3449638"/>
          </a:xfrm>
        </p:spPr>
      </p:pic>
      <p:pic>
        <p:nvPicPr>
          <p:cNvPr id="6" name="Picture 5" descr="University of Wales Trinity Saint David - Wikipedia"/>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284746" y="602605"/>
            <a:ext cx="2287489" cy="912245"/>
          </a:xfrm>
          <a:prstGeom prst="rect">
            <a:avLst/>
          </a:prstGeom>
        </p:spPr>
      </p:pic>
      <p:sp>
        <p:nvSpPr>
          <p:cNvPr id="2" name="TextBox 1">
            <a:extLst>
              <a:ext uri="{FF2B5EF4-FFF2-40B4-BE49-F238E27FC236}">
                <a16:creationId xmlns:a16="http://schemas.microsoft.com/office/drawing/2014/main" id="{5A8F9F10-EAC3-C3AF-4687-3EA89373FC08}"/>
              </a:ext>
            </a:extLst>
          </p:cNvPr>
          <p:cNvSpPr txBox="1"/>
          <p:nvPr/>
        </p:nvSpPr>
        <p:spPr>
          <a:xfrm>
            <a:off x="538619" y="3165137"/>
            <a:ext cx="1691014" cy="584775"/>
          </a:xfrm>
          <a:prstGeom prst="rect">
            <a:avLst/>
          </a:prstGeom>
          <a:noFill/>
        </p:spPr>
        <p:txBody>
          <a:bodyPr wrap="square" rtlCol="0">
            <a:spAutoFit/>
          </a:bodyPr>
          <a:lstStyle/>
          <a:p>
            <a:r>
              <a:rPr lang="en-GB" sz="3200" b="1">
                <a:solidFill>
                  <a:schemeClr val="accent6">
                    <a:lumMod val="60000"/>
                    <a:lumOff val="40000"/>
                  </a:schemeClr>
                </a:solidFill>
              </a:rPr>
              <a:t>Ein nod</a:t>
            </a:r>
          </a:p>
        </p:txBody>
      </p:sp>
      <p:sp>
        <p:nvSpPr>
          <p:cNvPr id="5" name="TextBox 4">
            <a:extLst>
              <a:ext uri="{FF2B5EF4-FFF2-40B4-BE49-F238E27FC236}">
                <a16:creationId xmlns:a16="http://schemas.microsoft.com/office/drawing/2014/main" id="{ABE05354-DF94-E915-5DE4-C32D03D82A80}"/>
              </a:ext>
            </a:extLst>
          </p:cNvPr>
          <p:cNvSpPr txBox="1"/>
          <p:nvPr/>
        </p:nvSpPr>
        <p:spPr>
          <a:xfrm>
            <a:off x="9695523" y="3165137"/>
            <a:ext cx="2287489" cy="584775"/>
          </a:xfrm>
          <a:prstGeom prst="rect">
            <a:avLst/>
          </a:prstGeom>
          <a:noFill/>
        </p:spPr>
        <p:txBody>
          <a:bodyPr wrap="square" rtlCol="0">
            <a:spAutoFit/>
          </a:bodyPr>
          <a:lstStyle/>
          <a:p>
            <a:r>
              <a:rPr lang="en-GB" sz="3200" b="1"/>
              <a:t>Our goal</a:t>
            </a:r>
          </a:p>
        </p:txBody>
      </p:sp>
    </p:spTree>
    <p:extLst>
      <p:ext uri="{BB962C8B-B14F-4D97-AF65-F5344CB8AC3E}">
        <p14:creationId xmlns:p14="http://schemas.microsoft.com/office/powerpoint/2010/main" val="191442530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Title 1"/>
          <p:cNvSpPr>
            <a:spLocks noGrp="1"/>
          </p:cNvSpPr>
          <p:nvPr>
            <p:ph type="title"/>
          </p:nvPr>
        </p:nvSpPr>
        <p:spPr/>
        <p:txBody>
          <a:bodyPr>
            <a:normAutofit/>
          </a:bodyPr>
          <a:lstStyle/>
          <a:p>
            <a:r>
              <a:rPr lang="en-GB" altLang="en-US" err="1"/>
              <a:t>Cynrychiolydd</a:t>
            </a:r>
            <a:r>
              <a:rPr lang="en-GB" altLang="en-US"/>
              <a:t> </a:t>
            </a:r>
            <a:r>
              <a:rPr lang="en-GB" altLang="en-US" err="1"/>
              <a:t>Cwrs</a:t>
            </a:r>
            <a:br>
              <a:rPr lang="en-GB" altLang="en-US"/>
            </a:br>
            <a:r>
              <a:rPr lang="en-GB" altLang="en-US"/>
              <a:t>Course Representative</a:t>
            </a:r>
          </a:p>
        </p:txBody>
      </p:sp>
      <p:sp>
        <p:nvSpPr>
          <p:cNvPr id="33795" name="Content Placeholder 5"/>
          <p:cNvSpPr>
            <a:spLocks noGrp="1"/>
          </p:cNvSpPr>
          <p:nvPr>
            <p:ph sz="half" idx="1"/>
          </p:nvPr>
        </p:nvSpPr>
        <p:spPr/>
        <p:txBody>
          <a:bodyPr vert="horz" lIns="91440" tIns="45720" rIns="91440" bIns="45720" rtlCol="0" anchor="t">
            <a:normAutofit/>
          </a:bodyPr>
          <a:lstStyle/>
          <a:p>
            <a:r>
              <a:rPr lang="en-GB" altLang="en-US" err="1"/>
              <a:t>Dewis</a:t>
            </a:r>
            <a:r>
              <a:rPr lang="en-GB" altLang="en-US"/>
              <a:t> </a:t>
            </a:r>
            <a:r>
              <a:rPr lang="en-GB" altLang="en-US" err="1"/>
              <a:t>cynrychiolydd</a:t>
            </a:r>
            <a:r>
              <a:rPr lang="en-GB" altLang="en-US"/>
              <a:t> </a:t>
            </a:r>
            <a:r>
              <a:rPr lang="en-GB" altLang="en-US" err="1"/>
              <a:t>cwrs</a:t>
            </a:r>
            <a:endParaRPr lang="en-GB" altLang="en-US"/>
          </a:p>
          <a:p>
            <a:r>
              <a:rPr lang="en-GB" altLang="en-US"/>
              <a:t>Choosing a course representative</a:t>
            </a:r>
          </a:p>
          <a:p>
            <a:endParaRPr lang="en-GB" altLang="en-US"/>
          </a:p>
        </p:txBody>
      </p:sp>
      <p:pic>
        <p:nvPicPr>
          <p:cNvPr id="9" name="Online Media 8" title="Course Reps">
            <a:hlinkClick r:id="" action="ppaction://media"/>
            <a:extLst>
              <a:ext uri="{FF2B5EF4-FFF2-40B4-BE49-F238E27FC236}">
                <a16:creationId xmlns:a16="http://schemas.microsoft.com/office/drawing/2014/main" id="{E9ABDD64-A9C7-6A1A-C628-7702FCAAA77C}"/>
              </a:ext>
            </a:extLst>
          </p:cNvPr>
          <p:cNvPicPr>
            <a:picLocks noGrp="1" noRot="1" noChangeAspect="1"/>
          </p:cNvPicPr>
          <p:nvPr>
            <p:ph sz="half" idx="2"/>
            <a:videoFile r:link="rId1"/>
          </p:nvPr>
        </p:nvPicPr>
        <p:blipFill>
          <a:blip r:embed="rId4"/>
          <a:stretch>
            <a:fillRect/>
          </a:stretch>
        </p:blipFill>
        <p:spPr>
          <a:xfrm>
            <a:off x="5431557" y="1872555"/>
            <a:ext cx="6608910" cy="3733602"/>
          </a:xfrm>
          <a:prstGeom prst="rect">
            <a:avLst/>
          </a:prstGeom>
        </p:spPr>
      </p:pic>
      <p:pic>
        <p:nvPicPr>
          <p:cNvPr id="5" name="Picture 2" descr="Image result for UWTSD Students' Union"/>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2576477" y="3877442"/>
            <a:ext cx="1728715" cy="1728715"/>
          </a:xfrm>
          <a:prstGeom prst="rect">
            <a:avLst/>
          </a:prstGeom>
          <a:noFill/>
          <a:extLst>
            <a:ext uri="{909E8E84-426E-40DD-AFC4-6F175D3DCCD1}">
              <a14:hiddenFill xmlns:a14="http://schemas.microsoft.com/office/drawing/2010/main">
                <a:solidFill>
                  <a:srgbClr val="FFFFFF"/>
                </a:solidFill>
              </a14:hiddenFill>
            </a:ext>
          </a:extLst>
        </p:spPr>
      </p:pic>
      <p:pic>
        <p:nvPicPr>
          <p:cNvPr id="6" name="Picture 5" descr="University of Wales Trinity Saint David - Wikipedia"/>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8703039" y="320881"/>
            <a:ext cx="2774681" cy="1106536"/>
          </a:xfrm>
          <a:prstGeom prst="rect">
            <a:avLst/>
          </a:prstGeom>
        </p:spPr>
      </p:pic>
      <p:sp>
        <p:nvSpPr>
          <p:cNvPr id="7" name="Content Placeholder 6"/>
          <p:cNvSpPr txBox="1">
            <a:spLocks/>
          </p:cNvSpPr>
          <p:nvPr/>
        </p:nvSpPr>
        <p:spPr>
          <a:xfrm>
            <a:off x="1349338" y="3095771"/>
            <a:ext cx="4820515" cy="3881437"/>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2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9pPr>
          </a:lstStyle>
          <a:p>
            <a:endParaRPr lang="en-GB" altLang="en-US"/>
          </a:p>
          <a:p>
            <a:endParaRPr lang="en-GB" altLang="en-US"/>
          </a:p>
          <a:p>
            <a:endParaRPr lang="en-GB" altLang="en-US"/>
          </a:p>
        </p:txBody>
      </p:sp>
      <p:sp>
        <p:nvSpPr>
          <p:cNvPr id="8" name="Content Placeholder 6"/>
          <p:cNvSpPr txBox="1">
            <a:spLocks/>
          </p:cNvSpPr>
          <p:nvPr/>
        </p:nvSpPr>
        <p:spPr>
          <a:xfrm>
            <a:off x="7281431" y="3248171"/>
            <a:ext cx="4141642" cy="3881437"/>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2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9pPr>
          </a:lstStyle>
          <a:p>
            <a:pPr marL="0" indent="0">
              <a:buNone/>
            </a:pPr>
            <a:endParaRPr lang="en-GB" altLang="en-US"/>
          </a:p>
          <a:p>
            <a:endParaRPr lang="en-GB" altLang="en-US"/>
          </a:p>
          <a:p>
            <a:endParaRPr lang="en-GB" altLang="en-US"/>
          </a:p>
        </p:txBody>
      </p:sp>
    </p:spTree>
    <p:extLst>
      <p:ext uri="{BB962C8B-B14F-4D97-AF65-F5344CB8AC3E}">
        <p14:creationId xmlns:p14="http://schemas.microsoft.com/office/powerpoint/2010/main" val="219880212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9"/>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9"/>
                </p:tgtEl>
              </p:cMediaNode>
            </p:video>
            <p:seq concurrent="1" nextAc="seek">
              <p:cTn id="8" restart="whenNotActive" fill="hold" evtFilter="cancelBubble" nodeType="interactiveSeq">
                <p:stCondLst>
                  <p:cond evt="onClick" delay="0">
                    <p:tgtEl>
                      <p:spTgt spid="9"/>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9"/>
                                        </p:tgtEl>
                                      </p:cBhvr>
                                    </p:cmd>
                                  </p:childTnLst>
                                </p:cTn>
                              </p:par>
                            </p:childTnLst>
                          </p:cTn>
                        </p:par>
                      </p:childTnLst>
                    </p:cTn>
                  </p:par>
                </p:childTnLst>
              </p:cTn>
              <p:nextCondLst>
                <p:cond evt="onClick" delay="0">
                  <p:tgtEl>
                    <p:spTgt spid="9"/>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42C14A9-3617-46DD-9FC4-ED828A7D3E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9" name="Straight Connector 8">
            <a:extLst>
              <a:ext uri="{FF2B5EF4-FFF2-40B4-BE49-F238E27FC236}">
                <a16:creationId xmlns:a16="http://schemas.microsoft.com/office/drawing/2014/main" id="{19AB0109-1C89-41F0-9EDF-3DE017BE3F2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453897" y="1847088"/>
            <a:ext cx="5548039" cy="0"/>
          </a:xfrm>
          <a:prstGeom prst="line">
            <a:avLst/>
          </a:prstGeom>
          <a:ln w="31750"/>
        </p:spPr>
        <p:style>
          <a:lnRef idx="3">
            <a:schemeClr val="accent1"/>
          </a:lnRef>
          <a:fillRef idx="0">
            <a:schemeClr val="accent1"/>
          </a:fillRef>
          <a:effectRef idx="2">
            <a:schemeClr val="accent1"/>
          </a:effectRef>
          <a:fontRef idx="minor">
            <a:schemeClr val="tx1"/>
          </a:fontRef>
        </p:style>
      </p:cxnSp>
      <p:sp>
        <p:nvSpPr>
          <p:cNvPr id="2" name="Title 1"/>
          <p:cNvSpPr>
            <a:spLocks noGrp="1"/>
          </p:cNvSpPr>
          <p:nvPr>
            <p:ph type="title"/>
          </p:nvPr>
        </p:nvSpPr>
        <p:spPr>
          <a:xfrm>
            <a:off x="1451579" y="804519"/>
            <a:ext cx="5550357" cy="1049235"/>
          </a:xfrm>
        </p:spPr>
        <p:txBody>
          <a:bodyPr>
            <a:normAutofit/>
          </a:bodyPr>
          <a:lstStyle/>
          <a:p>
            <a:r>
              <a:rPr lang="en-GB" sz="2200"/>
              <a:t>DEWIS CYNRYCHIOLYDD CWRS</a:t>
            </a:r>
            <a:br>
              <a:rPr lang="en-GB" sz="2200"/>
            </a:br>
            <a:r>
              <a:rPr lang="en-GB" sz="2200"/>
              <a:t>CHOOSING A COURSE REPRESENTATIVE</a:t>
            </a:r>
          </a:p>
        </p:txBody>
      </p:sp>
      <p:sp>
        <p:nvSpPr>
          <p:cNvPr id="10" name="Rectangle 9">
            <a:extLst>
              <a:ext uri="{FF2B5EF4-FFF2-40B4-BE49-F238E27FC236}">
                <a16:creationId xmlns:a16="http://schemas.microsoft.com/office/drawing/2014/main" id="{19E5CB6C-D5A1-44AB-BAD0-E76C67ED28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3" name="Content Placeholder 2"/>
          <p:cNvSpPr>
            <a:spLocks noGrp="1"/>
          </p:cNvSpPr>
          <p:nvPr>
            <p:ph idx="1"/>
          </p:nvPr>
        </p:nvSpPr>
        <p:spPr>
          <a:xfrm>
            <a:off x="1451579" y="2015732"/>
            <a:ext cx="5550357" cy="3450613"/>
          </a:xfrm>
        </p:spPr>
        <p:txBody>
          <a:bodyPr vert="horz" lIns="91440" tIns="45720" rIns="91440" bIns="45720" rtlCol="0">
            <a:normAutofit/>
          </a:bodyPr>
          <a:lstStyle/>
          <a:p>
            <a:r>
              <a:rPr lang="en-GB"/>
              <a:t>ENWEBIADAU?</a:t>
            </a:r>
          </a:p>
          <a:p>
            <a:r>
              <a:rPr lang="en-GB"/>
              <a:t>NOMINATIONS?</a:t>
            </a:r>
          </a:p>
        </p:txBody>
      </p:sp>
      <p:pic>
        <p:nvPicPr>
          <p:cNvPr id="6" name="Picture 2" descr="Image result for UWTSD Students' Union"/>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8265059" y="481109"/>
            <a:ext cx="2491906" cy="2491906"/>
          </a:xfrm>
          <a:prstGeom prst="rect">
            <a:avLst/>
          </a:prstGeom>
          <a:noFill/>
          <a:extLst>
            <a:ext uri="{909E8E84-426E-40DD-AFC4-6F175D3DCCD1}">
              <a14:hiddenFill xmlns:a14="http://schemas.microsoft.com/office/drawing/2010/main">
                <a:solidFill>
                  <a:srgbClr val="FFFFFF"/>
                </a:solidFill>
              </a14:hiddenFill>
            </a:ext>
          </a:extLst>
        </p:spPr>
      </p:pic>
      <p:pic>
        <p:nvPicPr>
          <p:cNvPr id="4" name="Picture 3" descr="University of Wales Trinity Saint David - Wikipedia"/>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473594" y="3569472"/>
            <a:ext cx="4074836" cy="1629934"/>
          </a:xfrm>
          <a:prstGeom prst="rect">
            <a:avLst/>
          </a:prstGeom>
        </p:spPr>
      </p:pic>
      <p:pic>
        <p:nvPicPr>
          <p:cNvPr id="17" name="Picture 16">
            <a:extLst>
              <a:ext uri="{FF2B5EF4-FFF2-40B4-BE49-F238E27FC236}">
                <a16:creationId xmlns:a16="http://schemas.microsoft.com/office/drawing/2014/main" id="{D5A16967-5C32-4A48-9F02-4F0228AC8DBA}"/>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12" name="Straight Connector 11">
            <a:extLst>
              <a:ext uri="{FF2B5EF4-FFF2-40B4-BE49-F238E27FC236}">
                <a16:creationId xmlns:a16="http://schemas.microsoft.com/office/drawing/2014/main" id="{942D078B-EF20-4DB1-AA1B-87F212C56A9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12761468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51579" y="804519"/>
            <a:ext cx="9603275" cy="1049235"/>
          </a:xfrm>
        </p:spPr>
        <p:txBody>
          <a:bodyPr>
            <a:normAutofit/>
          </a:bodyPr>
          <a:lstStyle/>
          <a:p>
            <a:r>
              <a:rPr lang="en-GB" err="1"/>
              <a:t>Dewis</a:t>
            </a:r>
            <a:r>
              <a:rPr lang="en-GB"/>
              <a:t> </a:t>
            </a:r>
            <a:r>
              <a:rPr lang="en-GB" err="1"/>
              <a:t>eich</a:t>
            </a:r>
            <a:r>
              <a:rPr lang="en-GB"/>
              <a:t> </a:t>
            </a:r>
            <a:r>
              <a:rPr lang="en-GB" err="1"/>
              <a:t>cynrychiolydd</a:t>
            </a:r>
            <a:r>
              <a:rPr lang="en-GB"/>
              <a:t> </a:t>
            </a:r>
            <a:r>
              <a:rPr lang="en-GB" err="1"/>
              <a:t>cwrs</a:t>
            </a:r>
            <a:br>
              <a:rPr lang="en-GB"/>
            </a:br>
            <a:r>
              <a:rPr lang="en-GB"/>
              <a:t>Choosing your course representative</a:t>
            </a:r>
          </a:p>
        </p:txBody>
      </p:sp>
      <p:pic>
        <p:nvPicPr>
          <p:cNvPr id="1026" name="Picture 2" descr="Image result for UWTSD Students' Union"/>
          <p:cNvPicPr>
            <a:picLocks noGrp="1" noChangeAspect="1" noChangeArrowheads="1"/>
          </p:cNvPicPr>
          <p:nvPr>
            <p:ph idx="1"/>
          </p:nvPr>
        </p:nvPicPr>
        <p:blipFill>
          <a:blip r:embed="rId2">
            <a:extLst>
              <a:ext uri="{28A0092B-C50C-407E-A947-70E740481C1C}">
                <a14:useLocalDpi xmlns:a14="http://schemas.microsoft.com/office/drawing/2010/main" val="0"/>
              </a:ext>
            </a:extLst>
          </a:blip>
          <a:stretch>
            <a:fillRect/>
          </a:stretch>
        </p:blipFill>
        <p:spPr bwMode="auto">
          <a:xfrm>
            <a:off x="4948237" y="2436019"/>
            <a:ext cx="2609850" cy="2609850"/>
          </a:xfrm>
          <a:noFill/>
          <a:extLst>
            <a:ext uri="{909E8E84-426E-40DD-AFC4-6F175D3DCCD1}">
              <a14:hiddenFill xmlns:a14="http://schemas.microsoft.com/office/drawing/2010/main">
                <a:solidFill>
                  <a:srgbClr val="FFFFFF"/>
                </a:solidFill>
              </a14:hiddenFill>
            </a:ext>
          </a:extLst>
        </p:spPr>
      </p:pic>
      <p:pic>
        <p:nvPicPr>
          <p:cNvPr id="4" name="Picture 3" descr="University of Wales Trinity Saint David - Wikipedia"/>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108951" y="151576"/>
            <a:ext cx="2774681" cy="1106536"/>
          </a:xfrm>
          <a:prstGeom prst="rect">
            <a:avLst/>
          </a:prstGeom>
        </p:spPr>
      </p:pic>
    </p:spTree>
    <p:extLst>
      <p:ext uri="{BB962C8B-B14F-4D97-AF65-F5344CB8AC3E}">
        <p14:creationId xmlns:p14="http://schemas.microsoft.com/office/powerpoint/2010/main" val="172116411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021A4066-B261-49FE-952E-A0FE3EE75C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3" name="Straight Connector 12">
            <a:extLst>
              <a:ext uri="{FF2B5EF4-FFF2-40B4-BE49-F238E27FC236}">
                <a16:creationId xmlns:a16="http://schemas.microsoft.com/office/drawing/2014/main" id="{381B4579-E2EA-4BD7-94FF-0A0BEE135C6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453896" y="1847088"/>
            <a:ext cx="3530885" cy="0"/>
          </a:xfrm>
          <a:prstGeom prst="line">
            <a:avLst/>
          </a:prstGeom>
          <a:ln w="31750"/>
        </p:spPr>
        <p:style>
          <a:lnRef idx="3">
            <a:schemeClr val="accent1"/>
          </a:lnRef>
          <a:fillRef idx="0">
            <a:schemeClr val="accent1"/>
          </a:fillRef>
          <a:effectRef idx="2">
            <a:schemeClr val="accent1"/>
          </a:effectRef>
          <a:fontRef idx="minor">
            <a:schemeClr val="tx1"/>
          </a:fontRef>
        </p:style>
      </p:cxnSp>
      <p:sp>
        <p:nvSpPr>
          <p:cNvPr id="2" name="Title 1">
            <a:extLst>
              <a:ext uri="{FF2B5EF4-FFF2-40B4-BE49-F238E27FC236}">
                <a16:creationId xmlns:a16="http://schemas.microsoft.com/office/drawing/2014/main" id="{E30330B7-1BF7-1FE8-D20F-5DD6F970B74F}"/>
              </a:ext>
            </a:extLst>
          </p:cNvPr>
          <p:cNvSpPr>
            <a:spLocks noGrp="1"/>
          </p:cNvSpPr>
          <p:nvPr>
            <p:ph type="title"/>
          </p:nvPr>
        </p:nvSpPr>
        <p:spPr>
          <a:xfrm>
            <a:off x="1451580" y="804520"/>
            <a:ext cx="3530157" cy="1049235"/>
          </a:xfrm>
        </p:spPr>
        <p:txBody>
          <a:bodyPr>
            <a:normAutofit/>
          </a:bodyPr>
          <a:lstStyle/>
          <a:p>
            <a:r>
              <a:rPr lang="en-GB"/>
              <a:t>Expectations</a:t>
            </a:r>
          </a:p>
        </p:txBody>
      </p:sp>
      <p:sp>
        <p:nvSpPr>
          <p:cNvPr id="15" name="Rectangle 14">
            <a:extLst>
              <a:ext uri="{FF2B5EF4-FFF2-40B4-BE49-F238E27FC236}">
                <a16:creationId xmlns:a16="http://schemas.microsoft.com/office/drawing/2014/main" id="{81958111-BC13-4D45-AB27-0C2C83F9BA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4" name="Content Placeholder 3">
            <a:extLst>
              <a:ext uri="{FF2B5EF4-FFF2-40B4-BE49-F238E27FC236}">
                <a16:creationId xmlns:a16="http://schemas.microsoft.com/office/drawing/2014/main" id="{8BFF01EE-E7EE-B744-DCFC-CDECE57FA834}"/>
              </a:ext>
            </a:extLst>
          </p:cNvPr>
          <p:cNvSpPr>
            <a:spLocks noGrp="1"/>
          </p:cNvSpPr>
          <p:nvPr>
            <p:ph idx="1"/>
          </p:nvPr>
        </p:nvSpPr>
        <p:spPr>
          <a:xfrm>
            <a:off x="1451581" y="2015732"/>
            <a:ext cx="3526523" cy="3450613"/>
          </a:xfrm>
        </p:spPr>
        <p:txBody>
          <a:bodyPr vert="horz" lIns="91440" tIns="45720" rIns="91440" bIns="45720" rtlCol="0">
            <a:normAutofit/>
          </a:bodyPr>
          <a:lstStyle/>
          <a:p>
            <a:r>
              <a:rPr lang="en-GB"/>
              <a:t>How have your expectations of yourself and the university changed from year 1 until now?</a:t>
            </a:r>
            <a:endParaRPr lang="en-US"/>
          </a:p>
          <a:p>
            <a:r>
              <a:rPr lang="en-GB"/>
              <a:t>Discuss</a:t>
            </a:r>
            <a:endParaRPr lang="en-US"/>
          </a:p>
          <a:p>
            <a:endParaRPr lang="en-GB"/>
          </a:p>
        </p:txBody>
      </p:sp>
      <p:grpSp>
        <p:nvGrpSpPr>
          <p:cNvPr id="17" name="Group 16">
            <a:extLst>
              <a:ext uri="{FF2B5EF4-FFF2-40B4-BE49-F238E27FC236}">
                <a16:creationId xmlns:a16="http://schemas.microsoft.com/office/drawing/2014/main" id="{82188758-E18A-4CE5-9D03-F4BF5D887C3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460131" y="482171"/>
            <a:ext cx="6091791" cy="5149101"/>
            <a:chOff x="5446003" y="583365"/>
            <a:chExt cx="6091790" cy="5181928"/>
          </a:xfrm>
        </p:grpSpPr>
        <p:sp>
          <p:nvSpPr>
            <p:cNvPr id="18" name="Rectangle 17">
              <a:extLst>
                <a:ext uri="{FF2B5EF4-FFF2-40B4-BE49-F238E27FC236}">
                  <a16:creationId xmlns:a16="http://schemas.microsoft.com/office/drawing/2014/main" id="{821513DD-C15F-4381-AEA6-ED9E5E218C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46003" y="583365"/>
              <a:ext cx="6091790" cy="5181928"/>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CED2DE01-7F43-4858-85FC-27022DA7812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64828" y="915807"/>
              <a:ext cx="5461779" cy="4494927"/>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grpSp>
      <p:pic>
        <p:nvPicPr>
          <p:cNvPr id="6" name="Picture 5" descr="A picture containing vector graphics, clipart&#10;&#10;Description automatically generated">
            <a:extLst>
              <a:ext uri="{FF2B5EF4-FFF2-40B4-BE49-F238E27FC236}">
                <a16:creationId xmlns:a16="http://schemas.microsoft.com/office/drawing/2014/main" id="{45F30F91-E1C4-D46A-CA61-D678F49EDDFD}"/>
              </a:ext>
            </a:extLst>
          </p:cNvPr>
          <p:cNvPicPr>
            <a:picLocks noChangeAspect="1"/>
          </p:cNvPicPr>
          <p:nvPr/>
        </p:nvPicPr>
        <p:blipFill>
          <a:blip r:embed="rId2">
            <a:extLst>
              <a:ext uri="{837473B0-CC2E-450A-ABE3-18F120FF3D39}">
                <a1611:picAttrSrcUrl xmlns:a1611="http://schemas.microsoft.com/office/drawing/2016/11/main" r:id="rId3"/>
              </a:ext>
            </a:extLst>
          </a:blip>
          <a:srcRect l="19935" r="4302" b="-1"/>
          <a:stretch/>
        </p:blipFill>
        <p:spPr>
          <a:xfrm>
            <a:off x="6093926" y="1116345"/>
            <a:ext cx="4821551" cy="3866172"/>
          </a:xfrm>
          <a:prstGeom prst="rect">
            <a:avLst/>
          </a:prstGeom>
        </p:spPr>
      </p:pic>
      <p:pic>
        <p:nvPicPr>
          <p:cNvPr id="21" name="Picture 20">
            <a:extLst>
              <a:ext uri="{FF2B5EF4-FFF2-40B4-BE49-F238E27FC236}">
                <a16:creationId xmlns:a16="http://schemas.microsoft.com/office/drawing/2014/main" id="{D42F4933-2ECF-4EE5-BCE4-F19E3CA609FE}"/>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23" name="Straight Connector 22">
            <a:extLst>
              <a:ext uri="{FF2B5EF4-FFF2-40B4-BE49-F238E27FC236}">
                <a16:creationId xmlns:a16="http://schemas.microsoft.com/office/drawing/2014/main" id="{C6FAC23C-014D-4AC5-AD1B-36F7D0E7EF3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9296164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useBgFill="1">
        <p:nvSpPr>
          <p:cNvPr id="18442" name="Rectangle 18441">
            <a:extLst>
              <a:ext uri="{FF2B5EF4-FFF2-40B4-BE49-F238E27FC236}">
                <a16:creationId xmlns:a16="http://schemas.microsoft.com/office/drawing/2014/main" id="{021A4066-B261-49FE-952E-A0FE3EE75C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8444" name="Straight Connector 18443">
            <a:extLst>
              <a:ext uri="{FF2B5EF4-FFF2-40B4-BE49-F238E27FC236}">
                <a16:creationId xmlns:a16="http://schemas.microsoft.com/office/drawing/2014/main" id="{381B4579-E2EA-4BD7-94FF-0A0BEE135C6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453896" y="1847088"/>
            <a:ext cx="3530885" cy="0"/>
          </a:xfrm>
          <a:prstGeom prst="line">
            <a:avLst/>
          </a:prstGeom>
          <a:ln w="31750"/>
        </p:spPr>
        <p:style>
          <a:lnRef idx="3">
            <a:schemeClr val="accent1"/>
          </a:lnRef>
          <a:fillRef idx="0">
            <a:schemeClr val="accent1"/>
          </a:fillRef>
          <a:effectRef idx="2">
            <a:schemeClr val="accent1"/>
          </a:effectRef>
          <a:fontRef idx="minor">
            <a:schemeClr val="tx1"/>
          </a:fontRef>
        </p:style>
      </p:cxnSp>
      <p:sp>
        <p:nvSpPr>
          <p:cNvPr id="5" name="Title 4">
            <a:extLst>
              <a:ext uri="{FF2B5EF4-FFF2-40B4-BE49-F238E27FC236}">
                <a16:creationId xmlns:a16="http://schemas.microsoft.com/office/drawing/2014/main" id="{B47BF2B3-F700-1C0F-D872-01ECB76F045D}"/>
              </a:ext>
            </a:extLst>
          </p:cNvPr>
          <p:cNvSpPr>
            <a:spLocks noGrp="1"/>
          </p:cNvSpPr>
          <p:nvPr>
            <p:ph type="title"/>
          </p:nvPr>
        </p:nvSpPr>
        <p:spPr>
          <a:xfrm>
            <a:off x="1451580" y="804520"/>
            <a:ext cx="3530157" cy="1049235"/>
          </a:xfrm>
        </p:spPr>
        <p:txBody>
          <a:bodyPr>
            <a:normAutofit/>
          </a:bodyPr>
          <a:lstStyle/>
          <a:p>
            <a:r>
              <a:rPr lang="en-GB"/>
              <a:t>ETIQUETTE</a:t>
            </a:r>
          </a:p>
        </p:txBody>
      </p:sp>
      <p:sp>
        <p:nvSpPr>
          <p:cNvPr id="18446" name="Rectangle 18445">
            <a:extLst>
              <a:ext uri="{FF2B5EF4-FFF2-40B4-BE49-F238E27FC236}">
                <a16:creationId xmlns:a16="http://schemas.microsoft.com/office/drawing/2014/main" id="{81958111-BC13-4D45-AB27-0C2C83F9BA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18434" name="Content Placeholder 2">
            <a:extLst>
              <a:ext uri="{FF2B5EF4-FFF2-40B4-BE49-F238E27FC236}">
                <a16:creationId xmlns:a16="http://schemas.microsoft.com/office/drawing/2014/main" id="{938A6A2D-8F26-4426-61D2-FAD3A727F2FE}"/>
              </a:ext>
            </a:extLst>
          </p:cNvPr>
          <p:cNvSpPr>
            <a:spLocks noGrp="1"/>
          </p:cNvSpPr>
          <p:nvPr>
            <p:ph idx="1"/>
          </p:nvPr>
        </p:nvSpPr>
        <p:spPr>
          <a:xfrm>
            <a:off x="1451581" y="2015732"/>
            <a:ext cx="3526523" cy="3450613"/>
          </a:xfrm>
        </p:spPr>
        <p:txBody>
          <a:bodyPr>
            <a:normAutofit/>
          </a:bodyPr>
          <a:lstStyle/>
          <a:p>
            <a:r>
              <a:rPr lang="en-GB" altLang="en-US"/>
              <a:t>Remember that you are in a professional learning environment. You should conduct yourself in a professional manner</a:t>
            </a:r>
          </a:p>
          <a:p>
            <a:endParaRPr lang="en-GB" altLang="en-US"/>
          </a:p>
        </p:txBody>
      </p:sp>
      <p:grpSp>
        <p:nvGrpSpPr>
          <p:cNvPr id="18448" name="Group 18447">
            <a:extLst>
              <a:ext uri="{FF2B5EF4-FFF2-40B4-BE49-F238E27FC236}">
                <a16:creationId xmlns:a16="http://schemas.microsoft.com/office/drawing/2014/main" id="{82188758-E18A-4CE5-9D03-F4BF5D887C3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460131" y="482171"/>
            <a:ext cx="6091791" cy="5149101"/>
            <a:chOff x="5446003" y="583365"/>
            <a:chExt cx="6091790" cy="5181928"/>
          </a:xfrm>
        </p:grpSpPr>
        <p:sp>
          <p:nvSpPr>
            <p:cNvPr id="18449" name="Rectangle 18448">
              <a:extLst>
                <a:ext uri="{FF2B5EF4-FFF2-40B4-BE49-F238E27FC236}">
                  <a16:creationId xmlns:a16="http://schemas.microsoft.com/office/drawing/2014/main" id="{821513DD-C15F-4381-AEA6-ED9E5E218C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46003" y="583365"/>
              <a:ext cx="6091790" cy="5181928"/>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18450" name="Rectangle 18449">
              <a:extLst>
                <a:ext uri="{FF2B5EF4-FFF2-40B4-BE49-F238E27FC236}">
                  <a16:creationId xmlns:a16="http://schemas.microsoft.com/office/drawing/2014/main" id="{CED2DE01-7F43-4858-85FC-27022DA7812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64828" y="915807"/>
              <a:ext cx="5461779" cy="4494927"/>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grpSp>
      <p:pic>
        <p:nvPicPr>
          <p:cNvPr id="18437" name="Picture 5" descr="Professional Practice, Arts and Creative Industries (specialisation) BA  Honours | Middlesex University London">
            <a:extLst>
              <a:ext uri="{FF2B5EF4-FFF2-40B4-BE49-F238E27FC236}">
                <a16:creationId xmlns:a16="http://schemas.microsoft.com/office/drawing/2014/main" id="{888F175F-8FD5-7AF7-2468-12A32FEE376A}"/>
              </a:ext>
            </a:extLst>
          </p:cNvPr>
          <p:cNvPicPr>
            <a:picLocks noChangeAspect="1" noChangeArrowheads="1"/>
          </p:cNvPicPr>
          <p:nvPr/>
        </p:nvPicPr>
        <p:blipFill>
          <a:blip r:embed="rId2">
            <a:extLst>
              <a:ext uri="{28A0092B-C50C-407E-A947-70E740481C1C}">
                <a14:useLocalDpi xmlns:a14="http://schemas.microsoft.com/office/drawing/2010/main" val="0"/>
              </a:ext>
            </a:extLst>
          </a:blip>
          <a:srcRect l="15023" r="14827"/>
          <a:stretch/>
        </p:blipFill>
        <p:spPr bwMode="auto">
          <a:xfrm>
            <a:off x="6093926" y="1116345"/>
            <a:ext cx="4821551" cy="3866172"/>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8452" name="Picture 18451">
            <a:extLst>
              <a:ext uri="{FF2B5EF4-FFF2-40B4-BE49-F238E27FC236}">
                <a16:creationId xmlns:a16="http://schemas.microsoft.com/office/drawing/2014/main" id="{D42F4933-2ECF-4EE5-BCE4-F19E3CA609FE}"/>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18454" name="Straight Connector 18453">
            <a:extLst>
              <a:ext uri="{FF2B5EF4-FFF2-40B4-BE49-F238E27FC236}">
                <a16:creationId xmlns:a16="http://schemas.microsoft.com/office/drawing/2014/main" id="{C6FAC23C-014D-4AC5-AD1B-36F7D0E7EF3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Title 1">
            <a:extLst>
              <a:ext uri="{FF2B5EF4-FFF2-40B4-BE49-F238E27FC236}">
                <a16:creationId xmlns:a16="http://schemas.microsoft.com/office/drawing/2014/main" id="{E6152AE4-8ED8-7F55-21E1-1EA8EBBB519F}"/>
              </a:ext>
            </a:extLst>
          </p:cNvPr>
          <p:cNvSpPr>
            <a:spLocks noGrp="1"/>
          </p:cNvSpPr>
          <p:nvPr>
            <p:ph type="title"/>
          </p:nvPr>
        </p:nvSpPr>
        <p:spPr/>
        <p:txBody>
          <a:bodyPr>
            <a:normAutofit/>
          </a:bodyPr>
          <a:lstStyle/>
          <a:p>
            <a:br>
              <a:rPr lang="en-GB" altLang="en-US"/>
            </a:br>
            <a:r>
              <a:rPr lang="en-GB" altLang="en-US"/>
              <a:t>Email dos  </a:t>
            </a:r>
          </a:p>
        </p:txBody>
      </p:sp>
      <p:sp>
        <p:nvSpPr>
          <p:cNvPr id="9219" name="Content Placeholder 2">
            <a:extLst>
              <a:ext uri="{FF2B5EF4-FFF2-40B4-BE49-F238E27FC236}">
                <a16:creationId xmlns:a16="http://schemas.microsoft.com/office/drawing/2014/main" id="{C3F1D008-8621-D3B7-D113-5300435C5706}"/>
              </a:ext>
            </a:extLst>
          </p:cNvPr>
          <p:cNvSpPr>
            <a:spLocks noGrp="1"/>
          </p:cNvSpPr>
          <p:nvPr>
            <p:ph idx="1"/>
          </p:nvPr>
        </p:nvSpPr>
        <p:spPr/>
        <p:txBody>
          <a:bodyPr rtlCol="0">
            <a:normAutofit lnSpcReduction="10000"/>
          </a:bodyPr>
          <a:lstStyle/>
          <a:p>
            <a:r>
              <a:rPr lang="en-GB" altLang="en-US"/>
              <a:t>Read it and make sure it actually makes sense!</a:t>
            </a:r>
            <a:r>
              <a:rPr lang="en-GB"/>
              <a:t> </a:t>
            </a:r>
          </a:p>
          <a:p>
            <a:r>
              <a:rPr lang="en-GB"/>
              <a:t>Put your name on the email!</a:t>
            </a:r>
          </a:p>
          <a:p>
            <a:r>
              <a:rPr lang="en-GB"/>
              <a:t>If the question is work related – email the relevant module lecturers (avoid asking the same question individually to a number of tutors)</a:t>
            </a:r>
          </a:p>
          <a:p>
            <a:pPr lvl="1"/>
            <a:r>
              <a:rPr lang="en-GB"/>
              <a:t>Module related – Module Tutor</a:t>
            </a:r>
          </a:p>
          <a:p>
            <a:pPr lvl="1"/>
            <a:r>
              <a:rPr lang="en-GB"/>
              <a:t>Pastoral – Personal Tutor</a:t>
            </a:r>
          </a:p>
          <a:p>
            <a:pPr lvl="1"/>
            <a:r>
              <a:rPr lang="en-GB"/>
              <a:t>Course – Programme Director</a:t>
            </a:r>
          </a:p>
          <a:p>
            <a:r>
              <a:rPr lang="en-GB"/>
              <a:t>Avoid Teams messages - it makes it harder to direct you to the right person or team</a:t>
            </a:r>
          </a:p>
          <a:p>
            <a:endParaRPr lang="en-GB"/>
          </a:p>
          <a:p>
            <a:endParaRPr lang="en-GB" altLang="en-US"/>
          </a:p>
          <a:p>
            <a:endParaRPr lang="en-GB" altLang="en-US"/>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Title 1">
            <a:extLst>
              <a:ext uri="{FF2B5EF4-FFF2-40B4-BE49-F238E27FC236}">
                <a16:creationId xmlns:a16="http://schemas.microsoft.com/office/drawing/2014/main" id="{80942818-E9A9-FA58-0EEA-A388272D8E54}"/>
              </a:ext>
            </a:extLst>
          </p:cNvPr>
          <p:cNvSpPr>
            <a:spLocks noGrp="1"/>
          </p:cNvSpPr>
          <p:nvPr>
            <p:ph type="title"/>
          </p:nvPr>
        </p:nvSpPr>
        <p:spPr>
          <a:xfrm>
            <a:off x="1451580" y="804520"/>
            <a:ext cx="4176511" cy="1049235"/>
          </a:xfrm>
        </p:spPr>
        <p:txBody>
          <a:bodyPr>
            <a:normAutofit/>
          </a:bodyPr>
          <a:lstStyle/>
          <a:p>
            <a:r>
              <a:rPr lang="en-GB" altLang="en-US"/>
              <a:t>Responses to emails</a:t>
            </a:r>
          </a:p>
        </p:txBody>
      </p:sp>
      <p:sp>
        <p:nvSpPr>
          <p:cNvPr id="9219" name="Content Placeholder 2">
            <a:extLst>
              <a:ext uri="{FF2B5EF4-FFF2-40B4-BE49-F238E27FC236}">
                <a16:creationId xmlns:a16="http://schemas.microsoft.com/office/drawing/2014/main" id="{07B60A8E-8F8C-B8C3-8483-1202DA9A8153}"/>
              </a:ext>
            </a:extLst>
          </p:cNvPr>
          <p:cNvSpPr>
            <a:spLocks noGrp="1"/>
          </p:cNvSpPr>
          <p:nvPr>
            <p:ph idx="1"/>
          </p:nvPr>
        </p:nvSpPr>
        <p:spPr>
          <a:xfrm>
            <a:off x="1451581" y="2015732"/>
            <a:ext cx="4172212" cy="3450613"/>
          </a:xfrm>
        </p:spPr>
        <p:txBody>
          <a:bodyPr rtlCol="0">
            <a:normAutofit/>
          </a:bodyPr>
          <a:lstStyle/>
          <a:p>
            <a:r>
              <a:rPr lang="en-GB"/>
              <a:t>We aim to respond within 2 working days</a:t>
            </a:r>
          </a:p>
          <a:p>
            <a:endParaRPr lang="en-GB"/>
          </a:p>
          <a:p>
            <a:r>
              <a:rPr lang="en-GB"/>
              <a:t>Please bear in mind that some lecturers work part time. This may impact how quickly you will get an email response. </a:t>
            </a:r>
          </a:p>
          <a:p>
            <a:endParaRPr lang="en-GB"/>
          </a:p>
          <a:p>
            <a:endParaRPr lang="en-GB"/>
          </a:p>
          <a:p>
            <a:endParaRPr lang="en-GB" altLang="en-US"/>
          </a:p>
          <a:p>
            <a:endParaRPr lang="en-GB" altLang="en-US"/>
          </a:p>
        </p:txBody>
      </p:sp>
      <p:pic>
        <p:nvPicPr>
          <p:cNvPr id="22534" name="Graphic 22533" descr="Email">
            <a:extLst>
              <a:ext uri="{FF2B5EF4-FFF2-40B4-BE49-F238E27FC236}">
                <a16:creationId xmlns:a16="http://schemas.microsoft.com/office/drawing/2014/main" id="{C20B548B-9267-E27F-923F-9763FD5914FA}"/>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p:blipFill>
        <p:spPr>
          <a:xfrm>
            <a:off x="6244251" y="805583"/>
            <a:ext cx="4660762" cy="4660762"/>
          </a:xfrm>
          <a:prstGeom prst="rect">
            <a:avLst/>
          </a:prstGeom>
        </p:spPr>
      </p:pic>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Title 1">
            <a:extLst>
              <a:ext uri="{FF2B5EF4-FFF2-40B4-BE49-F238E27FC236}">
                <a16:creationId xmlns:a16="http://schemas.microsoft.com/office/drawing/2014/main" id="{E97193C8-0D96-63F8-A869-E7E9D4ACFDEF}"/>
              </a:ext>
            </a:extLst>
          </p:cNvPr>
          <p:cNvSpPr>
            <a:spLocks noGrp="1"/>
          </p:cNvSpPr>
          <p:nvPr>
            <p:ph type="title"/>
          </p:nvPr>
        </p:nvSpPr>
        <p:spPr>
          <a:xfrm>
            <a:off x="1451580" y="804520"/>
            <a:ext cx="4176511" cy="1049235"/>
          </a:xfrm>
        </p:spPr>
        <p:txBody>
          <a:bodyPr rtlCol="0">
            <a:normAutofit/>
          </a:bodyPr>
          <a:lstStyle/>
          <a:p>
            <a:br>
              <a:rPr lang="en-GB" altLang="en-US" sz="2500"/>
            </a:br>
            <a:r>
              <a:rPr lang="en-GB" altLang="en-US" sz="2500"/>
              <a:t>Social Media</a:t>
            </a:r>
          </a:p>
        </p:txBody>
      </p:sp>
      <p:sp>
        <p:nvSpPr>
          <p:cNvPr id="24579" name="Content Placeholder 4">
            <a:extLst>
              <a:ext uri="{FF2B5EF4-FFF2-40B4-BE49-F238E27FC236}">
                <a16:creationId xmlns:a16="http://schemas.microsoft.com/office/drawing/2014/main" id="{A0AFD1DB-5F7C-C877-6051-65DC49A4D81C}"/>
              </a:ext>
            </a:extLst>
          </p:cNvPr>
          <p:cNvSpPr>
            <a:spLocks noGrp="1"/>
          </p:cNvSpPr>
          <p:nvPr>
            <p:ph idx="1"/>
          </p:nvPr>
        </p:nvSpPr>
        <p:spPr>
          <a:xfrm>
            <a:off x="1451581" y="2015732"/>
            <a:ext cx="4172212" cy="3450613"/>
          </a:xfrm>
        </p:spPr>
        <p:txBody>
          <a:bodyPr>
            <a:normAutofit/>
          </a:bodyPr>
          <a:lstStyle/>
          <a:p>
            <a:r>
              <a:rPr lang="en-GB" altLang="en-US"/>
              <a:t>Follow us on Facebook and Instagram.</a:t>
            </a:r>
          </a:p>
          <a:p>
            <a:r>
              <a:rPr lang="en-GB" altLang="en-US"/>
              <a:t>Do not use it to derogate students or staff!</a:t>
            </a:r>
          </a:p>
          <a:p>
            <a:r>
              <a:rPr lang="en-GB" altLang="en-US"/>
              <a:t>There are heavy penalties for inappropriate use</a:t>
            </a:r>
          </a:p>
        </p:txBody>
      </p:sp>
      <p:pic>
        <p:nvPicPr>
          <p:cNvPr id="24581" name="Picture 3" descr="C:\Documents and Settings\edu-cp\My Documents\My Pictures\phd062307s.gif">
            <a:extLst>
              <a:ext uri="{FF2B5EF4-FFF2-40B4-BE49-F238E27FC236}">
                <a16:creationId xmlns:a16="http://schemas.microsoft.com/office/drawing/2014/main" id="{20DBDD8A-3176-6797-959C-55D5E96BA016}"/>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6094411" y="2061202"/>
            <a:ext cx="4960442" cy="2149524"/>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Title 1">
            <a:extLst>
              <a:ext uri="{FF2B5EF4-FFF2-40B4-BE49-F238E27FC236}">
                <a16:creationId xmlns:a16="http://schemas.microsoft.com/office/drawing/2014/main" id="{E454437D-D70F-5912-DAAB-441919977728}"/>
              </a:ext>
            </a:extLst>
          </p:cNvPr>
          <p:cNvSpPr>
            <a:spLocks noGrp="1"/>
          </p:cNvSpPr>
          <p:nvPr>
            <p:ph type="title"/>
          </p:nvPr>
        </p:nvSpPr>
        <p:spPr/>
        <p:txBody>
          <a:bodyPr rtlCol="0">
            <a:normAutofit/>
          </a:bodyPr>
          <a:lstStyle/>
          <a:p>
            <a:r>
              <a:rPr lang="en-GB" altLang="en-US"/>
              <a:t>Mobile Phone’s and other devices</a:t>
            </a:r>
          </a:p>
        </p:txBody>
      </p:sp>
      <p:sp>
        <p:nvSpPr>
          <p:cNvPr id="3" name="Content Placeholder 2">
            <a:extLst>
              <a:ext uri="{FF2B5EF4-FFF2-40B4-BE49-F238E27FC236}">
                <a16:creationId xmlns:a16="http://schemas.microsoft.com/office/drawing/2014/main" id="{DA6680E2-2F07-B435-7E2F-4536ABB26240}"/>
              </a:ext>
            </a:extLst>
          </p:cNvPr>
          <p:cNvSpPr>
            <a:spLocks noGrp="1"/>
          </p:cNvSpPr>
          <p:nvPr>
            <p:ph idx="1"/>
          </p:nvPr>
        </p:nvSpPr>
        <p:spPr/>
        <p:txBody>
          <a:bodyPr rtlCol="0"/>
          <a:lstStyle/>
          <a:p>
            <a:r>
              <a:rPr lang="en-GB"/>
              <a:t>We may ask you to use your devices for research or taking part in activities.</a:t>
            </a:r>
          </a:p>
          <a:p>
            <a:r>
              <a:rPr lang="en-GB"/>
              <a:t>A laptop is preferable for the online sessions</a:t>
            </a:r>
          </a:p>
          <a:p>
            <a:r>
              <a:rPr lang="en-GB"/>
              <a:t>What to do if you need to take a call or respond to a message</a:t>
            </a:r>
          </a:p>
          <a:p>
            <a:endParaRPr lang="en-GB"/>
          </a:p>
          <a:p>
            <a:endParaRPr lang="en-GB"/>
          </a:p>
          <a:p>
            <a:endParaRPr lang="en-GB"/>
          </a:p>
          <a:p>
            <a:endParaRPr lang="en-GB"/>
          </a:p>
          <a:p>
            <a:endParaRPr lang="en-GB"/>
          </a:p>
          <a:p>
            <a:endParaRPr lang="en-GB"/>
          </a:p>
          <a:p>
            <a:endParaRPr lang="en-GB"/>
          </a:p>
        </p:txBody>
      </p:sp>
      <p:pic>
        <p:nvPicPr>
          <p:cNvPr id="25605" name="Picture 4" descr="MC900434383[1]">
            <a:extLst>
              <a:ext uri="{FF2B5EF4-FFF2-40B4-BE49-F238E27FC236}">
                <a16:creationId xmlns:a16="http://schemas.microsoft.com/office/drawing/2014/main" id="{FEA35B71-E19F-D86D-D948-D35C536E250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164137" y="4659313"/>
            <a:ext cx="1857375" cy="18954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Title 1">
            <a:extLst>
              <a:ext uri="{FF2B5EF4-FFF2-40B4-BE49-F238E27FC236}">
                <a16:creationId xmlns:a16="http://schemas.microsoft.com/office/drawing/2014/main" id="{7C307739-7369-2498-C1DA-FDBB9F199D97}"/>
              </a:ext>
            </a:extLst>
          </p:cNvPr>
          <p:cNvSpPr>
            <a:spLocks noGrp="1"/>
          </p:cNvSpPr>
          <p:nvPr>
            <p:ph type="title"/>
          </p:nvPr>
        </p:nvSpPr>
        <p:spPr>
          <a:xfrm>
            <a:off x="1451580" y="804520"/>
            <a:ext cx="4176511" cy="1049235"/>
          </a:xfrm>
        </p:spPr>
        <p:txBody>
          <a:bodyPr>
            <a:normAutofit/>
          </a:bodyPr>
          <a:lstStyle/>
          <a:p>
            <a:r>
              <a:rPr lang="en-GB" altLang="en-US"/>
              <a:t>Engagement Policy</a:t>
            </a:r>
          </a:p>
        </p:txBody>
      </p:sp>
      <p:sp>
        <p:nvSpPr>
          <p:cNvPr id="13315" name="Content Placeholder 2">
            <a:extLst>
              <a:ext uri="{FF2B5EF4-FFF2-40B4-BE49-F238E27FC236}">
                <a16:creationId xmlns:a16="http://schemas.microsoft.com/office/drawing/2014/main" id="{4786CBB3-E134-B735-76C8-76D2FACA0655}"/>
              </a:ext>
            </a:extLst>
          </p:cNvPr>
          <p:cNvSpPr>
            <a:spLocks noGrp="1"/>
          </p:cNvSpPr>
          <p:nvPr>
            <p:ph idx="1"/>
          </p:nvPr>
        </p:nvSpPr>
        <p:spPr>
          <a:xfrm>
            <a:off x="1451581" y="2015732"/>
            <a:ext cx="4172212" cy="3450613"/>
          </a:xfrm>
        </p:spPr>
        <p:txBody>
          <a:bodyPr rtlCol="0">
            <a:normAutofit/>
          </a:bodyPr>
          <a:lstStyle/>
          <a:p>
            <a:r>
              <a:rPr lang="en-GB" altLang="en-US"/>
              <a:t>UWTSD engagement policy.</a:t>
            </a:r>
          </a:p>
          <a:p>
            <a:r>
              <a:rPr lang="en-GB" altLang="en-US"/>
              <a:t> The primary aim of the policy is to support students to be engaged independent self-motivated learners</a:t>
            </a:r>
          </a:p>
          <a:p>
            <a:r>
              <a:rPr lang="en-GB" altLang="en-US"/>
              <a:t>If you are unable to attend it is important that you email your lecturer.</a:t>
            </a:r>
          </a:p>
          <a:p>
            <a:endParaRPr lang="en-GB" altLang="en-US"/>
          </a:p>
          <a:p>
            <a:endParaRPr lang="en-GB" altLang="en-US"/>
          </a:p>
        </p:txBody>
      </p:sp>
      <p:pic>
        <p:nvPicPr>
          <p:cNvPr id="6" name="Picture 5" descr="A qr code on a white background&#10;&#10;Description automatically generated">
            <a:extLst>
              <a:ext uri="{FF2B5EF4-FFF2-40B4-BE49-F238E27FC236}">
                <a16:creationId xmlns:a16="http://schemas.microsoft.com/office/drawing/2014/main" id="{C1D31412-3E95-588E-A3C5-5623B9D43532}"/>
              </a:ext>
            </a:extLst>
          </p:cNvPr>
          <p:cNvPicPr>
            <a:picLocks noChangeAspect="1"/>
          </p:cNvPicPr>
          <p:nvPr/>
        </p:nvPicPr>
        <p:blipFill>
          <a:blip r:embed="rId2"/>
          <a:stretch>
            <a:fillRect/>
          </a:stretch>
        </p:blipFill>
        <p:spPr>
          <a:xfrm>
            <a:off x="6244251" y="805583"/>
            <a:ext cx="4660762" cy="4660762"/>
          </a:xfrm>
          <a:prstGeom prst="rect">
            <a:avLst/>
          </a:prstGeom>
        </p:spPr>
      </p:pic>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Title 1">
            <a:extLst>
              <a:ext uri="{FF2B5EF4-FFF2-40B4-BE49-F238E27FC236}">
                <a16:creationId xmlns:a16="http://schemas.microsoft.com/office/drawing/2014/main" id="{0098A334-8CC2-DACA-5675-0F534FB2D33C}"/>
              </a:ext>
            </a:extLst>
          </p:cNvPr>
          <p:cNvSpPr>
            <a:spLocks noGrp="1"/>
          </p:cNvSpPr>
          <p:nvPr>
            <p:ph type="title"/>
          </p:nvPr>
        </p:nvSpPr>
        <p:spPr/>
        <p:txBody>
          <a:bodyPr>
            <a:normAutofit/>
          </a:bodyPr>
          <a:lstStyle/>
          <a:p>
            <a:r>
              <a:rPr lang="en-GB" altLang="en-US"/>
              <a:t>Lectures</a:t>
            </a:r>
          </a:p>
        </p:txBody>
      </p:sp>
      <p:sp>
        <p:nvSpPr>
          <p:cNvPr id="31747" name="Content Placeholder 2">
            <a:extLst>
              <a:ext uri="{FF2B5EF4-FFF2-40B4-BE49-F238E27FC236}">
                <a16:creationId xmlns:a16="http://schemas.microsoft.com/office/drawing/2014/main" id="{62E7AB10-F8D6-0885-951E-5021DDC7B341}"/>
              </a:ext>
            </a:extLst>
          </p:cNvPr>
          <p:cNvSpPr>
            <a:spLocks noGrp="1"/>
          </p:cNvSpPr>
          <p:nvPr>
            <p:ph idx="1"/>
          </p:nvPr>
        </p:nvSpPr>
        <p:spPr/>
        <p:txBody>
          <a:bodyPr>
            <a:normAutofit/>
          </a:bodyPr>
          <a:lstStyle/>
          <a:p>
            <a:r>
              <a:rPr lang="en-GB" altLang="en-US"/>
              <a:t>Respect the opinions and questions of others, one day it might be you with the question!</a:t>
            </a:r>
          </a:p>
          <a:p>
            <a:r>
              <a:rPr lang="en-GB" altLang="en-US"/>
              <a:t>If there is preparatory work set please ensure that you do it</a:t>
            </a:r>
          </a:p>
          <a:p>
            <a:r>
              <a:rPr lang="en-GB" altLang="en-US"/>
              <a:t>Please ensure that you make a contribution – the more you are involved the more you will get out of the session.</a:t>
            </a:r>
          </a:p>
          <a:p>
            <a:endParaRPr lang="en-GB" altLang="en-US"/>
          </a:p>
          <a:p>
            <a:endParaRPr lang="en-GB" altLang="en-US"/>
          </a:p>
          <a:p>
            <a:endParaRPr lang="en-GB" altLang="en-US"/>
          </a:p>
          <a:p>
            <a:endParaRPr lang="en-GB" altLang="en-US"/>
          </a:p>
          <a:p>
            <a:endParaRPr lang="en-GB" altLang="en-US"/>
          </a:p>
          <a:p>
            <a:endParaRPr lang="en-GB" altLang="en-US"/>
          </a:p>
        </p:txBody>
      </p:sp>
      <p:pic>
        <p:nvPicPr>
          <p:cNvPr id="31749" name="Picture 2" descr="C:\Documents and Settings\edu-cp\Local Settings\Temporary Internet Files\Content.IE5\Q68DKLEB\MC900434403[1].wmf">
            <a:extLst>
              <a:ext uri="{FF2B5EF4-FFF2-40B4-BE49-F238E27FC236}">
                <a16:creationId xmlns:a16="http://schemas.microsoft.com/office/drawing/2014/main" id="{0BEE4410-AA3C-5452-D291-57DFC55A40B5}"/>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421216" y="5254426"/>
            <a:ext cx="1343218" cy="15765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Title 1">
            <a:extLst>
              <a:ext uri="{FF2B5EF4-FFF2-40B4-BE49-F238E27FC236}">
                <a16:creationId xmlns:a16="http://schemas.microsoft.com/office/drawing/2014/main" id="{173AFD49-52E4-05D7-EA59-FF30BC60AA38}"/>
              </a:ext>
            </a:extLst>
          </p:cNvPr>
          <p:cNvSpPr>
            <a:spLocks noGrp="1"/>
          </p:cNvSpPr>
          <p:nvPr>
            <p:ph type="title"/>
          </p:nvPr>
        </p:nvSpPr>
        <p:spPr/>
        <p:txBody>
          <a:bodyPr>
            <a:normAutofit/>
          </a:bodyPr>
          <a:lstStyle/>
          <a:p>
            <a:r>
              <a:rPr lang="en-GB" altLang="en-US"/>
              <a:t>Contacting lecturers</a:t>
            </a:r>
          </a:p>
        </p:txBody>
      </p:sp>
      <p:sp>
        <p:nvSpPr>
          <p:cNvPr id="20483" name="Content Placeholder 2">
            <a:extLst>
              <a:ext uri="{FF2B5EF4-FFF2-40B4-BE49-F238E27FC236}">
                <a16:creationId xmlns:a16="http://schemas.microsoft.com/office/drawing/2014/main" id="{BFD2C8BB-C139-48C5-AD1E-44FE64121456}"/>
              </a:ext>
            </a:extLst>
          </p:cNvPr>
          <p:cNvSpPr>
            <a:spLocks noGrp="1"/>
          </p:cNvSpPr>
          <p:nvPr>
            <p:ph idx="1"/>
          </p:nvPr>
        </p:nvSpPr>
        <p:spPr/>
        <p:txBody>
          <a:bodyPr>
            <a:normAutofit/>
          </a:bodyPr>
          <a:lstStyle/>
          <a:p>
            <a:r>
              <a:rPr lang="en-GB" altLang="en-US"/>
              <a:t>Lecturers may be available at different times and not necessarily when you would prefer to see them</a:t>
            </a:r>
          </a:p>
          <a:p>
            <a:r>
              <a:rPr lang="en-GB" altLang="en-US"/>
              <a:t>Don’t assume we are always immediately able to see you....  </a:t>
            </a:r>
          </a:p>
          <a:p>
            <a:r>
              <a:rPr lang="en-GB" altLang="en-US"/>
              <a:t>Respect the fact that lecturers have other responsibilities... </a:t>
            </a:r>
          </a:p>
          <a:p>
            <a:r>
              <a:rPr lang="en-GB" altLang="en-US"/>
              <a:t>If it is not urgent please email us to arrange a convenient time to meet....</a:t>
            </a:r>
          </a:p>
          <a:p>
            <a:endParaRPr lang="en-GB" altLang="en-US"/>
          </a:p>
        </p:txBody>
      </p:sp>
      <p:pic>
        <p:nvPicPr>
          <p:cNvPr id="35845" name="Picture 2" descr="C:\Documents and Settings\edu-cp\Local Settings\Temporary Internet Files\Content.IE5\A2XJIR2R\MC900332546[1].wmf">
            <a:extLst>
              <a:ext uri="{FF2B5EF4-FFF2-40B4-BE49-F238E27FC236}">
                <a16:creationId xmlns:a16="http://schemas.microsoft.com/office/drawing/2014/main" id="{B66F1C71-1406-63F6-A919-FC1261F4301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367251" y="359087"/>
            <a:ext cx="1911350" cy="11525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5846" name="Rectangle 6">
            <a:extLst>
              <a:ext uri="{FF2B5EF4-FFF2-40B4-BE49-F238E27FC236}">
                <a16:creationId xmlns:a16="http://schemas.microsoft.com/office/drawing/2014/main" id="{BD438A85-ED57-2AF7-7CB9-E35B21910516}"/>
              </a:ext>
            </a:extLst>
          </p:cNvPr>
          <p:cNvSpPr>
            <a:spLocks noChangeArrowheads="1"/>
          </p:cNvSpPr>
          <p:nvPr/>
        </p:nvSpPr>
        <p:spPr bwMode="auto">
          <a:xfrm>
            <a:off x="1992314" y="98113"/>
            <a:ext cx="65" cy="260974"/>
          </a:xfrm>
          <a:prstGeom prst="rect">
            <a:avLst/>
          </a:prstGeom>
          <a:solidFill>
            <a:srgbClr val="F8F9FA"/>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7935" rIns="0" bIns="-7935" anchor="ctr">
            <a:spAutoFit/>
          </a:bodyPr>
          <a:lstStyle>
            <a:lvl1pPr>
              <a:spcBef>
                <a:spcPts val="1000"/>
              </a:spcBef>
              <a:buClr>
                <a:schemeClr val="accent1"/>
              </a:buClr>
              <a:buSzPct val="80000"/>
              <a:buFont typeface="Wingdings 3" panose="05040102010807070707" pitchFamily="18" charset="2"/>
              <a:buChar char=""/>
              <a:defRPr>
                <a:solidFill>
                  <a:srgbClr val="404040"/>
                </a:solidFill>
                <a:latin typeface="Trebuchet MS" panose="020B0603020202020204" pitchFamily="34" charset="0"/>
              </a:defRPr>
            </a:lvl1pPr>
            <a:lvl2pPr marL="742950" indent="-285750">
              <a:spcBef>
                <a:spcPts val="1000"/>
              </a:spcBef>
              <a:buClr>
                <a:schemeClr val="accent1"/>
              </a:buClr>
              <a:buSzPct val="80000"/>
              <a:buFont typeface="Wingdings 3" panose="05040102010807070707" pitchFamily="18" charset="2"/>
              <a:buChar char=""/>
              <a:defRPr sz="1600">
                <a:solidFill>
                  <a:srgbClr val="404040"/>
                </a:solidFill>
                <a:latin typeface="Trebuchet MS" panose="020B0603020202020204" pitchFamily="34" charset="0"/>
              </a:defRPr>
            </a:lvl2pPr>
            <a:lvl3pPr marL="1143000" indent="-228600">
              <a:spcBef>
                <a:spcPts val="1000"/>
              </a:spcBef>
              <a:buClr>
                <a:schemeClr val="accent1"/>
              </a:buClr>
              <a:buSzPct val="80000"/>
              <a:buFont typeface="Wingdings 3" panose="05040102010807070707" pitchFamily="18" charset="2"/>
              <a:buChar char=""/>
              <a:defRPr sz="1400">
                <a:solidFill>
                  <a:srgbClr val="404040"/>
                </a:solidFill>
                <a:latin typeface="Trebuchet MS" panose="020B0603020202020204" pitchFamily="34" charset="0"/>
              </a:defRPr>
            </a:lvl3pPr>
            <a:lvl4pPr marL="16002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4pPr>
            <a:lvl5pPr marL="20574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5pPr>
            <a:lvl6pPr marL="25146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6pPr>
            <a:lvl7pPr marL="29718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7pPr>
            <a:lvl8pPr marL="34290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8pPr>
            <a:lvl9pPr marL="38862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9pPr>
          </a:lstStyle>
          <a:p>
            <a:pPr defTabSz="914400">
              <a:spcBef>
                <a:spcPct val="0"/>
              </a:spcBef>
              <a:buClrTx/>
              <a:buSzTx/>
              <a:buNone/>
            </a:pPr>
            <a:endParaRPr lang="en-US" altLang="en-US">
              <a:solidFill>
                <a:schemeClr val="tx1"/>
              </a:solidFill>
              <a:latin typeface="Arial" panose="020B0604020202020204" pitchFamily="34" charset="0"/>
            </a:endParaRPr>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Title 1">
            <a:extLst>
              <a:ext uri="{FF2B5EF4-FFF2-40B4-BE49-F238E27FC236}">
                <a16:creationId xmlns:a16="http://schemas.microsoft.com/office/drawing/2014/main" id="{E0D5921A-6CCF-2B99-B5AF-4080694C2D67}"/>
              </a:ext>
            </a:extLst>
          </p:cNvPr>
          <p:cNvSpPr>
            <a:spLocks noGrp="1"/>
          </p:cNvSpPr>
          <p:nvPr>
            <p:ph type="title"/>
          </p:nvPr>
        </p:nvSpPr>
        <p:spPr>
          <a:xfrm>
            <a:off x="1451580" y="804520"/>
            <a:ext cx="4176511" cy="1049235"/>
          </a:xfrm>
        </p:spPr>
        <p:txBody>
          <a:bodyPr>
            <a:normAutofit/>
          </a:bodyPr>
          <a:lstStyle/>
          <a:p>
            <a:r>
              <a:rPr lang="en-GB" altLang="en-US"/>
              <a:t>Tutorials</a:t>
            </a:r>
          </a:p>
        </p:txBody>
      </p:sp>
      <p:sp>
        <p:nvSpPr>
          <p:cNvPr id="3" name="Content Placeholder 2">
            <a:extLst>
              <a:ext uri="{FF2B5EF4-FFF2-40B4-BE49-F238E27FC236}">
                <a16:creationId xmlns:a16="http://schemas.microsoft.com/office/drawing/2014/main" id="{D1F180B8-AC00-DD44-A024-36AE4EF2AB22}"/>
              </a:ext>
            </a:extLst>
          </p:cNvPr>
          <p:cNvSpPr>
            <a:spLocks noGrp="1"/>
          </p:cNvSpPr>
          <p:nvPr>
            <p:ph idx="1"/>
          </p:nvPr>
        </p:nvSpPr>
        <p:spPr>
          <a:xfrm>
            <a:off x="1451581" y="2015732"/>
            <a:ext cx="4172212" cy="3450613"/>
          </a:xfrm>
        </p:spPr>
        <p:txBody>
          <a:bodyPr rtlCol="0">
            <a:normAutofit/>
          </a:bodyPr>
          <a:lstStyle/>
          <a:p>
            <a:r>
              <a:rPr lang="en-GB"/>
              <a:t>Designed to support you</a:t>
            </a:r>
          </a:p>
          <a:p>
            <a:r>
              <a:rPr lang="en-GB"/>
              <a:t>To get the most benefit from a tutorial ensure you are prepared.</a:t>
            </a:r>
          </a:p>
          <a:p>
            <a:endParaRPr lang="en-GB"/>
          </a:p>
          <a:p>
            <a:endParaRPr lang="en-GB"/>
          </a:p>
          <a:p>
            <a:endParaRPr lang="en-GB"/>
          </a:p>
          <a:p>
            <a:endParaRPr lang="en-GB"/>
          </a:p>
          <a:p>
            <a:endParaRPr lang="en-GB"/>
          </a:p>
          <a:p>
            <a:endParaRPr lang="en-GB"/>
          </a:p>
        </p:txBody>
      </p:sp>
      <p:pic>
        <p:nvPicPr>
          <p:cNvPr id="37893" name="Picture 2" descr="C:\Documents and Settings\edu-cp\Local Settings\Temporary Internet Files\Content.IE5\A2XJIR2R\MC900332546[1].wmf">
            <a:extLst>
              <a:ext uri="{FF2B5EF4-FFF2-40B4-BE49-F238E27FC236}">
                <a16:creationId xmlns:a16="http://schemas.microsoft.com/office/drawing/2014/main" id="{16ABAE3F-3738-AD34-BC24-008D0E768C5E}"/>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6094411" y="1642896"/>
            <a:ext cx="4960442" cy="2986136"/>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Title 1">
            <a:extLst>
              <a:ext uri="{FF2B5EF4-FFF2-40B4-BE49-F238E27FC236}">
                <a16:creationId xmlns:a16="http://schemas.microsoft.com/office/drawing/2014/main" id="{E673ED5F-F9EC-7C0E-5A0C-9636D6F551B2}"/>
              </a:ext>
            </a:extLst>
          </p:cNvPr>
          <p:cNvSpPr>
            <a:spLocks noGrp="1"/>
          </p:cNvSpPr>
          <p:nvPr>
            <p:ph type="title"/>
          </p:nvPr>
        </p:nvSpPr>
        <p:spPr>
          <a:xfrm>
            <a:off x="1451579" y="2303047"/>
            <a:ext cx="3272093" cy="2674198"/>
          </a:xfrm>
        </p:spPr>
        <p:txBody>
          <a:bodyPr anchor="t">
            <a:normAutofit/>
          </a:bodyPr>
          <a:lstStyle/>
          <a:p>
            <a:r>
              <a:rPr lang="en-GB" altLang="en-US"/>
              <a:t>Remember</a:t>
            </a:r>
          </a:p>
        </p:txBody>
      </p:sp>
      <p:graphicFrame>
        <p:nvGraphicFramePr>
          <p:cNvPr id="38916" name="Content Placeholder 2">
            <a:extLst>
              <a:ext uri="{FF2B5EF4-FFF2-40B4-BE49-F238E27FC236}">
                <a16:creationId xmlns:a16="http://schemas.microsoft.com/office/drawing/2014/main" id="{9EF53F6D-8204-EF5B-78BC-487EF38B702C}"/>
              </a:ext>
            </a:extLst>
          </p:cNvPr>
          <p:cNvGraphicFramePr>
            <a:graphicFrameLocks noGrp="1"/>
          </p:cNvGraphicFramePr>
          <p:nvPr>
            <p:ph idx="1"/>
          </p:nvPr>
        </p:nvGraphicFramePr>
        <p:xfrm>
          <a:off x="5141913" y="803275"/>
          <a:ext cx="5913437" cy="463708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E96096-B06D-EC18-DB10-5617178A2AB0}"/>
              </a:ext>
            </a:extLst>
          </p:cNvPr>
          <p:cNvSpPr>
            <a:spLocks noGrp="1"/>
          </p:cNvSpPr>
          <p:nvPr>
            <p:ph type="title"/>
          </p:nvPr>
        </p:nvSpPr>
        <p:spPr/>
        <p:txBody>
          <a:bodyPr/>
          <a:lstStyle/>
          <a:p>
            <a:r>
              <a:rPr lang="en-GB"/>
              <a:t>AI and You</a:t>
            </a:r>
          </a:p>
        </p:txBody>
      </p:sp>
      <p:sp>
        <p:nvSpPr>
          <p:cNvPr id="3" name="Text Placeholder 2">
            <a:extLst>
              <a:ext uri="{FF2B5EF4-FFF2-40B4-BE49-F238E27FC236}">
                <a16:creationId xmlns:a16="http://schemas.microsoft.com/office/drawing/2014/main" id="{9B0227DC-8AAC-C7D2-377E-B754AF7D91DF}"/>
              </a:ext>
            </a:extLst>
          </p:cNvPr>
          <p:cNvSpPr>
            <a:spLocks noGrp="1"/>
          </p:cNvSpPr>
          <p:nvPr>
            <p:ph type="body" idx="1"/>
          </p:nvPr>
        </p:nvSpPr>
        <p:spPr/>
        <p:txBody>
          <a:bodyPr/>
          <a:lstStyle/>
          <a:p>
            <a:endParaRPr lang="en-GB"/>
          </a:p>
        </p:txBody>
      </p:sp>
    </p:spTree>
    <p:extLst>
      <p:ext uri="{BB962C8B-B14F-4D97-AF65-F5344CB8AC3E}">
        <p14:creationId xmlns:p14="http://schemas.microsoft.com/office/powerpoint/2010/main" val="1458759747"/>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3193BA5C-B8F3-4972-BA54-014C48FAFA4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3" name="Straight Connector 12">
            <a:extLst>
              <a:ext uri="{FF2B5EF4-FFF2-40B4-BE49-F238E27FC236}">
                <a16:creationId xmlns:a16="http://schemas.microsoft.com/office/drawing/2014/main" id="{D7162BAB-C25E-4CE9-B87C-F118DC7E7C2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453896" y="1847088"/>
            <a:ext cx="3530885" cy="0"/>
          </a:xfrm>
          <a:prstGeom prst="line">
            <a:avLst/>
          </a:prstGeom>
          <a:ln w="31750"/>
        </p:spPr>
        <p:style>
          <a:lnRef idx="3">
            <a:schemeClr val="accent1"/>
          </a:lnRef>
          <a:fillRef idx="0">
            <a:schemeClr val="accent1"/>
          </a:fillRef>
          <a:effectRef idx="2">
            <a:schemeClr val="accent1"/>
          </a:effectRef>
          <a:fontRef idx="minor">
            <a:schemeClr val="tx1"/>
          </a:fontRef>
        </p:style>
      </p:cxnSp>
      <p:sp>
        <p:nvSpPr>
          <p:cNvPr id="2" name="Title 1">
            <a:extLst>
              <a:ext uri="{FF2B5EF4-FFF2-40B4-BE49-F238E27FC236}">
                <a16:creationId xmlns:a16="http://schemas.microsoft.com/office/drawing/2014/main" id="{107BE786-4D04-4ECD-9C02-CE42F6790981}"/>
              </a:ext>
            </a:extLst>
          </p:cNvPr>
          <p:cNvSpPr>
            <a:spLocks noGrp="1"/>
          </p:cNvSpPr>
          <p:nvPr>
            <p:ph type="title"/>
          </p:nvPr>
        </p:nvSpPr>
        <p:spPr>
          <a:xfrm>
            <a:off x="1451580" y="804520"/>
            <a:ext cx="3530157" cy="1049235"/>
          </a:xfrm>
        </p:spPr>
        <p:txBody>
          <a:bodyPr>
            <a:normAutofit/>
          </a:bodyPr>
          <a:lstStyle/>
          <a:p>
            <a:r>
              <a:rPr lang="en-GB"/>
              <a:t>independent project</a:t>
            </a:r>
            <a:endParaRPr lang="cy-GB"/>
          </a:p>
        </p:txBody>
      </p:sp>
      <p:sp>
        <p:nvSpPr>
          <p:cNvPr id="15" name="Rectangle 14">
            <a:extLst>
              <a:ext uri="{FF2B5EF4-FFF2-40B4-BE49-F238E27FC236}">
                <a16:creationId xmlns:a16="http://schemas.microsoft.com/office/drawing/2014/main" id="{05B93327-222A-4DAC-9163-371BF44CDB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3" name="Content Placeholder 2">
            <a:extLst>
              <a:ext uri="{FF2B5EF4-FFF2-40B4-BE49-F238E27FC236}">
                <a16:creationId xmlns:a16="http://schemas.microsoft.com/office/drawing/2014/main" id="{DBA6F8D7-A737-4DD0-A879-306EAB38F3EE}"/>
              </a:ext>
            </a:extLst>
          </p:cNvPr>
          <p:cNvSpPr>
            <a:spLocks noGrp="1"/>
          </p:cNvSpPr>
          <p:nvPr>
            <p:ph idx="1"/>
          </p:nvPr>
        </p:nvSpPr>
        <p:spPr>
          <a:xfrm>
            <a:off x="1451581" y="2015732"/>
            <a:ext cx="3526523" cy="3450613"/>
          </a:xfrm>
        </p:spPr>
        <p:txBody>
          <a:bodyPr>
            <a:normAutofit/>
          </a:bodyPr>
          <a:lstStyle/>
          <a:p>
            <a:r>
              <a:rPr lang="en-GB"/>
              <a:t>40 credits</a:t>
            </a:r>
          </a:p>
          <a:p>
            <a:r>
              <a:rPr lang="en-GB"/>
              <a:t>Ross Phillips</a:t>
            </a:r>
          </a:p>
          <a:p>
            <a:r>
              <a:rPr lang="en-GB"/>
              <a:t>Module Lead (Cluster Tutor)</a:t>
            </a:r>
          </a:p>
          <a:p>
            <a:r>
              <a:rPr lang="en-GB"/>
              <a:t>r.phillips@uwtsd.ac.uk</a:t>
            </a:r>
          </a:p>
        </p:txBody>
      </p:sp>
      <p:grpSp>
        <p:nvGrpSpPr>
          <p:cNvPr id="17" name="Group 16">
            <a:extLst>
              <a:ext uri="{FF2B5EF4-FFF2-40B4-BE49-F238E27FC236}">
                <a16:creationId xmlns:a16="http://schemas.microsoft.com/office/drawing/2014/main" id="{14EE34E3-F117-4487-8ACF-33DA65FA11B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460131" y="482171"/>
            <a:ext cx="6091791" cy="5149101"/>
            <a:chOff x="5460131" y="482171"/>
            <a:chExt cx="6091791" cy="5149101"/>
          </a:xfrm>
        </p:grpSpPr>
        <p:sp>
          <p:nvSpPr>
            <p:cNvPr id="18" name="Rectangle 17">
              <a:extLst>
                <a:ext uri="{FF2B5EF4-FFF2-40B4-BE49-F238E27FC236}">
                  <a16:creationId xmlns:a16="http://schemas.microsoft.com/office/drawing/2014/main" id="{39ACC02C-6424-4165-93C4-E83C8E81D46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60131" y="482171"/>
              <a:ext cx="6091791" cy="5149101"/>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C182CB9C-C978-4C9B-9AAD-8B134189755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78956" y="812507"/>
              <a:ext cx="5461780" cy="4466452"/>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grpSp>
      <p:sp>
        <p:nvSpPr>
          <p:cNvPr id="21" name="Rectangle 20">
            <a:extLst>
              <a:ext uri="{FF2B5EF4-FFF2-40B4-BE49-F238E27FC236}">
                <a16:creationId xmlns:a16="http://schemas.microsoft.com/office/drawing/2014/main" id="{56388820-A63D-463C-9DBC-060A5ABE33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942379" y="977965"/>
            <a:ext cx="5134631" cy="4135339"/>
          </a:xfrm>
          <a:prstGeom prst="rect">
            <a:avLst/>
          </a:prstGeom>
          <a:solidFill>
            <a:schemeClr val="bg1"/>
          </a:solidFill>
          <a:ln w="6350">
            <a:solidFill>
              <a:schemeClr val="bg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descr="Diagram&#10;&#10;Description automatically generated">
            <a:extLst>
              <a:ext uri="{FF2B5EF4-FFF2-40B4-BE49-F238E27FC236}">
                <a16:creationId xmlns:a16="http://schemas.microsoft.com/office/drawing/2014/main" id="{C2AFE9D9-98C1-AECF-98F4-9B485792B887}"/>
              </a:ext>
            </a:extLst>
          </p:cNvPr>
          <p:cNvPicPr>
            <a:picLocks noChangeAspect="1"/>
          </p:cNvPicPr>
          <p:nvPr/>
        </p:nvPicPr>
        <p:blipFill rotWithShape="1">
          <a:blip r:embed="rId3">
            <a:extLst>
              <a:ext uri="{837473B0-CC2E-450A-ABE3-18F120FF3D39}">
                <a1611:picAttrSrcUrl xmlns:a1611="http://schemas.microsoft.com/office/drawing/2016/11/main" r:id="rId4"/>
              </a:ext>
            </a:extLst>
          </a:blip>
          <a:srcRect r="8676"/>
          <a:stretch/>
        </p:blipFill>
        <p:spPr>
          <a:xfrm>
            <a:off x="6906995" y="1116345"/>
            <a:ext cx="3195413" cy="3866172"/>
          </a:xfrm>
          <a:prstGeom prst="rect">
            <a:avLst/>
          </a:prstGeom>
        </p:spPr>
      </p:pic>
      <p:pic>
        <p:nvPicPr>
          <p:cNvPr id="23" name="Picture 22">
            <a:extLst>
              <a:ext uri="{FF2B5EF4-FFF2-40B4-BE49-F238E27FC236}">
                <a16:creationId xmlns:a16="http://schemas.microsoft.com/office/drawing/2014/main" id="{C04ED70F-D6FD-4EB1-A171-D30F885FE73E}"/>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25" name="Straight Connector 24">
            <a:extLst>
              <a:ext uri="{FF2B5EF4-FFF2-40B4-BE49-F238E27FC236}">
                <a16:creationId xmlns:a16="http://schemas.microsoft.com/office/drawing/2014/main" id="{DA26CAE9-74C4-4EDD-8A80-77F79EAA86F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277753187"/>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50000" t="50000" r="50000" b="50000"/>
          </a:path>
        </a:gra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F63C748C-967B-4A7B-A90F-3EDD0F485A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3"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C0143637-4934-44E4-B909-BAF1E7B279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4062127" cy="6858002"/>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Title 12">
            <a:extLst>
              <a:ext uri="{FF2B5EF4-FFF2-40B4-BE49-F238E27FC236}">
                <a16:creationId xmlns:a16="http://schemas.microsoft.com/office/drawing/2014/main" id="{5CD3CB4F-8608-AD50-E6AF-853DA18620A0}"/>
              </a:ext>
            </a:extLst>
          </p:cNvPr>
          <p:cNvSpPr>
            <a:spLocks noGrp="1"/>
          </p:cNvSpPr>
          <p:nvPr>
            <p:ph type="title"/>
          </p:nvPr>
        </p:nvSpPr>
        <p:spPr>
          <a:xfrm>
            <a:off x="849683" y="1240076"/>
            <a:ext cx="2727813" cy="4584527"/>
          </a:xfrm>
        </p:spPr>
        <p:txBody>
          <a:bodyPr>
            <a:normAutofit/>
          </a:bodyPr>
          <a:lstStyle/>
          <a:p>
            <a:r>
              <a:rPr lang="en-GB" sz="2700">
                <a:solidFill>
                  <a:srgbClr val="FFFFFF"/>
                </a:solidFill>
              </a:rPr>
              <a:t>independent project</a:t>
            </a:r>
          </a:p>
        </p:txBody>
      </p:sp>
      <p:sp>
        <p:nvSpPr>
          <p:cNvPr id="3" name="Content Placeholder 2">
            <a:extLst>
              <a:ext uri="{FF2B5EF4-FFF2-40B4-BE49-F238E27FC236}">
                <a16:creationId xmlns:a16="http://schemas.microsoft.com/office/drawing/2014/main" id="{A2198E00-0CBB-43E2-86DA-A7BD96F02DBD}"/>
              </a:ext>
            </a:extLst>
          </p:cNvPr>
          <p:cNvSpPr>
            <a:spLocks noGrp="1"/>
          </p:cNvSpPr>
          <p:nvPr>
            <p:ph idx="1"/>
          </p:nvPr>
        </p:nvSpPr>
        <p:spPr>
          <a:xfrm>
            <a:off x="4705594" y="1240077"/>
            <a:ext cx="6034827" cy="4916465"/>
          </a:xfrm>
        </p:spPr>
        <p:txBody>
          <a:bodyPr vert="horz" lIns="91440" tIns="45720" rIns="91440" bIns="45720" rtlCol="0" anchor="t">
            <a:normAutofit/>
          </a:bodyPr>
          <a:lstStyle/>
          <a:p>
            <a:r>
              <a:rPr lang="en-GB" dirty="0"/>
              <a:t>INDEPENDENT PROJECT with tutor/supervisor support </a:t>
            </a:r>
            <a:endParaRPr lang="en-US" dirty="0"/>
          </a:p>
          <a:p>
            <a:r>
              <a:rPr lang="en-GB" dirty="0"/>
              <a:t>TIMETABLED FOR BLOCKS 1 AND 6</a:t>
            </a:r>
            <a:endParaRPr lang="en-US" dirty="0"/>
          </a:p>
          <a:p>
            <a:r>
              <a:rPr lang="en-GB" dirty="0"/>
              <a:t>AND YOU WILL BE EXPECTED TO CONTINUE TO WORK ON YOUR PROJECT WITH THE SUPPORT OF YOUR SUPERVISOR THROUGHOUT THE YEAR</a:t>
            </a:r>
            <a:endParaRPr lang="en-US" dirty="0"/>
          </a:p>
          <a:p>
            <a:r>
              <a:rPr lang="en-GB" dirty="0"/>
              <a:t>3 element portfolio – 10,000 words</a:t>
            </a:r>
            <a:endParaRPr lang="en-US" dirty="0"/>
          </a:p>
          <a:p>
            <a:r>
              <a:rPr lang="en-GB" dirty="0"/>
              <a:t>October 2026 – May 2027</a:t>
            </a:r>
            <a:endParaRPr lang="en-US" dirty="0"/>
          </a:p>
          <a:p>
            <a:endParaRPr lang="en-GB"/>
          </a:p>
        </p:txBody>
      </p:sp>
    </p:spTree>
    <p:extLst>
      <p:ext uri="{BB962C8B-B14F-4D97-AF65-F5344CB8AC3E}">
        <p14:creationId xmlns:p14="http://schemas.microsoft.com/office/powerpoint/2010/main" val="3280330368"/>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7">
            <a:extLst>
              <a:ext uri="{FF2B5EF4-FFF2-40B4-BE49-F238E27FC236}">
                <a16:creationId xmlns:a16="http://schemas.microsoft.com/office/drawing/2014/main" id="{01EC70AA-06A0-2EF1-6DD5-919DDAF006C4}"/>
              </a:ext>
            </a:extLst>
          </p:cNvPr>
          <p:cNvSpPr>
            <a:spLocks noGrp="1"/>
          </p:cNvSpPr>
          <p:nvPr>
            <p:ph type="title"/>
          </p:nvPr>
        </p:nvSpPr>
        <p:spPr/>
        <p:txBody>
          <a:bodyPr/>
          <a:lstStyle/>
          <a:p>
            <a:r>
              <a:rPr lang="en-GB"/>
              <a:t>independent project</a:t>
            </a:r>
          </a:p>
        </p:txBody>
      </p:sp>
      <p:graphicFrame>
        <p:nvGraphicFramePr>
          <p:cNvPr id="10" name="Content Placeholder 2">
            <a:extLst>
              <a:ext uri="{FF2B5EF4-FFF2-40B4-BE49-F238E27FC236}">
                <a16:creationId xmlns:a16="http://schemas.microsoft.com/office/drawing/2014/main" id="{AA07D932-0E69-CCC7-8509-4D55B2980692}"/>
              </a:ext>
            </a:extLst>
          </p:cNvPr>
          <p:cNvGraphicFramePr>
            <a:graphicFrameLocks noGrp="1"/>
          </p:cNvGraphicFramePr>
          <p:nvPr>
            <p:ph idx="1"/>
          </p:nvPr>
        </p:nvGraphicFramePr>
        <p:xfrm>
          <a:off x="1451579" y="2015732"/>
          <a:ext cx="9603275" cy="345061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6" name="TextBox 5">
            <a:extLst>
              <a:ext uri="{FF2B5EF4-FFF2-40B4-BE49-F238E27FC236}">
                <a16:creationId xmlns:a16="http://schemas.microsoft.com/office/drawing/2014/main" id="{301C76C4-4BB3-1B75-7E34-83D805F6CF59}"/>
              </a:ext>
            </a:extLst>
          </p:cNvPr>
          <p:cNvSpPr txBox="1"/>
          <p:nvPr/>
        </p:nvSpPr>
        <p:spPr>
          <a:xfrm>
            <a:off x="8368146" y="6088250"/>
            <a:ext cx="2202873" cy="230832"/>
          </a:xfrm>
          <a:prstGeom prst="rect">
            <a:avLst/>
          </a:prstGeom>
          <a:noFill/>
        </p:spPr>
        <p:txBody>
          <a:bodyPr wrap="square" rtlCol="0">
            <a:spAutoFit/>
          </a:bodyPr>
          <a:lstStyle/>
          <a:p>
            <a:r>
              <a:rPr lang="en-GB" sz="900">
                <a:hlinkClick r:id="rId7" tooltip="https://creativecommons.org/licenses/by-nc-sa/3.0/"/>
              </a:rPr>
              <a:t>-NC</a:t>
            </a:r>
            <a:endParaRPr lang="en-GB" sz="900"/>
          </a:p>
        </p:txBody>
      </p:sp>
    </p:spTree>
    <p:extLst>
      <p:ext uri="{BB962C8B-B14F-4D97-AF65-F5344CB8AC3E}">
        <p14:creationId xmlns:p14="http://schemas.microsoft.com/office/powerpoint/2010/main" val="1787732680"/>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8">
            <a:extLst>
              <a:ext uri="{FF2B5EF4-FFF2-40B4-BE49-F238E27FC236}">
                <a16:creationId xmlns:a16="http://schemas.microsoft.com/office/drawing/2014/main" id="{EDC48446-9807-B4FD-CED3-F4C289DA9896}"/>
              </a:ext>
            </a:extLst>
          </p:cNvPr>
          <p:cNvSpPr>
            <a:spLocks noGrp="1"/>
          </p:cNvSpPr>
          <p:nvPr>
            <p:ph type="title"/>
          </p:nvPr>
        </p:nvSpPr>
        <p:spPr/>
        <p:txBody>
          <a:bodyPr/>
          <a:lstStyle/>
          <a:p>
            <a:r>
              <a:rPr lang="en-GB"/>
              <a:t>independent project</a:t>
            </a:r>
          </a:p>
        </p:txBody>
      </p:sp>
      <p:sp>
        <p:nvSpPr>
          <p:cNvPr id="3" name="Content Placeholder 2">
            <a:extLst>
              <a:ext uri="{FF2B5EF4-FFF2-40B4-BE49-F238E27FC236}">
                <a16:creationId xmlns:a16="http://schemas.microsoft.com/office/drawing/2014/main" id="{A2198E00-0CBB-43E2-86DA-A7BD96F02DBD}"/>
              </a:ext>
            </a:extLst>
          </p:cNvPr>
          <p:cNvSpPr>
            <a:spLocks noGrp="1"/>
          </p:cNvSpPr>
          <p:nvPr>
            <p:ph idx="1"/>
          </p:nvPr>
        </p:nvSpPr>
        <p:spPr>
          <a:noFill/>
        </p:spPr>
        <p:txBody>
          <a:bodyPr vert="horz" lIns="91440" tIns="45720" rIns="91440" bIns="45720" rtlCol="0" anchor="t">
            <a:noAutofit/>
          </a:bodyPr>
          <a:lstStyle/>
          <a:p>
            <a:r>
              <a:rPr lang="en-GB" sz="1700"/>
              <a:t>BEGIN TO CONSIDER TODAY:</a:t>
            </a:r>
            <a:endParaRPr lang="en-US" sz="1700"/>
          </a:p>
          <a:p>
            <a:r>
              <a:rPr lang="en-GB" sz="1700"/>
              <a:t>a topic that you are interested in and would like to research</a:t>
            </a:r>
            <a:endParaRPr lang="en-US" sz="1700"/>
          </a:p>
          <a:p>
            <a:r>
              <a:rPr lang="en-GB" sz="1700"/>
              <a:t>read as much as you can about that topic</a:t>
            </a:r>
            <a:endParaRPr lang="en-US" sz="1700"/>
          </a:p>
          <a:p>
            <a:r>
              <a:rPr lang="en-GB" sz="1700"/>
              <a:t>what particular element/s of that topic really interests you</a:t>
            </a:r>
            <a:endParaRPr lang="en-US" sz="1700"/>
          </a:p>
          <a:p>
            <a:r>
              <a:rPr lang="en-GB" sz="1700"/>
              <a:t>read further about your chosen element/s </a:t>
            </a:r>
            <a:endParaRPr lang="en-US" sz="1700"/>
          </a:p>
          <a:p>
            <a:r>
              <a:rPr lang="en-GB" sz="1700"/>
              <a:t>This should prepare you to have a constructive discussion with your tutor at the beginning of Level 6</a:t>
            </a:r>
            <a:endParaRPr lang="en-US" sz="1700"/>
          </a:p>
          <a:p>
            <a:endParaRPr lang="en-GB" sz="1700"/>
          </a:p>
          <a:p>
            <a:endParaRPr lang="en-GB"/>
          </a:p>
        </p:txBody>
      </p:sp>
      <p:sp>
        <p:nvSpPr>
          <p:cNvPr id="5" name="Content Placeholder 2">
            <a:extLst>
              <a:ext uri="{FF2B5EF4-FFF2-40B4-BE49-F238E27FC236}">
                <a16:creationId xmlns:a16="http://schemas.microsoft.com/office/drawing/2014/main" id="{94892A70-A3FF-D3FA-1580-CDEDF4F7B38A}"/>
              </a:ext>
            </a:extLst>
          </p:cNvPr>
          <p:cNvSpPr txBox="1">
            <a:spLocks/>
          </p:cNvSpPr>
          <p:nvPr/>
        </p:nvSpPr>
        <p:spPr>
          <a:xfrm>
            <a:off x="6270099" y="484909"/>
            <a:ext cx="5477763" cy="5881057"/>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2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9pPr>
          </a:lstStyle>
          <a:p>
            <a:endParaRPr lang="en-GB" sz="2400" b="1" i="1"/>
          </a:p>
          <a:p>
            <a:endParaRPr lang="cy-GB"/>
          </a:p>
        </p:txBody>
      </p:sp>
    </p:spTree>
    <p:extLst>
      <p:ext uri="{BB962C8B-B14F-4D97-AF65-F5344CB8AC3E}">
        <p14:creationId xmlns:p14="http://schemas.microsoft.com/office/powerpoint/2010/main" val="1401213435"/>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3193BA5C-B8F3-4972-BA54-014C48FAFA4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5" name="Straight Connector 14">
            <a:extLst>
              <a:ext uri="{FF2B5EF4-FFF2-40B4-BE49-F238E27FC236}">
                <a16:creationId xmlns:a16="http://schemas.microsoft.com/office/drawing/2014/main" id="{D7162BAB-C25E-4CE9-B87C-F118DC7E7C2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453896" y="1847088"/>
            <a:ext cx="3530885" cy="0"/>
          </a:xfrm>
          <a:prstGeom prst="line">
            <a:avLst/>
          </a:prstGeom>
          <a:ln w="31750"/>
        </p:spPr>
        <p:style>
          <a:lnRef idx="3">
            <a:schemeClr val="accent1"/>
          </a:lnRef>
          <a:fillRef idx="0">
            <a:schemeClr val="accent1"/>
          </a:fillRef>
          <a:effectRef idx="2">
            <a:schemeClr val="accent1"/>
          </a:effectRef>
          <a:fontRef idx="minor">
            <a:schemeClr val="tx1"/>
          </a:fontRef>
        </p:style>
      </p:cxnSp>
      <p:sp>
        <p:nvSpPr>
          <p:cNvPr id="8" name="Title 7">
            <a:extLst>
              <a:ext uri="{FF2B5EF4-FFF2-40B4-BE49-F238E27FC236}">
                <a16:creationId xmlns:a16="http://schemas.microsoft.com/office/drawing/2014/main" id="{43385EA9-B303-2AE0-9C4F-93862CCFAC7A}"/>
              </a:ext>
            </a:extLst>
          </p:cNvPr>
          <p:cNvSpPr>
            <a:spLocks noGrp="1"/>
          </p:cNvSpPr>
          <p:nvPr>
            <p:ph type="title"/>
          </p:nvPr>
        </p:nvSpPr>
        <p:spPr>
          <a:xfrm>
            <a:off x="1451580" y="804520"/>
            <a:ext cx="3530157" cy="1049235"/>
          </a:xfrm>
        </p:spPr>
        <p:txBody>
          <a:bodyPr>
            <a:normAutofit/>
          </a:bodyPr>
          <a:lstStyle/>
          <a:p>
            <a:endParaRPr lang="en-GB"/>
          </a:p>
        </p:txBody>
      </p:sp>
      <p:sp>
        <p:nvSpPr>
          <p:cNvPr id="17" name="Rectangle 16">
            <a:extLst>
              <a:ext uri="{FF2B5EF4-FFF2-40B4-BE49-F238E27FC236}">
                <a16:creationId xmlns:a16="http://schemas.microsoft.com/office/drawing/2014/main" id="{05B93327-222A-4DAC-9163-371BF44CDB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3" name="Content Placeholder 2">
            <a:extLst>
              <a:ext uri="{FF2B5EF4-FFF2-40B4-BE49-F238E27FC236}">
                <a16:creationId xmlns:a16="http://schemas.microsoft.com/office/drawing/2014/main" id="{A2198E00-0CBB-43E2-86DA-A7BD96F02DBD}"/>
              </a:ext>
            </a:extLst>
          </p:cNvPr>
          <p:cNvSpPr>
            <a:spLocks noGrp="1"/>
          </p:cNvSpPr>
          <p:nvPr>
            <p:ph idx="1"/>
          </p:nvPr>
        </p:nvSpPr>
        <p:spPr>
          <a:xfrm>
            <a:off x="1451581" y="2015732"/>
            <a:ext cx="3526523" cy="3450613"/>
          </a:xfrm>
        </p:spPr>
        <p:txBody>
          <a:bodyPr vert="horz" lIns="91440" tIns="45720" rIns="91440" bIns="45720" rtlCol="0">
            <a:normAutofit/>
          </a:bodyPr>
          <a:lstStyle/>
          <a:p>
            <a:pPr>
              <a:lnSpc>
                <a:spcPct val="110000"/>
              </a:lnSpc>
            </a:pPr>
            <a:r>
              <a:rPr lang="en-GB" sz="1300"/>
              <a:t>BLOCK 1 TEACHING TIMETABLE</a:t>
            </a:r>
            <a:endParaRPr lang="en-US" sz="1300"/>
          </a:p>
          <a:p>
            <a:pPr>
              <a:lnSpc>
                <a:spcPct val="110000"/>
              </a:lnSpc>
            </a:pPr>
            <a:r>
              <a:rPr lang="en-GB" sz="1300"/>
              <a:t>29/09 9.30pm - 10.30pm (TEAMS)</a:t>
            </a:r>
            <a:endParaRPr lang="en-US" sz="1300"/>
          </a:p>
          <a:p>
            <a:pPr>
              <a:lnSpc>
                <a:spcPct val="110000"/>
              </a:lnSpc>
            </a:pPr>
            <a:r>
              <a:rPr lang="en-GB" sz="1300"/>
              <a:t>06/10 1.30pm - 2.30pm (TEAMS)</a:t>
            </a:r>
            <a:endParaRPr lang="en-US" sz="1300"/>
          </a:p>
          <a:p>
            <a:pPr>
              <a:lnSpc>
                <a:spcPct val="110000"/>
              </a:lnSpc>
            </a:pPr>
            <a:r>
              <a:rPr lang="en-GB" sz="1300"/>
              <a:t>13/10  1.30pm - 2.30pm (TEAMS)</a:t>
            </a:r>
            <a:endParaRPr lang="en-US" sz="1300"/>
          </a:p>
          <a:p>
            <a:pPr>
              <a:lnSpc>
                <a:spcPct val="110000"/>
              </a:lnSpc>
            </a:pPr>
            <a:r>
              <a:rPr lang="en-GB" sz="1300"/>
              <a:t>20/10 11am – 12.30pm (TEAMS)</a:t>
            </a:r>
          </a:p>
          <a:p>
            <a:pPr>
              <a:lnSpc>
                <a:spcPct val="110000"/>
              </a:lnSpc>
            </a:pPr>
            <a:endParaRPr lang="en-GB" sz="1300"/>
          </a:p>
          <a:p>
            <a:pPr>
              <a:lnSpc>
                <a:spcPct val="110000"/>
              </a:lnSpc>
            </a:pPr>
            <a:r>
              <a:rPr lang="en-GB" sz="1300"/>
              <a:t>You will also be meeting with your tutors to discuss your initial ideas/proposal and to consider which academic writing skills, if any, you need to develop in order to present a project at the highest possible standard.</a:t>
            </a:r>
            <a:endParaRPr lang="en-US" sz="1300"/>
          </a:p>
          <a:p>
            <a:pPr>
              <a:lnSpc>
                <a:spcPct val="110000"/>
              </a:lnSpc>
            </a:pPr>
            <a:endParaRPr lang="en-GB" sz="1300"/>
          </a:p>
        </p:txBody>
      </p:sp>
      <p:grpSp>
        <p:nvGrpSpPr>
          <p:cNvPr id="19" name="Group 18">
            <a:extLst>
              <a:ext uri="{FF2B5EF4-FFF2-40B4-BE49-F238E27FC236}">
                <a16:creationId xmlns:a16="http://schemas.microsoft.com/office/drawing/2014/main" id="{14EE34E3-F117-4487-8ACF-33DA65FA11B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460131" y="482171"/>
            <a:ext cx="6091791" cy="5149101"/>
            <a:chOff x="5460131" y="482171"/>
            <a:chExt cx="6091791" cy="5149101"/>
          </a:xfrm>
        </p:grpSpPr>
        <p:sp>
          <p:nvSpPr>
            <p:cNvPr id="20" name="Rectangle 19">
              <a:extLst>
                <a:ext uri="{FF2B5EF4-FFF2-40B4-BE49-F238E27FC236}">
                  <a16:creationId xmlns:a16="http://schemas.microsoft.com/office/drawing/2014/main" id="{39ACC02C-6424-4165-93C4-E83C8E81D46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60131" y="482171"/>
              <a:ext cx="6091791" cy="5149101"/>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C182CB9C-C978-4C9B-9AAD-8B134189755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78956" y="812507"/>
              <a:ext cx="5461780" cy="4466452"/>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grpSp>
      <p:sp>
        <p:nvSpPr>
          <p:cNvPr id="23" name="Rectangle 22">
            <a:extLst>
              <a:ext uri="{FF2B5EF4-FFF2-40B4-BE49-F238E27FC236}">
                <a16:creationId xmlns:a16="http://schemas.microsoft.com/office/drawing/2014/main" id="{56388820-A63D-463C-9DBC-060A5ABE33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942379" y="977965"/>
            <a:ext cx="5134631" cy="4135339"/>
          </a:xfrm>
          <a:prstGeom prst="rect">
            <a:avLst/>
          </a:prstGeom>
          <a:solidFill>
            <a:schemeClr val="bg1"/>
          </a:solidFill>
          <a:ln w="6350">
            <a:solidFill>
              <a:schemeClr val="bg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descr="A close-up of a logo&#10;&#10;Description automatically generated with medium confidence">
            <a:extLst>
              <a:ext uri="{FF2B5EF4-FFF2-40B4-BE49-F238E27FC236}">
                <a16:creationId xmlns:a16="http://schemas.microsoft.com/office/drawing/2014/main" id="{D4F88393-F2E7-86D1-D977-A77DB06F2E22}"/>
              </a:ext>
            </a:extLst>
          </p:cNvPr>
          <p:cNvPicPr>
            <a:picLocks noChangeAspect="1"/>
          </p:cNvPicPr>
          <p:nvPr/>
        </p:nvPicPr>
        <p:blipFill>
          <a:blip r:embed="rId3">
            <a:extLst>
              <a:ext uri="{837473B0-CC2E-450A-ABE3-18F120FF3D39}">
                <a1611:picAttrSrcUrl xmlns:a1611="http://schemas.microsoft.com/office/drawing/2016/11/main" r:id="rId4"/>
              </a:ext>
            </a:extLst>
          </a:blip>
          <a:stretch>
            <a:fillRect/>
          </a:stretch>
        </p:blipFill>
        <p:spPr>
          <a:xfrm>
            <a:off x="6093926" y="1373942"/>
            <a:ext cx="4821551" cy="3350977"/>
          </a:xfrm>
          <a:prstGeom prst="rect">
            <a:avLst/>
          </a:prstGeom>
        </p:spPr>
      </p:pic>
      <p:pic>
        <p:nvPicPr>
          <p:cNvPr id="25" name="Picture 24">
            <a:extLst>
              <a:ext uri="{FF2B5EF4-FFF2-40B4-BE49-F238E27FC236}">
                <a16:creationId xmlns:a16="http://schemas.microsoft.com/office/drawing/2014/main" id="{C04ED70F-D6FD-4EB1-A171-D30F885FE73E}"/>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27" name="Straight Connector 26">
            <a:extLst>
              <a:ext uri="{FF2B5EF4-FFF2-40B4-BE49-F238E27FC236}">
                <a16:creationId xmlns:a16="http://schemas.microsoft.com/office/drawing/2014/main" id="{DA26CAE9-74C4-4EDD-8A80-77F79EAA86F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980299477"/>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3193BA5C-B8F3-4972-BA54-014C48FAFA4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7" name="Straight Connector 16">
            <a:extLst>
              <a:ext uri="{FF2B5EF4-FFF2-40B4-BE49-F238E27FC236}">
                <a16:creationId xmlns:a16="http://schemas.microsoft.com/office/drawing/2014/main" id="{D7162BAB-C25E-4CE9-B87C-F118DC7E7C2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453896" y="1847088"/>
            <a:ext cx="3530885" cy="0"/>
          </a:xfrm>
          <a:prstGeom prst="line">
            <a:avLst/>
          </a:prstGeom>
          <a:ln w="31750"/>
        </p:spPr>
        <p:style>
          <a:lnRef idx="3">
            <a:schemeClr val="accent1"/>
          </a:lnRef>
          <a:fillRef idx="0">
            <a:schemeClr val="accent1"/>
          </a:fillRef>
          <a:effectRef idx="2">
            <a:schemeClr val="accent1"/>
          </a:effectRef>
          <a:fontRef idx="minor">
            <a:schemeClr val="tx1"/>
          </a:fontRef>
        </p:style>
      </p:cxnSp>
      <p:sp>
        <p:nvSpPr>
          <p:cNvPr id="2" name="Title 1"/>
          <p:cNvSpPr>
            <a:spLocks noGrp="1"/>
          </p:cNvSpPr>
          <p:nvPr>
            <p:ph type="title"/>
          </p:nvPr>
        </p:nvSpPr>
        <p:spPr>
          <a:xfrm>
            <a:off x="1451580" y="804520"/>
            <a:ext cx="3530157" cy="1049235"/>
          </a:xfrm>
        </p:spPr>
        <p:txBody>
          <a:bodyPr>
            <a:normAutofit/>
          </a:bodyPr>
          <a:lstStyle/>
          <a:p>
            <a:r>
              <a:rPr lang="en-GB"/>
              <a:t>your future</a:t>
            </a:r>
          </a:p>
        </p:txBody>
      </p:sp>
      <p:sp>
        <p:nvSpPr>
          <p:cNvPr id="19" name="Rectangle 18">
            <a:extLst>
              <a:ext uri="{FF2B5EF4-FFF2-40B4-BE49-F238E27FC236}">
                <a16:creationId xmlns:a16="http://schemas.microsoft.com/office/drawing/2014/main" id="{05B93327-222A-4DAC-9163-371BF44CDB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3" name="Content Placeholder 2"/>
          <p:cNvSpPr>
            <a:spLocks noGrp="1"/>
          </p:cNvSpPr>
          <p:nvPr>
            <p:ph idx="1"/>
          </p:nvPr>
        </p:nvSpPr>
        <p:spPr>
          <a:xfrm>
            <a:off x="1451581" y="2015732"/>
            <a:ext cx="3526523" cy="3450613"/>
          </a:xfrm>
        </p:spPr>
        <p:txBody>
          <a:bodyPr vert="horz" lIns="91440" tIns="45720" rIns="91440" bIns="45720" rtlCol="0">
            <a:normAutofit/>
          </a:bodyPr>
          <a:lstStyle/>
          <a:p>
            <a:r>
              <a:rPr lang="en-GB"/>
              <a:t>PGCE applications open in mid October</a:t>
            </a:r>
            <a:endParaRPr lang="en-US"/>
          </a:p>
          <a:p>
            <a:r>
              <a:rPr lang="en-GB"/>
              <a:t>Masters degree</a:t>
            </a:r>
            <a:endParaRPr lang="en-US"/>
          </a:p>
          <a:p>
            <a:r>
              <a:rPr lang="en-GB"/>
              <a:t>Employability Week</a:t>
            </a:r>
            <a:endParaRPr lang="en-US"/>
          </a:p>
          <a:p>
            <a:r>
              <a:rPr lang="en-GB"/>
              <a:t>References</a:t>
            </a:r>
            <a:endParaRPr lang="en-US"/>
          </a:p>
          <a:p>
            <a:endParaRPr lang="en-GB"/>
          </a:p>
        </p:txBody>
      </p:sp>
      <p:grpSp>
        <p:nvGrpSpPr>
          <p:cNvPr id="21" name="Group 20">
            <a:extLst>
              <a:ext uri="{FF2B5EF4-FFF2-40B4-BE49-F238E27FC236}">
                <a16:creationId xmlns:a16="http://schemas.microsoft.com/office/drawing/2014/main" id="{14EE34E3-F117-4487-8ACF-33DA65FA11B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460131" y="482171"/>
            <a:ext cx="6091791" cy="5149101"/>
            <a:chOff x="5460131" y="482171"/>
            <a:chExt cx="6091791" cy="5149101"/>
          </a:xfrm>
        </p:grpSpPr>
        <p:sp>
          <p:nvSpPr>
            <p:cNvPr id="22" name="Rectangle 21">
              <a:extLst>
                <a:ext uri="{FF2B5EF4-FFF2-40B4-BE49-F238E27FC236}">
                  <a16:creationId xmlns:a16="http://schemas.microsoft.com/office/drawing/2014/main" id="{39ACC02C-6424-4165-93C4-E83C8E81D46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60131" y="482171"/>
              <a:ext cx="6091791" cy="5149101"/>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C182CB9C-C978-4C9B-9AAD-8B134189755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78956" y="812507"/>
              <a:ext cx="5461780" cy="4466452"/>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grpSp>
      <p:sp>
        <p:nvSpPr>
          <p:cNvPr id="25" name="Rectangle 24">
            <a:extLst>
              <a:ext uri="{FF2B5EF4-FFF2-40B4-BE49-F238E27FC236}">
                <a16:creationId xmlns:a16="http://schemas.microsoft.com/office/drawing/2014/main" id="{56388820-A63D-463C-9DBC-060A5ABE33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942379" y="977965"/>
            <a:ext cx="5134631" cy="4135339"/>
          </a:xfrm>
          <a:prstGeom prst="rect">
            <a:avLst/>
          </a:prstGeom>
          <a:solidFill>
            <a:schemeClr val="bg1"/>
          </a:solidFill>
          <a:ln w="6350">
            <a:solidFill>
              <a:schemeClr val="bg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 name="Picture 9">
            <a:extLst>
              <a:ext uri="{FF2B5EF4-FFF2-40B4-BE49-F238E27FC236}">
                <a16:creationId xmlns:a16="http://schemas.microsoft.com/office/drawing/2014/main" id="{43EBB39C-2B7C-45B8-A61E-FC92968E976B}"/>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6093926" y="1331753"/>
            <a:ext cx="4821551" cy="3435355"/>
          </a:xfrm>
          <a:prstGeom prst="rect">
            <a:avLst/>
          </a:prstGeom>
        </p:spPr>
      </p:pic>
      <p:pic>
        <p:nvPicPr>
          <p:cNvPr id="27" name="Picture 26">
            <a:extLst>
              <a:ext uri="{FF2B5EF4-FFF2-40B4-BE49-F238E27FC236}">
                <a16:creationId xmlns:a16="http://schemas.microsoft.com/office/drawing/2014/main" id="{C04ED70F-D6FD-4EB1-A171-D30F885FE73E}"/>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29" name="Straight Connector 28">
            <a:extLst>
              <a:ext uri="{FF2B5EF4-FFF2-40B4-BE49-F238E27FC236}">
                <a16:creationId xmlns:a16="http://schemas.microsoft.com/office/drawing/2014/main" id="{DA26CAE9-74C4-4EDD-8A80-77F79EAA86F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117363794"/>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p:nvSpPr>
          <p:cNvPr id="31" name="Rectangle 30">
            <a:extLst>
              <a:ext uri="{FF2B5EF4-FFF2-40B4-BE49-F238E27FC236}">
                <a16:creationId xmlns:a16="http://schemas.microsoft.com/office/drawing/2014/main" id="{C63C853E-3842-4594-86A9-051FFAF4D3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pic>
        <p:nvPicPr>
          <p:cNvPr id="33" name="Picture 32">
            <a:extLst>
              <a:ext uri="{FF2B5EF4-FFF2-40B4-BE49-F238E27FC236}">
                <a16:creationId xmlns:a16="http://schemas.microsoft.com/office/drawing/2014/main" id="{B591CDC5-6B61-4116-B3B5-0FF42B6E606D}"/>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35" name="Straight Connector 34">
            <a:extLst>
              <a:ext uri="{FF2B5EF4-FFF2-40B4-BE49-F238E27FC236}">
                <a16:creationId xmlns:a16="http://schemas.microsoft.com/office/drawing/2014/main" id="{25B08984-5BEB-422F-A364-2B41E6A516E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cxnSp>
        <p:nvCxnSpPr>
          <p:cNvPr id="37" name="Straight Connector 36">
            <a:extLst>
              <a:ext uri="{FF2B5EF4-FFF2-40B4-BE49-F238E27FC236}">
                <a16:creationId xmlns:a16="http://schemas.microsoft.com/office/drawing/2014/main" id="{A8F413B1-54E0-4B16-92AB-1CC5C7D645B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pic>
        <p:nvPicPr>
          <p:cNvPr id="11" name="Content Placeholder 10">
            <a:extLst>
              <a:ext uri="{FF2B5EF4-FFF2-40B4-BE49-F238E27FC236}">
                <a16:creationId xmlns:a16="http://schemas.microsoft.com/office/drawing/2014/main" id="{31B0F9B9-30FA-4D6E-8113-C4C698ECC077}"/>
              </a:ext>
            </a:extLst>
          </p:cNvPr>
          <p:cNvPicPr>
            <a:picLocks noGrp="1" noChangeAspect="1"/>
          </p:cNvPicPr>
          <p:nvPr>
            <p:ph idx="1"/>
          </p:nvPr>
        </p:nvPicPr>
        <p:blipFill rotWithShape="1">
          <a:blip r:embed="rId3">
            <a:extLst>
              <a:ext uri="{837473B0-CC2E-450A-ABE3-18F120FF3D39}">
                <a1611:picAttrSrcUrl xmlns:a1611="http://schemas.microsoft.com/office/drawing/2016/11/main" r:id="rId4"/>
              </a:ext>
            </a:extLst>
          </a:blip>
          <a:srcRect r="-1" b="15728"/>
          <a:stretch/>
        </p:blipFill>
        <p:spPr>
          <a:xfrm>
            <a:off x="20" y="10"/>
            <a:ext cx="12191675" cy="6857990"/>
          </a:xfrm>
          <a:prstGeom prst="rect">
            <a:avLst/>
          </a:prstGeom>
        </p:spPr>
      </p:pic>
      <p:sp>
        <p:nvSpPr>
          <p:cNvPr id="39" name="Rectangle 38">
            <a:extLst>
              <a:ext uri="{FF2B5EF4-FFF2-40B4-BE49-F238E27FC236}">
                <a16:creationId xmlns:a16="http://schemas.microsoft.com/office/drawing/2014/main" id="{2E67E8BF-E4B2-4098-9FB3-9E400BD869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930686" y="4905349"/>
            <a:ext cx="5610646" cy="1450464"/>
          </a:xfrm>
          <a:prstGeom prst="rect">
            <a:avLst/>
          </a:prstGeom>
          <a:solidFill>
            <a:srgbClr val="000001">
              <a:alpha val="75000"/>
            </a:srgbClr>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4" name="Title 3">
            <a:extLst>
              <a:ext uri="{FF2B5EF4-FFF2-40B4-BE49-F238E27FC236}">
                <a16:creationId xmlns:a16="http://schemas.microsoft.com/office/drawing/2014/main" id="{BE1860CF-9159-1626-6BAE-75ACA918B2AD}"/>
              </a:ext>
            </a:extLst>
          </p:cNvPr>
          <p:cNvSpPr>
            <a:spLocks noGrp="1"/>
          </p:cNvSpPr>
          <p:nvPr>
            <p:ph type="title"/>
          </p:nvPr>
        </p:nvSpPr>
        <p:spPr>
          <a:xfrm>
            <a:off x="6094412" y="5239131"/>
            <a:ext cx="5279490" cy="960087"/>
          </a:xfrm>
        </p:spPr>
        <p:txBody>
          <a:bodyPr vert="horz" lIns="91440" tIns="45720" rIns="91440" bIns="45720" rtlCol="0" anchor="t">
            <a:normAutofit/>
          </a:bodyPr>
          <a:lstStyle/>
          <a:p>
            <a:r>
              <a:rPr lang="en-US" sz="2700">
                <a:solidFill>
                  <a:srgbClr val="FFFFFE"/>
                </a:solidFill>
              </a:rPr>
              <a:t>any questions?</a:t>
            </a:r>
          </a:p>
        </p:txBody>
      </p:sp>
      <p:cxnSp>
        <p:nvCxnSpPr>
          <p:cNvPr id="41" name="Straight Connector 40">
            <a:extLst>
              <a:ext uri="{FF2B5EF4-FFF2-40B4-BE49-F238E27FC236}">
                <a16:creationId xmlns:a16="http://schemas.microsoft.com/office/drawing/2014/main" id="{3781A10F-5DF6-4C9B-AE0B-5249E4399D2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094411" y="5073596"/>
            <a:ext cx="5283196" cy="0"/>
          </a:xfrm>
          <a:prstGeom prst="line">
            <a:avLst/>
          </a:prstGeom>
          <a:ln w="31750">
            <a:solidFill>
              <a:srgbClr val="FDD02E"/>
            </a:solidFill>
          </a:ln>
        </p:spPr>
        <p:style>
          <a:lnRef idx="3">
            <a:schemeClr val="accent1"/>
          </a:lnRef>
          <a:fillRef idx="0">
            <a:schemeClr val="accent1"/>
          </a:fillRef>
          <a:effectRef idx="2">
            <a:schemeClr val="accent1"/>
          </a:effectRef>
          <a:fontRef idx="minor">
            <a:schemeClr val="tx1"/>
          </a:fontRef>
        </p:style>
      </p:cxnSp>
      <p:sp>
        <p:nvSpPr>
          <p:cNvPr id="2" name="TextBox 1">
            <a:extLst>
              <a:ext uri="{FF2B5EF4-FFF2-40B4-BE49-F238E27FC236}">
                <a16:creationId xmlns:a16="http://schemas.microsoft.com/office/drawing/2014/main" id="{0354FD83-657E-B7DD-CDB0-230C74635B2D}"/>
              </a:ext>
            </a:extLst>
          </p:cNvPr>
          <p:cNvSpPr txBox="1"/>
          <p:nvPr/>
        </p:nvSpPr>
        <p:spPr>
          <a:xfrm>
            <a:off x="965199" y="4628560"/>
            <a:ext cx="10510886" cy="461665"/>
          </a:xfrm>
          <a:prstGeom prst="rect">
            <a:avLst/>
          </a:prstGeom>
          <a:noFill/>
        </p:spPr>
        <p:txBody>
          <a:bodyPr wrap="square" rtlCol="0">
            <a:spAutoFit/>
          </a:bodyPr>
          <a:lstStyle/>
          <a:p>
            <a:endParaRPr lang="en-GB" sz="2400" b="1"/>
          </a:p>
        </p:txBody>
      </p:sp>
    </p:spTree>
    <p:extLst>
      <p:ext uri="{BB962C8B-B14F-4D97-AF65-F5344CB8AC3E}">
        <p14:creationId xmlns:p14="http://schemas.microsoft.com/office/powerpoint/2010/main" val="3191753043"/>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p:nvSpPr>
          <p:cNvPr id="15" name="Rectangle 14">
            <a:extLst>
              <a:ext uri="{FF2B5EF4-FFF2-40B4-BE49-F238E27FC236}">
                <a16:creationId xmlns:a16="http://schemas.microsoft.com/office/drawing/2014/main" id="{EEA869E1-F851-4A52-92F5-77E592B76A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pic>
        <p:nvPicPr>
          <p:cNvPr id="17" name="Picture 16">
            <a:extLst>
              <a:ext uri="{FF2B5EF4-FFF2-40B4-BE49-F238E27FC236}">
                <a16:creationId xmlns:a16="http://schemas.microsoft.com/office/drawing/2014/main" id="{B083AD55-8296-44BD-8E14-DD2DDBC351B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19" name="Straight Connector 18">
            <a:extLst>
              <a:ext uri="{FF2B5EF4-FFF2-40B4-BE49-F238E27FC236}">
                <a16:creationId xmlns:a16="http://schemas.microsoft.com/office/drawing/2014/main" id="{2BF46B26-15FC-4C5A-94FA-AE9ED64B5C2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cxnSp>
        <p:nvCxnSpPr>
          <p:cNvPr id="21" name="Straight Connector 20">
            <a:extLst>
              <a:ext uri="{FF2B5EF4-FFF2-40B4-BE49-F238E27FC236}">
                <a16:creationId xmlns:a16="http://schemas.microsoft.com/office/drawing/2014/main" id="{912F6065-5345-44BD-B66E-5487CCD7A9B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417780" y="3528542"/>
            <a:ext cx="8637072" cy="0"/>
          </a:xfrm>
          <a:prstGeom prst="line">
            <a:avLst/>
          </a:prstGeom>
          <a:ln w="31750"/>
        </p:spPr>
        <p:style>
          <a:lnRef idx="3">
            <a:schemeClr val="accent1"/>
          </a:lnRef>
          <a:fillRef idx="0">
            <a:schemeClr val="accent1"/>
          </a:fillRef>
          <a:effectRef idx="2">
            <a:schemeClr val="accent1"/>
          </a:effectRef>
          <a:fontRef idx="minor">
            <a:schemeClr val="tx1"/>
          </a:fontRef>
        </p:style>
      </p:cxnSp>
      <p:sp useBgFill="1">
        <p:nvSpPr>
          <p:cNvPr id="23" name="Rectangle 22">
            <a:extLst>
              <a:ext uri="{FF2B5EF4-FFF2-40B4-BE49-F238E27FC236}">
                <a16:creationId xmlns:a16="http://schemas.microsoft.com/office/drawing/2014/main" id="{279E1FA4-890B-4B99-B1AD-AA4B78666B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24">
            <a:extLst>
              <a:ext uri="{FF2B5EF4-FFF2-40B4-BE49-F238E27FC236}">
                <a16:creationId xmlns:a16="http://schemas.microsoft.com/office/drawing/2014/main" id="{BBEE58B7-C53C-4E7B-A78E-2C44E3E05C5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9" name="Title 8">
            <a:extLst>
              <a:ext uri="{FF2B5EF4-FFF2-40B4-BE49-F238E27FC236}">
                <a16:creationId xmlns:a16="http://schemas.microsoft.com/office/drawing/2014/main" id="{0C3CA9FB-39C5-D6DA-9B08-06C86BDEA8E0}"/>
              </a:ext>
            </a:extLst>
          </p:cNvPr>
          <p:cNvSpPr>
            <a:spLocks noGrp="1"/>
          </p:cNvSpPr>
          <p:nvPr>
            <p:ph type="title"/>
          </p:nvPr>
        </p:nvSpPr>
        <p:spPr>
          <a:xfrm>
            <a:off x="1776424" y="4460798"/>
            <a:ext cx="8637073" cy="558063"/>
          </a:xfrm>
        </p:spPr>
        <p:txBody>
          <a:bodyPr vert="horz" lIns="91440" tIns="45720" rIns="91440" bIns="0" rtlCol="0" anchor="b">
            <a:normAutofit/>
          </a:bodyPr>
          <a:lstStyle/>
          <a:p>
            <a:r>
              <a:rPr lang="en-US"/>
              <a:t>And finally……..</a:t>
            </a:r>
          </a:p>
        </p:txBody>
      </p:sp>
      <p:sp>
        <p:nvSpPr>
          <p:cNvPr id="10" name="Text Placeholder 9">
            <a:extLst>
              <a:ext uri="{FF2B5EF4-FFF2-40B4-BE49-F238E27FC236}">
                <a16:creationId xmlns:a16="http://schemas.microsoft.com/office/drawing/2014/main" id="{7D997BEA-E4DF-C725-5CE0-5A6E8699191F}"/>
              </a:ext>
            </a:extLst>
          </p:cNvPr>
          <p:cNvSpPr>
            <a:spLocks noGrp="1"/>
          </p:cNvSpPr>
          <p:nvPr>
            <p:ph type="body" idx="1"/>
          </p:nvPr>
        </p:nvSpPr>
        <p:spPr>
          <a:xfrm>
            <a:off x="1776425" y="5029495"/>
            <a:ext cx="8637072" cy="429072"/>
          </a:xfrm>
        </p:spPr>
        <p:txBody>
          <a:bodyPr vert="horz" lIns="91440" tIns="91440" rIns="91440" bIns="91440" rtlCol="0">
            <a:normAutofit/>
          </a:bodyPr>
          <a:lstStyle/>
          <a:p>
            <a:pPr>
              <a:lnSpc>
                <a:spcPct val="110000"/>
              </a:lnSpc>
            </a:pPr>
            <a:r>
              <a:rPr lang="en-US" sz="1400" cap="all"/>
              <a:t>DON’T WORRY WE’RE HERE TO HELP YOU SUCCEED!</a:t>
            </a:r>
          </a:p>
          <a:p>
            <a:pPr>
              <a:lnSpc>
                <a:spcPct val="110000"/>
              </a:lnSpc>
            </a:pPr>
            <a:endParaRPr lang="en-US" sz="1400" cap="all"/>
          </a:p>
        </p:txBody>
      </p:sp>
      <p:grpSp>
        <p:nvGrpSpPr>
          <p:cNvPr id="27" name="Group 26">
            <a:extLst>
              <a:ext uri="{FF2B5EF4-FFF2-40B4-BE49-F238E27FC236}">
                <a16:creationId xmlns:a16="http://schemas.microsoft.com/office/drawing/2014/main" id="{B4BA1F0E-270C-4AB7-809E-DBD5AB89665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764906" y="323838"/>
            <a:ext cx="8661501" cy="3652791"/>
            <a:chOff x="7773058" y="600024"/>
            <a:chExt cx="3630912" cy="5222486"/>
          </a:xfrm>
        </p:grpSpPr>
        <p:sp>
          <p:nvSpPr>
            <p:cNvPr id="28" name="Rectangle 27">
              <a:extLst>
                <a:ext uri="{FF2B5EF4-FFF2-40B4-BE49-F238E27FC236}">
                  <a16:creationId xmlns:a16="http://schemas.microsoft.com/office/drawing/2014/main" id="{F753DA19-3231-4BF9-80B9-6200D23676F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773058" y="600024"/>
              <a:ext cx="3630912" cy="5222486"/>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9" name="Rectangle 28">
              <a:extLst>
                <a:ext uri="{FF2B5EF4-FFF2-40B4-BE49-F238E27FC236}">
                  <a16:creationId xmlns:a16="http://schemas.microsoft.com/office/drawing/2014/main" id="{241F8506-51A0-4CD0-889F-826E9E67821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904482" y="1062693"/>
              <a:ext cx="3367301" cy="4292341"/>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grpSp>
      <p:sp>
        <p:nvSpPr>
          <p:cNvPr id="31" name="Rectangle 30">
            <a:extLst>
              <a:ext uri="{FF2B5EF4-FFF2-40B4-BE49-F238E27FC236}">
                <a16:creationId xmlns:a16="http://schemas.microsoft.com/office/drawing/2014/main" id="{29BCA0E2-0826-4688-8066-477F24371D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44322" y="822145"/>
            <a:ext cx="7702878" cy="2662923"/>
          </a:xfrm>
          <a:prstGeom prst="rect">
            <a:avLst/>
          </a:prstGeom>
          <a:solidFill>
            <a:schemeClr val="bg1"/>
          </a:solidFill>
          <a:ln w="6350">
            <a:solidFill>
              <a:schemeClr val="bg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1" descr="Pharrell Williams Happy -minions - YouTube"/>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2408470" y="1135871"/>
            <a:ext cx="3599926" cy="2024958"/>
          </a:xfrm>
          <a:prstGeom prst="rect">
            <a:avLst/>
          </a:prstGeom>
        </p:spPr>
      </p:pic>
      <p:pic>
        <p:nvPicPr>
          <p:cNvPr id="7" name="Picture 6" descr="University of Wales Trinity Saint David - Wikipedia"/>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6172121" y="1428365"/>
            <a:ext cx="3599926" cy="1439970"/>
          </a:xfrm>
          <a:prstGeom prst="rect">
            <a:avLst/>
          </a:prstGeom>
        </p:spPr>
      </p:pic>
      <p:cxnSp>
        <p:nvCxnSpPr>
          <p:cNvPr id="33" name="Straight Connector 32">
            <a:extLst>
              <a:ext uri="{FF2B5EF4-FFF2-40B4-BE49-F238E27FC236}">
                <a16:creationId xmlns:a16="http://schemas.microsoft.com/office/drawing/2014/main" id="{4C3F4B1E-3EAB-415B-825A-464AAF1D751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776728" y="5027185"/>
            <a:ext cx="8643010" cy="0"/>
          </a:xfrm>
          <a:prstGeom prst="line">
            <a:avLst/>
          </a:prstGeom>
          <a:ln w="31750"/>
        </p:spPr>
        <p:style>
          <a:lnRef idx="3">
            <a:schemeClr val="accent1"/>
          </a:lnRef>
          <a:fillRef idx="0">
            <a:schemeClr val="accent1"/>
          </a:fillRef>
          <a:effectRef idx="2">
            <a:schemeClr val="accent1"/>
          </a:effectRef>
          <a:fontRef idx="minor">
            <a:schemeClr val="tx1"/>
          </a:fontRef>
        </p:style>
      </p:cxnSp>
      <p:pic>
        <p:nvPicPr>
          <p:cNvPr id="35" name="Picture 34">
            <a:extLst>
              <a:ext uri="{FF2B5EF4-FFF2-40B4-BE49-F238E27FC236}">
                <a16:creationId xmlns:a16="http://schemas.microsoft.com/office/drawing/2014/main" id="{6B708961-E777-4956-A983-78A4F532F46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37" name="Straight Connector 36">
            <a:extLst>
              <a:ext uri="{FF2B5EF4-FFF2-40B4-BE49-F238E27FC236}">
                <a16:creationId xmlns:a16="http://schemas.microsoft.com/office/drawing/2014/main" id="{59D3B50E-372C-47D8-BC90-104318AD8B8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88071044"/>
      </p:ext>
    </p:extLst>
  </p:cSld>
  <p:clrMapOvr>
    <a:masterClrMapping/>
  </p:clrMapOvr>
</p:sld>
</file>

<file path=ppt/theme/theme1.xml><?xml version="1.0" encoding="utf-8"?>
<a:theme xmlns:a="http://schemas.openxmlformats.org/drawingml/2006/main" name="Gallery">
  <a:themeElements>
    <a:clrScheme name="Gallery">
      <a:dk1>
        <a:sysClr val="windowText" lastClr="000000"/>
      </a:dk1>
      <a:lt1>
        <a:sysClr val="window" lastClr="FFFFFF"/>
      </a:lt1>
      <a:dk2>
        <a:srgbClr val="454545"/>
      </a:dk2>
      <a:lt2>
        <a:srgbClr val="DFDBD5"/>
      </a:lt2>
      <a:accent1>
        <a:srgbClr val="B71E42"/>
      </a:accent1>
      <a:accent2>
        <a:srgbClr val="DE478E"/>
      </a:accent2>
      <a:accent3>
        <a:srgbClr val="BC72F0"/>
      </a:accent3>
      <a:accent4>
        <a:srgbClr val="795FAF"/>
      </a:accent4>
      <a:accent5>
        <a:srgbClr val="586EA6"/>
      </a:accent5>
      <a:accent6>
        <a:srgbClr val="6892A0"/>
      </a:accent6>
      <a:hlink>
        <a:srgbClr val="FA2B5C"/>
      </a:hlink>
      <a:folHlink>
        <a:srgbClr val="BC658E"/>
      </a:folHlink>
    </a:clrScheme>
    <a:fontScheme name="Gallery">
      <a:majorFont>
        <a:latin typeface="Gill Sans MT" panose="020B0502020104020203"/>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Gill Sans MT" panose="020B0502020104020203"/>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Gallery">
      <a:fillStyleLst>
        <a:solidFill>
          <a:schemeClr val="phClr"/>
        </a:solidFill>
        <a:gradFill rotWithShape="1">
          <a:gsLst>
            <a:gs pos="0">
              <a:schemeClr val="phClr">
                <a:tint val="54000"/>
                <a:alpha val="100000"/>
                <a:satMod val="105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8000"/>
                <a:satMod val="130000"/>
                <a:lumMod val="92000"/>
              </a:schemeClr>
            </a:gs>
            <a:gs pos="100000">
              <a:schemeClr val="phClr">
                <a:shade val="78000"/>
                <a:satMod val="130000"/>
                <a:lumMod val="92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0800" dist="50800" dir="5400000" sx="96000" sy="96000" rotWithShape="0">
              <a:srgbClr val="000000">
                <a:alpha val="48000"/>
              </a:srgbClr>
            </a:outerShdw>
          </a:effectLst>
          <a:scene3d>
            <a:camera prst="orthographicFront">
              <a:rot lat="0" lon="0" rev="0"/>
            </a:camera>
            <a:lightRig rig="balanced" dir="t">
              <a:rot lat="0" lon="0" rev="1080000"/>
            </a:lightRig>
          </a:scene3d>
          <a:sp3d>
            <a:bevelT w="38100" h="12700" prst="softRound"/>
          </a:sp3d>
        </a:effectStyle>
      </a:effectStyleLst>
      <a:bgFillStyleLst>
        <a:solidFill>
          <a:schemeClr val="phClr"/>
        </a:solidFill>
        <a:solidFill>
          <a:schemeClr val="phClr"/>
        </a:solidFill>
        <a:gradFill rotWithShape="1">
          <a:gsLst>
            <a:gs pos="0">
              <a:schemeClr val="phClr">
                <a:tint val="94000"/>
                <a:satMod val="80000"/>
                <a:lumMod val="106000"/>
              </a:schemeClr>
            </a:gs>
            <a:gs pos="100000">
              <a:schemeClr val="phClr">
                <a:shade val="80000"/>
              </a:schemeClr>
            </a:gs>
          </a:gsLst>
          <a:path path="circle">
            <a:fillToRect l="43000" r="43000" b="100000"/>
          </a:path>
        </a:gradFill>
      </a:bgFillStyleLst>
    </a:fmtScheme>
  </a:themeElements>
  <a:objectDefaults/>
  <a:extraClrSchemeLst/>
  <a:extLst>
    <a:ext uri="{05A4C25C-085E-4340-85A3-A5531E510DB2}">
      <thm15:themeFamily xmlns:thm15="http://schemas.microsoft.com/office/thememl/2012/main" name="Gallery" id="{BBFCD31E-59A1-489D-B089-A3EAD7CAE12E}" vid="{F5E91637-A7B6-4E27-B710-77DA7014EE1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5579F63F839CD34F8C7D1F16FF62C149" ma:contentTypeVersion="6" ma:contentTypeDescription="Create a new document." ma:contentTypeScope="" ma:versionID="23a8d3cc9823c08070185fb772191795">
  <xsd:schema xmlns:xsd="http://www.w3.org/2001/XMLSchema" xmlns:xs="http://www.w3.org/2001/XMLSchema" xmlns:p="http://schemas.microsoft.com/office/2006/metadata/properties" xmlns:ns2="4e921715-ad79-4b78-9592-2aa9c6b9dcb9" xmlns:ns3="b7f9fef7-f2d6-4753-9cc4-1214af3ec681" targetNamespace="http://schemas.microsoft.com/office/2006/metadata/properties" ma:root="true" ma:fieldsID="cba14f1e08c0746299e48b07bb24020d" ns2:_="" ns3:_="">
    <xsd:import namespace="4e921715-ad79-4b78-9592-2aa9c6b9dcb9"/>
    <xsd:import namespace="b7f9fef7-f2d6-4753-9cc4-1214af3ec681"/>
    <xsd:element name="properties">
      <xsd:complexType>
        <xsd:sequence>
          <xsd:element name="documentManagement">
            <xsd:complexType>
              <xsd:all>
                <xsd:element ref="ns2:MediaServiceMetadata" minOccurs="0"/>
                <xsd:element ref="ns2:MediaServiceFastMetadata" minOccurs="0"/>
                <xsd:element ref="ns3:SharedWithUsers" minOccurs="0"/>
                <xsd:element ref="ns3:SharedWithDetails" minOccurs="0"/>
                <xsd:element ref="ns2:MediaServiceSearchProperties" minOccurs="0"/>
                <xsd:element ref="ns2:MediaServiceObjectDetectorVersion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4e921715-ad79-4b78-9592-2aa9c6b9dcb9"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2" nillable="true" ma:displayName="MediaServiceSearchProperties" ma:hidden="true" ma:internalName="MediaServiceSearchProperties" ma:readOnly="true">
      <xsd:simpleType>
        <xsd:restriction base="dms:Note"/>
      </xsd:simpleType>
    </xsd:element>
    <xsd:element name="MediaServiceObjectDetectorVersions" ma:index="13" nillable="true" ma:displayName="MediaServiceObjectDetectorVersions" ma:hidden="true" ma:indexed="true" ma:internalName="MediaServiceObjectDetectorVersions"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b7f9fef7-f2d6-4753-9cc4-1214af3ec681"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493B4B65-37BC-4961-921E-8181713D8F52}">
  <ds:schemaRefs>
    <ds:schemaRef ds:uri="http://schemas.microsoft.com/sharepoint/v3/contenttype/forms"/>
  </ds:schemaRefs>
</ds:datastoreItem>
</file>

<file path=customXml/itemProps2.xml><?xml version="1.0" encoding="utf-8"?>
<ds:datastoreItem xmlns:ds="http://schemas.openxmlformats.org/officeDocument/2006/customXml" ds:itemID="{90859772-29E8-481A-85B0-8EAF248FC7E5}">
  <ds:schemaRefs>
    <ds:schemaRef ds:uri="4e921715-ad79-4b78-9592-2aa9c6b9dcb9"/>
    <ds:schemaRef ds:uri="b7f9fef7-f2d6-4753-9cc4-1214af3ec681"/>
    <ds:schemaRef ds:uri="http://purl.org/dc/dcmitype/"/>
    <ds:schemaRef ds:uri="http://purl.org/dc/elements/1.1/"/>
    <ds:schemaRef ds:uri="http://purl.org/dc/terms/"/>
    <ds:schemaRef ds:uri="http://schemas.microsoft.com/office/2006/documentManagement/types"/>
    <ds:schemaRef ds:uri="http://schemas.microsoft.com/office/2006/metadata/properties"/>
    <ds:schemaRef ds:uri="http://schemas.microsoft.com/office/infopath/2007/PartnerControls"/>
    <ds:schemaRef ds:uri="http://schemas.openxmlformats.org/package/2006/metadata/core-properties"/>
    <ds:schemaRef ds:uri="http://www.w3.org/XML/1998/namespace"/>
  </ds:schemaRefs>
</ds:datastoreItem>
</file>

<file path=customXml/itemProps3.xml><?xml version="1.0" encoding="utf-8"?>
<ds:datastoreItem xmlns:ds="http://schemas.openxmlformats.org/officeDocument/2006/customXml" ds:itemID="{F0CD3D83-EF94-434C-BE91-B9AB56344B96}">
  <ds:schemaRefs>
    <ds:schemaRef ds:uri="4e921715-ad79-4b78-9592-2aa9c6b9dcb9"/>
    <ds:schemaRef ds:uri="b7f9fef7-f2d6-4753-9cc4-1214af3ec681"/>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docProps/app.xml><?xml version="1.0" encoding="utf-8"?>
<Properties xmlns="http://schemas.openxmlformats.org/officeDocument/2006/extended-properties" xmlns:vt="http://schemas.openxmlformats.org/officeDocument/2006/docPropsVTypes">
  <Template>Gallery</Template>
  <Application>Microsoft Office PowerPoint</Application>
  <PresentationFormat>Widescreen</PresentationFormat>
  <Slides>33</Slides>
  <Notes>12</Notes>
  <HiddenSlides>0</HiddenSlides>
  <ScaleCrop>false</ScaleCrop>
  <HeadingPairs>
    <vt:vector size="4" baseType="variant">
      <vt:variant>
        <vt:lpstr>Theme</vt:lpstr>
      </vt:variant>
      <vt:variant>
        <vt:i4>1</vt:i4>
      </vt:variant>
      <vt:variant>
        <vt:lpstr>Slide Titles</vt:lpstr>
      </vt:variant>
      <vt:variant>
        <vt:i4>33</vt:i4>
      </vt:variant>
    </vt:vector>
  </HeadingPairs>
  <TitlesOfParts>
    <vt:vector size="34" baseType="lpstr">
      <vt:lpstr>Gallery</vt:lpstr>
      <vt:lpstr>WELCOME BACK TO education studies LEVEL 6</vt:lpstr>
      <vt:lpstr>WELCOME TO LEVEL 6</vt:lpstr>
      <vt:lpstr>What do you want from your welcome back session?</vt:lpstr>
      <vt:lpstr>What’s different about level 6?</vt:lpstr>
      <vt:lpstr>What does It mean to study at level 6?</vt:lpstr>
      <vt:lpstr>Dates for 2026-27</vt:lpstr>
      <vt:lpstr>Apps</vt:lpstr>
      <vt:lpstr>Personal TUTORS </vt:lpstr>
      <vt:lpstr>Role of the Academic Support Tutor </vt:lpstr>
      <vt:lpstr>PowerPoint Presentation</vt:lpstr>
      <vt:lpstr>Cynrychiolydd Cwrs Course Representative</vt:lpstr>
      <vt:lpstr>DEWIS CYNRYCHIOLYDD CWRS CHOOSING A COURSE REPRESENTATIVE</vt:lpstr>
      <vt:lpstr>Dewis eich cynrychiolydd cwrs Choosing your course representative</vt:lpstr>
      <vt:lpstr>Expectations</vt:lpstr>
      <vt:lpstr>ETIQUETTE</vt:lpstr>
      <vt:lpstr> Email dos  </vt:lpstr>
      <vt:lpstr>Responses to emails</vt:lpstr>
      <vt:lpstr> Social Media</vt:lpstr>
      <vt:lpstr>Mobile Phone’s and other devices</vt:lpstr>
      <vt:lpstr>Engagement Policy</vt:lpstr>
      <vt:lpstr>Lectures</vt:lpstr>
      <vt:lpstr>Contacting lecturers</vt:lpstr>
      <vt:lpstr>Tutorials</vt:lpstr>
      <vt:lpstr>Remember</vt:lpstr>
      <vt:lpstr>AI and You</vt:lpstr>
      <vt:lpstr>independent project</vt:lpstr>
      <vt:lpstr>independent project</vt:lpstr>
      <vt:lpstr>independent project</vt:lpstr>
      <vt:lpstr>independent project</vt:lpstr>
      <vt:lpstr>PowerPoint Presentation</vt:lpstr>
      <vt:lpstr>your future</vt:lpstr>
      <vt:lpstr>any questions?</vt:lpstr>
      <vt:lpstr>And finally……..</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CYFLWYNIAD I ASTUDIAETHAU ADDYSG: Cynradd  and introduction to education studies: primary</dc:title>
  <dc:creator>Helen A Griffiths</dc:creator>
  <cp:revision>7</cp:revision>
  <dcterms:created xsi:type="dcterms:W3CDTF">2020-09-15T14:27:16Z</dcterms:created>
  <dcterms:modified xsi:type="dcterms:W3CDTF">2026-09-23T09:04:56Z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0x0101005579F63F839CD34F8C7D1F16FF62C149</vt:lpwstr>
  </property>
</Properties>
</file>